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56" r:id="rId2"/>
    <p:sldId id="257" r:id="rId3"/>
    <p:sldId id="258" r:id="rId4"/>
    <p:sldId id="259" r:id="rId5"/>
    <p:sldId id="260" r:id="rId6"/>
    <p:sldId id="275" r:id="rId7"/>
    <p:sldId id="261" r:id="rId8"/>
    <p:sldId id="262" r:id="rId9"/>
    <p:sldId id="264" r:id="rId10"/>
    <p:sldId id="266" r:id="rId11"/>
    <p:sldId id="280" r:id="rId12"/>
    <p:sldId id="267" r:id="rId13"/>
    <p:sldId id="268" r:id="rId14"/>
    <p:sldId id="269" r:id="rId15"/>
    <p:sldId id="270" r:id="rId16"/>
    <p:sldId id="271" r:id="rId17"/>
    <p:sldId id="272" r:id="rId18"/>
    <p:sldId id="273" r:id="rId19"/>
    <p:sldId id="274" r:id="rId20"/>
    <p:sldId id="276" r:id="rId21"/>
    <p:sldId id="263" r:id="rId22"/>
    <p:sldId id="277" r:id="rId23"/>
    <p:sldId id="278" r:id="rId24"/>
    <p:sldId id="279"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3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641B935-D52D-40F6-BC2B-B15064DE2231}" type="datetimeFigureOut">
              <a:rPr lang="ar-SA" smtClean="0"/>
              <a:t>12/05/39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4A45903-3C6F-47A2-9D26-B2CC1AC72385}" type="slidenum">
              <a:rPr lang="ar-SA" smtClean="0"/>
              <a:t>‹#›</a:t>
            </a:fld>
            <a:endParaRPr lang="ar-SA"/>
          </a:p>
        </p:txBody>
      </p:sp>
    </p:spTree>
    <p:extLst>
      <p:ext uri="{BB962C8B-B14F-4D97-AF65-F5344CB8AC3E}">
        <p14:creationId xmlns:p14="http://schemas.microsoft.com/office/powerpoint/2010/main" val="95040574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A45903-3C6F-47A2-9D26-B2CC1AC72385}" type="slidenum">
              <a:rPr lang="ar-SA" smtClean="0"/>
              <a:t>2</a:t>
            </a:fld>
            <a:endParaRPr lang="ar-SA"/>
          </a:p>
        </p:txBody>
      </p:sp>
    </p:spTree>
    <p:extLst>
      <p:ext uri="{BB962C8B-B14F-4D97-AF65-F5344CB8AC3E}">
        <p14:creationId xmlns:p14="http://schemas.microsoft.com/office/powerpoint/2010/main" val="589458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4A45903-3C6F-47A2-9D26-B2CC1AC72385}" type="slidenum">
              <a:rPr lang="ar-SA" smtClean="0"/>
              <a:t>3</a:t>
            </a:fld>
            <a:endParaRPr lang="ar-SA"/>
          </a:p>
        </p:txBody>
      </p:sp>
    </p:spTree>
    <p:extLst>
      <p:ext uri="{BB962C8B-B14F-4D97-AF65-F5344CB8AC3E}">
        <p14:creationId xmlns:p14="http://schemas.microsoft.com/office/powerpoint/2010/main" val="589458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ED70307D-A250-445A-8DE5-8AACCF2A12A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3832741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D70307D-A250-445A-8DE5-8AACCF2A12A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2975890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D70307D-A250-445A-8DE5-8AACCF2A12A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451664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D70307D-A250-445A-8DE5-8AACCF2A12A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3174869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D70307D-A250-445A-8DE5-8AACCF2A12AF}" type="datetimeFigureOut">
              <a:rPr lang="ar-SA" smtClean="0"/>
              <a:t>12/05/39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1942580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ED70307D-A250-445A-8DE5-8AACCF2A12AF}"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2757508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ED70307D-A250-445A-8DE5-8AACCF2A12AF}" type="datetimeFigureOut">
              <a:rPr lang="ar-SA" smtClean="0"/>
              <a:t>12/05/39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498022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ED70307D-A250-445A-8DE5-8AACCF2A12AF}" type="datetimeFigureOut">
              <a:rPr lang="ar-SA" smtClean="0"/>
              <a:t>12/05/39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691994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D70307D-A250-445A-8DE5-8AACCF2A12AF}" type="datetimeFigureOut">
              <a:rPr lang="ar-SA" smtClean="0"/>
              <a:t>12/05/39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541643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D70307D-A250-445A-8DE5-8AACCF2A12AF}"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78263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D70307D-A250-445A-8DE5-8AACCF2A12AF}" type="datetimeFigureOut">
              <a:rPr lang="ar-SA" smtClean="0"/>
              <a:t>12/05/39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EFA4F5A-1C09-4847-A366-E7C5B341F7AF}" type="slidenum">
              <a:rPr lang="ar-SA" smtClean="0"/>
              <a:t>‹#›</a:t>
            </a:fld>
            <a:endParaRPr lang="ar-SA"/>
          </a:p>
        </p:txBody>
      </p:sp>
    </p:spTree>
    <p:extLst>
      <p:ext uri="{BB962C8B-B14F-4D97-AF65-F5344CB8AC3E}">
        <p14:creationId xmlns:p14="http://schemas.microsoft.com/office/powerpoint/2010/main" val="3882277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D70307D-A250-445A-8DE5-8AACCF2A12AF}" type="datetimeFigureOut">
              <a:rPr lang="ar-SA" smtClean="0"/>
              <a:t>12/05/39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FA4F5A-1C09-4847-A366-E7C5B341F7AF}" type="slidenum">
              <a:rPr lang="ar-SA" smtClean="0"/>
              <a:t>‹#›</a:t>
            </a:fld>
            <a:endParaRPr lang="ar-SA"/>
          </a:p>
        </p:txBody>
      </p:sp>
    </p:spTree>
    <p:extLst>
      <p:ext uri="{BB962C8B-B14F-4D97-AF65-F5344CB8AC3E}">
        <p14:creationId xmlns:p14="http://schemas.microsoft.com/office/powerpoint/2010/main" val="2324593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a:t>الدوافع والحيل النفسية</a:t>
            </a:r>
          </a:p>
        </p:txBody>
      </p:sp>
    </p:spTree>
    <p:extLst>
      <p:ext uri="{BB962C8B-B14F-4D97-AF65-F5344CB8AC3E}">
        <p14:creationId xmlns:p14="http://schemas.microsoft.com/office/powerpoint/2010/main" val="485616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fontScale="47500" lnSpcReduction="20000"/>
          </a:bodyPr>
          <a:lstStyle/>
          <a:p>
            <a:r>
              <a:rPr lang="ar-SA" sz="6700" b="1" dirty="0">
                <a:solidFill>
                  <a:schemeClr val="tx2">
                    <a:lumMod val="60000"/>
                    <a:lumOff val="40000"/>
                  </a:schemeClr>
                </a:solidFill>
              </a:rPr>
              <a:t>4- الإسقاط:</a:t>
            </a:r>
          </a:p>
          <a:p>
            <a:pPr algn="just"/>
            <a:r>
              <a:rPr lang="ar-SA" sz="4000" b="1" dirty="0"/>
              <a:t>هو العملية التي ينبذ فيها الشخص من ذاته بعض الصفات والمشاعر والرغبات التي ينتكر  لها ويرفضها في نفسه ويضعها في الآخر سواء كان الآخر شيئاً أو شخصاً.</a:t>
            </a:r>
          </a:p>
          <a:p>
            <a:pPr algn="just"/>
            <a:endParaRPr lang="ar-SA" sz="4000" b="1" dirty="0"/>
          </a:p>
          <a:p>
            <a:pPr algn="just"/>
            <a:r>
              <a:rPr lang="ar-SA" sz="4000" b="1" dirty="0"/>
              <a:t>الاسقاط عكس التوحد ففي التوحد يتمثل صفات الآخرين التي يرغب بها في شخصيته بينما في الإسقاط يتخلى عن صفاته التي لا يرغب بها وينسبها للأخرين. فالإسقاط إلقاء اللوم على الآخر للأخطاء التي يرتكبها الشخص. مثال : التملميذ يلقي اللوم على معلمه عندما يفشل في الامتحان، والبخيل يتهم غير بالبخل.</a:t>
            </a:r>
          </a:p>
          <a:p>
            <a:pPr algn="just"/>
            <a:endParaRPr lang="ar-SA" sz="4000" b="1" dirty="0"/>
          </a:p>
          <a:p>
            <a:pPr algn="just"/>
            <a:r>
              <a:rPr lang="ar-SA" sz="4000" b="1" dirty="0"/>
              <a:t>الإسقاط عملية لاشعورية ينزع فيها الفرد لتقدير ذاته وللحصول على تقدير الآخرين له عن طريق لوم الآخرين بالتقصير الحاصل لدية.</a:t>
            </a:r>
          </a:p>
          <a:p>
            <a:pPr algn="just"/>
            <a:endParaRPr lang="ar-SA" sz="4000" b="1" dirty="0"/>
          </a:p>
          <a:p>
            <a:pPr algn="just"/>
            <a:r>
              <a:rPr lang="ar-SA" sz="4000" b="1" dirty="0"/>
              <a:t>من مزايا الإسقاط يخفف مشاعر الذنب والقل والتوتر ويقف وراء الكثر من الأعمال الإبداعية الرائعة عن الأدابء والشعراء والرسامين، ويضاف لذلك فائدة الإسقاط الإكلينكية حيث توجد اختبارات نفسية عبارة عن صور أو كلمات أو أشكال يتحدث الفرد عنها ويسقط دوافعه وانفعالاته المكبوته مثال اختبار القصص (</a:t>
            </a:r>
            <a:r>
              <a:rPr lang="en-US" sz="4000" b="1" dirty="0"/>
              <a:t>TAT</a:t>
            </a:r>
            <a:r>
              <a:rPr lang="ar-SA" sz="4000" b="1" dirty="0"/>
              <a:t>) واختبار الرورشاخ عبارة عن أشكال يسميها الشخص .</a:t>
            </a:r>
          </a:p>
          <a:p>
            <a:pPr algn="just"/>
            <a:r>
              <a:rPr lang="ar-SA" sz="4000" b="1" dirty="0"/>
              <a:t>الجانب السلبي للاسقاط  يحدث عندما يبالغ الفرد بإلقاء اللوم على الآخرين أو الحظ أو القوى الخفية فما يحدث هنا حالة مرضيه تسمى  هذيان الاضطهاد من الممكن أن تكون في اضطراب البارانويا.</a:t>
            </a:r>
          </a:p>
          <a:p>
            <a:pPr algn="just"/>
            <a:endParaRPr lang="ar-SA" sz="4000" b="1" dirty="0"/>
          </a:p>
          <a:p>
            <a:endParaRPr lang="ar-SA" sz="4000" b="1" dirty="0">
              <a:solidFill>
                <a:schemeClr val="tx2">
                  <a:lumMod val="60000"/>
                  <a:lumOff val="40000"/>
                </a:schemeClr>
              </a:solidFill>
            </a:endParaRP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2122604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4536504"/>
          </a:xfrm>
        </p:spPr>
        <p:txBody>
          <a:bodyPr>
            <a:normAutofit/>
          </a:bodyPr>
          <a:lstStyle/>
          <a:p>
            <a:pPr>
              <a:lnSpc>
                <a:spcPct val="80000"/>
              </a:lnSpc>
            </a:pPr>
            <a:r>
              <a:rPr lang="ar-SA" b="1" dirty="0">
                <a:solidFill>
                  <a:schemeClr val="tx2">
                    <a:lumMod val="60000"/>
                    <a:lumOff val="40000"/>
                  </a:schemeClr>
                </a:solidFill>
              </a:rPr>
              <a:t>5</a:t>
            </a:r>
            <a:r>
              <a:rPr lang="ar-SA" b="1" dirty="0">
                <a:solidFill>
                  <a:schemeClr val="tx2">
                    <a:lumMod val="60000"/>
                    <a:lumOff val="40000"/>
                  </a:schemeClr>
                </a:solidFill>
              </a:rPr>
              <a:t>- </a:t>
            </a:r>
            <a:r>
              <a:rPr lang="ar-SA" b="1" dirty="0" err="1">
                <a:solidFill>
                  <a:schemeClr val="tx2">
                    <a:lumMod val="60000"/>
                    <a:lumOff val="40000"/>
                  </a:schemeClr>
                </a:solidFill>
              </a:rPr>
              <a:t>الاستدماج</a:t>
            </a:r>
            <a:r>
              <a:rPr lang="ar-SA" b="1" dirty="0" smtClean="0">
                <a:solidFill>
                  <a:schemeClr val="tx2">
                    <a:lumMod val="60000"/>
                    <a:lumOff val="40000"/>
                  </a:schemeClr>
                </a:solidFill>
              </a:rPr>
              <a:t>:</a:t>
            </a:r>
          </a:p>
          <a:p>
            <a:pPr>
              <a:lnSpc>
                <a:spcPct val="80000"/>
              </a:lnSpc>
            </a:pPr>
            <a:endParaRPr lang="ar-SA" b="1" dirty="0"/>
          </a:p>
          <a:p>
            <a:pPr algn="just"/>
            <a:r>
              <a:rPr lang="ar-SA" b="1" dirty="0"/>
              <a:t>ويضع الفرد هنا مميزات الآخرين فيه بطريقة لا شعورية وهو يخلف عن الكذب الذي يكون على مستوى شعوري.</a:t>
            </a:r>
            <a:endParaRPr lang="ar-SA" b="1" dirty="0"/>
          </a:p>
          <a:p>
            <a:pPr algn="just"/>
            <a:endParaRPr lang="ar-SA" sz="4000" b="1" dirty="0"/>
          </a:p>
          <a:p>
            <a:endParaRPr lang="ar-SA" sz="4000" b="1" dirty="0">
              <a:solidFill>
                <a:schemeClr val="tx2">
                  <a:lumMod val="60000"/>
                  <a:lumOff val="40000"/>
                </a:schemeClr>
              </a:solidFill>
            </a:endParaRP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472410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fontScale="85000" lnSpcReduction="20000"/>
          </a:bodyPr>
          <a:lstStyle/>
          <a:p>
            <a:r>
              <a:rPr lang="ar-SA" sz="4700" b="1" dirty="0" smtClean="0">
                <a:solidFill>
                  <a:schemeClr val="tx2">
                    <a:lumMod val="60000"/>
                    <a:lumOff val="40000"/>
                  </a:schemeClr>
                </a:solidFill>
              </a:rPr>
              <a:t>6- </a:t>
            </a:r>
            <a:r>
              <a:rPr lang="ar-SA" sz="4700" b="1" dirty="0">
                <a:solidFill>
                  <a:schemeClr val="tx2">
                    <a:lumMod val="60000"/>
                    <a:lumOff val="40000"/>
                  </a:schemeClr>
                </a:solidFill>
              </a:rPr>
              <a:t>التبرير:</a:t>
            </a:r>
          </a:p>
          <a:p>
            <a:r>
              <a:rPr lang="ar-SA" sz="2500" b="1" dirty="0"/>
              <a:t>الإنسان كائن اجتماعي يصبو إلى أن يكون تصرفاته مرضية فهو يحرص على أن يسلك السلوك الذي لا ترفضه الجماعة التي ينتمي إليها، وإذا سلك سلوكا لا تقبله الجماعه فهو يلجأ للدفاع عن نفسه بانتحال أسباب معقولة تفسر سلوكه بأنه ليس معيب مثال: الامتحان ليس وسيلة عادلة لقياس كفاءة الفرد.</a:t>
            </a:r>
          </a:p>
          <a:p>
            <a:endParaRPr lang="ar-SA" sz="2500" b="1" dirty="0"/>
          </a:p>
          <a:p>
            <a:r>
              <a:rPr lang="ar-SA" sz="2500" b="1" dirty="0"/>
              <a:t>التبرير حيلة لا شعورية تعفي الفرد من مسئولية ما حدث له من فشل وتحميه من الشعور بالعجز والدونية وتخفف مشاعر الذنب والقلق.</a:t>
            </a:r>
          </a:p>
          <a:p>
            <a:pPr marL="0" indent="0">
              <a:buNone/>
            </a:pPr>
            <a:endParaRPr lang="ar-SA" sz="2500" b="1" dirty="0"/>
          </a:p>
          <a:p>
            <a:r>
              <a:rPr lang="ar-SA" sz="2500" b="1" dirty="0"/>
              <a:t>يختلف التبرير عن الاسقاط في أن الفرد في التبرير يدافع عن نفسه بينما في الإسقاط يهاجم ويقذف غيره. كما يختلف التبرير عن الكذب فالتبرير عملية لا شعورية لايدرك الفرد فيها حقيقة أسباب سلوكه بينما الكذب عمليه شعورية مقصوده يدركها الفرد ويتعمد التحريف وخداع الآخرين.</a:t>
            </a:r>
          </a:p>
          <a:p>
            <a:endParaRPr lang="ar-SA" sz="2500" b="1" dirty="0"/>
          </a:p>
          <a:p>
            <a:r>
              <a:rPr lang="ar-SA" sz="2500" b="1" dirty="0"/>
              <a:t>التبرير سلوك عادي لا يدل على سوء توافق إلا عند مبالغة الفرد في استخدامه فإنه قد يؤدي لانفصال الفرد عن الواقع وإلى هذاءات الاضطهاد كما في الاضطرابات العقلية حيث يلوم الناس ويعتقد أنهم يسعون لتحطيمه.</a:t>
            </a:r>
          </a:p>
          <a:p>
            <a:pPr algn="just"/>
            <a:endParaRPr lang="ar-SA" sz="4000" b="1" dirty="0"/>
          </a:p>
          <a:p>
            <a:endParaRPr lang="ar-SA" sz="4000" b="1" dirty="0">
              <a:solidFill>
                <a:schemeClr val="tx2">
                  <a:lumMod val="60000"/>
                  <a:lumOff val="40000"/>
                </a:schemeClr>
              </a:solidFill>
            </a:endParaRP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3201098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a:bodyPr>
          <a:lstStyle/>
          <a:p>
            <a:r>
              <a:rPr lang="ar-SA" sz="4000" b="1" dirty="0" smtClean="0">
                <a:solidFill>
                  <a:schemeClr val="tx2">
                    <a:lumMod val="60000"/>
                    <a:lumOff val="40000"/>
                  </a:schemeClr>
                </a:solidFill>
              </a:rPr>
              <a:t>7-النكوص </a:t>
            </a:r>
            <a:r>
              <a:rPr lang="ar-SA" sz="4000" b="1" dirty="0">
                <a:solidFill>
                  <a:schemeClr val="tx2">
                    <a:lumMod val="60000"/>
                    <a:lumOff val="40000"/>
                  </a:schemeClr>
                </a:solidFill>
              </a:rPr>
              <a:t>:</a:t>
            </a:r>
          </a:p>
          <a:p>
            <a:pPr algn="just"/>
            <a:r>
              <a:rPr lang="ar-SA" sz="2500" b="1" dirty="0"/>
              <a:t>إذا عجز الفرد عن التغلب على ما يعانيه من صراع وقلق بطريقة إيجابية بناءه فإنه يرتد إلى بعض الأساليب السلوكية القديمة التي كانت تشبع رغباته ودوافعه في مراحل نموه السابقة والتي لا تكون ملائمة لمرحلة نموه الحالية. النكوص هو نوع من الانسحاب وعادة هو غير مفيد للفرد لأنه يضر الفرد ويوقف نموه الشخصي.</a:t>
            </a:r>
          </a:p>
          <a:p>
            <a:pPr algn="just"/>
            <a:r>
              <a:rPr lang="ar-SA" sz="2500" b="1" dirty="0"/>
              <a:t>النكوص وسيلة دفاعية مألوفة قد يلجأ إليها الأشخاص للشعور باللذه والمتعه في صعوبات الحياه الحاليه كتذكر أيامهم الماضيه خاصة الطفولية والشعور بالسعادة .</a:t>
            </a:r>
          </a:p>
          <a:p>
            <a:pPr algn="just"/>
            <a:r>
              <a:rPr lang="ar-SA" sz="2500" b="1" dirty="0"/>
              <a:t>هناك أشكال من النكوص تدل على اضطراب نفسي مثال :أطفال ينكصون لمرحلة طفولية سابقة كالتبول اللااردي والحبو ومص الابهام وعادة مايحدث ذلك عندما يهتم الأهل بالمولود الجديد.</a:t>
            </a:r>
          </a:p>
          <a:p>
            <a:pPr algn="just"/>
            <a:endParaRPr lang="ar-SA" sz="4000" b="1" dirty="0"/>
          </a:p>
          <a:p>
            <a:endParaRPr lang="ar-SA" sz="4000" b="1" dirty="0">
              <a:solidFill>
                <a:schemeClr val="tx2">
                  <a:lumMod val="60000"/>
                  <a:lumOff val="40000"/>
                </a:schemeClr>
              </a:solidFill>
            </a:endParaRP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3484712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a:ln>
            <a:solidFill>
              <a:schemeClr val="tx1"/>
            </a:solidFill>
          </a:ln>
        </p:spPr>
        <p:txBody>
          <a:bodyPr>
            <a:normAutofit/>
          </a:bodyPr>
          <a:lstStyle/>
          <a:p>
            <a:r>
              <a:rPr lang="ar-SA" sz="4000" b="1" dirty="0" smtClean="0">
                <a:solidFill>
                  <a:schemeClr val="tx2">
                    <a:lumMod val="60000"/>
                    <a:lumOff val="40000"/>
                  </a:schemeClr>
                </a:solidFill>
              </a:rPr>
              <a:t>8- </a:t>
            </a:r>
            <a:r>
              <a:rPr lang="ar-SA" sz="4000" b="1" dirty="0">
                <a:solidFill>
                  <a:schemeClr val="tx2">
                    <a:lumMod val="60000"/>
                    <a:lumOff val="40000"/>
                  </a:schemeClr>
                </a:solidFill>
              </a:rPr>
              <a:t>الإزاحة  (الإبدال، التحويل):</a:t>
            </a:r>
          </a:p>
          <a:p>
            <a:r>
              <a:rPr lang="ar-SA" sz="3500" b="1" dirty="0"/>
              <a:t>وهنا يعبر الفرد عن انفعالات ولكن ليس نحو المصدر الأصلي الذي ينبغي أن يتجه التعبير إليه بل إلى مصدر آخر </a:t>
            </a:r>
          </a:p>
          <a:p>
            <a:r>
              <a:rPr lang="ar-SA" sz="3500" b="1" dirty="0"/>
              <a:t>لهذا الميكانيزم وظيفة تنفيسيه بقدر محدود وتجعل مستوى التوتر دون مستوى الخطر الذي يهدد بالسلوك غير المسيطر عليه.</a:t>
            </a:r>
          </a:p>
          <a:p>
            <a:r>
              <a:rPr lang="ar-SA" sz="3500" b="1" dirty="0"/>
              <a:t> مثال: الشخص الذي تعرض للتوبيخ من مديره أزاحها نحوا أفراد اسرته.</a:t>
            </a:r>
          </a:p>
          <a:p>
            <a:endParaRPr lang="ar-SA" sz="6700" b="1" dirty="0"/>
          </a:p>
          <a:p>
            <a:endParaRPr lang="ar-SA" sz="6700" b="1" dirty="0"/>
          </a:p>
          <a:p>
            <a:endParaRPr lang="ar-SA" sz="6700" b="1" dirty="0"/>
          </a:p>
          <a:p>
            <a:pPr algn="just"/>
            <a:endParaRPr lang="ar-SA" sz="4000" b="1" dirty="0"/>
          </a:p>
          <a:p>
            <a:endParaRPr lang="ar-SA" sz="4000" b="1" dirty="0">
              <a:solidFill>
                <a:schemeClr val="tx2">
                  <a:lumMod val="60000"/>
                  <a:lumOff val="40000"/>
                </a:schemeClr>
              </a:solidFill>
            </a:endParaRP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1227410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a:bodyPr>
          <a:lstStyle/>
          <a:p>
            <a:r>
              <a:rPr lang="ar-SA" sz="4000" b="1" dirty="0" smtClean="0">
                <a:solidFill>
                  <a:schemeClr val="tx2">
                    <a:lumMod val="60000"/>
                    <a:lumOff val="40000"/>
                  </a:schemeClr>
                </a:solidFill>
              </a:rPr>
              <a:t>9- الإعلاء التسامي:</a:t>
            </a:r>
            <a:endParaRPr lang="ar-SA" sz="4000" b="1" dirty="0">
              <a:solidFill>
                <a:schemeClr val="tx2">
                  <a:lumMod val="60000"/>
                  <a:lumOff val="40000"/>
                </a:schemeClr>
              </a:solidFill>
            </a:endParaRPr>
          </a:p>
          <a:p>
            <a:pPr algn="just"/>
            <a:r>
              <a:rPr lang="ar-SA" sz="2800" b="1" dirty="0"/>
              <a:t>يسمح الفرد لدوافعه بالظهور في شكل أهداف سامية </a:t>
            </a:r>
          </a:p>
          <a:p>
            <a:pPr marL="0" indent="0" algn="just">
              <a:buNone/>
            </a:pPr>
            <a:endParaRPr lang="ar-SA" sz="2800" b="1" dirty="0"/>
          </a:p>
          <a:p>
            <a:pPr algn="just"/>
            <a:r>
              <a:rPr lang="ar-SA" sz="2800" b="1" dirty="0"/>
              <a:t>مثال: دافع العدوان قد يتم اعلاءه إلى إلى مهنة الجراحة أو الجزارة، أو لرياضه الملاكمه.</a:t>
            </a:r>
          </a:p>
          <a:p>
            <a:pPr algn="just"/>
            <a:endParaRPr lang="ar-SA" sz="2800" b="1" dirty="0"/>
          </a:p>
          <a:p>
            <a:pPr algn="just"/>
            <a:r>
              <a:rPr lang="ar-SA" sz="2800" b="1" dirty="0"/>
              <a:t>إن التسامي والإعلاء للدوافع يجعل من الفرد متزن ويؤدي للابداع في محالات متنوعه.</a:t>
            </a:r>
          </a:p>
          <a:p>
            <a:endParaRPr lang="ar-SA" sz="4000" b="1" dirty="0">
              <a:solidFill>
                <a:schemeClr val="tx2">
                  <a:lumMod val="60000"/>
                  <a:lumOff val="40000"/>
                </a:schemeClr>
              </a:solidFill>
            </a:endParaRP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3960151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fontScale="92500" lnSpcReduction="10000"/>
          </a:bodyPr>
          <a:lstStyle/>
          <a:p>
            <a:r>
              <a:rPr lang="ar-SA" sz="4400" b="1" dirty="0" smtClean="0">
                <a:solidFill>
                  <a:schemeClr val="tx2">
                    <a:lumMod val="60000"/>
                    <a:lumOff val="40000"/>
                  </a:schemeClr>
                </a:solidFill>
              </a:rPr>
              <a:t>10</a:t>
            </a:r>
            <a:r>
              <a:rPr lang="ar-SA" sz="4000" b="1" dirty="0" smtClean="0">
                <a:solidFill>
                  <a:schemeClr val="tx2">
                    <a:lumMod val="60000"/>
                    <a:lumOff val="40000"/>
                  </a:schemeClr>
                </a:solidFill>
              </a:rPr>
              <a:t>- </a:t>
            </a:r>
            <a:r>
              <a:rPr lang="ar-SA" sz="4000" b="1" dirty="0">
                <a:solidFill>
                  <a:schemeClr val="tx2">
                    <a:lumMod val="60000"/>
                    <a:lumOff val="40000"/>
                  </a:schemeClr>
                </a:solidFill>
              </a:rPr>
              <a:t>التعويض</a:t>
            </a:r>
          </a:p>
          <a:p>
            <a:r>
              <a:rPr lang="ar-SA" sz="3000" b="1" dirty="0"/>
              <a:t>يلجأ الفرد عندما يعاني من بعض مشاعر القصور في جانب من جوانب حياته يتفوق في جانب آخر  من أجل التغلب على الشعور بالدونية والوصول بالأنا إلى الشعور بالتقدير وتخفيف القلق.</a:t>
            </a:r>
          </a:p>
          <a:p>
            <a:endParaRPr lang="ar-SA" sz="3000" b="1" dirty="0"/>
          </a:p>
          <a:p>
            <a:r>
              <a:rPr lang="ar-SA" sz="3000" b="1" dirty="0"/>
              <a:t>من مزايا التعويض أنه يدفع الشخص للتفوق في ميدان بعدما فشل في ميدان آخر. ومن الإشكاليات التي قد تحدث من التعويض إذا تسبب في ضرر الآخرين أو جعل الشخص يتخذ سلوكاً عدوانيا لكسب تقدير البعض.</a:t>
            </a:r>
          </a:p>
          <a:p>
            <a:endParaRPr lang="ar-SA" sz="3000" b="1" dirty="0"/>
          </a:p>
          <a:p>
            <a:r>
              <a:rPr lang="ar-SA" sz="3000" b="1" dirty="0"/>
              <a:t>مثال : طالب لديه صراعات انفعاليه بسبب مشاكلات شخصية أو انفعاليه يتكيف عن طريقة التعويض في دراسته والنجاح فيها.</a:t>
            </a: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3690619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a:bodyPr>
          <a:lstStyle/>
          <a:p>
            <a:r>
              <a:rPr lang="ar-SA" sz="4000" b="1" dirty="0" smtClean="0">
                <a:solidFill>
                  <a:schemeClr val="tx2">
                    <a:lumMod val="60000"/>
                    <a:lumOff val="40000"/>
                  </a:schemeClr>
                </a:solidFill>
              </a:rPr>
              <a:t>11- </a:t>
            </a:r>
            <a:r>
              <a:rPr lang="ar-SA" sz="4000" b="1" dirty="0">
                <a:solidFill>
                  <a:schemeClr val="tx2">
                    <a:lumMod val="60000"/>
                    <a:lumOff val="40000"/>
                  </a:schemeClr>
                </a:solidFill>
              </a:rPr>
              <a:t>أحلام اليقظة:</a:t>
            </a:r>
          </a:p>
          <a:p>
            <a:r>
              <a:rPr lang="ar-SA" sz="3000" b="1" dirty="0"/>
              <a:t>تخيل إشباع الداوافع التي لم تشبع بالواقع وهذه الوسيلة شائعة ففيها تزول العقبات ونهرب من قسوة الحياة ويكثر انتشارها في المراهقة والطفولة من خلال اللعب الخيالي عند الصغار خصوصا أنهم لا يفرقون بين الواقع والخيال.</a:t>
            </a:r>
          </a:p>
          <a:p>
            <a:endParaRPr lang="ar-SA" sz="3000" b="1" dirty="0"/>
          </a:p>
          <a:p>
            <a:r>
              <a:rPr lang="ar-SA" sz="3000" b="1" dirty="0"/>
              <a:t>أحلام اليقظة لها إيجابيات وسلبيات فمن فوائدها أنها وسيلة للتنفيس وسببا في تجديد القوة وإثارة الهمة ومن مضارها عندما يكتفي بها الفرد دون بذل الجهد في الواقع فالإسراف فيها مضيعة للوقت وهروب من الواقع.</a:t>
            </a:r>
          </a:p>
          <a:p>
            <a:endParaRPr lang="ar-SA" sz="4000" b="1" dirty="0">
              <a:solidFill>
                <a:schemeClr val="tx2">
                  <a:lumMod val="60000"/>
                  <a:lumOff val="40000"/>
                </a:schemeClr>
              </a:solidFill>
            </a:endParaRPr>
          </a:p>
        </p:txBody>
      </p:sp>
    </p:spTree>
    <p:extLst>
      <p:ext uri="{BB962C8B-B14F-4D97-AF65-F5344CB8AC3E}">
        <p14:creationId xmlns:p14="http://schemas.microsoft.com/office/powerpoint/2010/main" val="2112041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a:bodyPr>
          <a:lstStyle/>
          <a:p>
            <a:r>
              <a:rPr lang="ar-SA" sz="4000" b="1" dirty="0" smtClean="0">
                <a:solidFill>
                  <a:schemeClr val="tx2">
                    <a:lumMod val="60000"/>
                    <a:lumOff val="40000"/>
                  </a:schemeClr>
                </a:solidFill>
              </a:rPr>
              <a:t>12- </a:t>
            </a:r>
            <a:r>
              <a:rPr lang="ar-SA" sz="4000" b="1" dirty="0">
                <a:solidFill>
                  <a:schemeClr val="tx2">
                    <a:lumMod val="60000"/>
                    <a:lumOff val="40000"/>
                  </a:schemeClr>
                </a:solidFill>
              </a:rPr>
              <a:t>الانسحاب:</a:t>
            </a:r>
          </a:p>
          <a:p>
            <a:endParaRPr lang="ar-SA" sz="1400" b="1" dirty="0">
              <a:solidFill>
                <a:schemeClr val="tx2">
                  <a:lumMod val="60000"/>
                  <a:lumOff val="40000"/>
                </a:schemeClr>
              </a:solidFill>
            </a:endParaRPr>
          </a:p>
          <a:p>
            <a:r>
              <a:rPr lang="ar-SA" b="1" dirty="0"/>
              <a:t>يتبع بعض الأشخاص الانسحاب كوسيلة للتكيف فهم يتجنبون المواقف التي تسبب لهم الفشل أو قد تؤدي إلى النقد. مثال:محاولة تجنب الحفلات والمجتمعات ويقضي معظم وقته في أعمال فردية كالقراءة والتأمل.</a:t>
            </a:r>
          </a:p>
          <a:p>
            <a:endParaRPr lang="ar-SA" b="1" dirty="0"/>
          </a:p>
          <a:p>
            <a:r>
              <a:rPr lang="ar-SA" b="1" dirty="0"/>
              <a:t>من العوامل التي تؤدي للانسحاب كثرة النقد والتهديد والعقاب خصوصاً للأطفال.</a:t>
            </a:r>
          </a:p>
        </p:txBody>
      </p:sp>
    </p:spTree>
    <p:extLst>
      <p:ext uri="{BB962C8B-B14F-4D97-AF65-F5344CB8AC3E}">
        <p14:creationId xmlns:p14="http://schemas.microsoft.com/office/powerpoint/2010/main" val="2872437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fontScale="62500" lnSpcReduction="20000"/>
          </a:bodyPr>
          <a:lstStyle/>
          <a:p>
            <a:r>
              <a:rPr lang="ar-SA" sz="4000" b="1" dirty="0" smtClean="0">
                <a:solidFill>
                  <a:schemeClr val="tx2">
                    <a:lumMod val="60000"/>
                    <a:lumOff val="40000"/>
                  </a:schemeClr>
                </a:solidFill>
              </a:rPr>
              <a:t>13- </a:t>
            </a:r>
            <a:r>
              <a:rPr lang="ar-SA" sz="4000" b="1" dirty="0">
                <a:solidFill>
                  <a:schemeClr val="tx2">
                    <a:lumMod val="60000"/>
                    <a:lumOff val="40000"/>
                  </a:schemeClr>
                </a:solidFill>
              </a:rPr>
              <a:t>تكوين رد الفعل المعاكس:</a:t>
            </a:r>
          </a:p>
          <a:p>
            <a:endParaRPr lang="ar-SA" sz="4000" b="1" dirty="0">
              <a:solidFill>
                <a:schemeClr val="tx2">
                  <a:lumMod val="60000"/>
                  <a:lumOff val="40000"/>
                </a:schemeClr>
              </a:solidFill>
            </a:endParaRPr>
          </a:p>
          <a:p>
            <a:r>
              <a:rPr lang="ar-SA" sz="3500" b="1" dirty="0"/>
              <a:t>يظهر الإنسان نفسه أمام الناس في صورة طيبه تخفي ما بداخله من دوافع بغيضه أي يظهر الإنسان فيه عكس ما يضمر في أعماقه.</a:t>
            </a:r>
          </a:p>
          <a:p>
            <a:endParaRPr lang="ar-SA" sz="3500" b="1" dirty="0"/>
          </a:p>
          <a:p>
            <a:r>
              <a:rPr lang="ar-SA" sz="3500" b="1" dirty="0"/>
              <a:t>هو التعبير عن الدوافع المستهجنة سلوكياً في شكل معاكس أو على شكل استجابة مضادة .</a:t>
            </a:r>
          </a:p>
          <a:p>
            <a:r>
              <a:rPr lang="ar-SA" sz="3500" b="1" dirty="0"/>
              <a:t>مثل: الافراط في السرور كرد فعل عكسي لمصيبة كبيرة أو الإفراط في الحب كرد فعل عكسي للكراهية. أو الطفل الذي لديه غيره من أخيه ويظهلر أنه يحبه</a:t>
            </a:r>
          </a:p>
          <a:p>
            <a:endParaRPr lang="ar-SA" sz="3500" b="1" dirty="0"/>
          </a:p>
          <a:p>
            <a:r>
              <a:rPr lang="ar-SA" sz="3500" b="1" dirty="0"/>
              <a:t>يختلف هذا المكانيزم عن النفاق فيه أنه حيلة نفسية لاشعورية فالانسان لا يعيي كرهه ولكن في النفاق يكون سلوك الشخص إرادي وهو على وعي. </a:t>
            </a:r>
          </a:p>
          <a:p>
            <a:endParaRPr lang="ar-SA" sz="3500" b="1" dirty="0"/>
          </a:p>
          <a:p>
            <a:r>
              <a:rPr lang="ar-SA" sz="3500" b="1" dirty="0"/>
              <a:t>يوفر فرصة للتكيف وتساعد على تحسين التفاعل الاجتماعي  ولكن من مخاطرة أن المبالغه فيه قد تؤدي إلى زيادة في المسالمة والطاعه والاتكالية وقد يهيء فرصة لتكوين إضطراب نفسي وتوتر شديد</a:t>
            </a:r>
          </a:p>
        </p:txBody>
      </p:sp>
    </p:spTree>
    <p:extLst>
      <p:ext uri="{BB962C8B-B14F-4D97-AF65-F5344CB8AC3E}">
        <p14:creationId xmlns:p14="http://schemas.microsoft.com/office/powerpoint/2010/main" val="14078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معنى آليات الدفاع النفسي</a:t>
            </a:r>
          </a:p>
        </p:txBody>
      </p:sp>
      <p:sp>
        <p:nvSpPr>
          <p:cNvPr id="3" name="عنصر نائب للمحتوى 2"/>
          <p:cNvSpPr>
            <a:spLocks noGrp="1"/>
          </p:cNvSpPr>
          <p:nvPr>
            <p:ph idx="1"/>
          </p:nvPr>
        </p:nvSpPr>
        <p:spPr/>
        <p:txBody>
          <a:bodyPr/>
          <a:lstStyle/>
          <a:p>
            <a:r>
              <a:rPr lang="ar-SA" dirty="0"/>
              <a:t>تسمى آليات الدفاع </a:t>
            </a:r>
            <a:r>
              <a:rPr lang="ar-SA" dirty="0">
                <a:solidFill>
                  <a:schemeClr val="accent2">
                    <a:lumMod val="75000"/>
                  </a:schemeClr>
                </a:solidFill>
              </a:rPr>
              <a:t>بالحيل النفسية </a:t>
            </a:r>
            <a:r>
              <a:rPr lang="ar-SA" dirty="0"/>
              <a:t>وهي : مجموعة من الأساليب السلوكية التي يتبعها الفرد لتخفيف التوتر النفسي الناتج عن حالات الإحباط والصراع وبسبب عجزه عن مواجهة العواقب التي تمنعه من تحقيق رغباته فهي أشكال سلوكية لمواجهة مواقف تهديد أو خطر فالشخص في هذه المواقف يمكن النظر إلية على أنه في حالة دفاع: أي دفاع عن الذات أمام الخطر أو التهديد والتوتر</a:t>
            </a:r>
          </a:p>
        </p:txBody>
      </p:sp>
    </p:spTree>
    <p:extLst>
      <p:ext uri="{BB962C8B-B14F-4D97-AF65-F5344CB8AC3E}">
        <p14:creationId xmlns:p14="http://schemas.microsoft.com/office/powerpoint/2010/main" val="99809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fontScale="77500" lnSpcReduction="20000"/>
          </a:bodyPr>
          <a:lstStyle/>
          <a:p>
            <a:r>
              <a:rPr lang="ar-SA" sz="4000" b="1" dirty="0" smtClean="0">
                <a:solidFill>
                  <a:schemeClr val="tx2">
                    <a:lumMod val="60000"/>
                    <a:lumOff val="40000"/>
                  </a:schemeClr>
                </a:solidFill>
              </a:rPr>
              <a:t>14-النكران:آلية </a:t>
            </a:r>
            <a:r>
              <a:rPr lang="ar-SA" sz="4000" b="1" dirty="0">
                <a:solidFill>
                  <a:schemeClr val="tx2">
                    <a:lumMod val="60000"/>
                    <a:lumOff val="40000"/>
                  </a:schemeClr>
                </a:solidFill>
              </a:rPr>
              <a:t>دفاعية لا شعورية تقوم بها الأنا لحماية نفسها من القلق بحيث ينكر الإنسان على المستوى اللاشعوري واقعاً ما ولا يعترف بوجوده، وقد يبدو على شكل انسحاب من الوقف مما يؤدي لفقدان الاحتكاك بالواقع.</a:t>
            </a:r>
          </a:p>
          <a:p>
            <a:endParaRPr lang="ar-SA" sz="4000" b="1" dirty="0">
              <a:solidFill>
                <a:schemeClr val="tx2">
                  <a:lumMod val="60000"/>
                  <a:lumOff val="40000"/>
                </a:schemeClr>
              </a:solidFill>
            </a:endParaRPr>
          </a:p>
          <a:p>
            <a:r>
              <a:rPr lang="ar-SA" sz="4000" b="1" dirty="0">
                <a:solidFill>
                  <a:schemeClr val="tx2">
                    <a:lumMod val="60000"/>
                    <a:lumOff val="40000"/>
                  </a:schemeClr>
                </a:solidFill>
              </a:rPr>
              <a:t>مثال: طفل ينكر أن والدته قد ماتت أو الأم تنكر موت أمها وتبقى محتفظه بلعبه ريثما يعود ويلعب بها.</a:t>
            </a:r>
          </a:p>
          <a:p>
            <a:endParaRPr lang="ar-SA" sz="4000" b="1" dirty="0">
              <a:solidFill>
                <a:schemeClr val="tx2">
                  <a:lumMod val="60000"/>
                  <a:lumOff val="40000"/>
                </a:schemeClr>
              </a:solidFill>
            </a:endParaRPr>
          </a:p>
          <a:p>
            <a:r>
              <a:rPr lang="ar-SA" sz="4000" b="1" dirty="0">
                <a:solidFill>
                  <a:schemeClr val="tx2">
                    <a:lumMod val="60000"/>
                    <a:lumOff val="40000"/>
                  </a:schemeClr>
                </a:solidFill>
              </a:rPr>
              <a:t>عند مواجهة المصائب من الخطوات الأولى التي يتبعها الإنسان هو الإنكار ويعتبر ذلك طبيعياً لكن استمراره وانفصال الشخص عن الواقع قد يدخله في الاضطراب النفسي.</a:t>
            </a:r>
          </a:p>
        </p:txBody>
      </p:sp>
    </p:spTree>
    <p:extLst>
      <p:ext uri="{BB962C8B-B14F-4D97-AF65-F5344CB8AC3E}">
        <p14:creationId xmlns:p14="http://schemas.microsoft.com/office/powerpoint/2010/main" val="1184349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B9FEB8-620C-47CE-BE24-B8B50951082E}"/>
              </a:ext>
            </a:extLst>
          </p:cNvPr>
          <p:cNvSpPr>
            <a:spLocks noGrp="1"/>
          </p:cNvSpPr>
          <p:nvPr>
            <p:ph type="title"/>
          </p:nvPr>
        </p:nvSpPr>
        <p:spPr>
          <a:xfrm>
            <a:off x="457200" y="0"/>
            <a:ext cx="8229600" cy="1143000"/>
          </a:xfrm>
          <a:solidFill>
            <a:schemeClr val="accent1"/>
          </a:solidFill>
          <a:ln>
            <a:solidFill>
              <a:schemeClr val="accent2"/>
            </a:solidFill>
          </a:ln>
        </p:spPr>
        <p:txBody>
          <a:bodyPr>
            <a:normAutofit fontScale="90000"/>
          </a:bodyPr>
          <a:lstStyle/>
          <a:p>
            <a:r>
              <a:rPr lang="ar-SA" dirty="0"/>
              <a:t/>
            </a:r>
            <a:br>
              <a:rPr lang="ar-SA" dirty="0"/>
            </a:br>
            <a:r>
              <a:rPr lang="ar-SA" dirty="0"/>
              <a:t>الحيل الدفاعية والصحة النفسيه</a:t>
            </a:r>
          </a:p>
        </p:txBody>
      </p:sp>
      <p:sp>
        <p:nvSpPr>
          <p:cNvPr id="3" name="Content Placeholder 2">
            <a:extLst>
              <a:ext uri="{FF2B5EF4-FFF2-40B4-BE49-F238E27FC236}">
                <a16:creationId xmlns="" xmlns:a16="http://schemas.microsoft.com/office/drawing/2014/main" id="{BE00E588-2740-4975-B33D-75651B73B3BC}"/>
              </a:ext>
            </a:extLst>
          </p:cNvPr>
          <p:cNvSpPr>
            <a:spLocks noGrp="1"/>
          </p:cNvSpPr>
          <p:nvPr>
            <p:ph idx="1"/>
          </p:nvPr>
        </p:nvSpPr>
        <p:spPr>
          <a:xfrm>
            <a:off x="457200" y="1196752"/>
            <a:ext cx="8229600" cy="5328592"/>
          </a:xfrm>
          <a:ln>
            <a:noFill/>
          </a:ln>
        </p:spPr>
        <p:txBody>
          <a:bodyPr>
            <a:normAutofit fontScale="55000" lnSpcReduction="20000"/>
          </a:bodyPr>
          <a:lstStyle/>
          <a:p>
            <a:r>
              <a:rPr lang="ar-SA" dirty="0"/>
              <a:t>الحيل النفسية تفيدنا في حماية أنفسنا من مشاعر عدم الجدارة وعدم الكفاءه وتخفف عنا التوتر والقلق والشعور بالذنب وتحسن توافقنا في المواقف المختلفه وبعض الحيل النفسية تساعدنا على بناء الشخصية وتحقيق التوافق الاجتماعي.</a:t>
            </a:r>
          </a:p>
          <a:p>
            <a:endParaRPr lang="ar-SA" dirty="0"/>
          </a:p>
          <a:p>
            <a:r>
              <a:rPr lang="ar-SA" dirty="0"/>
              <a:t>فتوحد الطفل مع والديه يساعده على اكتساب السلوك المناسب لجنسه وامتصاص ضوابط السلوك ومعايير المجتمع.</a:t>
            </a:r>
          </a:p>
          <a:p>
            <a:endParaRPr lang="ar-SA" dirty="0"/>
          </a:p>
          <a:p>
            <a:r>
              <a:rPr lang="ar-SA" dirty="0"/>
              <a:t>والإعلاء يساعد الفرد على تصريف طاقاته المتعلقة بالرغبات غير المقبولة في مجالات مفيدة اجتماعياً.</a:t>
            </a:r>
          </a:p>
          <a:p>
            <a:endParaRPr lang="ar-SA" dirty="0"/>
          </a:p>
          <a:p>
            <a:r>
              <a:rPr lang="ar-SA" dirty="0"/>
              <a:t>والتعويض يساعد على النجاح والتفوق في أعمال كثيرة.</a:t>
            </a:r>
          </a:p>
          <a:p>
            <a:endParaRPr lang="ar-SA" dirty="0"/>
          </a:p>
          <a:p>
            <a:r>
              <a:rPr lang="ar-SA" dirty="0"/>
              <a:t>وأحلام اليقظة تخفف التوتر وتزيد دافعية الفرد.</a:t>
            </a:r>
          </a:p>
          <a:p>
            <a:endParaRPr lang="ar-SA" dirty="0"/>
          </a:p>
          <a:p>
            <a:r>
              <a:rPr lang="ar-SA" dirty="0"/>
              <a:t>إن كثرة استخدام الحيل النفسية (مكانيزمات الدفاع) قد يؤدي إلى إبعادنا عن الواقع وقد يصاب الفرد باضطرابات نفسية.</a:t>
            </a:r>
          </a:p>
          <a:p>
            <a:endParaRPr lang="ar-SA" dirty="0"/>
          </a:p>
          <a:p>
            <a:r>
              <a:rPr lang="ar-SA" dirty="0"/>
              <a:t>من أشكال الحيل النفسية المرضيه التي قد تصيب من لديهم اضطراب تحولي (هستريا): نوبة هستيرية تشبه الصرع، العمى أو الشلل الهستيري وهي حيل دفاعية لا شعورية يحمي بها الفرد ذاته.</a:t>
            </a:r>
          </a:p>
        </p:txBody>
      </p:sp>
    </p:spTree>
    <p:extLst>
      <p:ext uri="{BB962C8B-B14F-4D97-AF65-F5344CB8AC3E}">
        <p14:creationId xmlns:p14="http://schemas.microsoft.com/office/powerpoint/2010/main" val="3161975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A4E910-5225-4E09-AE3A-3540B356AC68}"/>
              </a:ext>
            </a:extLst>
          </p:cNvPr>
          <p:cNvSpPr>
            <a:spLocks noGrp="1"/>
          </p:cNvSpPr>
          <p:nvPr>
            <p:ph type="title"/>
          </p:nvPr>
        </p:nvSpPr>
        <p:spPr/>
        <p:txBody>
          <a:bodyPr>
            <a:normAutofit fontScale="90000"/>
          </a:bodyPr>
          <a:lstStyle/>
          <a:p>
            <a:r>
              <a:rPr lang="ar-SA" dirty="0"/>
              <a:t>آليات الدفاع </a:t>
            </a:r>
            <a:r>
              <a:rPr lang="ar-SA"/>
              <a:t>الشعورية المباشرة المساعدة على تحقيق الصحة النفسية</a:t>
            </a:r>
            <a:endParaRPr lang="ar-SA" dirty="0"/>
          </a:p>
        </p:txBody>
      </p:sp>
      <p:sp>
        <p:nvSpPr>
          <p:cNvPr id="3" name="Content Placeholder 2">
            <a:extLst>
              <a:ext uri="{FF2B5EF4-FFF2-40B4-BE49-F238E27FC236}">
                <a16:creationId xmlns="" xmlns:a16="http://schemas.microsoft.com/office/drawing/2014/main" id="{3572CD75-D614-403A-8C72-97C80A33C873}"/>
              </a:ext>
            </a:extLst>
          </p:cNvPr>
          <p:cNvSpPr>
            <a:spLocks noGrp="1"/>
          </p:cNvSpPr>
          <p:nvPr>
            <p:ph idx="1"/>
          </p:nvPr>
        </p:nvSpPr>
        <p:spPr/>
        <p:txBody>
          <a:bodyPr/>
          <a:lstStyle/>
          <a:p>
            <a:r>
              <a:rPr lang="ar-SA" dirty="0"/>
              <a:t>يوجد العديد من آليات الدفاع الشعورية والمباشرة التي يتبعها الفرد لمواجهة المواقف المختلفة التي يحتاج للتصدي لها ومن أبرزها:</a:t>
            </a:r>
          </a:p>
          <a:p>
            <a:endParaRPr lang="ar-SA" dirty="0"/>
          </a:p>
          <a:p>
            <a:r>
              <a:rPr lang="ar-SA" dirty="0"/>
              <a:t>1- الدعم أو المساندة الاجتماعية</a:t>
            </a:r>
          </a:p>
          <a:p>
            <a:pPr marL="0" indent="0">
              <a:buNone/>
            </a:pPr>
            <a:endParaRPr lang="ar-SA" dirty="0"/>
          </a:p>
          <a:p>
            <a:r>
              <a:rPr lang="ar-SA" dirty="0"/>
              <a:t>2-التحكم الذاتي</a:t>
            </a:r>
          </a:p>
        </p:txBody>
      </p:sp>
    </p:spTree>
    <p:extLst>
      <p:ext uri="{BB962C8B-B14F-4D97-AF65-F5344CB8AC3E}">
        <p14:creationId xmlns:p14="http://schemas.microsoft.com/office/powerpoint/2010/main" val="134347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A4E910-5225-4E09-AE3A-3540B356AC68}"/>
              </a:ext>
            </a:extLst>
          </p:cNvPr>
          <p:cNvSpPr>
            <a:spLocks noGrp="1"/>
          </p:cNvSpPr>
          <p:nvPr>
            <p:ph type="title"/>
          </p:nvPr>
        </p:nvSpPr>
        <p:spPr>
          <a:xfrm>
            <a:off x="480744" y="116632"/>
            <a:ext cx="8229600" cy="922114"/>
          </a:xfrm>
        </p:spPr>
        <p:txBody>
          <a:bodyPr/>
          <a:lstStyle/>
          <a:p>
            <a:r>
              <a:rPr lang="ar-SA" dirty="0"/>
              <a:t>آليات الدفاع الشعورية المباشرة</a:t>
            </a:r>
          </a:p>
        </p:txBody>
      </p:sp>
      <p:sp>
        <p:nvSpPr>
          <p:cNvPr id="3" name="Content Placeholder 2">
            <a:extLst>
              <a:ext uri="{FF2B5EF4-FFF2-40B4-BE49-F238E27FC236}">
                <a16:creationId xmlns="" xmlns:a16="http://schemas.microsoft.com/office/drawing/2014/main" id="{3572CD75-D614-403A-8C72-97C80A33C873}"/>
              </a:ext>
            </a:extLst>
          </p:cNvPr>
          <p:cNvSpPr>
            <a:spLocks noGrp="1"/>
          </p:cNvSpPr>
          <p:nvPr>
            <p:ph idx="1"/>
          </p:nvPr>
        </p:nvSpPr>
        <p:spPr/>
        <p:txBody>
          <a:bodyPr>
            <a:normAutofit fontScale="47500" lnSpcReduction="20000"/>
          </a:bodyPr>
          <a:lstStyle/>
          <a:p>
            <a:pPr marL="0" indent="0">
              <a:buNone/>
            </a:pPr>
            <a:r>
              <a:rPr lang="ar-SA" dirty="0"/>
              <a:t>أولاً:  الدعم أو المساندة الاجتماعية</a:t>
            </a:r>
          </a:p>
          <a:p>
            <a:pPr marL="0" indent="0">
              <a:buNone/>
            </a:pPr>
            <a:r>
              <a:rPr lang="ar-SA" dirty="0"/>
              <a:t>1- الدعم العاطفي أو المساندة الانفعالية من خلال تقديم التعاطف والاهتمام مما يجعل الشخص يشعر بالراحة والطمأنينة والمودة.</a:t>
            </a:r>
          </a:p>
          <a:p>
            <a:pPr marL="0" indent="0">
              <a:buNone/>
            </a:pPr>
            <a:endParaRPr lang="ar-SA" dirty="0"/>
          </a:p>
          <a:p>
            <a:pPr marL="0" indent="0">
              <a:buNone/>
            </a:pPr>
            <a:r>
              <a:rPr lang="ar-SA" dirty="0"/>
              <a:t>2- الدعم الوسيلي أو المساندة المادية ويشمل تقديم مساعدة عينية مباشرة للشخص.</a:t>
            </a:r>
          </a:p>
          <a:p>
            <a:pPr marL="0" indent="0">
              <a:buNone/>
            </a:pPr>
            <a:endParaRPr lang="ar-SA" dirty="0"/>
          </a:p>
          <a:p>
            <a:pPr marL="0" indent="0">
              <a:buNone/>
            </a:pPr>
            <a:r>
              <a:rPr lang="ar-SA" dirty="0"/>
              <a:t>3- الدعم المعلوماتي ويشمل تقديم النصح والتعليمات والمعلومات أو التغذية الراجعة المتعلقة بسلوكه وعمله حتى يكون على دراية بنتائج تصرفاته.</a:t>
            </a:r>
          </a:p>
          <a:p>
            <a:pPr marL="0" indent="0">
              <a:buNone/>
            </a:pPr>
            <a:endParaRPr lang="ar-SA" dirty="0"/>
          </a:p>
          <a:p>
            <a:pPr marL="0" indent="0">
              <a:buNone/>
            </a:pPr>
            <a:r>
              <a:rPr lang="ar-SA" dirty="0"/>
              <a:t>4- دعم التقدير أو المساندة الودية ويتم تقديم الاحترام والتشجيع ويعتبر هذا النوعذا أهمية خاصة عند مواجهة مواقف وأحداث ضاغطه في الحياة اليومية.</a:t>
            </a:r>
          </a:p>
          <a:p>
            <a:pPr marL="0" indent="0">
              <a:buNone/>
            </a:pPr>
            <a:endParaRPr lang="ar-SA" dirty="0"/>
          </a:p>
          <a:p>
            <a:pPr marL="0" indent="0">
              <a:buNone/>
            </a:pPr>
            <a:r>
              <a:rPr lang="ar-SA" dirty="0"/>
              <a:t>5- الدعم الشبكي من خلال شبكة العلاقات الاجتماعية: يجعل الشخص يشعر أنه ضمن شبكة من الأشخاص يتبادلون الأفكار والأنشطه والاهتمامات.</a:t>
            </a:r>
          </a:p>
          <a:p>
            <a:pPr marL="0" indent="0">
              <a:buNone/>
            </a:pPr>
            <a:endParaRPr lang="ar-SA" dirty="0"/>
          </a:p>
          <a:p>
            <a:pPr marL="0" indent="0">
              <a:buNone/>
            </a:pPr>
            <a:r>
              <a:rPr lang="ar-SA" dirty="0"/>
              <a:t>ووجد أن الدعم الاجتماعي ارتبط سلبياً بالضغوط النفسيه ويعتمد الدعم على الفرد الذي يقد له الدعم ومدى تقبله له وثقته به وماهو نوع الدعم الذي يحتاجه فلا يكفي الدعم التعاطفي والشخص يحتاج لدعم مادي أيضاً الأشخاص الذين يقدمون الدعم هم رؤساء العمل وزملاء العمل والأسرة والأصدقاء وتختلف حساسية الأشخاص تجاه احتياج الآخر للدعم وقدرتهم على اعطاءه.</a:t>
            </a:r>
          </a:p>
          <a:p>
            <a:pPr marL="0" indent="0">
              <a:buNone/>
            </a:pPr>
            <a:endParaRPr lang="ar-SA" dirty="0"/>
          </a:p>
          <a:p>
            <a:pPr marL="0" indent="0">
              <a:buNone/>
            </a:pPr>
            <a:endParaRPr lang="ar-SA" dirty="0"/>
          </a:p>
        </p:txBody>
      </p:sp>
    </p:spTree>
    <p:extLst>
      <p:ext uri="{BB962C8B-B14F-4D97-AF65-F5344CB8AC3E}">
        <p14:creationId xmlns:p14="http://schemas.microsoft.com/office/powerpoint/2010/main" val="3449086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A4E910-5225-4E09-AE3A-3540B356AC68}"/>
              </a:ext>
            </a:extLst>
          </p:cNvPr>
          <p:cNvSpPr>
            <a:spLocks noGrp="1"/>
          </p:cNvSpPr>
          <p:nvPr>
            <p:ph type="title"/>
          </p:nvPr>
        </p:nvSpPr>
        <p:spPr/>
        <p:txBody>
          <a:bodyPr/>
          <a:lstStyle/>
          <a:p>
            <a:r>
              <a:rPr lang="ar-SA" dirty="0"/>
              <a:t>آليات الدفاع الشعورية المباشرة</a:t>
            </a:r>
          </a:p>
        </p:txBody>
      </p:sp>
      <p:sp>
        <p:nvSpPr>
          <p:cNvPr id="3" name="Content Placeholder 2">
            <a:extLst>
              <a:ext uri="{FF2B5EF4-FFF2-40B4-BE49-F238E27FC236}">
                <a16:creationId xmlns="" xmlns:a16="http://schemas.microsoft.com/office/drawing/2014/main" id="{3572CD75-D614-403A-8C72-97C80A33C873}"/>
              </a:ext>
            </a:extLst>
          </p:cNvPr>
          <p:cNvSpPr>
            <a:spLocks noGrp="1"/>
          </p:cNvSpPr>
          <p:nvPr>
            <p:ph idx="1"/>
          </p:nvPr>
        </p:nvSpPr>
        <p:spPr/>
        <p:txBody>
          <a:bodyPr>
            <a:normAutofit fontScale="62500" lnSpcReduction="20000"/>
          </a:bodyPr>
          <a:lstStyle/>
          <a:p>
            <a:pPr marL="0" indent="0">
              <a:buNone/>
            </a:pPr>
            <a:r>
              <a:rPr lang="ar-SA" dirty="0"/>
              <a:t>ثانياً: التحكم الذاتي:</a:t>
            </a:r>
          </a:p>
          <a:p>
            <a:pPr marL="0" indent="0">
              <a:buNone/>
            </a:pPr>
            <a:r>
              <a:rPr lang="ar-SA" dirty="0"/>
              <a:t>يرغب الناس عادةً أن يمتلكوا بما سيحدث شعورا ذاتياً بأنهم قادرون على التحكم بالأشياء أو الأحداث التي تحدث لهم في حياتهم وأن باستطاعتهم أن يعملوا شيئاً للتغير في هذه الأحداث وعندما يفعلون ذلك فإنهم يملكون التحكم الشخصي.</a:t>
            </a:r>
          </a:p>
          <a:p>
            <a:pPr marL="0" indent="0">
              <a:buNone/>
            </a:pPr>
            <a:endParaRPr lang="ar-SA" dirty="0"/>
          </a:p>
          <a:p>
            <a:pPr marL="0" indent="0">
              <a:buNone/>
            </a:pPr>
            <a:r>
              <a:rPr lang="ar-SA" dirty="0"/>
              <a:t>أنواع التحكم:</a:t>
            </a:r>
          </a:p>
          <a:p>
            <a:pPr marL="0" indent="0">
              <a:buNone/>
            </a:pPr>
            <a:r>
              <a:rPr lang="ar-SA" dirty="0"/>
              <a:t>1- التحكم السلوكي: ويعني قدرة الفرد على القيام بأفعال تخفض الضغط لديه مثل وضع الطفل في حضانه وممارسة التنفس للأم العاملة.</a:t>
            </a:r>
          </a:p>
          <a:p>
            <a:pPr marL="0" indent="0">
              <a:buNone/>
            </a:pPr>
            <a:r>
              <a:rPr lang="ar-SA" dirty="0"/>
              <a:t>2- التحكم المعرفي: ويعني القدرة على ممارسة عمليات عقلية تعدل آثار الضغط النفسي وتخففها باتباع طرق تفكير وأساليب حل مشكلات مثلا تفكر الأم في طفلها الجديد أنه سيملأ فراغها وسيساهم في سعادة الأسرة.</a:t>
            </a:r>
          </a:p>
          <a:p>
            <a:pPr marL="0" indent="0">
              <a:buNone/>
            </a:pPr>
            <a:r>
              <a:rPr lang="ar-SA" dirty="0"/>
              <a:t>3- التحكم عن طريق اتخاذ القرار ويعني إمكانية الاختيار بين البدائل والتصرف في الموقف مثلاً: الاختيار بين العلاج الدوائي أو الجراحي.</a:t>
            </a:r>
          </a:p>
          <a:p>
            <a:pPr marL="0" indent="0">
              <a:buNone/>
            </a:pPr>
            <a:r>
              <a:rPr lang="ar-SA" dirty="0"/>
              <a:t>4- التحكم المعلوماتي ويتضمن الحصول على معلومات عن الحدث الضاغط ويمكن لهذه المعلومات أن تخفض التوتر من خلال القدرة على التنبؤ بما سيحدث. مثال: مرض معين </a:t>
            </a:r>
          </a:p>
        </p:txBody>
      </p:sp>
    </p:spTree>
    <p:extLst>
      <p:ext uri="{BB962C8B-B14F-4D97-AF65-F5344CB8AC3E}">
        <p14:creationId xmlns:p14="http://schemas.microsoft.com/office/powerpoint/2010/main" val="208537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 آليات الدفاع النفسي طرق غير مباشرة</a:t>
            </a:r>
          </a:p>
        </p:txBody>
      </p:sp>
      <p:sp>
        <p:nvSpPr>
          <p:cNvPr id="3" name="عنصر نائب للمحتوى 2"/>
          <p:cNvSpPr>
            <a:spLocks noGrp="1"/>
          </p:cNvSpPr>
          <p:nvPr>
            <p:ph idx="1"/>
          </p:nvPr>
        </p:nvSpPr>
        <p:spPr>
          <a:xfrm>
            <a:off x="457200" y="1916832"/>
            <a:ext cx="8229600" cy="4525963"/>
          </a:xfrm>
        </p:spPr>
        <p:txBody>
          <a:bodyPr/>
          <a:lstStyle/>
          <a:p>
            <a:r>
              <a:rPr lang="ar-SA" dirty="0"/>
              <a:t>هي طرق غير مباشرة يلجأ إليها الفرد في حالة اتباعه للطرق المباشرة الشعورية </a:t>
            </a:r>
            <a:r>
              <a:rPr lang="ar-SA" sz="2800" dirty="0" smtClean="0"/>
              <a:t>( زيادة المجهود، تغيير الطريقة، تغيير الهدف) </a:t>
            </a:r>
            <a:r>
              <a:rPr lang="ar-SA" dirty="0" smtClean="0">
                <a:solidFill>
                  <a:schemeClr val="accent2">
                    <a:lumMod val="75000"/>
                  </a:schemeClr>
                </a:solidFill>
              </a:rPr>
              <a:t>وغالباً </a:t>
            </a:r>
            <a:r>
              <a:rPr lang="ar-SA" dirty="0">
                <a:solidFill>
                  <a:schemeClr val="accent2">
                    <a:lumMod val="75000"/>
                  </a:schemeClr>
                </a:solidFill>
              </a:rPr>
              <a:t>هي لا شعورية </a:t>
            </a:r>
            <a:r>
              <a:rPr lang="ar-SA" dirty="0"/>
              <a:t>يتبعها الفرد إدراكه لدوافعها الحقيقية وأغراضها التي تهدف إليها وقد ينكر الشخص قيامه بها إذا حاولت أن توجه النظر إلى حقيقة سلوكه.</a:t>
            </a:r>
          </a:p>
        </p:txBody>
      </p:sp>
    </p:spTree>
    <p:extLst>
      <p:ext uri="{BB962C8B-B14F-4D97-AF65-F5344CB8AC3E}">
        <p14:creationId xmlns:p14="http://schemas.microsoft.com/office/powerpoint/2010/main" val="268600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هدف آليات الدفاع النفسي</a:t>
            </a:r>
          </a:p>
        </p:txBody>
      </p:sp>
      <p:sp>
        <p:nvSpPr>
          <p:cNvPr id="3" name="عنصر نائب للمحتوى 2"/>
          <p:cNvSpPr>
            <a:spLocks noGrp="1"/>
          </p:cNvSpPr>
          <p:nvPr>
            <p:ph idx="1"/>
          </p:nvPr>
        </p:nvSpPr>
        <p:spPr>
          <a:xfrm>
            <a:off x="457200" y="2636912"/>
            <a:ext cx="8229600" cy="3489251"/>
          </a:xfrm>
        </p:spPr>
        <p:txBody>
          <a:bodyPr/>
          <a:lstStyle/>
          <a:p>
            <a:r>
              <a:rPr lang="ar-SA" dirty="0"/>
              <a:t> تحدث باعتبارها ظاهرة نفسية واضحه تهدف لحماية الذات من التهديد</a:t>
            </a:r>
          </a:p>
        </p:txBody>
      </p:sp>
    </p:spTree>
    <p:extLst>
      <p:ext uri="{BB962C8B-B14F-4D97-AF65-F5344CB8AC3E}">
        <p14:creationId xmlns:p14="http://schemas.microsoft.com/office/powerpoint/2010/main" val="1572616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مظاهر آليات الدفاع</a:t>
            </a:r>
          </a:p>
        </p:txBody>
      </p:sp>
      <p:sp>
        <p:nvSpPr>
          <p:cNvPr id="3" name="عنصر نائب للمحتوى 2"/>
          <p:cNvSpPr>
            <a:spLocks noGrp="1"/>
          </p:cNvSpPr>
          <p:nvPr>
            <p:ph idx="1"/>
          </p:nvPr>
        </p:nvSpPr>
        <p:spPr/>
        <p:txBody>
          <a:bodyPr>
            <a:normAutofit fontScale="92500" lnSpcReduction="20000"/>
          </a:bodyPr>
          <a:lstStyle/>
          <a:p>
            <a:r>
              <a:rPr lang="ar-SA" dirty="0"/>
              <a:t>1- تستخدم من قبل جميع الأفراد سواء كانوا أسوياء أو مضطربين.</a:t>
            </a:r>
          </a:p>
          <a:p>
            <a:r>
              <a:rPr lang="ar-SA" dirty="0"/>
              <a:t>2- يلجأ إليها الفرد لمواجهة حالات الإحباط والصراع والقلق.</a:t>
            </a:r>
          </a:p>
          <a:p>
            <a:r>
              <a:rPr lang="ar-SA" dirty="0"/>
              <a:t>3- قد يصيبها التطرف فتصبح شكلا من الانحراف أو في الطريق إلية.</a:t>
            </a:r>
          </a:p>
          <a:p>
            <a:r>
              <a:rPr lang="ar-SA" dirty="0"/>
              <a:t>4- أغلب آليات الدفاع لا شعورية ولكن بعضها شعوري . حيث أن الفرد لا يدرك دوافعه الحقيقية وأغراض سلوكه لذلك هي لا شعورية.</a:t>
            </a:r>
          </a:p>
          <a:p>
            <a:r>
              <a:rPr lang="ar-SA" dirty="0"/>
              <a:t>بين شوفن </a:t>
            </a:r>
            <a:r>
              <a:rPr lang="ar-SA" dirty="0" err="1"/>
              <a:t>وشوفر</a:t>
            </a:r>
            <a:r>
              <a:rPr lang="ar-SA" dirty="0"/>
              <a:t> أن وسائل الفاع 32 شكل إلا أن هناك عددا منها هو الأكثر استخداما .</a:t>
            </a:r>
          </a:p>
        </p:txBody>
      </p:sp>
    </p:spTree>
    <p:extLst>
      <p:ext uri="{BB962C8B-B14F-4D97-AF65-F5344CB8AC3E}">
        <p14:creationId xmlns:p14="http://schemas.microsoft.com/office/powerpoint/2010/main" val="559031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C11554-739E-431F-B27A-D069BE375FB2}"/>
              </a:ext>
            </a:extLst>
          </p:cNvPr>
          <p:cNvSpPr>
            <a:spLocks noGrp="1"/>
          </p:cNvSpPr>
          <p:nvPr>
            <p:ph type="title"/>
          </p:nvPr>
        </p:nvSpPr>
        <p:spPr/>
        <p:txBody>
          <a:bodyPr/>
          <a:lstStyle/>
          <a:p>
            <a:r>
              <a:rPr lang="ar-SA" dirty="0"/>
              <a:t>تقسم آليات الدفاع إلى ثلاثة أقسام:</a:t>
            </a:r>
          </a:p>
        </p:txBody>
      </p:sp>
      <p:sp>
        <p:nvSpPr>
          <p:cNvPr id="3" name="Content Placeholder 2">
            <a:extLst>
              <a:ext uri="{FF2B5EF4-FFF2-40B4-BE49-F238E27FC236}">
                <a16:creationId xmlns="" xmlns:a16="http://schemas.microsoft.com/office/drawing/2014/main" id="{A34E530C-4257-4643-98CC-9FB1560841E6}"/>
              </a:ext>
            </a:extLst>
          </p:cNvPr>
          <p:cNvSpPr>
            <a:spLocks noGrp="1"/>
          </p:cNvSpPr>
          <p:nvPr>
            <p:ph idx="1"/>
          </p:nvPr>
        </p:nvSpPr>
        <p:spPr/>
        <p:txBody>
          <a:bodyPr>
            <a:normAutofit lnSpcReduction="10000"/>
          </a:bodyPr>
          <a:lstStyle/>
          <a:p>
            <a:r>
              <a:rPr lang="ar-SA" dirty="0"/>
              <a:t>1- حيل دفاعية هروبية انسحابية مثل: النكوص، التبرير، الانسحاب، أحلام اليقظه، النكران</a:t>
            </a:r>
          </a:p>
          <a:p>
            <a:endParaRPr lang="ar-SA" dirty="0"/>
          </a:p>
          <a:p>
            <a:r>
              <a:rPr lang="ar-SA" dirty="0"/>
              <a:t>2- حيل دفاعية عدوانية هجومية مثل: القمع، الكبت، </a:t>
            </a:r>
            <a:r>
              <a:rPr lang="ar-SA" dirty="0" smtClean="0"/>
              <a:t>الاسقاط، </a:t>
            </a:r>
            <a:r>
              <a:rPr lang="ar-SA" dirty="0" err="1" smtClean="0"/>
              <a:t>الاستدماج</a:t>
            </a:r>
            <a:endParaRPr lang="ar-SA" dirty="0"/>
          </a:p>
          <a:p>
            <a:endParaRPr lang="ar-SA" dirty="0"/>
          </a:p>
          <a:p>
            <a:r>
              <a:rPr lang="ar-SA" dirty="0"/>
              <a:t>3- حيل دفاعية ابداليه مثل: (الإزاحة أو التحويل أو الإبدال) و التعويض والإعلاء والتقمص أو التوحد وتكوين رد الفعل المعاكس.</a:t>
            </a:r>
          </a:p>
        </p:txBody>
      </p:sp>
    </p:spTree>
    <p:extLst>
      <p:ext uri="{BB962C8B-B14F-4D97-AF65-F5344CB8AC3E}">
        <p14:creationId xmlns:p14="http://schemas.microsoft.com/office/powerpoint/2010/main" val="1308914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p:txBody>
          <a:bodyPr>
            <a:normAutofit fontScale="85000" lnSpcReduction="20000"/>
          </a:bodyPr>
          <a:lstStyle/>
          <a:p>
            <a:r>
              <a:rPr lang="ar-SA" b="1" dirty="0">
                <a:solidFill>
                  <a:schemeClr val="tx2">
                    <a:lumMod val="60000"/>
                    <a:lumOff val="40000"/>
                  </a:schemeClr>
                </a:solidFill>
              </a:rPr>
              <a:t>1- القمع أو الكظم:</a:t>
            </a:r>
          </a:p>
          <a:p>
            <a:r>
              <a:rPr lang="ar-SA" dirty="0"/>
              <a:t>هو ضبط الدافع والتحكم به ومنعه من أن يتحقق على شكل سلوك فعلي. والكظم سلوك دفاعي له مكانه هامه في حياتنا اليوميه لأنه رمز الشخصية القوية.</a:t>
            </a:r>
          </a:p>
          <a:p>
            <a:endParaRPr lang="ar-SA" dirty="0"/>
          </a:p>
          <a:p>
            <a:r>
              <a:rPr lang="ar-SA" dirty="0"/>
              <a:t>مثال: عندما يتعرض الشخص للإهانه من رئيسه في العمل بسبب تقصيره فإنه يكظم مظاهر الغضب ويمنعها في سلوكه.</a:t>
            </a:r>
          </a:p>
          <a:p>
            <a:endParaRPr lang="ar-SA" dirty="0"/>
          </a:p>
          <a:p>
            <a:r>
              <a:rPr lang="ar-SA" dirty="0"/>
              <a:t>يظهر القمع على أنه عملية شعوريه لكنه مبطن بعوامل شعورية وعوامل  لا شعورية فالخوف من المجتمع وتقديرنا لمكانة الآخر وحديث الآخرين عنا والخبرات التي تصيبنا من الصبر والتريث والأخطاء التي تلحق بنا من الرد بالمثل كلها أشكال سلوكية تتدخل في الكظم.</a:t>
            </a:r>
          </a:p>
        </p:txBody>
      </p:sp>
    </p:spTree>
    <p:extLst>
      <p:ext uri="{BB962C8B-B14F-4D97-AF65-F5344CB8AC3E}">
        <p14:creationId xmlns:p14="http://schemas.microsoft.com/office/powerpoint/2010/main" val="940681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16632"/>
            <a:ext cx="8229600" cy="922114"/>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124744"/>
            <a:ext cx="8229600" cy="5733256"/>
          </a:xfrm>
        </p:spPr>
        <p:txBody>
          <a:bodyPr>
            <a:normAutofit fontScale="55000" lnSpcReduction="20000"/>
          </a:bodyPr>
          <a:lstStyle/>
          <a:p>
            <a:r>
              <a:rPr lang="ar-SA" b="1" dirty="0">
                <a:solidFill>
                  <a:schemeClr val="tx2">
                    <a:lumMod val="60000"/>
                    <a:lumOff val="40000"/>
                  </a:schemeClr>
                </a:solidFill>
              </a:rPr>
              <a:t>2</a:t>
            </a:r>
            <a:r>
              <a:rPr lang="ar-SA" sz="4500" b="1" dirty="0">
                <a:solidFill>
                  <a:schemeClr val="tx2">
                    <a:lumMod val="60000"/>
                    <a:lumOff val="40000"/>
                  </a:schemeClr>
                </a:solidFill>
              </a:rPr>
              <a:t>- الكبت:</a:t>
            </a:r>
          </a:p>
          <a:p>
            <a:r>
              <a:rPr lang="ar-SA" b="1" dirty="0"/>
              <a:t>وهو إقصاء للدوافع الغريزية أو المستهجنة وإبعادها بشكل كامل عن مستوى الشعور، ولا يعني ذلك أن الدوافع المكبوته لم يكن لها تأثر على الفرد بل العكس صحيح إن الدافع يؤثر في السلوك . يتميز الكبت بكبح الرغبات الأوليه كحل للصراع ويتخدمه كل من الأسوياء والمضطربين. ويختلف الكبت عن الكظم في التالي:</a:t>
            </a:r>
          </a:p>
          <a:p>
            <a:r>
              <a:rPr lang="ar-SA" b="1" dirty="0"/>
              <a:t>1- التهديد الموجه نحو الذات أشد من التهديد في الكظم.</a:t>
            </a:r>
          </a:p>
          <a:p>
            <a:r>
              <a:rPr lang="ar-SA" b="1" dirty="0"/>
              <a:t>2- الكبت أكثر ارتباطاُ بالدوافع الأولية والغريزية .</a:t>
            </a:r>
          </a:p>
          <a:p>
            <a:r>
              <a:rPr lang="ar-SA" b="1" dirty="0"/>
              <a:t>3- الكبت أطول مدة من الكظم.</a:t>
            </a:r>
          </a:p>
          <a:p>
            <a:r>
              <a:rPr lang="ar-SA" b="1" dirty="0"/>
              <a:t>4- العقد النفسية والشحنات الإنفعالية المرافقة للكبت أكثر وأعمق من الكظم.</a:t>
            </a:r>
          </a:p>
          <a:p>
            <a:endParaRPr lang="ar-SA" b="1" dirty="0"/>
          </a:p>
          <a:p>
            <a:r>
              <a:rPr lang="ar-SA" b="1" dirty="0"/>
              <a:t>يحمل الفرد العديد من الدوافع التي لايمكنه إظهارها أمام الآخرين كالدوافع العدوانية والجنسية في مجتمعات تضع قيود على ذلك فيقوم الفرد بإبعادها من مستوى شعوره إلى مستوى لا شعوره بحيث تبقى بعيدة زإذا حاولت الظهور نزيد من كتمانها فالكبت آليه دفاعية تهدف لتحقيق التوازن والتكيف وفي الحقيقة هي آلية </a:t>
            </a:r>
            <a:r>
              <a:rPr lang="ar-SA" b="1" dirty="0">
                <a:solidFill>
                  <a:schemeClr val="accent2">
                    <a:lumMod val="75000"/>
                  </a:schemeClr>
                </a:solidFill>
              </a:rPr>
              <a:t>مؤقته</a:t>
            </a:r>
            <a:r>
              <a:rPr lang="ar-SA" b="1" dirty="0"/>
              <a:t> لأنها لا تحل المشكلة.</a:t>
            </a:r>
          </a:p>
          <a:p>
            <a:endParaRPr lang="ar-SA" b="1" dirty="0"/>
          </a:p>
          <a:p>
            <a:r>
              <a:rPr lang="ar-SA" b="1" dirty="0"/>
              <a:t>الكبت قد يتجح مؤقتا في التخلص من الصراع أو الإحباط والقلق وفي إبعاد الرغبات غير المقبولة، ولكنه يفشل في الكثر من الأحيان في خفض القلق والصراع والتوتر وتحقيق التكيف خاصة إذا كان الدافع قوياً وإاذا طالت مدته ففي هذه الحالات قد يؤدي إلى اضطراب شخصية وأعراض عصابية لذلك لا يعتبر وسيلة جيدة للتكيف بل يعتبر وسيلة تحايل</a:t>
            </a:r>
          </a:p>
          <a:p>
            <a:endParaRPr lang="ar-SA" b="1" dirty="0"/>
          </a:p>
          <a:p>
            <a:r>
              <a:rPr lang="ar-SA" b="1" dirty="0"/>
              <a:t>مثال : قد يغير الشخص مجال الحديث إلى مسار آخر لانه لا يريد الحديث عن بعض الجوانب فإذا مورست بطريقة لا شعورية سميت كبت</a:t>
            </a:r>
            <a:r>
              <a:rPr lang="ar-SA" b="1" dirty="0" smtClean="0"/>
              <a:t>. أيضاً يظهر الكبت في زلات اللسان أو على شكل شلل هستيري مثلاً.</a:t>
            </a:r>
            <a:endParaRPr lang="ar-SA" b="1" dirty="0"/>
          </a:p>
        </p:txBody>
      </p:sp>
    </p:spTree>
    <p:extLst>
      <p:ext uri="{BB962C8B-B14F-4D97-AF65-F5344CB8AC3E}">
        <p14:creationId xmlns:p14="http://schemas.microsoft.com/office/powerpoint/2010/main" val="189385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1744" y="188640"/>
            <a:ext cx="8229600" cy="1143000"/>
          </a:xfrm>
          <a:blipFill>
            <a:blip r:embed="rId2"/>
            <a:tile tx="0" ty="0" sx="100000" sy="100000" flip="none" algn="tl"/>
          </a:blipFill>
        </p:spPr>
        <p:txBody>
          <a:bodyPr/>
          <a:lstStyle/>
          <a:p>
            <a:r>
              <a:rPr lang="ar-SA" dirty="0"/>
              <a:t>أشكال آليات الدفاع الأولية</a:t>
            </a:r>
          </a:p>
        </p:txBody>
      </p:sp>
      <p:sp>
        <p:nvSpPr>
          <p:cNvPr id="3" name="عنصر نائب للمحتوى 2"/>
          <p:cNvSpPr>
            <a:spLocks noGrp="1"/>
          </p:cNvSpPr>
          <p:nvPr>
            <p:ph idx="1"/>
          </p:nvPr>
        </p:nvSpPr>
        <p:spPr>
          <a:xfrm>
            <a:off x="457200" y="1412776"/>
            <a:ext cx="8229600" cy="5445224"/>
          </a:xfrm>
        </p:spPr>
        <p:txBody>
          <a:bodyPr>
            <a:normAutofit fontScale="55000" lnSpcReduction="20000"/>
          </a:bodyPr>
          <a:lstStyle/>
          <a:p>
            <a:r>
              <a:rPr lang="ar-SA" b="1" dirty="0"/>
              <a:t>3</a:t>
            </a:r>
            <a:r>
              <a:rPr lang="ar-SA" sz="4000" b="1" dirty="0">
                <a:solidFill>
                  <a:schemeClr val="tx2">
                    <a:lumMod val="60000"/>
                    <a:lumOff val="40000"/>
                  </a:schemeClr>
                </a:solidFill>
              </a:rPr>
              <a:t>- التماهي أو التوحد ( التقمص):</a:t>
            </a:r>
          </a:p>
          <a:p>
            <a:r>
              <a:rPr lang="ar-SA" b="1" dirty="0"/>
              <a:t>هو حيلة عقلية لا شعورية لخفض التوتر عن طريق التحلي ببعض الصفات التي يتحلى بها الآخرين أو الاتحاد الوجداني مع بعض الشخصيات.</a:t>
            </a:r>
          </a:p>
          <a:p>
            <a:endParaRPr lang="ar-SA" b="1" dirty="0"/>
          </a:p>
          <a:p>
            <a:r>
              <a:rPr lang="ar-SA" b="1" dirty="0"/>
              <a:t>هو طريقة لاشعورية ينتهج فيها الفرد شخصيات بعض الأفراد ويتماهى مع صفات يفتقدها في نفسة ويرغب أن تكون عنده مثال: الطفل يتوحد مع والده ويتقمص شخصيته أو استاذه فيقلده في حركاته وهنا يشبع رغبته بالنفوذ والسلطه. أو التوحد مع بطل المسلسل أو الرواية لأننا نريد أن نتشبه بخصائص ال</a:t>
            </a:r>
          </a:p>
          <a:p>
            <a:r>
              <a:rPr lang="ar-SA" b="1" dirty="0"/>
              <a:t>الأبطال.</a:t>
            </a:r>
          </a:p>
          <a:p>
            <a:endParaRPr lang="ar-SA" b="1" dirty="0"/>
          </a:p>
          <a:p>
            <a:r>
              <a:rPr lang="ar-SA" b="1" dirty="0"/>
              <a:t>لا يقتصر التوحد على ربط الفرد نفسه بفرد آخر أو شخصية عظيمة بل قد يمتد ليشمل جماعة أو فئة أو مؤسسة مثال: أنا طالب في كذا أنا موظف في كذا ويذكر مؤسسته وفي بعض الحالات عندما يحقق الأبناء إنجازات هامة نرى آبائهم يتوحدون معهم ويعتبرون انجازاتهم انجازهم.</a:t>
            </a:r>
          </a:p>
          <a:p>
            <a:pPr marL="0" indent="0">
              <a:buNone/>
            </a:pPr>
            <a:endParaRPr lang="ar-SA" b="1" dirty="0"/>
          </a:p>
          <a:p>
            <a:r>
              <a:rPr lang="ar-SA" b="1" dirty="0"/>
              <a:t>لا يقتصر التوحد على التوحد مع الشخصيات القوية بل إن هناك بعض الأفراد اللذين يتوحدون مع الشخصيات الضعيفة كما في الملاكمة عندما يتوحد مع الشخص المغلوب ويتألم لألمه وهنا يسمى بالتوحد السلبي ويشير لوجود رغبات لاشعورية بالعقاب ناشئة عن الشعور بالذنب.</a:t>
            </a:r>
          </a:p>
          <a:p>
            <a:endParaRPr lang="ar-SA" b="1" dirty="0"/>
          </a:p>
          <a:p>
            <a:r>
              <a:rPr lang="ar-SA" b="1" dirty="0"/>
              <a:t>تبرز أهمية التوحد أنه نزوع للكفاية والمكانه الاجتماعيه ولكن من مخاطره أنه قد ينطوي على التطرف كما يحدث لدى الذهانين مثال تقمص شخصية قيادي لشخص لديه بارنويا عظمة.</a:t>
            </a:r>
          </a:p>
        </p:txBody>
      </p:sp>
    </p:spTree>
    <p:extLst>
      <p:ext uri="{BB962C8B-B14F-4D97-AF65-F5344CB8AC3E}">
        <p14:creationId xmlns:p14="http://schemas.microsoft.com/office/powerpoint/2010/main" val="157737995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2395</Words>
  <Application>Microsoft Office PowerPoint</Application>
  <PresentationFormat>عرض على الشاشة (3:4)‏</PresentationFormat>
  <Paragraphs>178</Paragraphs>
  <Slides>24</Slides>
  <Notes>2</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نسق Office</vt:lpstr>
      <vt:lpstr>الدوافع والحيل النفسية</vt:lpstr>
      <vt:lpstr>معنى آليات الدفاع النفسي</vt:lpstr>
      <vt:lpstr> آليات الدفاع النفسي طرق غير مباشرة</vt:lpstr>
      <vt:lpstr>هدف آليات الدفاع النفسي</vt:lpstr>
      <vt:lpstr>مظاهر آليات الدفاع</vt:lpstr>
      <vt:lpstr>تقسم آليات الدفاع إلى ثلاثة أقسام:</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أشكال آليات الدفاع الأولية</vt:lpstr>
      <vt:lpstr> الحيل الدفاعية والصحة النفسيه</vt:lpstr>
      <vt:lpstr>آليات الدفاع الشعورية المباشرة المساعدة على تحقيق الصحة النفسية</vt:lpstr>
      <vt:lpstr>آليات الدفاع الشعورية المباشرة</vt:lpstr>
      <vt:lpstr>آليات الدفاع الشعورية المباشرة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الدوافع والحيل النفسية</dc:title>
  <dc:creator>user</dc:creator>
  <cp:lastModifiedBy>Nawal Almousa</cp:lastModifiedBy>
  <cp:revision>65</cp:revision>
  <dcterms:created xsi:type="dcterms:W3CDTF">2017-10-22T07:15:52Z</dcterms:created>
  <dcterms:modified xsi:type="dcterms:W3CDTF">2018-01-28T08:05:38Z</dcterms:modified>
</cp:coreProperties>
</file>