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Lst>
  <p:sldIdLst>
    <p:sldId id="256" r:id="rId2"/>
    <p:sldId id="257" r:id="rId3"/>
    <p:sldId id="258" r:id="rId4"/>
    <p:sldId id="259" r:id="rId5"/>
    <p:sldId id="261" r:id="rId6"/>
    <p:sldId id="263" r:id="rId7"/>
    <p:sldId id="264" r:id="rId8"/>
    <p:sldId id="265"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F62C0185-37A9-43D8-9428-0170A54F268E}" type="datetimeFigureOut">
              <a:rPr lang="ar-SA" smtClean="0"/>
              <a:pPr/>
              <a:t>26/05/37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81EEA31-44D8-4F4D-9A03-AA1011C22CC6}"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62C0185-37A9-43D8-9428-0170A54F268E}" type="datetimeFigureOut">
              <a:rPr lang="ar-SA" smtClean="0"/>
              <a:pPr/>
              <a:t>26/05/37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81EEA31-44D8-4F4D-9A03-AA1011C22CC6}"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62C0185-37A9-43D8-9428-0170A54F268E}" type="datetimeFigureOut">
              <a:rPr lang="ar-SA" smtClean="0"/>
              <a:pPr/>
              <a:t>26/05/37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81EEA31-44D8-4F4D-9A03-AA1011C22CC6}"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62C0185-37A9-43D8-9428-0170A54F268E}" type="datetimeFigureOut">
              <a:rPr lang="ar-SA" smtClean="0"/>
              <a:pPr/>
              <a:t>26/05/37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81EEA31-44D8-4F4D-9A03-AA1011C22CC6}"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62C0185-37A9-43D8-9428-0170A54F268E}" type="datetimeFigureOut">
              <a:rPr lang="ar-SA" smtClean="0"/>
              <a:pPr/>
              <a:t>26/05/37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81EEA31-44D8-4F4D-9A03-AA1011C22CC6}"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F62C0185-37A9-43D8-9428-0170A54F268E}" type="datetimeFigureOut">
              <a:rPr lang="ar-SA" smtClean="0"/>
              <a:pPr/>
              <a:t>26/05/37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81EEA31-44D8-4F4D-9A03-AA1011C22CC6}"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F62C0185-37A9-43D8-9428-0170A54F268E}" type="datetimeFigureOut">
              <a:rPr lang="ar-SA" smtClean="0"/>
              <a:pPr/>
              <a:t>26/05/37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81EEA31-44D8-4F4D-9A03-AA1011C22CC6}"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F62C0185-37A9-43D8-9428-0170A54F268E}" type="datetimeFigureOut">
              <a:rPr lang="ar-SA" smtClean="0"/>
              <a:pPr/>
              <a:t>26/05/37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81EEA31-44D8-4F4D-9A03-AA1011C22CC6}"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62C0185-37A9-43D8-9428-0170A54F268E}" type="datetimeFigureOut">
              <a:rPr lang="ar-SA" smtClean="0"/>
              <a:pPr/>
              <a:t>26/05/37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81EEA31-44D8-4F4D-9A03-AA1011C22CC6}"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62C0185-37A9-43D8-9428-0170A54F268E}" type="datetimeFigureOut">
              <a:rPr lang="ar-SA" smtClean="0"/>
              <a:pPr/>
              <a:t>26/05/37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81EEA31-44D8-4F4D-9A03-AA1011C22CC6}"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62C0185-37A9-43D8-9428-0170A54F268E}" type="datetimeFigureOut">
              <a:rPr lang="ar-SA" smtClean="0"/>
              <a:pPr/>
              <a:t>26/05/37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81EEA31-44D8-4F4D-9A03-AA1011C22CC6}"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62C0185-37A9-43D8-9428-0170A54F268E}" type="datetimeFigureOut">
              <a:rPr lang="ar-SA" smtClean="0"/>
              <a:pPr/>
              <a:t>26/05/37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81EEA31-44D8-4F4D-9A03-AA1011C22CC6}"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42976" y="357166"/>
            <a:ext cx="6915176" cy="1470025"/>
          </a:xfrm>
        </p:spPr>
        <p:txBody>
          <a:bodyPr>
            <a:normAutofit/>
          </a:bodyPr>
          <a:lstStyle/>
          <a:p>
            <a:pPr algn="ctr"/>
            <a:r>
              <a:rPr lang="ar-SA" sz="6000" b="1" dirty="0" smtClean="0">
                <a:latin typeface="Estrangelo Edessa" pitchFamily="66" charset="0"/>
                <a:ea typeface="Tahoma" pitchFamily="34" charset="0"/>
                <a:cs typeface="Estrangelo Edessa" pitchFamily="66" charset="0"/>
              </a:rPr>
              <a:t>نموذج جيلفورد</a:t>
            </a:r>
            <a:endParaRPr lang="ar-SA" sz="6000" b="1" dirty="0">
              <a:latin typeface="Estrangelo Edessa" pitchFamily="66" charset="0"/>
              <a:ea typeface="Tahoma" pitchFamily="34" charset="0"/>
              <a:cs typeface="Estrangelo Edessa" pitchFamily="66" charset="0"/>
            </a:endParaRPr>
          </a:p>
        </p:txBody>
      </p:sp>
      <p:sp>
        <p:nvSpPr>
          <p:cNvPr id="3" name="عنوان فرعي 2"/>
          <p:cNvSpPr>
            <a:spLocks noGrp="1"/>
          </p:cNvSpPr>
          <p:nvPr>
            <p:ph type="subTitle" idx="1"/>
          </p:nvPr>
        </p:nvSpPr>
        <p:spPr>
          <a:xfrm>
            <a:off x="1357290" y="1643050"/>
            <a:ext cx="6400800" cy="1752600"/>
          </a:xfrm>
        </p:spPr>
        <p:txBody>
          <a:bodyPr/>
          <a:lstStyle/>
          <a:p>
            <a:r>
              <a:rPr lang="ar-SA" dirty="0" smtClean="0">
                <a:solidFill>
                  <a:schemeClr val="accent2">
                    <a:lumMod val="75000"/>
                  </a:schemeClr>
                </a:solidFill>
              </a:rPr>
              <a:t>من النظريات ثلاثية الأبعاد</a:t>
            </a:r>
          </a:p>
          <a:p>
            <a:pPr algn="ctr"/>
            <a:r>
              <a:rPr lang="ar-SA" dirty="0" smtClean="0"/>
              <a:t>( نموذج المصفوفة) – ( البنية الفكرية)</a:t>
            </a:r>
          </a:p>
          <a:p>
            <a:pPr algn="ctr"/>
            <a:r>
              <a:rPr lang="ar-SA" dirty="0" smtClean="0"/>
              <a:t>1967م</a:t>
            </a:r>
          </a:p>
          <a:p>
            <a:pPr algn="ctr"/>
            <a:endParaRPr lang="ar-SA" dirty="0"/>
          </a:p>
        </p:txBody>
      </p:sp>
      <p:pic>
        <p:nvPicPr>
          <p:cNvPr id="4" name="صورة 3" descr="مكعب.png"/>
          <p:cNvPicPr>
            <a:picLocks noChangeAspect="1"/>
          </p:cNvPicPr>
          <p:nvPr/>
        </p:nvPicPr>
        <p:blipFill>
          <a:blip r:embed="rId2" cstate="print"/>
          <a:stretch>
            <a:fillRect/>
          </a:stretch>
        </p:blipFill>
        <p:spPr>
          <a:xfrm>
            <a:off x="5643570" y="3714752"/>
            <a:ext cx="2586001" cy="2693319"/>
          </a:xfrm>
          <a:prstGeom prst="rect">
            <a:avLst/>
          </a:prstGeom>
          <a:ln>
            <a:noFill/>
          </a:ln>
          <a:effectLst>
            <a:outerShdw blurRad="292100" dist="139700" dir="2700000" algn="tl" rotWithShape="0">
              <a:srgbClr val="333333">
                <a:alpha val="65000"/>
              </a:srgbClr>
            </a:outerShdw>
          </a:effectLst>
        </p:spPr>
      </p:pic>
      <p:pic>
        <p:nvPicPr>
          <p:cNvPr id="5" name="صورة 4" descr="جيلفورد.jpg"/>
          <p:cNvPicPr>
            <a:picLocks noChangeAspect="1"/>
          </p:cNvPicPr>
          <p:nvPr/>
        </p:nvPicPr>
        <p:blipFill>
          <a:blip r:embed="rId3"/>
          <a:stretch>
            <a:fillRect/>
          </a:stretch>
        </p:blipFill>
        <p:spPr>
          <a:xfrm>
            <a:off x="500034" y="3464485"/>
            <a:ext cx="2214578" cy="3107787"/>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411807"/>
          </a:xfrm>
        </p:spPr>
        <p:txBody>
          <a:bodyPr>
            <a:normAutofit fontScale="92500"/>
          </a:bodyPr>
          <a:lstStyle/>
          <a:p>
            <a:pPr>
              <a:buFont typeface="Courier New" pitchFamily="49" charset="0"/>
              <a:buChar char="o"/>
            </a:pPr>
            <a:r>
              <a:rPr lang="ar-SA" sz="2800" dirty="0" smtClean="0">
                <a:solidFill>
                  <a:schemeClr val="tx2">
                    <a:lumMod val="50000"/>
                  </a:schemeClr>
                </a:solidFill>
              </a:rPr>
              <a:t>يعتبر نموذج جيلفورد نموذجا فريدا مختلف عن نظرية سبيرمان </a:t>
            </a:r>
            <a:r>
              <a:rPr lang="ar-SA" sz="2800" dirty="0" smtClean="0">
                <a:solidFill>
                  <a:srgbClr val="C00000"/>
                </a:solidFill>
              </a:rPr>
              <a:t>ونظرية</a:t>
            </a:r>
            <a:r>
              <a:rPr lang="ar-SA" sz="2800" dirty="0" smtClean="0">
                <a:solidFill>
                  <a:schemeClr val="tx2">
                    <a:lumMod val="50000"/>
                  </a:schemeClr>
                </a:solidFill>
              </a:rPr>
              <a:t> </a:t>
            </a:r>
            <a:r>
              <a:rPr lang="ar-SA" sz="2800" dirty="0" err="1" smtClean="0">
                <a:solidFill>
                  <a:schemeClr val="tx2">
                    <a:lumMod val="50000"/>
                  </a:schemeClr>
                </a:solidFill>
              </a:rPr>
              <a:t>ثيرستون</a:t>
            </a:r>
            <a:r>
              <a:rPr lang="ar-SA" sz="2800" dirty="0" smtClean="0">
                <a:solidFill>
                  <a:schemeClr val="tx2">
                    <a:lumMod val="50000"/>
                  </a:schemeClr>
                </a:solidFill>
              </a:rPr>
              <a:t>.إذ أنه يقوم على فكرة التصنيف المستعرض للظواهر (ثلاثي </a:t>
            </a:r>
            <a:r>
              <a:rPr lang="ar-SA" sz="2800" dirty="0" err="1" smtClean="0">
                <a:solidFill>
                  <a:schemeClr val="tx2">
                    <a:lumMod val="50000"/>
                  </a:schemeClr>
                </a:solidFill>
              </a:rPr>
              <a:t>الابعاد</a:t>
            </a:r>
            <a:r>
              <a:rPr lang="ar-SA" sz="2800" dirty="0" smtClean="0">
                <a:solidFill>
                  <a:schemeClr val="tx2">
                    <a:lumMod val="50000"/>
                  </a:schemeClr>
                </a:solidFill>
              </a:rPr>
              <a:t>) في فئات متداخلة وليس الهرمية والاستقلال.</a:t>
            </a:r>
          </a:p>
          <a:p>
            <a:pPr>
              <a:buFont typeface="Courier New" pitchFamily="49" charset="0"/>
              <a:buChar char="o"/>
            </a:pPr>
            <a:r>
              <a:rPr lang="ar-SA" sz="2800" u="sng" dirty="0" smtClean="0">
                <a:solidFill>
                  <a:srgbClr val="0070C0"/>
                </a:solidFill>
              </a:rPr>
              <a:t>أنكر جيلفورد وجود العامل العام لدى سبيرمان، في المقابل نجده يعتمد على جزء من مفاهيم وقدرات </a:t>
            </a:r>
            <a:r>
              <a:rPr lang="ar-SA" sz="2800" u="sng" dirty="0" err="1" smtClean="0">
                <a:solidFill>
                  <a:srgbClr val="0070C0"/>
                </a:solidFill>
              </a:rPr>
              <a:t>ثيرستون</a:t>
            </a:r>
            <a:r>
              <a:rPr lang="ar-SA" sz="2800" u="sng" dirty="0" smtClean="0">
                <a:solidFill>
                  <a:srgbClr val="0070C0"/>
                </a:solidFill>
              </a:rPr>
              <a:t> العقلية الأولية، وقام بالتوسع في تلك القدرات.</a:t>
            </a:r>
          </a:p>
          <a:p>
            <a:pPr>
              <a:buFont typeface="Courier New" pitchFamily="49" charset="0"/>
              <a:buChar char="o"/>
            </a:pPr>
            <a:r>
              <a:rPr lang="ar-SA" b="1" dirty="0" smtClean="0">
                <a:solidFill>
                  <a:srgbClr val="7030A0"/>
                </a:solidFill>
              </a:rPr>
              <a:t> </a:t>
            </a:r>
            <a:r>
              <a:rPr lang="ar-SA" sz="2800" b="1" u="sng" dirty="0" smtClean="0">
                <a:solidFill>
                  <a:srgbClr val="7030A0"/>
                </a:solidFill>
              </a:rPr>
              <a:t>جاء جيلفورد مبتكرا نموذج (بنية العقل) وله ثلاثة أبعاد هي:</a:t>
            </a:r>
          </a:p>
          <a:p>
            <a:pPr>
              <a:buFont typeface="Courier New" pitchFamily="49" charset="0"/>
              <a:buChar char="o"/>
            </a:pPr>
            <a:r>
              <a:rPr lang="ar-SA" sz="2800" dirty="0" smtClean="0">
                <a:solidFill>
                  <a:srgbClr val="C00000"/>
                </a:solidFill>
              </a:rPr>
              <a:t>أ.</a:t>
            </a:r>
            <a:r>
              <a:rPr lang="ar-SA" sz="2800" dirty="0" smtClean="0"/>
              <a:t>العمليات    </a:t>
            </a:r>
            <a:r>
              <a:rPr lang="ar-SA" sz="2800" dirty="0" smtClean="0">
                <a:solidFill>
                  <a:srgbClr val="C00000"/>
                </a:solidFill>
              </a:rPr>
              <a:t>  </a:t>
            </a:r>
            <a:r>
              <a:rPr lang="ar-SA" sz="2800" dirty="0" err="1" smtClean="0">
                <a:solidFill>
                  <a:srgbClr val="C00000"/>
                </a:solidFill>
              </a:rPr>
              <a:t>ب</a:t>
            </a:r>
            <a:r>
              <a:rPr lang="ar-SA" sz="2800" dirty="0" smtClean="0">
                <a:solidFill>
                  <a:srgbClr val="C00000"/>
                </a:solidFill>
              </a:rPr>
              <a:t>.  </a:t>
            </a:r>
            <a:r>
              <a:rPr lang="ar-SA" sz="2800" dirty="0" smtClean="0"/>
              <a:t>المحتوى      </a:t>
            </a:r>
            <a:r>
              <a:rPr lang="ar-SA" sz="2800" dirty="0" err="1" smtClean="0">
                <a:solidFill>
                  <a:srgbClr val="C00000"/>
                </a:solidFill>
              </a:rPr>
              <a:t>ج</a:t>
            </a:r>
            <a:r>
              <a:rPr lang="ar-SA" sz="2800" dirty="0" smtClean="0">
                <a:solidFill>
                  <a:srgbClr val="C00000"/>
                </a:solidFill>
              </a:rPr>
              <a:t>.</a:t>
            </a:r>
            <a:r>
              <a:rPr lang="ar-SA" sz="2800" dirty="0" smtClean="0"/>
              <a:t>النواتج.</a:t>
            </a:r>
          </a:p>
          <a:p>
            <a:pPr>
              <a:buNone/>
            </a:pPr>
            <a:endParaRPr lang="ar-SA" sz="2800" dirty="0" smtClean="0"/>
          </a:p>
          <a:p>
            <a:pPr>
              <a:buFont typeface="Courier New" pitchFamily="49" charset="0"/>
              <a:buChar char="o"/>
            </a:pPr>
            <a:r>
              <a:rPr lang="ar-SA" sz="2800" b="1" u="sng" dirty="0" smtClean="0">
                <a:solidFill>
                  <a:srgbClr val="C00000"/>
                </a:solidFill>
              </a:rPr>
              <a:t>الفكرة الأساسية للنموذج:</a:t>
            </a:r>
            <a:r>
              <a:rPr lang="ar-SA" sz="2800" dirty="0" smtClean="0"/>
              <a:t>أن أي قدرة من قدرات الإنسان العقلية يمكن وصفها بأنها تعبير عن </a:t>
            </a:r>
            <a:r>
              <a:rPr lang="ar-SA" sz="2800" dirty="0" smtClean="0">
                <a:solidFill>
                  <a:schemeClr val="accent5">
                    <a:lumMod val="50000"/>
                  </a:schemeClr>
                </a:solidFill>
              </a:rPr>
              <a:t>عملية واحدة من العمليات العقلية </a:t>
            </a:r>
            <a:r>
              <a:rPr lang="ar-SA" sz="2800" dirty="0" smtClean="0"/>
              <a:t>التي تؤثر على </a:t>
            </a:r>
            <a:r>
              <a:rPr lang="ar-SA" sz="2800" u="sng" dirty="0" smtClean="0">
                <a:solidFill>
                  <a:schemeClr val="accent5">
                    <a:lumMod val="50000"/>
                  </a:schemeClr>
                </a:solidFill>
              </a:rPr>
              <a:t>محتوى  من المحتويات </a:t>
            </a:r>
            <a:r>
              <a:rPr lang="ar-SA" sz="2800" dirty="0" smtClean="0"/>
              <a:t>مما </a:t>
            </a:r>
            <a:r>
              <a:rPr lang="ar-SA" sz="2800" u="sng" dirty="0" smtClean="0">
                <a:solidFill>
                  <a:schemeClr val="accent5">
                    <a:lumMod val="50000"/>
                  </a:schemeClr>
                </a:solidFill>
              </a:rPr>
              <a:t>ينتج عنه نوع واحد من أنواع النواتج</a:t>
            </a:r>
            <a:r>
              <a:rPr lang="ar-SA" sz="2800" u="sng"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C00000"/>
                </a:solidFill>
              </a:rPr>
              <a:t>أولاً :</a:t>
            </a:r>
            <a:r>
              <a:rPr lang="ar-SA" b="1" u="sng" dirty="0" smtClean="0">
                <a:solidFill>
                  <a:srgbClr val="C00000"/>
                </a:solidFill>
              </a:rPr>
              <a:t> العمليات</a:t>
            </a:r>
            <a:endParaRPr lang="ar-SA" dirty="0">
              <a:solidFill>
                <a:srgbClr val="C00000"/>
              </a:solidFill>
            </a:endParaRPr>
          </a:p>
        </p:txBody>
      </p:sp>
      <p:sp>
        <p:nvSpPr>
          <p:cNvPr id="3" name="عنصر نائب للمحتوى 2"/>
          <p:cNvSpPr>
            <a:spLocks noGrp="1"/>
          </p:cNvSpPr>
          <p:nvPr>
            <p:ph idx="1"/>
          </p:nvPr>
        </p:nvSpPr>
        <p:spPr>
          <a:xfrm>
            <a:off x="428596" y="1643050"/>
            <a:ext cx="8229600" cy="4525963"/>
          </a:xfrm>
        </p:spPr>
        <p:txBody>
          <a:bodyPr>
            <a:normAutofit/>
          </a:bodyPr>
          <a:lstStyle/>
          <a:p>
            <a:pPr>
              <a:buNone/>
            </a:pPr>
            <a:r>
              <a:rPr lang="ar-SA" dirty="0" smtClean="0">
                <a:solidFill>
                  <a:schemeClr val="tx2"/>
                </a:solidFill>
              </a:rPr>
              <a:t>يقصد </a:t>
            </a:r>
            <a:r>
              <a:rPr lang="ar-SA" dirty="0" err="1" smtClean="0">
                <a:solidFill>
                  <a:schemeClr val="tx2"/>
                </a:solidFill>
              </a:rPr>
              <a:t>بها</a:t>
            </a:r>
            <a:r>
              <a:rPr lang="ar-SA" dirty="0" smtClean="0">
                <a:solidFill>
                  <a:schemeClr val="tx2"/>
                </a:solidFill>
              </a:rPr>
              <a:t>/ العمليات العقلية ويمكن تصنيفها إلى ثلاث عمليات:</a:t>
            </a:r>
          </a:p>
          <a:p>
            <a:pPr marL="514350" indent="-514350">
              <a:buAutoNum type="arabic1Minus"/>
            </a:pPr>
            <a:r>
              <a:rPr lang="ar-SA" sz="2400" b="1" u="sng" dirty="0" smtClean="0">
                <a:solidFill>
                  <a:srgbClr val="FF0000"/>
                </a:solidFill>
              </a:rPr>
              <a:t>العمليات الذهنية (الإدراك): </a:t>
            </a:r>
            <a:r>
              <a:rPr lang="ar-SA" sz="2400" dirty="0" smtClean="0"/>
              <a:t>يقصد </a:t>
            </a:r>
            <a:r>
              <a:rPr lang="ar-SA" sz="2400" dirty="0" err="1" smtClean="0"/>
              <a:t>بها</a:t>
            </a:r>
            <a:r>
              <a:rPr lang="ar-SA" sz="2400" dirty="0" smtClean="0"/>
              <a:t> الأنشطة العقلية التي تمكن الإنسان من اكتشاف وفهم واستيعاب المعلومات بحيث يصبح بعد ذلك واعياً.</a:t>
            </a:r>
          </a:p>
          <a:p>
            <a:pPr marL="514350" indent="-514350">
              <a:buAutoNum type="arabic1Minus"/>
            </a:pPr>
            <a:r>
              <a:rPr lang="ar-SA" sz="2800" b="1" u="sng" dirty="0" smtClean="0">
                <a:solidFill>
                  <a:srgbClr val="FF0000"/>
                </a:solidFill>
              </a:rPr>
              <a:t> الذاكرة: </a:t>
            </a:r>
            <a:r>
              <a:rPr lang="ar-SA" sz="2800" dirty="0" smtClean="0"/>
              <a:t>عملية ذات صلة بالتعلم، وفيها يتم تخزين المعلومات والاحتفاظ </a:t>
            </a:r>
            <a:r>
              <a:rPr lang="ar-SA" sz="2800" dirty="0" err="1" smtClean="0"/>
              <a:t>بها</a:t>
            </a:r>
            <a:r>
              <a:rPr lang="ar-SA" sz="2800" dirty="0" smtClean="0"/>
              <a:t> وتذكرها واسترجاعها.</a:t>
            </a:r>
            <a:r>
              <a:rPr lang="ar-SA" sz="2800" b="1" dirty="0" smtClean="0">
                <a:solidFill>
                  <a:srgbClr val="7030A0"/>
                </a:solidFill>
              </a:rPr>
              <a:t>وتنقسم لقسمين:</a:t>
            </a:r>
          </a:p>
          <a:p>
            <a:pPr marL="514350" indent="-514350">
              <a:buNone/>
            </a:pPr>
            <a:r>
              <a:rPr lang="ar-SA" sz="2800" dirty="0" smtClean="0">
                <a:solidFill>
                  <a:srgbClr val="7030A0"/>
                </a:solidFill>
              </a:rPr>
              <a:t>1- </a:t>
            </a:r>
            <a:r>
              <a:rPr lang="ar-SA" sz="2800" u="sng" dirty="0" smtClean="0">
                <a:solidFill>
                  <a:srgbClr val="7030A0"/>
                </a:solidFill>
              </a:rPr>
              <a:t>ذاكرة الترميز: </a:t>
            </a:r>
            <a:r>
              <a:rPr lang="ar-SA" sz="2800" dirty="0" smtClean="0">
                <a:solidFill>
                  <a:srgbClr val="0070C0"/>
                </a:solidFill>
              </a:rPr>
              <a:t>يقصد به تسجيل المعلومات وترميزها ومن ثم نقلها لمخازن الذاكرة.</a:t>
            </a:r>
          </a:p>
          <a:p>
            <a:pPr marL="514350" indent="-514350">
              <a:buNone/>
            </a:pPr>
            <a:r>
              <a:rPr lang="ar-SA" sz="2800" dirty="0" smtClean="0">
                <a:solidFill>
                  <a:srgbClr val="7030A0"/>
                </a:solidFill>
              </a:rPr>
              <a:t>2- </a:t>
            </a:r>
            <a:r>
              <a:rPr lang="ar-SA" sz="2800" u="sng" dirty="0" smtClean="0">
                <a:solidFill>
                  <a:srgbClr val="7030A0"/>
                </a:solidFill>
              </a:rPr>
              <a:t>ذاكرة الحفاظ: </a:t>
            </a:r>
            <a:r>
              <a:rPr lang="ar-SA" sz="2800" dirty="0" smtClean="0">
                <a:solidFill>
                  <a:srgbClr val="0070C0"/>
                </a:solidFill>
              </a:rPr>
              <a:t>يحفظ المعلومة كما هي ويخزنها في الذاكرة ومن ثم استرجاعها وقت الحاجة.</a:t>
            </a:r>
          </a:p>
          <a:p>
            <a:pPr>
              <a:buNone/>
            </a:pPr>
            <a:endParaRPr lang="ar-SA" sz="3000" b="1" dirty="0" smtClean="0">
              <a:solidFill>
                <a:srgbClr val="92D05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28670"/>
            <a:ext cx="8229600" cy="5197493"/>
          </a:xfrm>
        </p:spPr>
        <p:txBody>
          <a:bodyPr>
            <a:normAutofit/>
          </a:bodyPr>
          <a:lstStyle/>
          <a:p>
            <a:pPr marL="596646" indent="-514350"/>
            <a:r>
              <a:rPr lang="ar-SA" sz="2800" b="1" u="sng" dirty="0" smtClean="0">
                <a:solidFill>
                  <a:srgbClr val="FF0000"/>
                </a:solidFill>
              </a:rPr>
              <a:t>ج- التفكير:</a:t>
            </a:r>
            <a:endParaRPr lang="ar-SA" sz="2800" b="1" u="sng" dirty="0" smtClean="0">
              <a:solidFill>
                <a:srgbClr val="00B050"/>
              </a:solidFill>
            </a:endParaRPr>
          </a:p>
          <a:p>
            <a:pPr marL="596646" indent="-514350"/>
            <a:r>
              <a:rPr lang="ar-SA" sz="2600" b="1" u="sng" dirty="0" smtClean="0">
                <a:solidFill>
                  <a:srgbClr val="0070C0"/>
                </a:solidFill>
              </a:rPr>
              <a:t>التفكير </a:t>
            </a:r>
            <a:r>
              <a:rPr lang="ar-SA" sz="2600" b="1" u="sng" dirty="0" err="1" smtClean="0">
                <a:solidFill>
                  <a:srgbClr val="0070C0"/>
                </a:solidFill>
              </a:rPr>
              <a:t>الانتاجي</a:t>
            </a:r>
            <a:r>
              <a:rPr lang="ar-SA" sz="2600" b="1" u="sng" dirty="0" smtClean="0">
                <a:solidFill>
                  <a:srgbClr val="0070C0"/>
                </a:solidFill>
              </a:rPr>
              <a:t> </a:t>
            </a:r>
            <a:r>
              <a:rPr lang="ar-SA" sz="2600" b="1" u="sng" dirty="0" err="1" smtClean="0">
                <a:solidFill>
                  <a:srgbClr val="0070C0"/>
                </a:solidFill>
              </a:rPr>
              <a:t>التقاربي</a:t>
            </a:r>
            <a:r>
              <a:rPr lang="ar-SA" sz="2600" b="1" u="sng" dirty="0" smtClean="0">
                <a:solidFill>
                  <a:srgbClr val="0070C0"/>
                </a:solidFill>
              </a:rPr>
              <a:t>: </a:t>
            </a:r>
            <a:r>
              <a:rPr lang="ar-SA" sz="2600" dirty="0" smtClean="0">
                <a:solidFill>
                  <a:srgbClr val="002060"/>
                </a:solidFill>
              </a:rPr>
              <a:t>النشاط العقلي موجها لحل </a:t>
            </a:r>
            <a:r>
              <a:rPr lang="ar-SA" sz="2600" dirty="0" smtClean="0">
                <a:solidFill>
                  <a:srgbClr val="002060"/>
                </a:solidFill>
              </a:rPr>
              <a:t>مسألة ذهنية </a:t>
            </a:r>
            <a:r>
              <a:rPr lang="ar-SA" sz="2600" dirty="0" smtClean="0">
                <a:solidFill>
                  <a:srgbClr val="002060"/>
                </a:solidFill>
              </a:rPr>
              <a:t>محددة ولها إجابة </a:t>
            </a:r>
            <a:r>
              <a:rPr lang="ar-SA" sz="2600" dirty="0" smtClean="0">
                <a:solidFill>
                  <a:srgbClr val="002060"/>
                </a:solidFill>
              </a:rPr>
              <a:t>واحدة فقط </a:t>
            </a:r>
            <a:r>
              <a:rPr lang="ar-SA" sz="2600" dirty="0" smtClean="0">
                <a:solidFill>
                  <a:srgbClr val="002060"/>
                </a:solidFill>
              </a:rPr>
              <a:t>صحيحة، </a:t>
            </a:r>
            <a:r>
              <a:rPr lang="ar-SA" sz="2600" dirty="0" smtClean="0">
                <a:solidFill>
                  <a:srgbClr val="002060"/>
                </a:solidFill>
              </a:rPr>
              <a:t>متبعاً في ذلك قاعدة أو حلاً معينا. </a:t>
            </a:r>
            <a:endParaRPr lang="ar-SA" sz="2600" dirty="0" smtClean="0">
              <a:solidFill>
                <a:srgbClr val="00B0F0"/>
              </a:solidFill>
            </a:endParaRPr>
          </a:p>
          <a:p>
            <a:pPr marL="596646" indent="-514350">
              <a:buNone/>
            </a:pPr>
            <a:endParaRPr lang="ar-SA" sz="2800" dirty="0" smtClean="0">
              <a:solidFill>
                <a:srgbClr val="002060"/>
              </a:solidFill>
            </a:endParaRPr>
          </a:p>
          <a:p>
            <a:pPr marL="596646" indent="-514350"/>
            <a:r>
              <a:rPr lang="ar-SA" sz="2600" b="1" u="sng" dirty="0" smtClean="0">
                <a:solidFill>
                  <a:srgbClr val="0070C0"/>
                </a:solidFill>
              </a:rPr>
              <a:t>التفكير الإنتاجي </a:t>
            </a:r>
            <a:r>
              <a:rPr lang="ar-SA" sz="2600" b="1" u="sng" dirty="0" err="1" smtClean="0">
                <a:solidFill>
                  <a:srgbClr val="0070C0"/>
                </a:solidFill>
              </a:rPr>
              <a:t>التباعدي</a:t>
            </a:r>
            <a:r>
              <a:rPr lang="ar-SA" sz="2600" b="1" u="sng" dirty="0" smtClean="0">
                <a:solidFill>
                  <a:srgbClr val="0070C0"/>
                </a:solidFill>
              </a:rPr>
              <a:t> (المتشعب): </a:t>
            </a:r>
            <a:r>
              <a:rPr lang="ar-SA" sz="2600" dirty="0" smtClean="0">
                <a:solidFill>
                  <a:srgbClr val="002060"/>
                </a:solidFill>
              </a:rPr>
              <a:t>هو تفكير له علاقة بالقدرة الإبداعية  </a:t>
            </a:r>
            <a:r>
              <a:rPr lang="ar-SA" sz="2600" dirty="0" err="1" smtClean="0">
                <a:solidFill>
                  <a:srgbClr val="002060"/>
                </a:solidFill>
              </a:rPr>
              <a:t>و</a:t>
            </a:r>
            <a:r>
              <a:rPr lang="ar-SA" sz="2600" dirty="0" smtClean="0">
                <a:solidFill>
                  <a:srgbClr val="002060"/>
                </a:solidFill>
              </a:rPr>
              <a:t> الأصالة وحل المشكلات، زهو تفكير مرن ومتعدد الاحتمالات وله حلول كثيرة ومتعددة. </a:t>
            </a:r>
            <a:endParaRPr lang="ar-SA" sz="2600" dirty="0" smtClean="0">
              <a:solidFill>
                <a:srgbClr val="00B0F0"/>
              </a:solidFill>
            </a:endParaRPr>
          </a:p>
          <a:p>
            <a:pPr>
              <a:buNone/>
            </a:pPr>
            <a:endParaRPr lang="ar-SA" sz="2800" b="1" dirty="0">
              <a:solidFill>
                <a:srgbClr val="FF0000"/>
              </a:solidFill>
            </a:endParaRPr>
          </a:p>
          <a:p>
            <a:pPr>
              <a:buNone/>
            </a:pPr>
            <a:r>
              <a:rPr lang="ar-SA" sz="2800" b="1" u="sng" dirty="0" smtClean="0">
                <a:solidFill>
                  <a:srgbClr val="0070C0"/>
                </a:solidFill>
              </a:rPr>
              <a:t>- </a:t>
            </a:r>
            <a:r>
              <a:rPr lang="ar-SA" sz="2600" b="1" u="sng" dirty="0" smtClean="0">
                <a:solidFill>
                  <a:srgbClr val="0070C0"/>
                </a:solidFill>
              </a:rPr>
              <a:t> </a:t>
            </a:r>
            <a:r>
              <a:rPr lang="ar-SA" sz="2600" b="1" u="sng" dirty="0" smtClean="0">
                <a:solidFill>
                  <a:srgbClr val="0070C0"/>
                </a:solidFill>
              </a:rPr>
              <a:t>التفكير </a:t>
            </a:r>
            <a:r>
              <a:rPr lang="ar-SA" sz="2600" b="1" u="sng" dirty="0" err="1" smtClean="0">
                <a:solidFill>
                  <a:srgbClr val="0070C0"/>
                </a:solidFill>
              </a:rPr>
              <a:t>التقييمي</a:t>
            </a:r>
            <a:r>
              <a:rPr lang="ar-SA" sz="2600" b="1" u="sng" dirty="0" smtClean="0">
                <a:solidFill>
                  <a:srgbClr val="0070C0"/>
                </a:solidFill>
              </a:rPr>
              <a:t>: </a:t>
            </a:r>
            <a:r>
              <a:rPr lang="ar-SA" sz="2600" dirty="0" smtClean="0">
                <a:solidFill>
                  <a:srgbClr val="002060"/>
                </a:solidFill>
              </a:rPr>
              <a:t>مقارنة شيء جديد بشيء معلوم في ضوء معايير منطقية ومن ثم اتخاذ قرار بناء على هذه المعايير</a:t>
            </a:r>
            <a:r>
              <a:rPr lang="ar-SA" sz="2600" dirty="0" smtClean="0">
                <a:solidFill>
                  <a:srgbClr val="00B0F0"/>
                </a:solidFill>
              </a:rPr>
              <a:t>(القدرة على إصدار الأحكام)</a:t>
            </a:r>
            <a:endParaRPr lang="ar-SA" sz="2600" b="1" dirty="0" smtClean="0">
              <a:solidFill>
                <a:srgbClr val="00B0F0"/>
              </a:solidFill>
            </a:endParaRPr>
          </a:p>
          <a:p>
            <a:pPr>
              <a:buNone/>
            </a:pPr>
            <a:endParaRPr lang="ar-SA" dirty="0">
              <a:solidFill>
                <a:schemeClr val="accent6"/>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42852"/>
            <a:ext cx="8229600" cy="939784"/>
          </a:xfrm>
        </p:spPr>
        <p:txBody>
          <a:bodyPr>
            <a:normAutofit/>
          </a:bodyPr>
          <a:lstStyle/>
          <a:p>
            <a:r>
              <a:rPr lang="ar-SA" sz="3200" b="1" dirty="0" smtClean="0">
                <a:solidFill>
                  <a:schemeClr val="accent2"/>
                </a:solidFill>
              </a:rPr>
              <a:t>ثانياً: </a:t>
            </a:r>
            <a:r>
              <a:rPr lang="ar-SA" sz="3200" b="1" dirty="0" smtClean="0">
                <a:solidFill>
                  <a:schemeClr val="accent2"/>
                </a:solidFill>
              </a:rPr>
              <a:t>المحتويات</a:t>
            </a:r>
            <a:r>
              <a:rPr lang="ar-SA" sz="3200" b="1" dirty="0" smtClean="0">
                <a:solidFill>
                  <a:schemeClr val="accent3"/>
                </a:solidFill>
              </a:rPr>
              <a:t>(</a:t>
            </a:r>
            <a:r>
              <a:rPr lang="ar-SA" sz="3200" b="1" dirty="0" smtClean="0">
                <a:solidFill>
                  <a:schemeClr val="accent3"/>
                </a:solidFill>
                <a:ea typeface="Majalla UI"/>
              </a:rPr>
              <a:t>المضمون </a:t>
            </a:r>
            <a:r>
              <a:rPr lang="ar-SA" sz="3200" b="1" dirty="0" smtClean="0">
                <a:solidFill>
                  <a:schemeClr val="accent3"/>
                </a:solidFill>
                <a:ea typeface="Majalla UI"/>
              </a:rPr>
              <a:t>الذي يعمل فيه العقل)</a:t>
            </a:r>
            <a:endParaRPr lang="ar-SA" sz="3200" b="1" dirty="0">
              <a:solidFill>
                <a:schemeClr val="accent3"/>
              </a:solidFill>
            </a:endParaRPr>
          </a:p>
        </p:txBody>
      </p:sp>
      <p:sp>
        <p:nvSpPr>
          <p:cNvPr id="3" name="عنصر نائب للمحتوى 2"/>
          <p:cNvSpPr>
            <a:spLocks noGrp="1"/>
          </p:cNvSpPr>
          <p:nvPr>
            <p:ph idx="1"/>
          </p:nvPr>
        </p:nvSpPr>
        <p:spPr>
          <a:xfrm>
            <a:off x="457200" y="928670"/>
            <a:ext cx="8229600" cy="5715040"/>
          </a:xfrm>
        </p:spPr>
        <p:txBody>
          <a:bodyPr>
            <a:noAutofit/>
          </a:bodyPr>
          <a:lstStyle/>
          <a:p>
            <a:pPr>
              <a:buNone/>
            </a:pPr>
            <a:r>
              <a:rPr lang="ar-SA" sz="2400" dirty="0" smtClean="0">
                <a:solidFill>
                  <a:schemeClr val="accent1"/>
                </a:solidFill>
              </a:rPr>
              <a:t>يتعلق هذا البعد بنوع المادة </a:t>
            </a:r>
            <a:r>
              <a:rPr lang="ar-SA" sz="2400" dirty="0" smtClean="0">
                <a:solidFill>
                  <a:schemeClr val="accent1"/>
                </a:solidFill>
              </a:rPr>
              <a:t>المتضمنة أو المثيرات التي تؤدي إلى استحثاث العمليات الذهنية السابقة. وهي خمسة أنواع:</a:t>
            </a:r>
            <a:endParaRPr lang="ar-SA" sz="2400" dirty="0" smtClean="0">
              <a:solidFill>
                <a:schemeClr val="accent1"/>
              </a:solidFill>
            </a:endParaRPr>
          </a:p>
          <a:p>
            <a:pPr marL="596646" indent="-514350">
              <a:buNone/>
            </a:pPr>
            <a:r>
              <a:rPr lang="ar-SA" sz="2400" b="1" dirty="0">
                <a:solidFill>
                  <a:schemeClr val="accent4">
                    <a:lumMod val="75000"/>
                  </a:schemeClr>
                </a:solidFill>
              </a:rPr>
              <a:t>1</a:t>
            </a:r>
            <a:r>
              <a:rPr lang="ar-SA" sz="2400" b="1" dirty="0" smtClean="0">
                <a:solidFill>
                  <a:schemeClr val="accent4">
                    <a:lumMod val="75000"/>
                  </a:schemeClr>
                </a:solidFill>
              </a:rPr>
              <a:t>. </a:t>
            </a:r>
            <a:r>
              <a:rPr lang="ar-SA" sz="2400" b="1" dirty="0" smtClean="0">
                <a:solidFill>
                  <a:schemeClr val="accent4">
                    <a:lumMod val="75000"/>
                  </a:schemeClr>
                </a:solidFill>
              </a:rPr>
              <a:t>المحتوى </a:t>
            </a:r>
            <a:r>
              <a:rPr lang="ar-SA" sz="2400" b="1" dirty="0" smtClean="0">
                <a:solidFill>
                  <a:srgbClr val="7030A0"/>
                </a:solidFill>
              </a:rPr>
              <a:t>البصري</a:t>
            </a:r>
            <a:r>
              <a:rPr lang="ar-SA" sz="2400" dirty="0" smtClean="0">
                <a:solidFill>
                  <a:srgbClr val="7030A0"/>
                </a:solidFill>
              </a:rPr>
              <a:t>:</a:t>
            </a:r>
            <a:r>
              <a:rPr lang="ar-SA" sz="2400" dirty="0" smtClean="0">
                <a:solidFill>
                  <a:schemeClr val="hlink"/>
                </a:solidFill>
              </a:rPr>
              <a:t> </a:t>
            </a:r>
            <a:r>
              <a:rPr lang="ar-SA" sz="2400" dirty="0" smtClean="0"/>
              <a:t>وهو يمثل الصفات العينية المحسوسة للمادة </a:t>
            </a:r>
            <a:r>
              <a:rPr lang="ar-SA" sz="2400" dirty="0" smtClean="0"/>
              <a:t>بواسطة البصر.مثل </a:t>
            </a:r>
            <a:r>
              <a:rPr lang="ar-SA" sz="2400" b="1" dirty="0" smtClean="0">
                <a:solidFill>
                  <a:srgbClr val="FF0000"/>
                </a:solidFill>
              </a:rPr>
              <a:t>الحجم والشكل واللون </a:t>
            </a:r>
            <a:r>
              <a:rPr lang="ar-SA" sz="2400" b="1" dirty="0" smtClean="0">
                <a:solidFill>
                  <a:srgbClr val="FF0000"/>
                </a:solidFill>
              </a:rPr>
              <a:t>.</a:t>
            </a:r>
            <a:endParaRPr lang="ar-SA" sz="2400" dirty="0" smtClean="0"/>
          </a:p>
          <a:p>
            <a:pPr marL="596646" indent="-514350">
              <a:buNone/>
            </a:pPr>
            <a:r>
              <a:rPr lang="ar-SA" sz="2400" b="1" dirty="0" smtClean="0">
                <a:solidFill>
                  <a:schemeClr val="accent4">
                    <a:lumMod val="75000"/>
                  </a:schemeClr>
                </a:solidFill>
              </a:rPr>
              <a:t>2.المحتوى السمعي: </a:t>
            </a:r>
            <a:r>
              <a:rPr lang="ar-SA" sz="2400" dirty="0" smtClean="0"/>
              <a:t>تكون المعلومات فيه مدركة حسيا بواسطة السمع، مثل الكلمات والأصوات والإيقاعات.</a:t>
            </a:r>
          </a:p>
          <a:p>
            <a:pPr marL="596646" indent="-514350">
              <a:buNone/>
            </a:pPr>
            <a:r>
              <a:rPr lang="ar-SA" sz="2400" b="1" dirty="0" smtClean="0">
                <a:solidFill>
                  <a:schemeClr val="accent4">
                    <a:lumMod val="75000"/>
                  </a:schemeClr>
                </a:solidFill>
              </a:rPr>
              <a:t> 3. المحتوى الرمزي:</a:t>
            </a:r>
            <a:r>
              <a:rPr lang="ar-SA" sz="2400" b="1" dirty="0" smtClean="0">
                <a:solidFill>
                  <a:schemeClr val="accent4">
                    <a:lumMod val="75000"/>
                  </a:schemeClr>
                </a:solidFill>
              </a:rPr>
              <a:t> </a:t>
            </a:r>
            <a:r>
              <a:rPr lang="ar-SA" sz="2400" dirty="0" smtClean="0"/>
              <a:t>وهو على عكس سابقيه، حيث يتعلق بالمعلومات المجردة أو غير </a:t>
            </a:r>
            <a:r>
              <a:rPr lang="ar-SA" sz="2400" dirty="0" err="1" smtClean="0"/>
              <a:t>العيانية</a:t>
            </a:r>
            <a:r>
              <a:rPr lang="ar-SA" sz="2400" dirty="0" smtClean="0"/>
              <a:t> ، مثل الأرقام والرموز والحروف.</a:t>
            </a:r>
            <a:endParaRPr lang="ar-SA" sz="2400" dirty="0" smtClean="0"/>
          </a:p>
          <a:p>
            <a:pPr marL="596646" indent="-514350">
              <a:buNone/>
            </a:pPr>
            <a:r>
              <a:rPr lang="ar-SA" sz="2400" b="1" dirty="0" smtClean="0">
                <a:solidFill>
                  <a:schemeClr val="accent4">
                    <a:lumMod val="75000"/>
                  </a:schemeClr>
                </a:solidFill>
              </a:rPr>
              <a:t>4.المحتوى الدلالي: </a:t>
            </a:r>
            <a:r>
              <a:rPr lang="ar-SA" sz="2400" dirty="0" smtClean="0"/>
              <a:t>يتمثل في </a:t>
            </a:r>
            <a:r>
              <a:rPr lang="ar-SA" sz="2400" dirty="0" smtClean="0"/>
              <a:t>إدراك  معاني ودلالات محتوى المعلومات وغالبا ما يكون محتواها لغويا أو لفظيا سواء في هيئة كلمات أو جمل منطوقة </a:t>
            </a:r>
            <a:r>
              <a:rPr lang="ar-SA" sz="2400" dirty="0" err="1" smtClean="0"/>
              <a:t>او</a:t>
            </a:r>
            <a:r>
              <a:rPr lang="ar-SA" sz="2400" dirty="0" smtClean="0"/>
              <a:t> مكتوبة  </a:t>
            </a:r>
            <a:r>
              <a:rPr lang="ar-SA" sz="2400" dirty="0" smtClean="0"/>
              <a:t>أو حتى أفكار.</a:t>
            </a:r>
            <a:endParaRPr lang="ar-SA" sz="2400" dirty="0" smtClean="0"/>
          </a:p>
          <a:p>
            <a:pPr marL="596646" indent="-514350">
              <a:buNone/>
            </a:pPr>
            <a:r>
              <a:rPr lang="ar-SA" sz="2400" b="1" dirty="0" smtClean="0">
                <a:solidFill>
                  <a:schemeClr val="accent4">
                    <a:lumMod val="75000"/>
                  </a:schemeClr>
                </a:solidFill>
              </a:rPr>
              <a:t>5.المحتوى السلوكي: </a:t>
            </a:r>
            <a:r>
              <a:rPr lang="ar-SA" sz="2400" dirty="0" smtClean="0"/>
              <a:t>يتعلق </a:t>
            </a:r>
            <a:r>
              <a:rPr lang="ar-SA" sz="2400" dirty="0" smtClean="0"/>
              <a:t>بإدراك سلوك أو أفعال الإنسان ذاته أو سلوك الآخرين.</a:t>
            </a:r>
            <a:endParaRPr lang="ar-SA"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115328" cy="868346"/>
          </a:xfrm>
        </p:spPr>
        <p:txBody>
          <a:bodyPr>
            <a:normAutofit/>
          </a:bodyPr>
          <a:lstStyle/>
          <a:p>
            <a:r>
              <a:rPr lang="ar-SA" sz="3200" b="1" dirty="0" smtClean="0">
                <a:solidFill>
                  <a:srgbClr val="C00000"/>
                </a:solidFill>
              </a:rPr>
              <a:t>ثالثا: النواتج </a:t>
            </a:r>
            <a:r>
              <a:rPr lang="ar-SA" sz="3200" b="1" dirty="0" smtClean="0">
                <a:solidFill>
                  <a:schemeClr val="tx2"/>
                </a:solidFill>
              </a:rPr>
              <a:t>(</a:t>
            </a:r>
            <a:r>
              <a:rPr lang="ar-SA" sz="3200" b="1" dirty="0" smtClean="0">
                <a:solidFill>
                  <a:schemeClr val="tx2"/>
                </a:solidFill>
                <a:ea typeface="Majalla UI"/>
              </a:rPr>
              <a:t> ما ينتج عن النشاط العقلي)</a:t>
            </a:r>
            <a:endParaRPr lang="ar-SA" sz="3200" b="1" dirty="0">
              <a:solidFill>
                <a:schemeClr val="tx2"/>
              </a:solidFill>
            </a:endParaRPr>
          </a:p>
        </p:txBody>
      </p:sp>
      <p:sp>
        <p:nvSpPr>
          <p:cNvPr id="3" name="عنصر نائب للمحتوى 2"/>
          <p:cNvSpPr>
            <a:spLocks noGrp="1"/>
          </p:cNvSpPr>
          <p:nvPr>
            <p:ph idx="1"/>
          </p:nvPr>
        </p:nvSpPr>
        <p:spPr>
          <a:xfrm>
            <a:off x="457200" y="1214422"/>
            <a:ext cx="8229600" cy="4911741"/>
          </a:xfrm>
        </p:spPr>
        <p:txBody>
          <a:bodyPr>
            <a:normAutofit/>
          </a:bodyPr>
          <a:lstStyle/>
          <a:p>
            <a:pPr algn="just">
              <a:buNone/>
            </a:pPr>
            <a:r>
              <a:rPr lang="ar-SA" sz="2400" dirty="0" smtClean="0">
                <a:solidFill>
                  <a:schemeClr val="accent1"/>
                </a:solidFill>
              </a:rPr>
              <a:t>يقصد به الطريقة التي يتم التعامل مع المحتويات المختلفة وبأي طريقة من أنواع </a:t>
            </a:r>
            <a:r>
              <a:rPr lang="ar-SA" sz="2400" dirty="0" smtClean="0">
                <a:solidFill>
                  <a:schemeClr val="accent1"/>
                </a:solidFill>
              </a:rPr>
              <a:t>العمليات.ويقسمها </a:t>
            </a:r>
            <a:r>
              <a:rPr lang="ar-SA" sz="2400" dirty="0" smtClean="0">
                <a:solidFill>
                  <a:schemeClr val="accent1"/>
                </a:solidFill>
              </a:rPr>
              <a:t>جيلفورد إلى ستة أنواع:</a:t>
            </a:r>
          </a:p>
          <a:p>
            <a:pPr marL="596646" indent="-514350">
              <a:buFont typeface="+mj-lt"/>
              <a:buAutoNum type="arabicPeriod"/>
            </a:pPr>
            <a:r>
              <a:rPr lang="ar-SA" sz="2800" b="1" dirty="0" smtClean="0">
                <a:solidFill>
                  <a:srgbClr val="00B050"/>
                </a:solidFill>
              </a:rPr>
              <a:t> </a:t>
            </a:r>
            <a:r>
              <a:rPr lang="ar-SA" sz="2800" b="1" dirty="0" smtClean="0">
                <a:solidFill>
                  <a:srgbClr val="FF0000"/>
                </a:solidFill>
              </a:rPr>
              <a:t>الوحدات: </a:t>
            </a:r>
            <a:r>
              <a:rPr lang="ar-SA" sz="2800" dirty="0" smtClean="0"/>
              <a:t>هي الجزئية الناتجة عن أي نوع من أنواع المحتويات، بمعنى أن الوحدة الجزئية للمحتوى الدلالي اللغوي هي الكلمة مثلاً.</a:t>
            </a:r>
            <a:endParaRPr lang="ar-SA" sz="2800" dirty="0" smtClean="0"/>
          </a:p>
          <a:p>
            <a:pPr marL="596646" indent="-514350">
              <a:buFont typeface="+mj-lt"/>
              <a:buAutoNum type="arabicPeriod"/>
            </a:pPr>
            <a:r>
              <a:rPr lang="ar-SA" sz="2800" b="1" dirty="0" smtClean="0">
                <a:solidFill>
                  <a:srgbClr val="FF0000"/>
                </a:solidFill>
              </a:rPr>
              <a:t> الفئات: </a:t>
            </a:r>
            <a:r>
              <a:rPr lang="ar-SA" sz="2800" dirty="0" smtClean="0"/>
              <a:t>هي الوحدات التي تشترك في خاصية أو خواص عامة مثل: الأرقام الزوجية – حروف العلة ..</a:t>
            </a:r>
            <a:endParaRPr lang="ar-SA" sz="2800" dirty="0" smtClean="0"/>
          </a:p>
          <a:p>
            <a:pPr marL="596646" indent="-514350">
              <a:buFont typeface="+mj-lt"/>
              <a:buAutoNum type="arabicPeriod"/>
            </a:pPr>
            <a:r>
              <a:rPr lang="ar-SA" sz="2800" b="1" dirty="0" smtClean="0">
                <a:solidFill>
                  <a:srgbClr val="FF0000"/>
                </a:solidFill>
              </a:rPr>
              <a:t>العلاقات</a:t>
            </a:r>
            <a:r>
              <a:rPr lang="ar-SA" sz="2800" b="1" dirty="0" smtClean="0">
                <a:solidFill>
                  <a:srgbClr val="FF0000"/>
                </a:solidFill>
              </a:rPr>
              <a:t>: </a:t>
            </a:r>
            <a:r>
              <a:rPr lang="ar-SA" sz="2800" dirty="0" smtClean="0"/>
              <a:t>هي الروابط التي توجد بين الوحدات سواء كانت متعارضة أو مترابطة أو متتالية، مثل: حرف </a:t>
            </a:r>
            <a:r>
              <a:rPr lang="ar-SA" sz="2800" dirty="0" err="1" smtClean="0"/>
              <a:t>أ</a:t>
            </a:r>
            <a:r>
              <a:rPr lang="ar-SA" sz="2800" dirty="0" smtClean="0"/>
              <a:t> يسبق </a:t>
            </a:r>
            <a:r>
              <a:rPr lang="ar-SA" sz="2800" dirty="0" err="1" smtClean="0"/>
              <a:t>ب</a:t>
            </a:r>
            <a:r>
              <a:rPr lang="ar-SA" sz="2800" dirty="0" smtClean="0"/>
              <a:t> </a:t>
            </a:r>
          </a:p>
          <a:p>
            <a:pPr marL="596646" indent="-514350">
              <a:buNone/>
            </a:pPr>
            <a:r>
              <a:rPr lang="ar-SA" sz="2800" dirty="0" smtClean="0"/>
              <a:t> </a:t>
            </a:r>
            <a:r>
              <a:rPr lang="ar-SA" sz="2800" dirty="0" smtClean="0"/>
              <a:t>  كذلك عشره أكبر من تسعة.</a:t>
            </a:r>
            <a:endParaRPr lang="ar-SA"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411807"/>
          </a:xfrm>
        </p:spPr>
        <p:txBody>
          <a:bodyPr>
            <a:normAutofit lnSpcReduction="10000"/>
          </a:bodyPr>
          <a:lstStyle/>
          <a:p>
            <a:pPr marL="596646" indent="-514350">
              <a:buFont typeface="+mj-lt"/>
              <a:buAutoNum type="arabicPeriod" startAt="4"/>
            </a:pPr>
            <a:r>
              <a:rPr lang="ar-SA" sz="2800" b="1" dirty="0" err="1" smtClean="0">
                <a:solidFill>
                  <a:srgbClr val="FF0000"/>
                </a:solidFill>
              </a:rPr>
              <a:t>الانساق</a:t>
            </a:r>
            <a:r>
              <a:rPr lang="ar-SA" sz="2800" b="1" dirty="0" smtClean="0">
                <a:solidFill>
                  <a:srgbClr val="FF0000"/>
                </a:solidFill>
              </a:rPr>
              <a:t>: </a:t>
            </a:r>
            <a:r>
              <a:rPr lang="ar-SA" sz="2800" dirty="0" smtClean="0"/>
              <a:t>هي مجموعة من الروابط المتداخلة بين </a:t>
            </a:r>
            <a:r>
              <a:rPr lang="ar-SA" sz="2800" dirty="0" err="1" smtClean="0"/>
              <a:t>الاجزاء</a:t>
            </a:r>
            <a:r>
              <a:rPr lang="ar-SA" sz="2800" dirty="0" smtClean="0"/>
              <a:t> التي بينها تفاعل مما ينتج عنها مكون أو نمط واحد فقط. مثل  سلسلة الحروف التي تتكون منها كلمة.</a:t>
            </a:r>
            <a:endParaRPr lang="ar-SA" sz="2800" dirty="0" smtClean="0"/>
          </a:p>
          <a:p>
            <a:pPr marL="596646" indent="-514350">
              <a:buNone/>
            </a:pPr>
            <a:endParaRPr lang="ar-SA" sz="2800" b="1" dirty="0" smtClean="0">
              <a:solidFill>
                <a:srgbClr val="00B050"/>
              </a:solidFill>
            </a:endParaRPr>
          </a:p>
          <a:p>
            <a:pPr marL="596646" indent="-514350">
              <a:buNone/>
            </a:pPr>
            <a:r>
              <a:rPr lang="ar-SA" sz="2800" b="1" dirty="0" smtClean="0">
                <a:solidFill>
                  <a:srgbClr val="FF0000"/>
                </a:solidFill>
              </a:rPr>
              <a:t>5. التحولات: </a:t>
            </a:r>
            <a:r>
              <a:rPr lang="ar-SA" sz="2800" dirty="0" smtClean="0"/>
              <a:t>هي التغيرات </a:t>
            </a:r>
            <a:r>
              <a:rPr lang="ar-SA" sz="2800" dirty="0" smtClean="0"/>
              <a:t>التي تحدث في المعلومات الموجودة أو المدركة سواء كانت تلك التغيرات في الهيئة أو الخصائص أو الصيغة أو المعاني أو الاستخدام أو التركيب. مثل التغيرات في ترتيب الأجزاء أو الأشكال أو الخصائص.</a:t>
            </a:r>
            <a:endParaRPr lang="ar-SA" sz="2800" dirty="0" smtClean="0"/>
          </a:p>
          <a:p>
            <a:pPr marL="596646" indent="-514350">
              <a:buNone/>
            </a:pPr>
            <a:endParaRPr lang="ar-SA" sz="2800" dirty="0" smtClean="0"/>
          </a:p>
          <a:p>
            <a:pPr marL="596646" indent="-514350">
              <a:buNone/>
            </a:pPr>
            <a:r>
              <a:rPr lang="ar-SA" sz="2800" b="1" dirty="0" smtClean="0">
                <a:solidFill>
                  <a:srgbClr val="00B050"/>
                </a:solidFill>
              </a:rPr>
              <a:t>6. </a:t>
            </a:r>
            <a:r>
              <a:rPr lang="ar-SA" sz="2800" b="1" dirty="0" smtClean="0">
                <a:solidFill>
                  <a:srgbClr val="FF0000"/>
                </a:solidFill>
              </a:rPr>
              <a:t>التضمينات (الاستنتاجات): </a:t>
            </a:r>
            <a:r>
              <a:rPr lang="ar-SA" sz="2800" dirty="0" smtClean="0"/>
              <a:t>ما يتوقعه الفرد أو يتنبأ به من خلال المعلومات المعطاة. مثل التنبؤ بهطول مطر عندما تكون السماء غائمة.</a:t>
            </a:r>
          </a:p>
          <a:p>
            <a:pPr marL="596646" indent="-514350">
              <a:buNone/>
            </a:pPr>
            <a:endParaRPr lang="ar-SA" dirty="0">
              <a:solidFill>
                <a:srgbClr val="FFC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340369"/>
          </a:xfrm>
        </p:spPr>
        <p:txBody>
          <a:bodyPr>
            <a:normAutofit/>
          </a:bodyPr>
          <a:lstStyle/>
          <a:p>
            <a:pPr algn="ctr"/>
            <a:r>
              <a:rPr lang="ar-SA" sz="2400" b="1" dirty="0" smtClean="0">
                <a:solidFill>
                  <a:srgbClr val="7030A0"/>
                </a:solidFill>
              </a:rPr>
              <a:t>وبذلك تتكون لدينا 180 قدرة </a:t>
            </a:r>
          </a:p>
          <a:p>
            <a:pPr algn="ctr">
              <a:buNone/>
            </a:pPr>
            <a:r>
              <a:rPr lang="ar-SA" sz="2400" b="1" dirty="0" smtClean="0">
                <a:solidFill>
                  <a:srgbClr val="00B050"/>
                </a:solidFill>
              </a:rPr>
              <a:t>( 6 عمليات × 5 محتويات × 6 نواتج )</a:t>
            </a:r>
          </a:p>
          <a:p>
            <a:pPr>
              <a:buNone/>
            </a:pPr>
            <a:endParaRPr lang="ar-SA" sz="2400" b="1" dirty="0" smtClean="0">
              <a:solidFill>
                <a:srgbClr val="00B050"/>
              </a:solidFill>
            </a:endParaRPr>
          </a:p>
          <a:p>
            <a:pPr>
              <a:buNone/>
            </a:pPr>
            <a:r>
              <a:rPr lang="ar-SA" sz="2400" b="1" dirty="0" smtClean="0">
                <a:solidFill>
                  <a:srgbClr val="C00000"/>
                </a:solidFill>
              </a:rPr>
              <a:t>تقويم نموذج </a:t>
            </a:r>
            <a:r>
              <a:rPr lang="ar-SA" sz="2400" b="1" dirty="0" err="1" smtClean="0">
                <a:solidFill>
                  <a:srgbClr val="C00000"/>
                </a:solidFill>
              </a:rPr>
              <a:t>جيلفورد</a:t>
            </a:r>
            <a:r>
              <a:rPr lang="ar-SA" sz="2400" b="1" dirty="0" smtClean="0">
                <a:solidFill>
                  <a:srgbClr val="C00000"/>
                </a:solidFill>
              </a:rPr>
              <a:t>:</a:t>
            </a:r>
          </a:p>
          <a:p>
            <a:pPr>
              <a:buNone/>
            </a:pPr>
            <a:r>
              <a:rPr lang="ar-SA" sz="2400" dirty="0" smtClean="0">
                <a:solidFill>
                  <a:schemeClr val="tx2">
                    <a:lumMod val="75000"/>
                  </a:schemeClr>
                </a:solidFill>
              </a:rPr>
              <a:t> </a:t>
            </a:r>
            <a:r>
              <a:rPr lang="ar-SA" sz="2400" dirty="0" smtClean="0">
                <a:solidFill>
                  <a:schemeClr val="tx2">
                    <a:lumMod val="75000"/>
                  </a:schemeClr>
                </a:solidFill>
              </a:rPr>
              <a:t>- العديد من العلماء اعتبروه نموذج تصنيفي أكثر من كونه نظرية في الذكاء.</a:t>
            </a:r>
          </a:p>
          <a:p>
            <a:pPr>
              <a:buFontTx/>
              <a:buChar char="-"/>
            </a:pPr>
            <a:r>
              <a:rPr lang="ar-SA" sz="2400" dirty="0" smtClean="0">
                <a:solidFill>
                  <a:schemeClr val="tx2">
                    <a:lumMod val="75000"/>
                  </a:schemeClr>
                </a:solidFill>
              </a:rPr>
              <a:t>لقي قبول عالي من العلماء الذين أنكروا وجود العالم العام .</a:t>
            </a:r>
          </a:p>
          <a:p>
            <a:pPr>
              <a:buFontTx/>
              <a:buChar char="-"/>
            </a:pPr>
            <a:r>
              <a:rPr lang="ar-SA" sz="2400" dirty="0" smtClean="0">
                <a:solidFill>
                  <a:schemeClr val="tx2">
                    <a:lumMod val="75000"/>
                  </a:schemeClr>
                </a:solidFill>
              </a:rPr>
              <a:t>- </a:t>
            </a:r>
            <a:r>
              <a:rPr lang="ar-SA" sz="2400" dirty="0" err="1" smtClean="0">
                <a:solidFill>
                  <a:schemeClr val="tx2">
                    <a:lumMod val="75000"/>
                  </a:schemeClr>
                </a:solidFill>
              </a:rPr>
              <a:t>كرونباخ</a:t>
            </a:r>
            <a:r>
              <a:rPr lang="ar-SA" sz="2400" dirty="0" smtClean="0">
                <a:solidFill>
                  <a:schemeClr val="tx2">
                    <a:lumMod val="75000"/>
                  </a:schemeClr>
                </a:solidFill>
              </a:rPr>
              <a:t> انتقد النموذج بأنه معقد جداً.</a:t>
            </a:r>
          </a:p>
          <a:p>
            <a:pPr>
              <a:buFontTx/>
              <a:buChar char="-"/>
            </a:pPr>
            <a:r>
              <a:rPr lang="ar-SA" sz="2400" dirty="0" smtClean="0">
                <a:solidFill>
                  <a:schemeClr val="tx2">
                    <a:lumMod val="75000"/>
                  </a:schemeClr>
                </a:solidFill>
              </a:rPr>
              <a:t> </a:t>
            </a:r>
            <a:r>
              <a:rPr lang="ar-SA" sz="2400" dirty="0" smtClean="0">
                <a:solidFill>
                  <a:schemeClr val="tx2">
                    <a:lumMod val="75000"/>
                  </a:schemeClr>
                </a:solidFill>
              </a:rPr>
              <a:t>- أيزنك يقول انه نموذج سخيف ، علما أن أيزنك من أوائل العلماء الذين أسسوا التصنيف الثلاثي.</a:t>
            </a:r>
          </a:p>
          <a:p>
            <a:pPr>
              <a:buFontTx/>
              <a:buChar char="-"/>
            </a:pPr>
            <a:r>
              <a:rPr lang="ar-SA" sz="2400" dirty="0" smtClean="0">
                <a:solidFill>
                  <a:schemeClr val="tx2">
                    <a:lumMod val="75000"/>
                  </a:schemeClr>
                </a:solidFill>
              </a:rPr>
              <a:t>- وبغض النظر عن تلك الانتقادات فلقد أسهمت أعمال </a:t>
            </a:r>
            <a:r>
              <a:rPr lang="ar-SA" sz="2400" dirty="0" err="1" smtClean="0">
                <a:solidFill>
                  <a:schemeClr val="tx2">
                    <a:lumMod val="75000"/>
                  </a:schemeClr>
                </a:solidFill>
              </a:rPr>
              <a:t>جيلفورد</a:t>
            </a:r>
            <a:r>
              <a:rPr lang="ar-SA" sz="2400" dirty="0" smtClean="0">
                <a:solidFill>
                  <a:schemeClr val="tx2">
                    <a:lumMod val="75000"/>
                  </a:schemeClr>
                </a:solidFill>
              </a:rPr>
              <a:t> في التأصيل للعديد من مفاهيم القدرات العقلية ، إضافة إلى إسهامها في إعداد اختبارات الذكاء.</a:t>
            </a:r>
            <a:endParaRPr lang="ar-SA" sz="2400" dirty="0" smtClean="0">
              <a:solidFill>
                <a:schemeClr val="tx2">
                  <a:lumMod val="75000"/>
                </a:schemeClr>
              </a:solidFill>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467</TotalTime>
  <Words>717</Words>
  <Application>Microsoft Office PowerPoint</Application>
  <PresentationFormat>عرض على الشاشة (3:4)‏</PresentationFormat>
  <Paragraphs>49</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سمة Office</vt:lpstr>
      <vt:lpstr>نموذج جيلفورد</vt:lpstr>
      <vt:lpstr>الشريحة 2</vt:lpstr>
      <vt:lpstr>أولاً : العمليات</vt:lpstr>
      <vt:lpstr>الشريحة 4</vt:lpstr>
      <vt:lpstr>ثانياً: المحتويات(المضمون الذي يعمل فيه العقل)</vt:lpstr>
      <vt:lpstr>ثالثا: النواتج ( ما ينتج عن النشاط العقلي)</vt:lpstr>
      <vt:lpstr>الشريحة 7</vt:lpstr>
      <vt:lpstr>الشريحة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جيلفورد</dc:title>
  <dc:creator>مرحبا</dc:creator>
  <cp:lastModifiedBy>مرحبا</cp:lastModifiedBy>
  <cp:revision>30</cp:revision>
  <dcterms:created xsi:type="dcterms:W3CDTF">2014-02-22T07:06:56Z</dcterms:created>
  <dcterms:modified xsi:type="dcterms:W3CDTF">2016-03-05T16:32:47Z</dcterms:modified>
</cp:coreProperties>
</file>