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79DDF-F879-402C-9315-23BA7277AE5D}" type="datetimeFigureOut">
              <a:rPr lang="ar-SA" smtClean="0"/>
              <a:pPr/>
              <a:t>19/12/33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0154F-ED06-48ED-AA7B-730CA818661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79DDF-F879-402C-9315-23BA7277AE5D}" type="datetimeFigureOut">
              <a:rPr lang="ar-SA" smtClean="0"/>
              <a:pPr/>
              <a:t>19/12/33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0154F-ED06-48ED-AA7B-730CA81866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79DDF-F879-402C-9315-23BA7277AE5D}" type="datetimeFigureOut">
              <a:rPr lang="ar-SA" smtClean="0"/>
              <a:pPr/>
              <a:t>19/12/33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0154F-ED06-48ED-AA7B-730CA81866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79DDF-F879-402C-9315-23BA7277AE5D}" type="datetimeFigureOut">
              <a:rPr lang="ar-SA" smtClean="0"/>
              <a:pPr/>
              <a:t>19/12/33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0154F-ED06-48ED-AA7B-730CA81866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79DDF-F879-402C-9315-23BA7277AE5D}" type="datetimeFigureOut">
              <a:rPr lang="ar-SA" smtClean="0"/>
              <a:pPr/>
              <a:t>19/12/33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0154F-ED06-48ED-AA7B-730CA818661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79DDF-F879-402C-9315-23BA7277AE5D}" type="datetimeFigureOut">
              <a:rPr lang="ar-SA" smtClean="0"/>
              <a:pPr/>
              <a:t>19/12/33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0154F-ED06-48ED-AA7B-730CA81866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79DDF-F879-402C-9315-23BA7277AE5D}" type="datetimeFigureOut">
              <a:rPr lang="ar-SA" smtClean="0"/>
              <a:pPr/>
              <a:t>19/12/33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0154F-ED06-48ED-AA7B-730CA81866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79DDF-F879-402C-9315-23BA7277AE5D}" type="datetimeFigureOut">
              <a:rPr lang="ar-SA" smtClean="0"/>
              <a:pPr/>
              <a:t>19/12/33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0154F-ED06-48ED-AA7B-730CA81866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79DDF-F879-402C-9315-23BA7277AE5D}" type="datetimeFigureOut">
              <a:rPr lang="ar-SA" smtClean="0"/>
              <a:pPr/>
              <a:t>19/12/33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0154F-ED06-48ED-AA7B-730CA818661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79DDF-F879-402C-9315-23BA7277AE5D}" type="datetimeFigureOut">
              <a:rPr lang="ar-SA" smtClean="0"/>
              <a:pPr/>
              <a:t>19/12/33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0154F-ED06-48ED-AA7B-730CA81866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79DDF-F879-402C-9315-23BA7277AE5D}" type="datetimeFigureOut">
              <a:rPr lang="ar-SA" smtClean="0"/>
              <a:pPr/>
              <a:t>19/12/33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0154F-ED06-48ED-AA7B-730CA818661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E79DDF-F879-402C-9315-23BA7277AE5D}" type="datetimeFigureOut">
              <a:rPr lang="ar-SA" smtClean="0"/>
              <a:pPr/>
              <a:t>19/12/33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90154F-ED06-48ED-AA7B-730CA818661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المحاضرة </a:t>
            </a:r>
            <a:r>
              <a:rPr lang="ar-SA" b="1" dirty="0" smtClean="0"/>
              <a:t>السادسة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8800" b="1" dirty="0" smtClean="0"/>
              <a:t>العينات</a:t>
            </a:r>
            <a:endParaRPr lang="ar-SA" sz="8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/>
              <a:t>أنواع العينات</a:t>
            </a:r>
            <a:endParaRPr lang="ar-SA" sz="4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ثانياً: أسلوب العينة غير العشوائية:</a:t>
            </a:r>
          </a:p>
          <a:p>
            <a:r>
              <a:rPr lang="ar-SA" b="1" dirty="0" smtClean="0"/>
              <a:t>تستخدم إذا كان أفراد المجتمع الأصلي غير معروفين ومحددين, لذلك يلجأ الباحث لمثل هذا النوع ويختار عينة حسب معايير معينة يضعها الباحث.</a:t>
            </a:r>
          </a:p>
          <a:p>
            <a:r>
              <a:rPr lang="ar-SA" b="1" dirty="0" smtClean="0"/>
              <a:t>فالباحث هنا يتدخل في اختيار العينة ويقرر من يختار ومن </a:t>
            </a:r>
            <a:r>
              <a:rPr lang="ar-SA" b="1" dirty="0" err="1" smtClean="0"/>
              <a:t>يهمل</a:t>
            </a:r>
            <a:r>
              <a:rPr lang="ar-SA" b="1" dirty="0" smtClean="0"/>
              <a:t> من المجتمع الأصلي للدراسة.</a:t>
            </a:r>
            <a:endParaRPr lang="ar-SA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/>
              <a:t>أشكال العينة غير العشوائية</a:t>
            </a:r>
            <a:endParaRPr lang="ar-SA" sz="4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عينة الصدفة:</a:t>
            </a:r>
          </a:p>
          <a:p>
            <a:r>
              <a:rPr lang="ar-SA" b="1" dirty="0" smtClean="0"/>
              <a:t>يختار الباحث عدداً من الأفراد الذين يقابلهم بالصدفة.</a:t>
            </a:r>
          </a:p>
          <a:p>
            <a:endParaRPr lang="ar-SA" b="1" dirty="0" smtClean="0"/>
          </a:p>
          <a:p>
            <a:r>
              <a:rPr lang="ar-SA" b="1" dirty="0" smtClean="0"/>
              <a:t>يؤخذ عليها أنها لا يمكن أن تمثل المجتمع الأصلي بدقة, ومن هنا يصعب تعميم نتائج البحث الذي يتناوله الباحث.</a:t>
            </a:r>
          </a:p>
          <a:p>
            <a:endParaRPr lang="ar-SA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b="1" dirty="0" smtClean="0"/>
              <a:t>أشكال العينة غير العشوائية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العينة </a:t>
            </a:r>
            <a:r>
              <a:rPr lang="ar-SA" b="1" dirty="0" err="1" smtClean="0">
                <a:solidFill>
                  <a:srgbClr val="FF0000"/>
                </a:solidFill>
              </a:rPr>
              <a:t>الحصصية</a:t>
            </a:r>
            <a:r>
              <a:rPr lang="ar-SA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ar-SA" b="1" dirty="0" smtClean="0"/>
              <a:t>هي عينة سهلة يمكن اختيارها بسرعة وسهولة, حيث يقوم الباحث بتقسيم مجتمع الدراسة إلى فئات, ثم يختار عدداً من أفراد كل فئة بحيث يتناسب مع حجم هذه الفئة.</a:t>
            </a:r>
          </a:p>
          <a:p>
            <a:r>
              <a:rPr lang="ar-SA" b="1" dirty="0" smtClean="0"/>
              <a:t>تشبه العينة الطبقية العشوائية, إلا أنها تختلف عنها في أن الباحث يختار أفراد عينة بحثه بنفسه ولا يلتزم بأي شروط معينة وبذلك لا تمثل المجتمع بدقة.</a:t>
            </a:r>
            <a:endParaRPr lang="ar-SA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b="1" dirty="0" smtClean="0"/>
              <a:t>أشكال العينة غير العشوائية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العينة </a:t>
            </a:r>
            <a:r>
              <a:rPr lang="ar-SA" sz="3600" b="1" dirty="0" err="1" smtClean="0">
                <a:solidFill>
                  <a:srgbClr val="FF0000"/>
                </a:solidFill>
              </a:rPr>
              <a:t>الغرضية</a:t>
            </a:r>
            <a:r>
              <a:rPr lang="ar-SA" sz="3600" b="1" dirty="0" smtClean="0">
                <a:solidFill>
                  <a:srgbClr val="FF0000"/>
                </a:solidFill>
              </a:rPr>
              <a:t> أو </a:t>
            </a:r>
            <a:r>
              <a:rPr lang="ar-SA" sz="3600" b="1" dirty="0" err="1" smtClean="0">
                <a:solidFill>
                  <a:srgbClr val="FF0000"/>
                </a:solidFill>
              </a:rPr>
              <a:t>القصدية</a:t>
            </a:r>
            <a:r>
              <a:rPr lang="ar-SA" sz="36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ar-SA" b="1" dirty="0" smtClean="0"/>
              <a:t>يقوم الباحث باختيار هذه العينة اختياراً حراً على أساس أنها تحقق أغراض الدراسة التي يقوم </a:t>
            </a:r>
            <a:r>
              <a:rPr lang="ar-SA" b="1" dirty="0" err="1" smtClean="0"/>
              <a:t>بها</a:t>
            </a:r>
            <a:r>
              <a:rPr lang="ar-SA" b="1" dirty="0" smtClean="0"/>
              <a:t>.</a:t>
            </a:r>
          </a:p>
          <a:p>
            <a:endParaRPr lang="ar-SA" b="1" dirty="0" smtClean="0"/>
          </a:p>
          <a:p>
            <a:r>
              <a:rPr lang="ar-SA" b="1" dirty="0" smtClean="0"/>
              <a:t>فالباحث هنا يقدّر حاجته إلى المعلومات ويختار عينة تحقق له غرضه.</a:t>
            </a:r>
            <a:endParaRPr lang="ar-SA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/>
              <a:t>العينات</a:t>
            </a:r>
            <a:endParaRPr lang="ar-SA" sz="4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يعتبر اختيار الباحث للعينة من الخطوات الهامة للبحث, ولا شك أن الباحث يفكر في عينة بحثه منذ أن يبدأ في تحديد مشكلة البحث وأهدافه.</a:t>
            </a:r>
          </a:p>
          <a:p>
            <a:r>
              <a:rPr lang="ar-SA" b="1" dirty="0" smtClean="0"/>
              <a:t>لأن طبيعة البحث وفروضه وخطته تتحكم في خطوات تنفيذ واختيار أدواته ( العينة </a:t>
            </a:r>
            <a:r>
              <a:rPr lang="ar-SA" b="1" dirty="0" err="1" smtClean="0"/>
              <a:t>والاستبانة</a:t>
            </a:r>
            <a:r>
              <a:rPr lang="ar-SA" b="1" dirty="0" smtClean="0"/>
              <a:t> والاختبارات اللازمة ).</a:t>
            </a:r>
          </a:p>
          <a:p>
            <a:r>
              <a:rPr lang="ar-SA" b="1" dirty="0" smtClean="0"/>
              <a:t>والأهداف التي يضعها الباحث لبحثه, </a:t>
            </a:r>
            <a:r>
              <a:rPr lang="ar-SA" b="1" dirty="0" err="1" smtClean="0"/>
              <a:t>والاجراءات</a:t>
            </a:r>
            <a:r>
              <a:rPr lang="ar-SA" b="1" dirty="0" smtClean="0"/>
              <a:t> التي سيستخدمها ستحدد طبيعة العينة التي سيختارها.</a:t>
            </a:r>
            <a:endParaRPr lang="ar-SA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/>
              <a:t>العينات</a:t>
            </a:r>
            <a:endParaRPr lang="ar-SA" sz="4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لدراسة أي ظاهرة يتحتم على الباحث تحديد مجتمع وجمهور البحث.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مجتمع البحث: </a:t>
            </a:r>
            <a:r>
              <a:rPr lang="ar-SA" b="1" dirty="0" smtClean="0"/>
              <a:t>جميع مفردات الظاهرة التي يدرسها الباحث.</a:t>
            </a:r>
          </a:p>
          <a:p>
            <a:r>
              <a:rPr lang="ar-SA" b="1" dirty="0" smtClean="0"/>
              <a:t>وبمعنى آخر فمجتمع البحث هو جميع الأفراد أو الأشخاص أو الأشياء الذين يكونون موضوع مشكلة البحث.</a:t>
            </a:r>
            <a:endParaRPr lang="ar-SA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/>
              <a:t>عينة البحث</a:t>
            </a:r>
            <a:endParaRPr lang="ar-SA" sz="4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على الباحث اختيار جزءاً من مجتمع البحث يسمى عينة البحث, لعدد من الأسباب منها:</a:t>
            </a:r>
          </a:p>
          <a:p>
            <a:r>
              <a:rPr lang="ar-SA" b="1" dirty="0" smtClean="0"/>
              <a:t>1- دراسة المجتمع الأصلي للبحث تتطلب وقتاً وجهداً شاقاً وتكاليف مادية مرتفعة.</a:t>
            </a:r>
          </a:p>
          <a:p>
            <a:r>
              <a:rPr lang="ar-SA" b="1" dirty="0" smtClean="0"/>
              <a:t>2- لا حاجة لدراسة المجتمع الأصلي, فالعينة التي يختارها الباحث تحقق أهداف البحث.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العينة هي: </a:t>
            </a:r>
            <a:r>
              <a:rPr lang="ar-SA" b="1" dirty="0" smtClean="0"/>
              <a:t>جزء من مجتمع البحث الأصلي, يختارها الباحث بأساليب مختلفة وتضم عدداً من أفراد المجتمع الأصلي.</a:t>
            </a:r>
            <a:endParaRPr lang="ar-SA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/>
              <a:t>خطوات اختيار العينة</a:t>
            </a:r>
            <a:endParaRPr lang="ar-SA" sz="4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1- تحديد المجتمع الأصلي للدراسة.</a:t>
            </a:r>
          </a:p>
          <a:p>
            <a:r>
              <a:rPr lang="ar-SA" b="1" dirty="0" smtClean="0"/>
              <a:t>2- تحديد أفراد المجتمع الأصلي للدراسة.</a:t>
            </a:r>
          </a:p>
          <a:p>
            <a:r>
              <a:rPr lang="ar-SA" b="1" dirty="0" smtClean="0"/>
              <a:t>3- اختيار عينة ممثلة.</a:t>
            </a:r>
          </a:p>
          <a:p>
            <a:r>
              <a:rPr lang="ar-SA" b="1" dirty="0" smtClean="0"/>
              <a:t>4- اختيار عدد كافٍ من الأفراد في العينة:</a:t>
            </a:r>
          </a:p>
          <a:p>
            <a:r>
              <a:rPr lang="ar-SA" b="1" dirty="0" smtClean="0"/>
              <a:t>أ- تجانس أو تباين المجتمع الأصلي.</a:t>
            </a:r>
          </a:p>
          <a:p>
            <a:r>
              <a:rPr lang="ar-SA" b="1" dirty="0" smtClean="0"/>
              <a:t>ب- أسلوب البحث المستخدم.</a:t>
            </a:r>
          </a:p>
          <a:p>
            <a:r>
              <a:rPr lang="ar-SA" b="1" dirty="0" err="1" smtClean="0"/>
              <a:t>جـ</a:t>
            </a:r>
            <a:r>
              <a:rPr lang="ar-SA" b="1" dirty="0" smtClean="0"/>
              <a:t>- درجة الدقة المطلوبة.</a:t>
            </a:r>
            <a:endParaRPr lang="ar-SA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/>
              <a:t>أنواع العينات</a:t>
            </a:r>
            <a:endParaRPr lang="ar-SA" sz="4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أولاً: أسلوب العينة العشوائية:</a:t>
            </a:r>
          </a:p>
          <a:p>
            <a:r>
              <a:rPr lang="ar-SA" b="1" dirty="0" smtClean="0"/>
              <a:t>يقوم الباحث باستخدام هذا الأسلوب عندما يكون جميع أفراد المجتمع الأصلي معروفين.</a:t>
            </a:r>
          </a:p>
          <a:p>
            <a:r>
              <a:rPr lang="ar-SA" b="1" dirty="0" smtClean="0"/>
              <a:t>ويتم الاختيار العشوائي وفق شرط محدد: أن يتوفر لدى كل فرد من أفراد المجتمع الأصلي الفرصة المكافئة لكل فرد آخر في أن يتم اختياره للعينة دون أي تحيز أو تدخل من قبل الباحث.</a:t>
            </a:r>
            <a:endParaRPr lang="ar-SA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/>
              <a:t>أشكال العينة العشوائية</a:t>
            </a:r>
            <a:endParaRPr lang="ar-SA" sz="4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العينة العشوائية البسيطة:</a:t>
            </a:r>
          </a:p>
          <a:p>
            <a:r>
              <a:rPr lang="ar-SA" b="1" dirty="0" smtClean="0"/>
              <a:t>لا بد من توفر شرطين لاختيار العينة بهذا الشكل:</a:t>
            </a:r>
          </a:p>
          <a:p>
            <a:r>
              <a:rPr lang="ar-SA" b="1" dirty="0" smtClean="0"/>
              <a:t>1- أن يكون جميع أفراد المجتمع الأصلي معروفين.</a:t>
            </a:r>
          </a:p>
          <a:p>
            <a:r>
              <a:rPr lang="ar-SA" b="1" dirty="0" smtClean="0"/>
              <a:t>2- أن يكون هناك تجانس بين هؤلاء الأفراد.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يتم الاختيار بهذا الشكل وفق الأساليب الآتية:</a:t>
            </a:r>
          </a:p>
          <a:p>
            <a:r>
              <a:rPr lang="ar-SA" b="1" dirty="0" smtClean="0"/>
              <a:t>1- القرعة.</a:t>
            </a:r>
          </a:p>
          <a:p>
            <a:r>
              <a:rPr lang="ar-SA" b="1" dirty="0" smtClean="0"/>
              <a:t>2- جدول الأرقام العشوائية.</a:t>
            </a:r>
          </a:p>
          <a:p>
            <a:r>
              <a:rPr lang="ar-SA" b="1" dirty="0" smtClean="0"/>
              <a:t>يتطلب هذا الشكل وقتاً وجهداً طويلاً كما لا نضمن أن تكون هذه العينة ممثلة بدقة للمجتمع الأصلي.</a:t>
            </a:r>
            <a:endParaRPr lang="ar-SA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b="1" dirty="0" smtClean="0"/>
              <a:t>أشكال العينة العشوائية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العينة الطبقية:</a:t>
            </a:r>
          </a:p>
          <a:p>
            <a:r>
              <a:rPr lang="ar-SA" b="1" dirty="0" smtClean="0"/>
              <a:t>لاختيار العينة بهذا الشكل على الباحث القيام بما يلي:</a:t>
            </a:r>
          </a:p>
          <a:p>
            <a:r>
              <a:rPr lang="ar-SA" b="1" dirty="0" smtClean="0"/>
              <a:t>1- تحديد الفئات المختلفة في المجتمع الأصلي.</a:t>
            </a:r>
          </a:p>
          <a:p>
            <a:r>
              <a:rPr lang="ar-SA" b="1" dirty="0" smtClean="0"/>
              <a:t>2- تحديد عدد الطلاب في كل فئة.</a:t>
            </a:r>
          </a:p>
          <a:p>
            <a:r>
              <a:rPr lang="ar-SA" b="1" dirty="0" smtClean="0"/>
              <a:t>3- اختيار عينة عشوائية بسيطة من كل فئة, مراعياً في ذلك نسبة ثابتة من كل فئة.</a:t>
            </a:r>
            <a:endParaRPr lang="ar-SA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 dirty="0" smtClean="0"/>
              <a:t>أشكال العينة العشوائية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العينة المنتظمة:</a:t>
            </a:r>
          </a:p>
          <a:p>
            <a:r>
              <a:rPr lang="ar-SA" b="1" dirty="0" smtClean="0"/>
              <a:t>هي شكل من أشكال العينة العشوائية يتم اختيارها في حالة تجانس المجتمع الأصلي للدارسة.</a:t>
            </a:r>
          </a:p>
          <a:p>
            <a:r>
              <a:rPr lang="ar-SA" b="1" dirty="0" smtClean="0"/>
              <a:t>تسمى بالعينة المنتظمة:</a:t>
            </a:r>
          </a:p>
          <a:p>
            <a:r>
              <a:rPr lang="ar-SA" b="1" dirty="0" smtClean="0"/>
              <a:t>لأننا اخترنا مسافة ثابتة ومنتظمة بين كل رقم والرقم الذي يليه.</a:t>
            </a:r>
          </a:p>
          <a:p>
            <a:r>
              <a:rPr lang="ar-SA" b="1" dirty="0" smtClean="0"/>
              <a:t>ويعاب عليها أن تمثيلها للمجتمع الأصلي ليس دقيقاً.</a:t>
            </a:r>
            <a:endParaRPr lang="ar-SA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</TotalTime>
  <Words>625</Words>
  <Application>Microsoft Office PowerPoint</Application>
  <PresentationFormat>عرض على الشاشة (3:4)‏</PresentationFormat>
  <Paragraphs>66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انقلاب</vt:lpstr>
      <vt:lpstr>المحاضرة السادسة</vt:lpstr>
      <vt:lpstr>العينات</vt:lpstr>
      <vt:lpstr>العينات</vt:lpstr>
      <vt:lpstr>عينة البحث</vt:lpstr>
      <vt:lpstr>خطوات اختيار العينة</vt:lpstr>
      <vt:lpstr>أنواع العينات</vt:lpstr>
      <vt:lpstr>أشكال العينة العشوائية</vt:lpstr>
      <vt:lpstr>أشكال العينة العشوائية</vt:lpstr>
      <vt:lpstr>أشكال العينة العشوائية</vt:lpstr>
      <vt:lpstr>أنواع العينات</vt:lpstr>
      <vt:lpstr>أشكال العينة غير العشوائية</vt:lpstr>
      <vt:lpstr>أشكال العينة غير العشوائية</vt:lpstr>
      <vt:lpstr>أشكال العينة غير العشوائية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الخامسة</dc:title>
  <dc:creator>HASEB</dc:creator>
  <cp:lastModifiedBy>HASEB</cp:lastModifiedBy>
  <cp:revision>11</cp:revision>
  <dcterms:created xsi:type="dcterms:W3CDTF">2012-11-03T05:53:30Z</dcterms:created>
  <dcterms:modified xsi:type="dcterms:W3CDTF">2012-11-03T06:42:36Z</dcterms:modified>
</cp:coreProperties>
</file>