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4"/>
  </p:sldMasterIdLst>
  <p:notesMasterIdLst>
    <p:notesMasterId r:id="rId30"/>
  </p:notesMasterIdLst>
  <p:sldIdLst>
    <p:sldId id="256" r:id="rId5"/>
    <p:sldId id="257" r:id="rId6"/>
    <p:sldId id="278" r:id="rId7"/>
    <p:sldId id="279" r:id="rId8"/>
    <p:sldId id="258" r:id="rId9"/>
    <p:sldId id="259" r:id="rId10"/>
    <p:sldId id="260" r:id="rId11"/>
    <p:sldId id="288" r:id="rId12"/>
    <p:sldId id="281" r:id="rId13"/>
    <p:sldId id="282" r:id="rId14"/>
    <p:sldId id="262" r:id="rId15"/>
    <p:sldId id="283" r:id="rId16"/>
    <p:sldId id="263" r:id="rId17"/>
    <p:sldId id="266" r:id="rId18"/>
    <p:sldId id="267" r:id="rId19"/>
    <p:sldId id="284" r:id="rId20"/>
    <p:sldId id="285" r:id="rId21"/>
    <p:sldId id="268" r:id="rId22"/>
    <p:sldId id="286" r:id="rId23"/>
    <p:sldId id="269" r:id="rId24"/>
    <p:sldId id="271" r:id="rId25"/>
    <p:sldId id="270" r:id="rId26"/>
    <p:sldId id="272" r:id="rId27"/>
    <p:sldId id="287" r:id="rId28"/>
    <p:sldId id="273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FB0BE120-3FD9-4FFC-A373-9BF825B0197C}" type="datetimeFigureOut">
              <a:rPr lang="ar-SA"/>
              <a:pPr>
                <a:defRPr/>
              </a:pPr>
              <a:t>21/06/1438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8DF177F8-8342-46BB-B6BF-F5D51334533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246BC48-0B55-4AC9-8C2B-4DA724E8D9ED}" type="slidenum">
              <a:rPr lang="ar-SA" altLang="ar-SA" smtClean="0"/>
              <a:pPr eaLnBrk="1" hangingPunct="1"/>
              <a:t>1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44F4556-F9E9-4603-8167-38F24E870E63}" type="slidenum">
              <a:rPr lang="ar-SA" altLang="ar-SA" smtClean="0"/>
              <a:pPr eaLnBrk="1" hangingPunct="1"/>
              <a:t>11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DCFED24-6E1E-4671-AF55-FB72CB27165A}" type="slidenum">
              <a:rPr lang="ar-SA" altLang="ar-SA" smtClean="0"/>
              <a:pPr eaLnBrk="1" hangingPunct="1"/>
              <a:t>12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676D45C-47EA-45F2-A4E4-23D997667B80}" type="slidenum">
              <a:rPr lang="ar-SA" altLang="ar-SA" smtClean="0"/>
              <a:pPr eaLnBrk="1" hangingPunct="1"/>
              <a:t>13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205A43D-B269-4D10-8FF1-FE98F10A338A}" type="slidenum">
              <a:rPr lang="ar-SA" altLang="ar-SA" smtClean="0"/>
              <a:pPr eaLnBrk="1" hangingPunct="1"/>
              <a:t>14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CD928B5-83CF-42CA-9ED2-3D3EE05FC81A}" type="slidenum">
              <a:rPr lang="ar-SA" altLang="ar-SA" smtClean="0"/>
              <a:pPr eaLnBrk="1" hangingPunct="1"/>
              <a:t>15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625057C-8428-42BE-B850-3CD0BCA10513}" type="slidenum">
              <a:rPr lang="ar-SA" altLang="ar-SA" smtClean="0"/>
              <a:pPr eaLnBrk="1" hangingPunct="1"/>
              <a:t>16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C2427CD-9271-4DBF-A4E5-C67CA72A74A3}" type="slidenum">
              <a:rPr lang="ar-SA" altLang="ar-SA" smtClean="0"/>
              <a:pPr eaLnBrk="1" hangingPunct="1"/>
              <a:t>17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A6DAE25-E56A-45F2-8122-4F22B298888B}" type="slidenum">
              <a:rPr lang="ar-SA" altLang="ar-SA" smtClean="0"/>
              <a:pPr eaLnBrk="1" hangingPunct="1"/>
              <a:t>18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0C15CDF-FEB6-44CF-BEA5-7242BD73B207}" type="slidenum">
              <a:rPr lang="ar-SA" altLang="ar-SA" smtClean="0"/>
              <a:pPr eaLnBrk="1" hangingPunct="1"/>
              <a:t>19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EA8A2E6-3450-4009-BFBD-BD1CD390CAD8}" type="slidenum">
              <a:rPr lang="ar-SA" altLang="ar-SA" smtClean="0"/>
              <a:pPr eaLnBrk="1" hangingPunct="1"/>
              <a:t>20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7A89B8B-BA0D-417F-B60F-22CE5EAC49F3}" type="slidenum">
              <a:rPr lang="ar-SA" altLang="ar-SA" smtClean="0"/>
              <a:pPr eaLnBrk="1" hangingPunct="1"/>
              <a:t>2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E44A9F2-7B24-49EE-8BAA-1AFB3AD9219E}" type="slidenum">
              <a:rPr lang="ar-SA" altLang="ar-SA" smtClean="0"/>
              <a:pPr eaLnBrk="1" hangingPunct="1"/>
              <a:t>21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AAFEB84-168E-492F-B756-B4C4B52BE67F}" type="slidenum">
              <a:rPr lang="ar-SA" altLang="ar-SA" smtClean="0"/>
              <a:pPr eaLnBrk="1" hangingPunct="1"/>
              <a:t>22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7E12349-CE83-4EA5-99D4-A82C9AE7967E}" type="slidenum">
              <a:rPr lang="ar-SA" altLang="ar-SA" smtClean="0"/>
              <a:pPr eaLnBrk="1" hangingPunct="1"/>
              <a:t>23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7743CF5-AD21-4F72-8300-D3CA7C053B81}" type="slidenum">
              <a:rPr lang="ar-SA" altLang="ar-SA" smtClean="0"/>
              <a:pPr eaLnBrk="1" hangingPunct="1"/>
              <a:t>24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E7DF07B4-04E6-46B0-A831-DB39AE1E620A}" type="slidenum">
              <a:rPr lang="ar-SA" altLang="ar-SA" smtClean="0"/>
              <a:pPr eaLnBrk="1" hangingPunct="1"/>
              <a:t>25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266F8F6-BCD3-4A42-8434-DC0C01C96A53}" type="slidenum">
              <a:rPr lang="ar-SA" altLang="ar-SA" smtClean="0"/>
              <a:pPr eaLnBrk="1" hangingPunct="1"/>
              <a:t>3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134ADA5-AF81-46BE-9612-744CE70D154D}" type="slidenum">
              <a:rPr lang="ar-SA" altLang="ar-SA" smtClean="0"/>
              <a:pPr eaLnBrk="1" hangingPunct="1"/>
              <a:t>4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41D3C19-561F-4BAF-A5DF-41E44AFFC43E}" type="slidenum">
              <a:rPr lang="ar-SA" altLang="ar-SA" smtClean="0"/>
              <a:pPr eaLnBrk="1" hangingPunct="1"/>
              <a:t>5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106BF10-9FE5-40DD-B624-A85D6D8A0F62}" type="slidenum">
              <a:rPr lang="ar-SA" altLang="ar-SA" smtClean="0"/>
              <a:pPr eaLnBrk="1" hangingPunct="1"/>
              <a:t>6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DDB8A73-BA01-4D02-B55F-B77BAF66A411}" type="slidenum">
              <a:rPr lang="ar-SA" altLang="ar-SA" smtClean="0"/>
              <a:pPr eaLnBrk="1" hangingPunct="1"/>
              <a:t>7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6111B88-A7D7-4136-AE75-ABE612150D4E}" type="slidenum">
              <a:rPr lang="ar-SA" altLang="ar-SA" smtClean="0"/>
              <a:pPr eaLnBrk="1" hangingPunct="1"/>
              <a:t>9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A6BA38E-A61D-4721-B1A5-11BF750E7009}" type="slidenum">
              <a:rPr lang="ar-SA" altLang="ar-SA" smtClean="0"/>
              <a:pPr eaLnBrk="1" hangingPunct="1"/>
              <a:t>10</a:t>
            </a:fld>
            <a:endParaRPr lang="ar-SA" alt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EC7B8F-4637-4209-BA6A-432036CE3EF8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AE99BE-B155-44DF-A1EA-44577A6C35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F9C33B-DB39-45F7-9993-E498C1F3BD3F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F77F9-C4E9-4D68-A8BA-553AF1AC7B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7ABF86-711A-4BE7-840C-9EFD8C27C8D4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BA4C91-892E-4425-95AC-F5E4F5A475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1E2E1A-A8C7-41B2-9B8D-B6BC32BCD336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AC33C-D093-47A7-9948-B8108709CF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094644-A688-4FC4-8CC9-2FDD84B76918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8C146A-7D49-432B-905D-C7DC5ECE34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AC3A62-B8E8-4AD1-866F-EF54AE5617F2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B5D72-8F9E-4BC2-964C-CFCBB773EF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B96B9-3872-4B65-A1BF-D87B7C7B6BD3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E980C-0729-4E45-9938-507AE17364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E3F286-E0E2-4E14-9A72-714B05846927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AD3B7D-0F52-447F-9011-7F54D47CAC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F7C55D-DCFA-49C5-906B-A2A12979A3FF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A71BD-3063-4C5E-A837-B383B7097E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F1818B-FDCF-4057-8616-034C8CC50D7B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83452-61B3-44E7-97FE-36512E0AF6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8D0A45-51BF-49EF-8A27-6034818321FA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47643-C5CE-4507-98D0-BC68EEB2B4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AA38C4C-31EC-4D93-BB5C-675918177DAD}" type="datetimeFigureOut">
              <a:rPr lang="en-US" smtClean="0"/>
              <a:pPr>
                <a:defRPr/>
              </a:pPr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E2AE284-58D0-40E4-800A-B850689223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“Manipulating Data”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ar-SA"/>
              <a:t>Lecture 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13" t="13542" r="16252" b="10417"/>
          <a:stretch>
            <a:fillRect/>
          </a:stretch>
        </p:blipFill>
        <p:spPr bwMode="auto">
          <a:xfrm>
            <a:off x="381000" y="609600"/>
            <a:ext cx="83058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8150" y="2952750"/>
            <a:ext cx="77724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>
                <a:solidFill>
                  <a:schemeClr val="accent1">
                    <a:satMod val="150000"/>
                  </a:schemeClr>
                </a:solidFill>
              </a:rPr>
              <a:t>Updating Rows in a Table </a:t>
            </a: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: </a:t>
            </a:r>
            <a:r>
              <a:rPr lang="en-US" b="0">
                <a:solidFill>
                  <a:schemeClr val="bg1"/>
                </a:solidFill>
              </a:rPr>
              <a:t>Syntax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5257800"/>
          </a:xfrm>
        </p:spPr>
        <p:txBody>
          <a:bodyPr rtlCol="0">
            <a:normAutofit fontScale="92500" lnSpcReduction="10000"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b="1">
                <a:solidFill>
                  <a:schemeClr val="accent2"/>
                </a:solidFill>
              </a:rPr>
              <a:t>Update statement </a:t>
            </a:r>
            <a:r>
              <a:rPr lang="en-US" sz="2800"/>
              <a:t> is used to change a table’s data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800" b="1">
                <a:solidFill>
                  <a:schemeClr val="accent4"/>
                </a:solidFill>
              </a:rPr>
              <a:t>Syntax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/>
              <a:t>UPDATE  </a:t>
            </a:r>
            <a:r>
              <a:rPr lang="en-US" sz="2400" b="1" err="1">
                <a:solidFill>
                  <a:schemeClr val="bg2">
                    <a:lumMod val="50000"/>
                  </a:schemeClr>
                </a:solidFill>
              </a:rPr>
              <a:t>tablename</a:t>
            </a:r>
            <a:endParaRPr lang="en-US" sz="2400">
              <a:solidFill>
                <a:schemeClr val="bg2">
                  <a:lumMod val="50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/>
              <a:t>SET  </a:t>
            </a:r>
            <a:r>
              <a:rPr lang="en-US" sz="2400" b="1">
                <a:solidFill>
                  <a:schemeClr val="bg2">
                    <a:lumMod val="50000"/>
                  </a:schemeClr>
                </a:solidFill>
              </a:rPr>
              <a:t>column1 = </a:t>
            </a:r>
            <a:r>
              <a:rPr lang="en-US" sz="2400" b="1" err="1">
                <a:solidFill>
                  <a:schemeClr val="bg2">
                    <a:lumMod val="50000"/>
                  </a:schemeClr>
                </a:solidFill>
              </a:rPr>
              <a:t>new_value</a:t>
            </a:r>
            <a:r>
              <a:rPr lang="en-US" sz="2400" b="1">
                <a:solidFill>
                  <a:schemeClr val="bg2">
                    <a:lumMod val="50000"/>
                  </a:schemeClr>
                </a:solidFill>
              </a:rPr>
              <a:t> [, column2 = </a:t>
            </a:r>
            <a:r>
              <a:rPr lang="en-US" sz="2400" b="1" err="1">
                <a:solidFill>
                  <a:schemeClr val="bg2">
                    <a:lumMod val="50000"/>
                  </a:schemeClr>
                </a:solidFill>
              </a:rPr>
              <a:t>new_value</a:t>
            </a:r>
            <a:r>
              <a:rPr lang="en-US" sz="2400" b="1">
                <a:solidFill>
                  <a:schemeClr val="bg2">
                    <a:lumMod val="50000"/>
                  </a:schemeClr>
                </a:solidFill>
              </a:rPr>
              <a:t>, ...]</a:t>
            </a:r>
            <a:endParaRPr lang="en-US" sz="2400">
              <a:solidFill>
                <a:schemeClr val="bg2">
                  <a:lumMod val="50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>
                <a:solidFill>
                  <a:schemeClr val="bg2">
                    <a:lumMod val="50000"/>
                  </a:schemeClr>
                </a:solidFill>
              </a:rPr>
              <a:t>[</a:t>
            </a:r>
            <a:r>
              <a:rPr lang="en-US" sz="2400" b="1"/>
              <a:t>WHERE  </a:t>
            </a:r>
            <a:r>
              <a:rPr lang="en-US" sz="2400" b="1">
                <a:solidFill>
                  <a:schemeClr val="bg2">
                    <a:lumMod val="50000"/>
                  </a:schemeClr>
                </a:solidFill>
              </a:rPr>
              <a:t>condition];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400" b="1" i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b="1" i="1"/>
              <a:t>condition</a:t>
            </a:r>
            <a:r>
              <a:rPr lang="en-US" sz="2400" i="1"/>
              <a:t> </a:t>
            </a:r>
            <a:r>
              <a:rPr lang="en-US" sz="2400"/>
              <a:t>identifies the rows to be updated and is composed of </a:t>
            </a:r>
            <a:r>
              <a:rPr lang="en-US" sz="2400" i="1"/>
              <a:t>(</a:t>
            </a:r>
            <a:r>
              <a:rPr lang="en-US" sz="2400">
                <a:solidFill>
                  <a:schemeClr val="accent2"/>
                </a:solidFill>
              </a:rPr>
              <a:t>column names expressions, constants, </a:t>
            </a:r>
            <a:r>
              <a:rPr lang="en-US" sz="2400" err="1">
                <a:solidFill>
                  <a:schemeClr val="accent2"/>
                </a:solidFill>
              </a:rPr>
              <a:t>subqueries</a:t>
            </a:r>
            <a:r>
              <a:rPr lang="en-US" sz="2400">
                <a:solidFill>
                  <a:schemeClr val="accent2"/>
                </a:solidFill>
              </a:rPr>
              <a:t>, and comparison operators </a:t>
            </a:r>
            <a:r>
              <a:rPr lang="en-US" sz="2400" i="1"/>
              <a:t>)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b="1"/>
              <a:t>In general</a:t>
            </a:r>
            <a:r>
              <a:rPr lang="en-US" sz="2400"/>
              <a:t>, use the primary key to identify a single row. Using other columns can unexpectedly cause several rows to be updated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819400"/>
            <a:ext cx="7315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>
                <a:solidFill>
                  <a:schemeClr val="accent1">
                    <a:satMod val="150000"/>
                  </a:schemeClr>
                </a:solidFill>
              </a:rPr>
              <a:t>Updating Rows in a Table </a:t>
            </a: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: </a:t>
            </a:r>
            <a:r>
              <a:rPr lang="en-US" b="0">
                <a:solidFill>
                  <a:schemeClr val="bg1"/>
                </a:solidFill>
              </a:rPr>
              <a:t>Example of updating </a:t>
            </a:r>
            <a:r>
              <a:rPr lang="en-US" b="0" i="1">
                <a:solidFill>
                  <a:schemeClr val="bg1"/>
                </a:solidFill>
              </a:rPr>
              <a:t>all</a:t>
            </a:r>
            <a:r>
              <a:rPr lang="en-US" b="0">
                <a:solidFill>
                  <a:schemeClr val="bg1"/>
                </a:solidFill>
              </a:rPr>
              <a:t> rows</a:t>
            </a:r>
            <a:endParaRPr lang="ar-SA" b="0">
              <a:solidFill>
                <a:schemeClr val="bg1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1774825"/>
            <a:ext cx="8229600" cy="4625975"/>
          </a:xfrm>
        </p:spPr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Increase the salary of all employees by 100 $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/>
              <a:t>Update </a:t>
            </a: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employees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/>
              <a:t>Set </a:t>
            </a: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salary=salary+100;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/>
              <a:t>Duplicate the salary of all employees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4876800"/>
            <a:ext cx="7315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/>
              <a:t>……………………………………………………………………</a:t>
            </a:r>
            <a:endParaRPr lang="ar-S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5257800"/>
            <a:ext cx="75438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" name="Rectangle 3"/>
          <p:cNvSpPr/>
          <p:nvPr/>
        </p:nvSpPr>
        <p:spPr>
          <a:xfrm>
            <a:off x="609600" y="2590800"/>
            <a:ext cx="7467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25272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Updating Rows in a Table : </a:t>
            </a:r>
            <a:r>
              <a:rPr lang="en-US" sz="4000" b="0">
                <a:solidFill>
                  <a:schemeClr val="bg1"/>
                </a:solidFill>
              </a:rPr>
              <a:t>Example of updating </a:t>
            </a:r>
            <a:r>
              <a:rPr lang="en-US" sz="4000" b="0" i="1">
                <a:solidFill>
                  <a:schemeClr val="bg1"/>
                </a:solidFill>
              </a:rPr>
              <a:t>specific</a:t>
            </a:r>
            <a:r>
              <a:rPr lang="en-US" sz="4000" b="0">
                <a:solidFill>
                  <a:schemeClr val="bg1"/>
                </a:solidFill>
              </a:rPr>
              <a:t> rows</a:t>
            </a:r>
            <a:endParaRPr lang="en-US" sz="400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3400" y="1428750"/>
            <a:ext cx="8229600" cy="5257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 b="1"/>
              <a:t>The WHERE clause </a:t>
            </a:r>
            <a:r>
              <a:rPr lang="en-US" sz="2400"/>
              <a:t>is used with the Update statement to change the data of a specific row(s)</a:t>
            </a:r>
            <a:endParaRPr lang="en-US" sz="2400" b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4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UPDATE employees</a:t>
            </a:r>
            <a:endParaRPr 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SET    </a:t>
            </a:r>
            <a:r>
              <a:rPr lang="en-US" sz="2400" b="1" err="1">
                <a:solidFill>
                  <a:schemeClr val="tx1">
                    <a:lumMod val="50000"/>
                    <a:lumOff val="50000"/>
                  </a:schemeClr>
                </a:solidFill>
              </a:rPr>
              <a:t>department_id</a:t>
            </a: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 = 70</a:t>
            </a:r>
            <a:endParaRPr 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WHERE  </a:t>
            </a:r>
            <a:r>
              <a:rPr lang="en-US" sz="2400" b="1" err="1">
                <a:solidFill>
                  <a:schemeClr val="tx1">
                    <a:lumMod val="50000"/>
                    <a:lumOff val="50000"/>
                  </a:schemeClr>
                </a:solidFill>
              </a:rPr>
              <a:t>employee_id</a:t>
            </a: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 = 113;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/>
              <a:t> 1 row updated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400"/>
              <a:t>Omitting the </a:t>
            </a:r>
            <a:r>
              <a:rPr lang="en-US" sz="2400" b="1"/>
              <a:t>WHRE clause</a:t>
            </a:r>
            <a:r>
              <a:rPr lang="en-US" sz="2400"/>
              <a:t> will change the data in all rows</a:t>
            </a:r>
            <a:endParaRPr lang="en-US" sz="2400" b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4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UPDATE employees</a:t>
            </a:r>
            <a:endParaRPr 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SET     </a:t>
            </a:r>
            <a:r>
              <a:rPr lang="en-US" sz="2400" b="1" err="1">
                <a:solidFill>
                  <a:schemeClr val="tx1">
                    <a:lumMod val="50000"/>
                    <a:lumOff val="50000"/>
                  </a:schemeClr>
                </a:solidFill>
              </a:rPr>
              <a:t>department_id</a:t>
            </a:r>
            <a:r>
              <a:rPr lang="en-US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 = 110;</a:t>
            </a:r>
            <a:endParaRPr lang="en-US" sz="24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/>
              <a:t>22 rows updated.</a:t>
            </a:r>
            <a:endParaRPr lang="en-US" sz="24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3352800"/>
            <a:ext cx="8001000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" name="Rectangle 3"/>
          <p:cNvSpPr/>
          <p:nvPr/>
        </p:nvSpPr>
        <p:spPr>
          <a:xfrm>
            <a:off x="609600" y="1828800"/>
            <a:ext cx="8001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125272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>
                <a:solidFill>
                  <a:schemeClr val="accent1">
                    <a:satMod val="150000"/>
                  </a:schemeClr>
                </a:solidFill>
              </a:rPr>
              <a:t>Updating Rows in a Table (</a:t>
            </a:r>
            <a:r>
              <a:rPr lang="en-US" sz="4800" b="0">
                <a:solidFill>
                  <a:srgbClr val="FF0000"/>
                </a:solidFill>
              </a:rPr>
              <a:t>Integrity Constraint Error</a:t>
            </a:r>
            <a:r>
              <a:rPr lang="en-US" sz="4800">
                <a:solidFill>
                  <a:schemeClr val="accent1">
                    <a:satMod val="150000"/>
                  </a:schemeClr>
                </a:solidFill>
              </a:rPr>
              <a:t>)</a:t>
            </a:r>
            <a:br>
              <a:rPr lang="en-US" sz="4800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15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 2" pitchFamily="18" charset="2"/>
              <a:buNone/>
            </a:pPr>
            <a:r>
              <a:rPr lang="en-US" altLang="ar-SA" sz="2400" b="1"/>
              <a:t>UPDATE employees</a:t>
            </a:r>
            <a:endParaRPr lang="en-US" altLang="ar-SA" sz="24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400" b="1"/>
              <a:t>SET    </a:t>
            </a:r>
            <a:r>
              <a:rPr lang="en-US" altLang="ar-SA" sz="2400" b="1" err="1"/>
              <a:t>department_id</a:t>
            </a:r>
            <a:r>
              <a:rPr lang="en-US" altLang="ar-SA" sz="2400" b="1"/>
              <a:t> = 55</a:t>
            </a:r>
            <a:endParaRPr lang="en-US" altLang="ar-SA" sz="24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400" b="1"/>
              <a:t>WHERE  </a:t>
            </a:r>
            <a:r>
              <a:rPr lang="en-US" altLang="ar-SA" sz="2400" b="1" err="1"/>
              <a:t>department_id</a:t>
            </a:r>
            <a:r>
              <a:rPr lang="en-US" altLang="ar-SA" sz="2400" b="1"/>
              <a:t> = 110;</a:t>
            </a:r>
            <a:endParaRPr lang="en-US" altLang="ar-SA" sz="2400"/>
          </a:p>
          <a:p>
            <a:pPr algn="l" rtl="0" eaLnBrk="1" hangingPunct="1">
              <a:buFont typeface="Wingdings 2" pitchFamily="18" charset="2"/>
              <a:buNone/>
            </a:pPr>
            <a:endParaRPr lang="en-US" altLang="ar-SA" sz="2400" b="1"/>
          </a:p>
          <a:p>
            <a:pPr algn="l" rtl="0" eaLnBrk="1" hangingPunct="1">
              <a:buFont typeface="Wingdings 2" pitchFamily="18" charset="2"/>
              <a:buNone/>
            </a:pPr>
            <a:r>
              <a:rPr lang="en-US" altLang="ar-SA" sz="2400" b="1"/>
              <a:t>UPDATE employees</a:t>
            </a:r>
            <a:endParaRPr lang="en-US" altLang="ar-SA" sz="24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400"/>
              <a:t>                 *</a:t>
            </a:r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400" b="1"/>
              <a:t>Department number 55 does not exist</a:t>
            </a:r>
            <a:endParaRPr lang="en-US" altLang="ar-SA" sz="24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400" b="1"/>
              <a:t>ERROR at line 1:</a:t>
            </a:r>
            <a:endParaRPr lang="en-US" altLang="ar-SA" sz="24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400" b="1"/>
              <a:t>ORA-02291: integrity constraint (HR.EMP_DEPT_FK) </a:t>
            </a:r>
            <a:endParaRPr lang="en-US" altLang="ar-SA" sz="24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400" b="1"/>
              <a:t>violated - parent key not found</a:t>
            </a:r>
            <a:endParaRPr lang="en-US" altLang="ar-SA" sz="2400"/>
          </a:p>
          <a:p>
            <a:pPr algn="l" rtl="0" eaLnBrk="1" hangingPunct="1">
              <a:buFont typeface="Arial" pitchFamily="34" charset="0"/>
              <a:buNone/>
            </a:pPr>
            <a:endParaRPr lang="en-US" altLang="ar-S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125272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>
                <a:solidFill>
                  <a:schemeClr val="accent1">
                    <a:satMod val="150000"/>
                  </a:schemeClr>
                </a:solidFill>
              </a:rPr>
              <a:t>Updating Rows in a Table (</a:t>
            </a:r>
            <a:r>
              <a:rPr lang="en-US" sz="4400" b="0">
                <a:solidFill>
                  <a:srgbClr val="FF0000"/>
                </a:solidFill>
              </a:rPr>
              <a:t>Integrity Constraint Error(Cont.)</a:t>
            </a:r>
            <a:r>
              <a:rPr lang="en-US" sz="4400">
                <a:solidFill>
                  <a:srgbClr val="FF0000"/>
                </a:solidFill>
              </a:rPr>
              <a:t>)</a:t>
            </a:r>
            <a:br>
              <a:rPr lang="en-US" sz="4400">
                <a:solidFill>
                  <a:schemeClr val="accent1">
                    <a:satMod val="150000"/>
                  </a:schemeClr>
                </a:solidFill>
              </a:rPr>
            </a:br>
            <a:endParaRPr lang="ar-SA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SA"/>
              <a:t>If you attempt to update a record with a value that is tied to an integrity constraint, an error is returned. </a:t>
            </a:r>
          </a:p>
          <a:p>
            <a:pPr algn="l" rtl="0" eaLnBrk="1" hangingPunct="1"/>
            <a:r>
              <a:rPr lang="en-US" altLang="ar-SA"/>
              <a:t>In the example on the slide, department number 55 does not exist in the parent table, </a:t>
            </a:r>
            <a:r>
              <a:rPr lang="en-US" altLang="ar-SA" b="1"/>
              <a:t>DEPARTMENTS</a:t>
            </a:r>
            <a:r>
              <a:rPr lang="en-US" altLang="ar-SA"/>
              <a:t>, and so you receive the parent key violation </a:t>
            </a:r>
            <a:r>
              <a:rPr lang="en-US" altLang="ar-SA">
                <a:solidFill>
                  <a:schemeClr val="accent2"/>
                </a:solidFill>
              </a:rPr>
              <a:t>ORA-02291</a:t>
            </a:r>
            <a:r>
              <a:rPr lang="en-US" altLang="ar-SA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Data Manipulation Language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A DML statement is executed when you: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Add new rows to a table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Modify existing rows in a table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>
                <a:solidFill>
                  <a:schemeClr val="accent1"/>
                </a:solidFill>
              </a:rPr>
              <a:t>Remove existing rows from a table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55" t="13542" r="20937" b="11458"/>
          <a:stretch>
            <a:fillRect/>
          </a:stretch>
        </p:blipFill>
        <p:spPr bwMode="auto">
          <a:xfrm>
            <a:off x="457200" y="609600"/>
            <a:ext cx="7924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124200"/>
            <a:ext cx="8229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Removing a Row from a Table 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560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SA" sz="2800"/>
              <a:t>You can remove existing rows from a table by using the </a:t>
            </a:r>
            <a:r>
              <a:rPr lang="en-US" altLang="ar-SA" sz="2800" b="1">
                <a:solidFill>
                  <a:schemeClr val="accent2"/>
                </a:solidFill>
              </a:rPr>
              <a:t>DELETE</a:t>
            </a:r>
            <a:r>
              <a:rPr lang="en-US" altLang="ar-SA" sz="2800"/>
              <a:t> statement.</a:t>
            </a:r>
          </a:p>
          <a:p>
            <a:pPr algn="l" rtl="0" eaLnBrk="1" hangingPunct="1">
              <a:buFont typeface="Wingdings 2" pitchFamily="18" charset="2"/>
              <a:buNone/>
            </a:pPr>
            <a:endParaRPr lang="en-US" altLang="ar-SA" b="1">
              <a:solidFill>
                <a:srgbClr val="FF0000"/>
              </a:solidFill>
            </a:endParaRPr>
          </a:p>
          <a:p>
            <a:pPr algn="l" rtl="0" eaLnBrk="1" hangingPunct="1">
              <a:buFont typeface="Wingdings 2" pitchFamily="18" charset="2"/>
              <a:buNone/>
            </a:pPr>
            <a:r>
              <a:rPr lang="en-US" altLang="ar-SA" b="1"/>
              <a:t>DELETE [FROM] </a:t>
            </a:r>
            <a:r>
              <a:rPr lang="en-US" altLang="ar-SA" b="1" err="1"/>
              <a:t>tablename</a:t>
            </a:r>
            <a:endParaRPr lang="en-US" altLang="ar-SA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b="1"/>
              <a:t>[WHERE condition];</a:t>
            </a:r>
          </a:p>
          <a:p>
            <a:pPr algn="l" rtl="0" eaLnBrk="1" hangingPunct="1"/>
            <a:endParaRPr lang="en-US" altLang="ar-SA"/>
          </a:p>
          <a:p>
            <a:pPr algn="l" rtl="0" eaLnBrk="1" hangingPunct="1"/>
            <a:r>
              <a:rPr lang="en-US" altLang="ar-SA" sz="2400" b="1" i="1"/>
              <a:t>condition</a:t>
            </a:r>
            <a:r>
              <a:rPr lang="en-US" altLang="ar-SA" sz="2400" i="1"/>
              <a:t> </a:t>
            </a:r>
            <a:r>
              <a:rPr lang="en-US" altLang="ar-SA" sz="2400"/>
              <a:t>identifies the rows to be deleted and is composed of </a:t>
            </a:r>
            <a:r>
              <a:rPr lang="en-US" altLang="ar-SA" sz="2400" i="1"/>
              <a:t>(</a:t>
            </a:r>
            <a:r>
              <a:rPr lang="en-US" altLang="ar-SA" sz="2400">
                <a:solidFill>
                  <a:schemeClr val="accent2"/>
                </a:solidFill>
              </a:rPr>
              <a:t>column names expressions, constants, </a:t>
            </a:r>
            <a:r>
              <a:rPr lang="en-US" altLang="ar-SA" sz="2400" err="1">
                <a:solidFill>
                  <a:schemeClr val="accent2"/>
                </a:solidFill>
              </a:rPr>
              <a:t>subqueries</a:t>
            </a:r>
            <a:r>
              <a:rPr lang="en-US" altLang="ar-SA" sz="2400">
                <a:solidFill>
                  <a:schemeClr val="accent2"/>
                </a:solidFill>
              </a:rPr>
              <a:t>, and comparison operators </a:t>
            </a:r>
            <a:r>
              <a:rPr lang="en-US" altLang="ar-SA" sz="2400" i="1"/>
              <a:t>)</a:t>
            </a:r>
            <a:endParaRPr lang="en-US" altLang="ar-SA" sz="2400"/>
          </a:p>
          <a:p>
            <a:pPr algn="l" rtl="0" eaLnBrk="1" hangingPunct="1"/>
            <a:r>
              <a:rPr lang="en-US" altLang="ar-SA" sz="2400"/>
              <a:t>If no rows are deleted, a message “0 rows deleted.” is returned</a:t>
            </a:r>
          </a:p>
          <a:p>
            <a:pPr algn="l" rtl="0" eaLnBrk="1" hangingPunct="1"/>
            <a:endParaRPr lang="en-US" altLang="ar-SA" sz="2000"/>
          </a:p>
          <a:p>
            <a:pPr algn="l" rtl="0" eaLnBrk="1" hangingPunct="1"/>
            <a:endParaRPr lang="en-US" altLang="ar-SA" sz="2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2362200"/>
            <a:ext cx="76962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Removing a Row from a Table 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533400" y="1774825"/>
            <a:ext cx="7924800" cy="4625975"/>
          </a:xfrm>
        </p:spPr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i="1"/>
              <a:t>Example: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</a:rPr>
              <a:t>DELETE FROM  departments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</a:rPr>
              <a:t>WHERE        </a:t>
            </a:r>
            <a:r>
              <a:rPr lang="en-US" b="1" err="1">
                <a:solidFill>
                  <a:schemeClr val="tx1">
                    <a:lumMod val="65000"/>
                    <a:lumOff val="35000"/>
                  </a:schemeClr>
                </a:solidFill>
              </a:rPr>
              <a:t>department_id</a:t>
            </a:r>
            <a:r>
              <a:rPr lang="en-US" b="1">
                <a:solidFill>
                  <a:schemeClr val="tx1">
                    <a:lumMod val="65000"/>
                    <a:lumOff val="35000"/>
                  </a:schemeClr>
                </a:solidFill>
              </a:rPr>
              <a:t> IN (30, 40);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/>
              <a:t>2 rows deleted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i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Data Manipulation Language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A DML statement is executed when you: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Add new rows to a table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Modify existing rows in a table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Remove existing rows from a table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5257800"/>
            <a:ext cx="7848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" name="Rectangle 3"/>
          <p:cNvSpPr/>
          <p:nvPr/>
        </p:nvSpPr>
        <p:spPr>
          <a:xfrm>
            <a:off x="609600" y="2743200"/>
            <a:ext cx="7772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Removing a Row from a Table 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70038"/>
            <a:ext cx="8229600" cy="5211762"/>
          </a:xfrm>
        </p:spPr>
        <p:txBody>
          <a:bodyPr rtlCol="0">
            <a:normAutofit lnSpcReduction="10000"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/>
              <a:t>Specific rows will be deleted if you </a:t>
            </a:r>
            <a:r>
              <a:rPr lang="en-US" sz="2800">
                <a:solidFill>
                  <a:schemeClr val="accent2"/>
                </a:solidFill>
              </a:rPr>
              <a:t>specify</a:t>
            </a:r>
            <a:r>
              <a:rPr lang="en-US" sz="2800"/>
              <a:t> the </a:t>
            </a:r>
            <a:r>
              <a:rPr lang="en-US" sz="2800" b="1"/>
              <a:t>WHERE clause.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DELETE FROM departments</a:t>
            </a:r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WHERE  </a:t>
            </a:r>
            <a:r>
              <a:rPr lang="en-US" sz="2800" b="1" err="1">
                <a:solidFill>
                  <a:schemeClr val="tx1">
                    <a:lumMod val="65000"/>
                    <a:lumOff val="35000"/>
                  </a:schemeClr>
                </a:solidFill>
              </a:rPr>
              <a:t>department_name</a:t>
            </a:r>
            <a:r>
              <a:rPr 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 = 'Finance';</a:t>
            </a:r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/>
              <a:t>1 row deleted.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/>
              <a:t>All rows in the table will be deleted if you </a:t>
            </a:r>
            <a:r>
              <a:rPr lang="en-US" sz="2800">
                <a:solidFill>
                  <a:schemeClr val="accent2"/>
                </a:solidFill>
              </a:rPr>
              <a:t>omit</a:t>
            </a:r>
            <a:r>
              <a:rPr lang="en-US" sz="2800"/>
              <a:t> the </a:t>
            </a:r>
            <a:r>
              <a:rPr lang="en-US" sz="2800" b="1"/>
              <a:t>WHERE clause.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DELETE FROM  </a:t>
            </a:r>
            <a:r>
              <a:rPr lang="en-US" sz="2800" b="1" err="1">
                <a:solidFill>
                  <a:schemeClr val="tx1">
                    <a:lumMod val="65000"/>
                    <a:lumOff val="35000"/>
                  </a:schemeClr>
                </a:solidFill>
              </a:rPr>
              <a:t>copy_emp</a:t>
            </a:r>
            <a:r>
              <a:rPr 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  <a:endParaRPr 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/>
              <a:t>22 rows deleted.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3276600"/>
            <a:ext cx="8077200" cy="320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" name="Rectangle 3"/>
          <p:cNvSpPr/>
          <p:nvPr/>
        </p:nvSpPr>
        <p:spPr>
          <a:xfrm>
            <a:off x="533400" y="1600200"/>
            <a:ext cx="8077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125272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Removing a Row from a Table (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r>
              <a:rPr lang="ar-SA" b="0">
                <a:solidFill>
                  <a:schemeClr val="accent1">
                    <a:satMod val="150000"/>
                  </a:schemeClr>
                </a:solidFill>
              </a:rPr>
              <a:t>(</a:t>
            </a:r>
            <a:r>
              <a:rPr lang="en-US" b="0"/>
              <a:t>Integrity Constraint Error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 rtlCol="0">
            <a:normAutofit fontScale="92500" lnSpcReduction="10000"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3000" b="1"/>
              <a:t>DELETE FROM departments</a:t>
            </a:r>
            <a:endParaRPr lang="en-US" sz="30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b="1"/>
              <a:t>WHERE       </a:t>
            </a:r>
            <a:r>
              <a:rPr lang="en-US" sz="3000" b="1" err="1"/>
              <a:t>department_id</a:t>
            </a:r>
            <a:r>
              <a:rPr lang="en-US" sz="3000" b="1"/>
              <a:t> = 60;</a:t>
            </a:r>
            <a:endParaRPr lang="en-US" sz="30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000" b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000" b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b="1"/>
              <a:t>You cannot delete a row </a:t>
            </a:r>
            <a:endParaRPr lang="en-US" sz="30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3000" b="1"/>
              <a:t>DELETE FROM departments</a:t>
            </a:r>
            <a:endParaRPr lang="en-US" sz="30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b="1"/>
              <a:t> that contains a primary key </a:t>
            </a:r>
            <a:endParaRPr lang="en-US" sz="30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/>
              <a:t>               *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b="1"/>
              <a:t>that is used as a foreign key in another table.</a:t>
            </a:r>
            <a:endParaRPr lang="en-US" sz="30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000" b="1"/>
              <a:t>ERROR at line 1:ORA-02292: integrity constraint (HR.EMP_DEPT_FK) violated - child record found</a:t>
            </a:r>
            <a:endParaRPr lang="en-US" sz="30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347472"/>
            <a:ext cx="8229600" cy="125272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Removing a Row from a Table </a:t>
            </a:r>
            <a:r>
              <a:rPr lang="en-US"/>
              <a:t>(</a:t>
            </a:r>
            <a:br>
              <a:rPr lang="en-US"/>
            </a:br>
            <a:r>
              <a:rPr lang="ar-SA" b="0"/>
              <a:t>(</a:t>
            </a:r>
            <a:r>
              <a:rPr lang="en-US" b="0"/>
              <a:t>Integrity Constraint Error</a:t>
            </a:r>
            <a:br>
              <a:rPr lang="en-US"/>
            </a:br>
            <a:endParaRPr lang="en-US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1874838"/>
            <a:ext cx="8229600" cy="4525962"/>
          </a:xfrm>
        </p:spPr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If you attempt to delete a record with a value that is tied to an integrity constraint , an error is returned.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The example in the slide tries to delete department number 60 from the DEPARTMENTS table, but it results in an error because department number is used as a foreign key in the EMPLOYEES table. If the parent record that you attempt to delete has child records, then you receive the child record found violation </a:t>
            </a:r>
            <a:r>
              <a:rPr lang="en-US">
                <a:solidFill>
                  <a:schemeClr val="accent2"/>
                </a:solidFill>
              </a:rPr>
              <a:t>ORA-02292</a:t>
            </a:r>
            <a:r>
              <a:rPr lang="en-US"/>
              <a:t>.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124200"/>
            <a:ext cx="82296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81000" y="347472"/>
            <a:ext cx="8229600" cy="125272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Removing a Row from a Table (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r>
              <a:rPr lang="ar-SA" b="0">
                <a:solidFill>
                  <a:schemeClr val="accent1">
                    <a:satMod val="150000"/>
                  </a:schemeClr>
                </a:solidFill>
              </a:rPr>
              <a:t>(</a:t>
            </a:r>
            <a:r>
              <a:rPr lang="en-US" b="0">
                <a:solidFill>
                  <a:srgbClr val="FF0000"/>
                </a:solidFill>
              </a:rPr>
              <a:t>Integrity Constraint Erro</a:t>
            </a:r>
            <a:r>
              <a:rPr lang="en-US" b="0">
                <a:solidFill>
                  <a:schemeClr val="bg1"/>
                </a:solidFill>
              </a:rPr>
              <a:t>r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SA"/>
              <a:t>The following statement works because there are no employees in  department 70:</a:t>
            </a:r>
          </a:p>
          <a:p>
            <a:pPr algn="l" rtl="0" eaLnBrk="1" hangingPunct="1">
              <a:buFont typeface="Wingdings 2" pitchFamily="18" charset="2"/>
              <a:buNone/>
            </a:pPr>
            <a:endParaRPr lang="en-US" altLang="ar-SA"/>
          </a:p>
          <a:p>
            <a:pPr algn="l" rtl="0" eaLnBrk="1" hangingPunct="1">
              <a:buFont typeface="Wingdings 2" pitchFamily="18" charset="2"/>
              <a:buNone/>
            </a:pPr>
            <a:r>
              <a:rPr lang="en-US" altLang="ar-SA"/>
              <a:t>DELETE FROM  departments</a:t>
            </a:r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/>
              <a:t>WHERE        department_id = 70;</a:t>
            </a:r>
          </a:p>
          <a:p>
            <a:pPr algn="l" rtl="0" eaLnBrk="1" hangingPunct="1">
              <a:buFont typeface="Wingdings 2" pitchFamily="18" charset="2"/>
              <a:buNone/>
            </a:pPr>
            <a:endParaRPr lang="en-US" altLang="ar-S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Using Explicit Default Values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 with the explicit default feature you can use the DEFAULT keyword as column value when the column default is desired)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This allows the user to control where and when the default value should be applied to data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Explicit default can be used in the INSERT and UPDATE statement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4953000"/>
            <a:ext cx="80772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" name="Rectangle 3"/>
          <p:cNvSpPr/>
          <p:nvPr/>
        </p:nvSpPr>
        <p:spPr>
          <a:xfrm>
            <a:off x="533400" y="2590800"/>
            <a:ext cx="80772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Using Explicit Default Values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2773" name="Content Placeholder 2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5083175"/>
          </a:xfrm>
        </p:spPr>
        <p:txBody>
          <a:bodyPr>
            <a:normAutofit fontScale="92500" lnSpcReduction="10000"/>
          </a:bodyPr>
          <a:lstStyle/>
          <a:p>
            <a:pPr algn="l" rtl="0" eaLnBrk="1" hangingPunct="1"/>
            <a:r>
              <a:rPr lang="en-US" altLang="ar-SA" sz="2800"/>
              <a:t> DEFAULT with INSERT:</a:t>
            </a:r>
          </a:p>
          <a:p>
            <a:pPr algn="l" rtl="0" eaLnBrk="1" hangingPunct="1"/>
            <a:endParaRPr lang="en-US" altLang="ar-SA" sz="28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800" b="1"/>
              <a:t>INSERT INTO departments</a:t>
            </a:r>
            <a:endParaRPr lang="en-US" altLang="ar-SA" sz="28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800" b="1"/>
              <a:t>(department_id, department_name, manager_id) </a:t>
            </a:r>
            <a:endParaRPr lang="en-US" altLang="ar-SA" sz="28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800" b="1"/>
              <a:t>VALUES (300, 'Engineering', DEFAULT);</a:t>
            </a:r>
          </a:p>
          <a:p>
            <a:pPr algn="l" rtl="0" eaLnBrk="1" hangingPunct="1">
              <a:buFont typeface="Arial" pitchFamily="34" charset="0"/>
              <a:buNone/>
            </a:pPr>
            <a:endParaRPr lang="en-US" altLang="ar-SA" sz="2800">
              <a:solidFill>
                <a:srgbClr val="FF0000"/>
              </a:solidFill>
            </a:endParaRPr>
          </a:p>
          <a:p>
            <a:pPr algn="l" rtl="0" eaLnBrk="1" hangingPunct="1"/>
            <a:r>
              <a:rPr lang="en-US" altLang="ar-SA" sz="2800"/>
              <a:t>DEFAULT with UPDATE:</a:t>
            </a:r>
          </a:p>
          <a:p>
            <a:pPr algn="l" rtl="0" eaLnBrk="1" hangingPunct="1">
              <a:buFont typeface="Arial" pitchFamily="34" charset="0"/>
              <a:buNone/>
            </a:pPr>
            <a:endParaRPr lang="en-US" altLang="ar-SA" sz="2800" b="1">
              <a:solidFill>
                <a:srgbClr val="FF0000"/>
              </a:solidFill>
            </a:endParaRPr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800" b="1"/>
              <a:t>UPDATE departments </a:t>
            </a:r>
            <a:endParaRPr lang="en-US" altLang="ar-SA" sz="2800"/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800" b="1"/>
              <a:t>SET manager_id = DEFAULT </a:t>
            </a:r>
          </a:p>
          <a:p>
            <a:pPr algn="l" rtl="0" eaLnBrk="1" hangingPunct="1">
              <a:buFont typeface="Arial" pitchFamily="34" charset="0"/>
              <a:buNone/>
            </a:pPr>
            <a:r>
              <a:rPr lang="en-US" altLang="ar-SA" sz="2800" b="1"/>
              <a:t>WHERE department_id = 10;</a:t>
            </a:r>
            <a:endParaRPr lang="en-US" altLang="ar-SA" sz="2800"/>
          </a:p>
          <a:p>
            <a:pPr algn="l" rtl="0" eaLnBrk="1" hangingPunct="1"/>
            <a:endParaRPr lang="en-US" altLang="ar-SA" sz="28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Data Manipulation Language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A DML statement is executed when you: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>
                <a:solidFill>
                  <a:srgbClr val="FFC000"/>
                </a:solidFill>
              </a:rPr>
              <a:t>Add new rows to a table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Modify existing rows in a table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Remove existing rows from a table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6" t="15625" r="34993" b="51042"/>
          <a:stretch>
            <a:fillRect/>
          </a:stretch>
        </p:blipFill>
        <p:spPr bwMode="auto">
          <a:xfrm>
            <a:off x="228600" y="609600"/>
            <a:ext cx="8458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810000"/>
            <a:ext cx="792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The INSERT Statement Syntax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2292" name="Content Placeholder 2"/>
          <p:cNvSpPr>
            <a:spLocks noGrp="1"/>
          </p:cNvSpPr>
          <p:nvPr>
            <p:ph idx="1"/>
          </p:nvPr>
        </p:nvSpPr>
        <p:spPr>
          <a:xfrm>
            <a:off x="381000" y="1774825"/>
            <a:ext cx="8229600" cy="4625975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>
                <a:solidFill>
                  <a:schemeClr val="accent2"/>
                </a:solidFill>
              </a:rPr>
              <a:t>INSERT statement</a:t>
            </a:r>
            <a:r>
              <a:rPr lang="en-US" b="1">
                <a:solidFill>
                  <a:schemeClr val="accent2"/>
                </a:solidFill>
              </a:rPr>
              <a:t> </a:t>
            </a:r>
            <a:r>
              <a:rPr lang="en-US"/>
              <a:t>is used to ADD new rows to a table .</a:t>
            </a:r>
            <a:endParaRPr lang="en-US">
              <a:solidFill>
                <a:schemeClr val="accent2"/>
              </a:solidFill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b="1">
              <a:solidFill>
                <a:srgbClr val="FF0000"/>
              </a:solidFill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b="1">
                <a:solidFill>
                  <a:schemeClr val="accent4"/>
                </a:solidFill>
              </a:rPr>
              <a:t>Syntax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b="1"/>
              <a:t>INSERT INTO </a:t>
            </a:r>
            <a:r>
              <a:rPr lang="en-US" b="1" i="1">
                <a:solidFill>
                  <a:schemeClr val="bg2">
                    <a:lumMod val="50000"/>
                  </a:schemeClr>
                </a:solidFill>
              </a:rPr>
              <a:t>table</a:t>
            </a:r>
            <a:r>
              <a:rPr lang="en-US" b="1"/>
              <a:t> [(</a:t>
            </a:r>
            <a:r>
              <a:rPr lang="en-US" b="1" i="1">
                <a:solidFill>
                  <a:schemeClr val="bg2">
                    <a:lumMod val="50000"/>
                  </a:schemeClr>
                </a:solidFill>
              </a:rPr>
              <a:t>column1</a:t>
            </a:r>
            <a:r>
              <a:rPr lang="en-US" b="1"/>
              <a:t> [, </a:t>
            </a:r>
            <a:r>
              <a:rPr lang="en-US" b="1" i="1">
                <a:solidFill>
                  <a:schemeClr val="bg2">
                    <a:lumMod val="50000"/>
                  </a:schemeClr>
                </a:solidFill>
              </a:rPr>
              <a:t>column2</a:t>
            </a:r>
            <a:r>
              <a:rPr lang="en-US" b="1"/>
              <a:t>...])]</a:t>
            </a:r>
            <a:endParaRPr lang="en-US"/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b="1"/>
              <a:t>VALUES (</a:t>
            </a:r>
            <a:r>
              <a:rPr lang="en-US" b="1">
                <a:solidFill>
                  <a:schemeClr val="bg2">
                    <a:lumMod val="50000"/>
                  </a:schemeClr>
                </a:solidFill>
              </a:rPr>
              <a:t>value1</a:t>
            </a:r>
            <a:r>
              <a:rPr lang="en-US" b="1"/>
              <a:t> [, </a:t>
            </a:r>
            <a:r>
              <a:rPr lang="en-US" b="1">
                <a:solidFill>
                  <a:schemeClr val="bg2">
                    <a:lumMod val="50000"/>
                  </a:schemeClr>
                </a:solidFill>
              </a:rPr>
              <a:t>value2</a:t>
            </a:r>
            <a:r>
              <a:rPr lang="en-US" b="1"/>
              <a:t>...]);</a:t>
            </a:r>
            <a:endParaRPr lang="en-US"/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/>
              <a:t> </a:t>
            </a:r>
          </a:p>
          <a:p>
            <a:pPr algn="l" rtl="0" eaLnBrk="1" hangingPunct="1">
              <a:buFont typeface="Wingdings" pitchFamily="2" charset="2"/>
              <a:buChar char="§"/>
              <a:defRPr/>
            </a:pPr>
            <a:r>
              <a:rPr lang="en-US"/>
              <a:t>Only </a:t>
            </a:r>
            <a:r>
              <a:rPr lang="en-US" b="1">
                <a:solidFill>
                  <a:schemeClr val="accent2"/>
                </a:solidFill>
              </a:rPr>
              <a:t>one</a:t>
            </a:r>
            <a:r>
              <a:rPr lang="en-US"/>
              <a:t> row is inserted at a time with this syntax.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657600"/>
            <a:ext cx="79248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Inserting New Rows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Insert a new row containing values for each </a:t>
            </a:r>
            <a:r>
              <a:rPr lang="en-US" b="1"/>
              <a:t>column.</a:t>
            </a:r>
            <a:endParaRPr lang="en-US"/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>
                <a:solidFill>
                  <a:schemeClr val="tx1">
                    <a:lumMod val="65000"/>
                    <a:lumOff val="35000"/>
                  </a:schemeClr>
                </a:solidFill>
              </a:rPr>
              <a:t>List values in the default order of the columns in </a:t>
            </a:r>
            <a:r>
              <a:rPr lang="en-US" sz="2200" b="1">
                <a:solidFill>
                  <a:schemeClr val="tx1">
                    <a:lumMod val="65000"/>
                    <a:lumOff val="35000"/>
                  </a:schemeClr>
                </a:solidFill>
              </a:rPr>
              <a:t>the table. </a:t>
            </a:r>
            <a:endParaRPr lang="en-US" sz="22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>
                <a:solidFill>
                  <a:schemeClr val="tx1">
                    <a:lumMod val="65000"/>
                    <a:lumOff val="35000"/>
                  </a:schemeClr>
                </a:solidFill>
              </a:rPr>
              <a:t>Optionally, list the columns in the INSERT clause.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b="1">
                <a:solidFill>
                  <a:srgbClr val="FF0000"/>
                </a:solidFill>
              </a:rPr>
              <a:t>	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600" b="1"/>
              <a:t>      INSERT INTO departments(</a:t>
            </a:r>
            <a:r>
              <a:rPr lang="en-US" sz="2600" b="1" err="1"/>
              <a:t>department_id</a:t>
            </a:r>
            <a:r>
              <a:rPr lang="en-US" sz="2600" b="1"/>
              <a:t>, </a:t>
            </a:r>
            <a:r>
              <a:rPr lang="en-US" sz="2600" b="1" err="1"/>
              <a:t>department_name</a:t>
            </a:r>
            <a:r>
              <a:rPr lang="en-US" sz="2600" b="1"/>
              <a:t>, </a:t>
            </a:r>
            <a:r>
              <a:rPr lang="en-US" sz="2600" b="1" err="1"/>
              <a:t>manager_id</a:t>
            </a:r>
            <a:r>
              <a:rPr lang="en-US" sz="2600" b="1"/>
              <a:t>, </a:t>
            </a:r>
            <a:r>
              <a:rPr lang="en-US" sz="2600" b="1" err="1"/>
              <a:t>location_id</a:t>
            </a:r>
            <a:r>
              <a:rPr lang="en-US" sz="2600" b="1"/>
              <a:t>)</a:t>
            </a:r>
            <a:endParaRPr lang="en-US" sz="26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/>
              <a:t>       VALUES      (70, 'Public Relations', 100, 1700);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0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/>
              <a:t>Enclose </a:t>
            </a:r>
            <a:r>
              <a:rPr lang="en-US">
                <a:solidFill>
                  <a:schemeClr val="accent2"/>
                </a:solidFill>
              </a:rPr>
              <a:t>character</a:t>
            </a:r>
            <a:r>
              <a:rPr lang="en-US"/>
              <a:t> and </a:t>
            </a:r>
            <a:r>
              <a:rPr lang="en-US">
                <a:solidFill>
                  <a:schemeClr val="accent2"/>
                </a:solidFill>
              </a:rPr>
              <a:t>date</a:t>
            </a:r>
            <a:r>
              <a:rPr lang="en-US"/>
              <a:t> values within </a:t>
            </a:r>
            <a:r>
              <a:rPr lang="en-US" b="1"/>
              <a:t>single</a:t>
            </a:r>
            <a:r>
              <a:rPr lang="en-US"/>
              <a:t> 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/>
              <a:t>quotation marks.</a:t>
            </a:r>
            <a:endParaRPr lang="en-US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5105400"/>
            <a:ext cx="7162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4" name="Rectangle 3"/>
          <p:cNvSpPr/>
          <p:nvPr/>
        </p:nvSpPr>
        <p:spPr>
          <a:xfrm>
            <a:off x="609600" y="2590800"/>
            <a:ext cx="70104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SA">
                <a:solidFill>
                  <a:schemeClr val="accent1">
                    <a:satMod val="150000"/>
                  </a:schemeClr>
                </a:solidFill>
              </a:rPr>
              <a:t>”</a:t>
            </a: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Inserting Rows with “</a:t>
            </a:r>
            <a:r>
              <a:rPr lang="en-US" b="0">
                <a:solidFill>
                  <a:schemeClr val="bg1"/>
                </a:solidFill>
              </a:rPr>
              <a:t>Null Values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74825"/>
            <a:ext cx="8229600" cy="4625975"/>
          </a:xfrm>
        </p:spPr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u="sng">
                <a:solidFill>
                  <a:schemeClr val="accent2"/>
                </a:solidFill>
              </a:rPr>
              <a:t>Implicit method</a:t>
            </a:r>
            <a:r>
              <a:rPr lang="en-US"/>
              <a:t>: </a:t>
            </a:r>
            <a:r>
              <a:rPr lang="en-US" sz="2000"/>
              <a:t>Omit the column from the </a:t>
            </a:r>
            <a:r>
              <a:rPr lang="en-US" sz="2000" b="1"/>
              <a:t>column list.</a:t>
            </a:r>
            <a:endParaRPr lang="en-US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/>
              <a:t>INSERT INTO departments (</a:t>
            </a:r>
            <a:r>
              <a:rPr lang="en-US" sz="2400" b="1" err="1"/>
              <a:t>department_id</a:t>
            </a:r>
            <a:r>
              <a:rPr lang="en-US" sz="2400" b="1"/>
              <a:t>, </a:t>
            </a:r>
            <a:endParaRPr lang="en-US" sz="24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400" b="1" err="1"/>
              <a:t>department_name</a:t>
            </a:r>
            <a:r>
              <a:rPr lang="en-US" sz="2400" b="1"/>
              <a:t>    )</a:t>
            </a:r>
            <a:endParaRPr lang="en-US" sz="24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/>
              <a:t>VALUES (30, 'Purchasing');</a:t>
            </a:r>
            <a:endParaRPr lang="en-US" sz="2800" b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u="sng">
                <a:solidFill>
                  <a:schemeClr val="accent2"/>
                </a:solidFill>
              </a:rPr>
              <a:t>Explicit method</a:t>
            </a:r>
            <a:r>
              <a:rPr lang="en-US"/>
              <a:t>: </a:t>
            </a:r>
            <a:r>
              <a:rPr lang="en-US" sz="2000"/>
              <a:t>Specify the NULL keyword in the </a:t>
            </a:r>
            <a:r>
              <a:rPr lang="en-US" sz="2000" b="1"/>
              <a:t>VALUES clause.</a:t>
            </a:r>
            <a:endParaRPr lang="en-US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/>
              <a:t>INSERT INTO departments</a:t>
            </a:r>
            <a:endParaRPr lang="en-US" sz="28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/>
              <a:t>VALUES (100, 'Finance', NULL, NULL);</a:t>
            </a:r>
            <a:endParaRPr lang="en-US" sz="2800"/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6400800" y="3124200"/>
            <a:ext cx="13716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0" y="2533650"/>
            <a:ext cx="1295400" cy="12001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en-US"/>
              <a:t>Listing column names is </a:t>
            </a:r>
            <a:r>
              <a:rPr lang="en-US" b="1">
                <a:solidFill>
                  <a:srgbClr val="FF0000"/>
                </a:solidFill>
              </a:rPr>
              <a:t>mandatory</a:t>
            </a:r>
            <a:endParaRPr lang="ar-SA" b="1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6400800" y="5562600"/>
            <a:ext cx="13716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72400" y="4972050"/>
            <a:ext cx="1295400" cy="17541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en-US"/>
              <a:t>column names are not listed because it’s </a:t>
            </a:r>
            <a:r>
              <a:rPr lang="en-US" b="1">
                <a:solidFill>
                  <a:srgbClr val="FF0000"/>
                </a:solidFill>
              </a:rPr>
              <a:t>optional</a:t>
            </a:r>
            <a:r>
              <a:rPr lang="en-US"/>
              <a:t> here</a:t>
            </a:r>
            <a:endParaRPr lang="ar-S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676400"/>
            <a:ext cx="8763000" cy="16922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en-US" sz="2400" b="1"/>
              <a:t>Note : </a:t>
            </a:r>
            <a:r>
              <a:rPr lang="en-US" sz="2000"/>
              <a:t>listing the column names in the INSERT clause became </a:t>
            </a:r>
            <a:r>
              <a:rPr lang="en-US" sz="2000" b="1"/>
              <a:t>mandatory</a:t>
            </a:r>
            <a:r>
              <a:rPr lang="en-US" sz="2000"/>
              <a:t> in two cases:</a:t>
            </a:r>
          </a:p>
          <a:p>
            <a:pPr>
              <a:defRPr/>
            </a:pPr>
            <a:r>
              <a:rPr lang="en-US" sz="2000" b="1">
                <a:solidFill>
                  <a:schemeClr val="accent2"/>
                </a:solidFill>
              </a:rPr>
              <a:t>1-</a:t>
            </a:r>
            <a:r>
              <a:rPr lang="en-US" sz="2000"/>
              <a:t> Insert a row containing values for </a:t>
            </a:r>
            <a:r>
              <a:rPr lang="en-US" sz="2000" b="1"/>
              <a:t>some</a:t>
            </a:r>
            <a:r>
              <a:rPr lang="en-US" sz="2000"/>
              <a:t> columns </a:t>
            </a:r>
          </a:p>
          <a:p>
            <a:pPr>
              <a:defRPr/>
            </a:pPr>
            <a:r>
              <a:rPr lang="en-US" sz="2000" b="1">
                <a:solidFill>
                  <a:schemeClr val="accent2"/>
                </a:solidFill>
              </a:rPr>
              <a:t>2-</a:t>
            </a:r>
            <a:r>
              <a:rPr lang="en-US" sz="2000"/>
              <a:t> Insert a row containing values for </a:t>
            </a:r>
            <a:r>
              <a:rPr lang="en-US" sz="2000" b="1"/>
              <a:t>all</a:t>
            </a:r>
            <a:r>
              <a:rPr lang="en-US" sz="2000"/>
              <a:t> columns</a:t>
            </a:r>
            <a:r>
              <a:rPr lang="en-US" sz="2000" b="1"/>
              <a:t> but </a:t>
            </a:r>
            <a:r>
              <a:rPr lang="en-US" sz="2000" u="sng"/>
              <a:t>don’t know the </a:t>
            </a:r>
            <a:r>
              <a:rPr lang="en-US" sz="2000" u="sng" err="1"/>
              <a:t>defult</a:t>
            </a:r>
            <a:r>
              <a:rPr lang="en-US" sz="2000" u="sng"/>
              <a:t> order of the columns </a:t>
            </a:r>
            <a:endParaRPr lang="ar-SA" sz="2000" u="sng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Data Manipulation Language</a:t>
            </a:r>
            <a:br>
              <a:rPr lang="en-US">
                <a:solidFill>
                  <a:schemeClr val="accent1">
                    <a:satMod val="150000"/>
                  </a:schemeClr>
                </a:solidFill>
              </a:rPr>
            </a:br>
            <a:endParaRPr lang="en-US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/>
              <a:t>A DML statement is executed when you: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Add new rows to a table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>
                <a:solidFill>
                  <a:srgbClr val="FFC000"/>
                </a:solidFill>
              </a:rPr>
              <a:t>Modify existing rows in a table</a:t>
            </a:r>
          </a:p>
          <a:p>
            <a:pPr marL="731520" lvl="1" indent="-274320" algn="l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Remove existing rows from a table</a:t>
            </a:r>
          </a:p>
          <a:p>
            <a:pPr marL="438912" indent="-320040" algn="l" rtl="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239EEA6C779743A6B726303D9CDA82" ma:contentTypeVersion="0" ma:contentTypeDescription="Create a new document." ma:contentTypeScope="" ma:versionID="2b54c09cfc82e1b2db1d627d9b6677b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825D27E-869B-4C7A-9FB8-DCE40DEA2E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32CEC9-B453-45E1-8C4C-3A0BE47A87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1EFB710-D801-4AD3-B427-A61268467C5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25</Slides>
  <Notes>24</Notes>
  <HiddenSlides>2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Clarity</vt:lpstr>
      <vt:lpstr>“Manipulating Data” </vt:lpstr>
      <vt:lpstr>Data Manipulation Language </vt:lpstr>
      <vt:lpstr>Data Manipulation Language </vt:lpstr>
      <vt:lpstr>PowerPoint Presentation</vt:lpstr>
      <vt:lpstr>The INSERT Statement Syntax </vt:lpstr>
      <vt:lpstr>Inserting New Rows </vt:lpstr>
      <vt:lpstr>”Inserting Rows with “Null Values </vt:lpstr>
      <vt:lpstr>PowerPoint Presentation</vt:lpstr>
      <vt:lpstr>Data Manipulation Language </vt:lpstr>
      <vt:lpstr>PowerPoint Presentation</vt:lpstr>
      <vt:lpstr>Updating Rows in a Table : Syntax</vt:lpstr>
      <vt:lpstr>Updating Rows in a Table : Example of updating all rows</vt:lpstr>
      <vt:lpstr>Updating Rows in a Table : Example of updating specific rows</vt:lpstr>
      <vt:lpstr>Updating Rows in a Table (Integrity Constraint Error) </vt:lpstr>
      <vt:lpstr>Updating Rows in a Table (Integrity Constraint Error(Cont.)) </vt:lpstr>
      <vt:lpstr>Data Manipulation Language </vt:lpstr>
      <vt:lpstr>PowerPoint Presentation</vt:lpstr>
      <vt:lpstr>Removing a Row from a Table  </vt:lpstr>
      <vt:lpstr>Removing a Row from a Table  </vt:lpstr>
      <vt:lpstr>Removing a Row from a Table  </vt:lpstr>
      <vt:lpstr>Removing a Row from a Table ( (Integrity Constraint Error </vt:lpstr>
      <vt:lpstr>Removing a Row from a Table ( (Integrity Constraint Error </vt:lpstr>
      <vt:lpstr>Removing a Row from a Table ( (Integrity Constraint Error </vt:lpstr>
      <vt:lpstr>Using Explicit Default Values </vt:lpstr>
      <vt:lpstr>Using Explicit Default Values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“Manipulating Data” </dc:title>
  <cp:revision>1</cp:revision>
  <dcterms:modified xsi:type="dcterms:W3CDTF">2017-03-19T09:34:20Z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0x010100EF239EEA6C779743A6B726303D9CDA82</vt:lpwstr>
  </property>
</Properties>
</file>