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9" r:id="rId13"/>
    <p:sldId id="272" r:id="rId14"/>
    <p:sldId id="270" r:id="rId15"/>
    <p:sldId id="271"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89CFB31-09E1-4A5C-9388-D6AD5E7E7580}" type="datetimeFigureOut">
              <a:rPr lang="ar-SA" smtClean="0"/>
              <a:t>16/02/39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4101676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89CFB31-09E1-4A5C-9388-D6AD5E7E7580}" type="datetimeFigureOut">
              <a:rPr lang="ar-SA" smtClean="0"/>
              <a:t>16/02/39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3641968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89CFB31-09E1-4A5C-9388-D6AD5E7E7580}" type="datetimeFigureOut">
              <a:rPr lang="ar-SA" smtClean="0"/>
              <a:t>16/02/39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421464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89CFB31-09E1-4A5C-9388-D6AD5E7E7580}" type="datetimeFigureOut">
              <a:rPr lang="ar-SA" smtClean="0"/>
              <a:t>16/02/39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101582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89CFB31-09E1-4A5C-9388-D6AD5E7E7580}" type="datetimeFigureOut">
              <a:rPr lang="ar-SA" smtClean="0"/>
              <a:t>16/02/39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51274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89CFB31-09E1-4A5C-9388-D6AD5E7E7580}" type="datetimeFigureOut">
              <a:rPr lang="ar-SA" smtClean="0"/>
              <a:t>16/02/39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1226574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89CFB31-09E1-4A5C-9388-D6AD5E7E7580}" type="datetimeFigureOut">
              <a:rPr lang="ar-SA" smtClean="0"/>
              <a:t>16/02/39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151198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89CFB31-09E1-4A5C-9388-D6AD5E7E7580}" type="datetimeFigureOut">
              <a:rPr lang="ar-SA" smtClean="0"/>
              <a:t>16/02/39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1923137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89CFB31-09E1-4A5C-9388-D6AD5E7E7580}" type="datetimeFigureOut">
              <a:rPr lang="ar-SA" smtClean="0"/>
              <a:t>16/02/39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197883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9CFB31-09E1-4A5C-9388-D6AD5E7E7580}" type="datetimeFigureOut">
              <a:rPr lang="ar-SA" smtClean="0"/>
              <a:t>16/02/39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78572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9CFB31-09E1-4A5C-9388-D6AD5E7E7580}" type="datetimeFigureOut">
              <a:rPr lang="ar-SA" smtClean="0"/>
              <a:t>16/02/39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0182881-D288-48A5-89DF-52CC0AE41715}" type="slidenum">
              <a:rPr lang="ar-SA" smtClean="0"/>
              <a:t>‹#›</a:t>
            </a:fld>
            <a:endParaRPr lang="ar-SA"/>
          </a:p>
        </p:txBody>
      </p:sp>
    </p:spTree>
    <p:extLst>
      <p:ext uri="{BB962C8B-B14F-4D97-AF65-F5344CB8AC3E}">
        <p14:creationId xmlns:p14="http://schemas.microsoft.com/office/powerpoint/2010/main" val="1192280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89CFB31-09E1-4A5C-9388-D6AD5E7E7580}" type="datetimeFigureOut">
              <a:rPr lang="ar-SA" smtClean="0"/>
              <a:t>16/02/39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0182881-D288-48A5-89DF-52CC0AE41715}" type="slidenum">
              <a:rPr lang="ar-SA" smtClean="0"/>
              <a:t>‹#›</a:t>
            </a:fld>
            <a:endParaRPr lang="ar-SA"/>
          </a:p>
        </p:txBody>
      </p:sp>
    </p:spTree>
    <p:extLst>
      <p:ext uri="{BB962C8B-B14F-4D97-AF65-F5344CB8AC3E}">
        <p14:creationId xmlns:p14="http://schemas.microsoft.com/office/powerpoint/2010/main" val="3433638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أعراض وأسباب الاضطراب النفسي</a:t>
            </a:r>
            <a:endParaRPr lang="ar-SA" dirty="0"/>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155640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418058"/>
          </a:xfrm>
        </p:spPr>
        <p:txBody>
          <a:bodyPr>
            <a:normAutofit fontScale="90000"/>
          </a:bodyPr>
          <a:lstStyle/>
          <a:p>
            <a:r>
              <a:rPr lang="ar-SA" dirty="0" smtClean="0"/>
              <a:t>أولاً: الأسباب الحيوية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73311840"/>
              </p:ext>
            </p:extLst>
          </p:nvPr>
        </p:nvGraphicFramePr>
        <p:xfrm>
          <a:off x="107504" y="692696"/>
          <a:ext cx="8546998" cy="6037874"/>
        </p:xfrm>
        <a:graphic>
          <a:graphicData uri="http://schemas.openxmlformats.org/drawingml/2006/table">
            <a:tbl>
              <a:tblPr rtl="1" firstRow="1" bandRow="1">
                <a:tableStyleId>{5C22544A-7EE6-4342-B048-85BDC9FD1C3A}</a:tableStyleId>
              </a:tblPr>
              <a:tblGrid>
                <a:gridCol w="2743200"/>
                <a:gridCol w="3155866"/>
                <a:gridCol w="2647932"/>
              </a:tblGrid>
              <a:tr h="825794">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smtClean="0"/>
                        <a:t>الأسباب الوراثية</a:t>
                      </a:r>
                    </a:p>
                    <a:p>
                      <a:pPr rtl="1"/>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smtClean="0"/>
                        <a:t>الأسباب الفسيولوجية</a:t>
                      </a:r>
                    </a:p>
                    <a:p>
                      <a:pPr rtl="1"/>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bg1"/>
                          </a:solidFill>
                        </a:rPr>
                        <a:t>أمراض عضوية</a:t>
                      </a:r>
                    </a:p>
                    <a:p>
                      <a:pPr rtl="1"/>
                      <a:endParaRPr lang="ar-SA" dirty="0"/>
                    </a:p>
                  </a:txBody>
                  <a:tcPr/>
                </a:tc>
              </a:tr>
              <a:tr h="4718822">
                <a:tc>
                  <a:txBody>
                    <a:bodyPr/>
                    <a:lstStyle/>
                    <a:p>
                      <a:pPr rtl="1"/>
                      <a:r>
                        <a:rPr lang="ar-SA" sz="1400" b="1" dirty="0" smtClean="0"/>
                        <a:t>تنتقل الأمراض النفسية</a:t>
                      </a:r>
                      <a:r>
                        <a:rPr lang="ar-SA" sz="1400" b="1" baseline="0" dirty="0" smtClean="0"/>
                        <a:t> عبر الجينات وتهيء الفرصة لظهور المرض بمعنى يصبح لدى الفرد الاستعداد للمرض النفسي وليس بالضرورة أن يظهر</a:t>
                      </a:r>
                    </a:p>
                    <a:p>
                      <a:pPr rtl="1"/>
                      <a:endParaRPr lang="ar-SA" sz="1400" b="1" baseline="0" dirty="0" smtClean="0"/>
                    </a:p>
                    <a:p>
                      <a:pPr rtl="1"/>
                      <a:endParaRPr lang="ar-SA" sz="1400" b="1" baseline="0" dirty="0" smtClean="0"/>
                    </a:p>
                    <a:p>
                      <a:pPr rtl="1"/>
                      <a:r>
                        <a:rPr lang="ar-SA" sz="1400" b="1" baseline="0" dirty="0" smtClean="0"/>
                        <a:t>مثال: عندما ننظر في الطوارئ نجد مجموعة تعرضوا للحزن هناك من ارتفع ضغطه وآخر ارتفع سكره وآخر أصيب بذبحه صدرية الفرق بينهم في الوراثة.</a:t>
                      </a:r>
                    </a:p>
                    <a:p>
                      <a:pPr rtl="1"/>
                      <a:endParaRPr lang="ar-SA" sz="1400" b="1" baseline="0" dirty="0" smtClean="0"/>
                    </a:p>
                    <a:p>
                      <a:pPr rtl="1"/>
                      <a:endParaRPr lang="ar-SA" sz="1400" dirty="0"/>
                    </a:p>
                  </a:txBody>
                  <a:tcPr/>
                </a:tc>
                <a:tc>
                  <a:txBody>
                    <a:bodyPr/>
                    <a:lstStyle/>
                    <a:p>
                      <a:pPr marL="285750" indent="-285750" rtl="1">
                        <a:buFont typeface="Arial" pitchFamily="34" charset="0"/>
                        <a:buChar char="•"/>
                      </a:pPr>
                      <a:r>
                        <a:rPr lang="ar-SA" sz="1400" b="1" kern="1200" baseline="0" dirty="0" smtClean="0">
                          <a:solidFill>
                            <a:schemeClr val="dk1"/>
                          </a:solidFill>
                          <a:latin typeface="+mn-lt"/>
                          <a:ea typeface="+mn-ea"/>
                          <a:cs typeface="+mn-cs"/>
                        </a:rPr>
                        <a:t>التغير الفسيولوجي في مراحل النمو المختلفة: مثال البلوغ وقلة المعلومات حوله قد يحدث سوء توافق مع الطرف الآخر . ً، وسن التقاعد والجهل في التفاعل معه قد يؤدي للاكتئاب، والشيخوخة وما يترافق معها من نقص الحواس والشعور بقرب النهاية.</a:t>
                      </a:r>
                    </a:p>
                    <a:p>
                      <a:pPr marL="285750" indent="-285750" rtl="1">
                        <a:buFont typeface="Arial" pitchFamily="34" charset="0"/>
                        <a:buChar char="•"/>
                      </a:pPr>
                      <a:endParaRPr lang="ar-SA" sz="1400" b="1" kern="1200" baseline="0" dirty="0" smtClean="0">
                        <a:solidFill>
                          <a:schemeClr val="dk1"/>
                        </a:solidFill>
                        <a:latin typeface="+mn-lt"/>
                        <a:ea typeface="+mn-ea"/>
                        <a:cs typeface="+mn-cs"/>
                      </a:endParaRPr>
                    </a:p>
                    <a:p>
                      <a:pPr marL="285750" marR="0" indent="-285750" algn="r" defTabSz="914400" rtl="1" eaLnBrk="1" fontAlgn="auto" latinLnBrk="0" hangingPunct="1">
                        <a:lnSpc>
                          <a:spcPct val="100000"/>
                        </a:lnSpc>
                        <a:spcBef>
                          <a:spcPts val="0"/>
                        </a:spcBef>
                        <a:spcAft>
                          <a:spcPts val="0"/>
                        </a:spcAft>
                        <a:buClrTx/>
                        <a:buSzTx/>
                        <a:buFont typeface="Arial" pitchFamily="34" charset="0"/>
                        <a:buChar char="•"/>
                        <a:tabLst/>
                        <a:defRPr/>
                      </a:pPr>
                      <a:r>
                        <a:rPr lang="ar-SA" sz="1400" b="1" kern="1200" baseline="0" dirty="0" smtClean="0">
                          <a:solidFill>
                            <a:schemeClr val="dk1"/>
                          </a:solidFill>
                          <a:latin typeface="+mn-lt"/>
                          <a:ea typeface="+mn-ea"/>
                          <a:cs typeface="+mn-cs"/>
                        </a:rPr>
                        <a:t>خلل الهرمونات: مثال :الحمل والتوتر والقلق المصاحب له. أو خلل عمل الغدد مثال: خلل الغدة الدرقية قد يؤدي لآثار بسيطة مثل القلق والاكتئاب و آثار شديدة كالتخلف العقلي والقماءة عند وجود قصور شديد في الغدة الدرقية في الطفولة. كما أن نقص الغدة </a:t>
                      </a:r>
                      <a:r>
                        <a:rPr lang="ar-SA" sz="1400" b="1" kern="1200" baseline="0" dirty="0" err="1" smtClean="0">
                          <a:solidFill>
                            <a:schemeClr val="dk1"/>
                          </a:solidFill>
                          <a:latin typeface="+mn-lt"/>
                          <a:ea typeface="+mn-ea"/>
                          <a:cs typeface="+mn-cs"/>
                        </a:rPr>
                        <a:t>التيموسة</a:t>
                      </a:r>
                      <a:r>
                        <a:rPr lang="ar-SA" sz="1400" b="1" kern="1200" baseline="0" dirty="0" smtClean="0">
                          <a:solidFill>
                            <a:schemeClr val="dk1"/>
                          </a:solidFill>
                          <a:latin typeface="+mn-lt"/>
                          <a:ea typeface="+mn-ea"/>
                          <a:cs typeface="+mn-cs"/>
                        </a:rPr>
                        <a:t> قد يؤدي للبكور الجنسي.</a:t>
                      </a:r>
                    </a:p>
                    <a:p>
                      <a:pPr marL="0" marR="0" indent="0" algn="r" defTabSz="914400" rtl="1" eaLnBrk="1" fontAlgn="auto" latinLnBrk="0" hangingPunct="1">
                        <a:lnSpc>
                          <a:spcPct val="100000"/>
                        </a:lnSpc>
                        <a:spcBef>
                          <a:spcPts val="0"/>
                        </a:spcBef>
                        <a:spcAft>
                          <a:spcPts val="0"/>
                        </a:spcAft>
                        <a:buClrTx/>
                        <a:buSzTx/>
                        <a:buFont typeface="Arial" pitchFamily="34" charset="0"/>
                        <a:buNone/>
                        <a:tabLst/>
                        <a:defRPr/>
                      </a:pPr>
                      <a:endParaRPr lang="ar-SA" sz="1400" b="1" kern="1200" baseline="0" dirty="0" smtClean="0">
                        <a:solidFill>
                          <a:schemeClr val="dk1"/>
                        </a:solidFill>
                        <a:latin typeface="+mn-lt"/>
                        <a:ea typeface="+mn-ea"/>
                        <a:cs typeface="+mn-cs"/>
                      </a:endParaRPr>
                    </a:p>
                    <a:p>
                      <a:pPr marL="285750" marR="0" indent="-285750" algn="r" defTabSz="914400" rtl="1" eaLnBrk="1" fontAlgn="auto" latinLnBrk="0" hangingPunct="1">
                        <a:lnSpc>
                          <a:spcPct val="100000"/>
                        </a:lnSpc>
                        <a:spcBef>
                          <a:spcPts val="0"/>
                        </a:spcBef>
                        <a:spcAft>
                          <a:spcPts val="0"/>
                        </a:spcAft>
                        <a:buClrTx/>
                        <a:buSzTx/>
                        <a:buFont typeface="Arial" pitchFamily="34" charset="0"/>
                        <a:buChar char="•"/>
                        <a:tabLst/>
                        <a:defRPr/>
                      </a:pPr>
                      <a:r>
                        <a:rPr lang="ar-SA" sz="1400" b="1" kern="1200" baseline="0" dirty="0" smtClean="0">
                          <a:solidFill>
                            <a:schemeClr val="dk1"/>
                          </a:solidFill>
                          <a:latin typeface="+mn-lt"/>
                          <a:ea typeface="+mn-ea"/>
                          <a:cs typeface="+mn-cs"/>
                        </a:rPr>
                        <a:t>وعند التحدث عن مراحل النمو تبرز أهمية السن الحرجة: فهناك مراحل نضج بيولوجي تعتبر فرصة للتعلم ويحتاج الفرد فيها للتعلم مثال : عمر السنتين وضبط الإخراج والحاجة للتدريب عليه وإذا لم يتلقى الفرد الخبرات المناسبة للتعلم مع مراعاة فترات النمو قد تحدث اضطرابات نفسية مثال: مراحل النمو النفسي عند اريكسون والنمو العقلي عند </a:t>
                      </a:r>
                      <a:r>
                        <a:rPr lang="ar-SA" sz="1400" b="1" kern="1200" baseline="0" dirty="0" err="1" smtClean="0">
                          <a:solidFill>
                            <a:schemeClr val="dk1"/>
                          </a:solidFill>
                          <a:latin typeface="+mn-lt"/>
                          <a:ea typeface="+mn-ea"/>
                          <a:cs typeface="+mn-cs"/>
                        </a:rPr>
                        <a:t>بياجية</a:t>
                      </a:r>
                      <a:r>
                        <a:rPr lang="ar-SA" sz="1400" b="1" kern="1200" baseline="0" dirty="0" smtClean="0">
                          <a:solidFill>
                            <a:schemeClr val="dk1"/>
                          </a:solidFill>
                          <a:latin typeface="+mn-lt"/>
                          <a:ea typeface="+mn-ea"/>
                          <a:cs typeface="+mn-cs"/>
                        </a:rPr>
                        <a:t>.</a:t>
                      </a:r>
                      <a:endParaRPr lang="ar-SA" sz="1400" dirty="0"/>
                    </a:p>
                  </a:txBody>
                  <a:tcPr/>
                </a:tc>
                <a:tc>
                  <a:txBody>
                    <a:bodyPr/>
                    <a:lstStyle/>
                    <a:p>
                      <a:pPr rtl="1"/>
                      <a:endParaRPr lang="ar-SA" b="1" dirty="0" smtClean="0"/>
                    </a:p>
                    <a:p>
                      <a:pPr marL="285750" indent="-285750" algn="r" defTabSz="914400" rtl="1" eaLnBrk="1" latinLnBrk="0" hangingPunct="1">
                        <a:buFont typeface="Arial" pitchFamily="34" charset="0"/>
                        <a:buChar char="•"/>
                      </a:pPr>
                      <a:r>
                        <a:rPr lang="ar-SA" sz="1400" b="1" kern="1200" baseline="0" dirty="0" smtClean="0">
                          <a:solidFill>
                            <a:schemeClr val="dk1"/>
                          </a:solidFill>
                          <a:latin typeface="+mn-lt"/>
                          <a:ea typeface="+mn-ea"/>
                          <a:cs typeface="+mn-cs"/>
                        </a:rPr>
                        <a:t>خلل في النواقل العصبية مثل </a:t>
                      </a:r>
                      <a:r>
                        <a:rPr lang="ar-SA" sz="1400" b="1" kern="1200" baseline="0" dirty="0" err="1" smtClean="0">
                          <a:solidFill>
                            <a:schemeClr val="dk1"/>
                          </a:solidFill>
                          <a:latin typeface="+mn-lt"/>
                          <a:ea typeface="+mn-ea"/>
                          <a:cs typeface="+mn-cs"/>
                        </a:rPr>
                        <a:t>السيرتونين</a:t>
                      </a:r>
                      <a:r>
                        <a:rPr lang="ar-SA" sz="1400" b="1" kern="1200" baseline="0" dirty="0" smtClean="0">
                          <a:solidFill>
                            <a:schemeClr val="dk1"/>
                          </a:solidFill>
                          <a:latin typeface="+mn-lt"/>
                          <a:ea typeface="+mn-ea"/>
                          <a:cs typeface="+mn-cs"/>
                        </a:rPr>
                        <a:t> </a:t>
                      </a:r>
                      <a:r>
                        <a:rPr lang="ar-SA" sz="1400" b="1" kern="1200" baseline="0" dirty="0" err="1" smtClean="0">
                          <a:solidFill>
                            <a:schemeClr val="dk1"/>
                          </a:solidFill>
                          <a:latin typeface="+mn-lt"/>
                          <a:ea typeface="+mn-ea"/>
                          <a:cs typeface="+mn-cs"/>
                        </a:rPr>
                        <a:t>والدوبامين</a:t>
                      </a:r>
                      <a:r>
                        <a:rPr lang="ar-SA" sz="1400" b="1" kern="1200" baseline="0" dirty="0" smtClean="0">
                          <a:solidFill>
                            <a:schemeClr val="dk1"/>
                          </a:solidFill>
                          <a:latin typeface="+mn-lt"/>
                          <a:ea typeface="+mn-ea"/>
                          <a:cs typeface="+mn-cs"/>
                        </a:rPr>
                        <a:t>..الخ</a:t>
                      </a:r>
                    </a:p>
                    <a:p>
                      <a:pPr marL="285750" indent="-285750" algn="r" defTabSz="914400" rtl="1" eaLnBrk="1" latinLnBrk="0" hangingPunct="1">
                        <a:buFont typeface="Arial" pitchFamily="34" charset="0"/>
                        <a:buChar char="•"/>
                      </a:pPr>
                      <a:endParaRPr lang="ar-SA" sz="1400" b="1" kern="1200" baseline="0" dirty="0" smtClean="0">
                        <a:solidFill>
                          <a:schemeClr val="dk1"/>
                        </a:solidFill>
                        <a:latin typeface="+mn-lt"/>
                        <a:ea typeface="+mn-ea"/>
                        <a:cs typeface="+mn-cs"/>
                      </a:endParaRPr>
                    </a:p>
                    <a:p>
                      <a:pPr marL="285750" indent="-285750" algn="r" defTabSz="914400" rtl="1" eaLnBrk="1" latinLnBrk="0" hangingPunct="1">
                        <a:buFont typeface="Arial" pitchFamily="34" charset="0"/>
                        <a:buChar char="•"/>
                      </a:pPr>
                      <a:r>
                        <a:rPr lang="ar-SA" sz="1400" b="1" kern="1200" baseline="0" dirty="0" smtClean="0">
                          <a:solidFill>
                            <a:schemeClr val="dk1"/>
                          </a:solidFill>
                          <a:latin typeface="+mn-lt"/>
                          <a:ea typeface="+mn-ea"/>
                          <a:cs typeface="+mn-cs"/>
                        </a:rPr>
                        <a:t>ضمور في الدماغ</a:t>
                      </a:r>
                    </a:p>
                    <a:p>
                      <a:pPr marL="285750" indent="-285750" algn="r" defTabSz="914400" rtl="1" eaLnBrk="1" latinLnBrk="0" hangingPunct="1">
                        <a:buFont typeface="Arial" pitchFamily="34" charset="0"/>
                        <a:buChar char="•"/>
                      </a:pPr>
                      <a:endParaRPr lang="ar-SA" sz="1400" b="1" kern="1200" baseline="0" dirty="0" smtClean="0">
                        <a:solidFill>
                          <a:schemeClr val="dk1"/>
                        </a:solidFill>
                        <a:latin typeface="+mn-lt"/>
                        <a:ea typeface="+mn-ea"/>
                        <a:cs typeface="+mn-cs"/>
                      </a:endParaRPr>
                    </a:p>
                    <a:p>
                      <a:pPr marL="285750" indent="-285750" algn="r" defTabSz="914400" rtl="1" eaLnBrk="1" latinLnBrk="0" hangingPunct="1">
                        <a:buFont typeface="Arial" pitchFamily="34" charset="0"/>
                        <a:buChar char="•"/>
                      </a:pPr>
                      <a:r>
                        <a:rPr lang="ar-SA" sz="1400" b="1" kern="1200" baseline="0" dirty="0" smtClean="0">
                          <a:solidFill>
                            <a:schemeClr val="dk1"/>
                          </a:solidFill>
                          <a:latin typeface="+mn-lt"/>
                          <a:ea typeface="+mn-ea"/>
                          <a:cs typeface="+mn-cs"/>
                        </a:rPr>
                        <a:t>حوادث أثرت على الدماغ أو أورام أو عمليات </a:t>
                      </a:r>
                      <a:r>
                        <a:rPr lang="ar-SA" sz="1400" b="1" kern="1200" baseline="0" dirty="0" err="1" smtClean="0">
                          <a:solidFill>
                            <a:schemeClr val="dk1"/>
                          </a:solidFill>
                          <a:latin typeface="+mn-lt"/>
                          <a:ea typeface="+mn-ea"/>
                          <a:cs typeface="+mn-cs"/>
                        </a:rPr>
                        <a:t>جراجية</a:t>
                      </a:r>
                      <a:r>
                        <a:rPr lang="ar-SA" sz="1400" b="1" kern="1200" baseline="0" dirty="0" smtClean="0">
                          <a:solidFill>
                            <a:schemeClr val="dk1"/>
                          </a:solidFill>
                          <a:latin typeface="+mn-lt"/>
                          <a:ea typeface="+mn-ea"/>
                          <a:cs typeface="+mn-cs"/>
                        </a:rPr>
                        <a:t>.</a:t>
                      </a:r>
                    </a:p>
                    <a:p>
                      <a:pPr marL="285750" indent="-285750" algn="r" defTabSz="914400" rtl="1" eaLnBrk="1" latinLnBrk="0" hangingPunct="1">
                        <a:buFont typeface="Arial" pitchFamily="34" charset="0"/>
                        <a:buChar char="•"/>
                      </a:pPr>
                      <a:endParaRPr lang="ar-SA" sz="1400" b="1" kern="1200" baseline="0" dirty="0" smtClean="0">
                        <a:solidFill>
                          <a:schemeClr val="dk1"/>
                        </a:solidFill>
                        <a:latin typeface="+mn-lt"/>
                        <a:ea typeface="+mn-ea"/>
                        <a:cs typeface="+mn-cs"/>
                      </a:endParaRPr>
                    </a:p>
                    <a:p>
                      <a:pPr marL="285750" indent="-285750" algn="r" defTabSz="914400" rtl="1" eaLnBrk="1" latinLnBrk="0" hangingPunct="1">
                        <a:buFont typeface="Arial" pitchFamily="34" charset="0"/>
                        <a:buChar char="•"/>
                      </a:pPr>
                      <a:endParaRPr lang="ar-SA" sz="1400" b="1" kern="1200" baseline="0" dirty="0" smtClean="0">
                        <a:solidFill>
                          <a:schemeClr val="dk1"/>
                        </a:solidFill>
                        <a:latin typeface="+mn-lt"/>
                        <a:ea typeface="+mn-ea"/>
                        <a:cs typeface="+mn-cs"/>
                      </a:endParaRPr>
                    </a:p>
                    <a:p>
                      <a:pPr marL="285750" marR="0" indent="-285750" algn="r" defTabSz="914400" rtl="1" eaLnBrk="1" fontAlgn="auto" latinLnBrk="0" hangingPunct="1">
                        <a:lnSpc>
                          <a:spcPct val="100000"/>
                        </a:lnSpc>
                        <a:spcBef>
                          <a:spcPts val="0"/>
                        </a:spcBef>
                        <a:spcAft>
                          <a:spcPts val="0"/>
                        </a:spcAft>
                        <a:buClrTx/>
                        <a:buSzTx/>
                        <a:buFont typeface="Arial" pitchFamily="34" charset="0"/>
                        <a:buChar char="•"/>
                        <a:tabLst/>
                        <a:defRPr/>
                      </a:pPr>
                      <a:r>
                        <a:rPr lang="ar-SA" sz="1400" b="1" baseline="0" dirty="0" smtClean="0"/>
                        <a:t>إن إصابة الشخص بأمراض جسدية قد تؤثر على نفسية الفرد وحياته مثال الفشل الكلوي، القلب، السكر، الإيدز....الخ</a:t>
                      </a:r>
                    </a:p>
                    <a:p>
                      <a:pPr marL="0" marR="0" indent="0" algn="r" defTabSz="914400" rtl="1" eaLnBrk="1" fontAlgn="auto" latinLnBrk="0" hangingPunct="1">
                        <a:lnSpc>
                          <a:spcPct val="100000"/>
                        </a:lnSpc>
                        <a:spcBef>
                          <a:spcPts val="0"/>
                        </a:spcBef>
                        <a:spcAft>
                          <a:spcPts val="0"/>
                        </a:spcAft>
                        <a:buClrTx/>
                        <a:buSzTx/>
                        <a:buFont typeface="Arial" pitchFamily="34" charset="0"/>
                        <a:buNone/>
                        <a:tabLst/>
                        <a:defRPr/>
                      </a:pPr>
                      <a:endParaRPr lang="ar-SA" sz="1400" b="1" dirty="0" smtClean="0"/>
                    </a:p>
                    <a:p>
                      <a:pPr marL="285750" indent="-285750" algn="r" defTabSz="914400" rtl="1" eaLnBrk="1" latinLnBrk="0" hangingPunct="1">
                        <a:buFont typeface="Arial" pitchFamily="34" charset="0"/>
                        <a:buChar char="•"/>
                      </a:pPr>
                      <a:endParaRPr lang="ar-SA" sz="1400" b="1" kern="1200" baseline="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890242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8419"/>
            <a:ext cx="8229600" cy="634082"/>
          </a:xfrm>
        </p:spPr>
        <p:txBody>
          <a:bodyPr>
            <a:normAutofit fontScale="90000"/>
          </a:bodyPr>
          <a:lstStyle/>
          <a:p>
            <a:r>
              <a:rPr lang="ar-SA" dirty="0" smtClean="0"/>
              <a:t>ثانياً الأسباب النفسية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713454223"/>
              </p:ext>
            </p:extLst>
          </p:nvPr>
        </p:nvGraphicFramePr>
        <p:xfrm>
          <a:off x="286072" y="764704"/>
          <a:ext cx="8411072" cy="5364480"/>
        </p:xfrm>
        <a:graphic>
          <a:graphicData uri="http://schemas.openxmlformats.org/drawingml/2006/table">
            <a:tbl>
              <a:tblPr rtl="1" firstRow="1" bandRow="1">
                <a:tableStyleId>{5C22544A-7EE6-4342-B048-85BDC9FD1C3A}</a:tableStyleId>
              </a:tblPr>
              <a:tblGrid>
                <a:gridCol w="1871914"/>
                <a:gridCol w="1989720"/>
                <a:gridCol w="1989718"/>
                <a:gridCol w="2559720"/>
              </a:tblGrid>
              <a:tr h="370840">
                <a:tc>
                  <a:txBody>
                    <a:bodyPr/>
                    <a:lstStyle/>
                    <a:p>
                      <a:pPr rtl="1"/>
                      <a:r>
                        <a:rPr lang="ar-SA" dirty="0" smtClean="0"/>
                        <a:t>1- طبيعة شخصية الفرد</a:t>
                      </a:r>
                      <a:endParaRPr lang="ar-SA" dirty="0"/>
                    </a:p>
                  </a:txBody>
                  <a:tcPr/>
                </a:tc>
                <a:tc>
                  <a:txBody>
                    <a:bodyPr/>
                    <a:lstStyle/>
                    <a:p>
                      <a:pPr rtl="1"/>
                      <a:r>
                        <a:rPr lang="ar-SA" dirty="0" smtClean="0"/>
                        <a:t>2- التعرض</a:t>
                      </a:r>
                      <a:r>
                        <a:rPr lang="ar-SA" baseline="0" dirty="0" smtClean="0"/>
                        <a:t> للإحباط والصراع</a:t>
                      </a:r>
                      <a:endParaRPr lang="ar-SA" dirty="0"/>
                    </a:p>
                  </a:txBody>
                  <a:tcPr/>
                </a:tc>
                <a:tc>
                  <a:txBody>
                    <a:bodyPr/>
                    <a:lstStyle/>
                    <a:p>
                      <a:pPr rtl="1"/>
                      <a:r>
                        <a:rPr lang="ar-SA" dirty="0" smtClean="0"/>
                        <a:t>3- عادات سلوكية غير صحية</a:t>
                      </a:r>
                      <a:endParaRPr lang="ar-SA" dirty="0"/>
                    </a:p>
                  </a:txBody>
                  <a:tcPr/>
                </a:tc>
                <a:tc>
                  <a:txBody>
                    <a:bodyPr/>
                    <a:lstStyle/>
                    <a:p>
                      <a:pPr rtl="1"/>
                      <a:r>
                        <a:rPr lang="ar-SA" dirty="0" smtClean="0"/>
                        <a:t>عوامل نفسية أخرى</a:t>
                      </a:r>
                      <a:endParaRPr lang="ar-SA" dirty="0"/>
                    </a:p>
                  </a:txBody>
                  <a:tcPr/>
                </a:tc>
              </a:tr>
              <a:tr h="370840">
                <a:tc>
                  <a:txBody>
                    <a:bodyPr/>
                    <a:lstStyle/>
                    <a:p>
                      <a:pPr rtl="1"/>
                      <a:r>
                        <a:rPr lang="ar-SA" sz="1600" b="1" dirty="0" smtClean="0"/>
                        <a:t>سماته الشخصية وقدراته العقلية لها علاقة بحدوث الأمراض النفسية.</a:t>
                      </a:r>
                    </a:p>
                    <a:p>
                      <a:pPr rtl="1"/>
                      <a:endParaRPr lang="ar-SA" sz="1600" b="1" dirty="0" smtClean="0"/>
                    </a:p>
                    <a:p>
                      <a:pPr rtl="1"/>
                      <a:r>
                        <a:rPr lang="ar-SA" sz="1600" b="1" dirty="0" smtClean="0"/>
                        <a:t>مثال: الشخصية الحساسة</a:t>
                      </a:r>
                      <a:r>
                        <a:rPr lang="ar-SA" sz="1600" b="1" baseline="0" dirty="0" smtClean="0"/>
                        <a:t> التي تضخم الأمور أكثر عرضه للاضطراب النفسي</a:t>
                      </a:r>
                    </a:p>
                    <a:p>
                      <a:pPr rtl="1"/>
                      <a:endParaRPr lang="ar-SA" sz="1600" b="1" baseline="0" dirty="0" smtClean="0"/>
                    </a:p>
                    <a:p>
                      <a:pPr rtl="1"/>
                      <a:r>
                        <a:rPr lang="ar-SA" sz="1600" b="1" baseline="0" dirty="0" smtClean="0"/>
                        <a:t>مثال: انخفاض قدرات الذكاء قد يزيد فرصة ظهور الأمراض النفسية</a:t>
                      </a:r>
                      <a:endParaRPr lang="ar-SA" sz="1600" b="1" dirty="0"/>
                    </a:p>
                  </a:txBody>
                  <a:tcPr/>
                </a:tc>
                <a:tc>
                  <a:txBody>
                    <a:bodyPr/>
                    <a:lstStyle/>
                    <a:p>
                      <a:pPr rtl="1"/>
                      <a:r>
                        <a:rPr lang="ar-SA" sz="1600" b="1" dirty="0" smtClean="0"/>
                        <a:t>إن تعرض الفرد للصراع والإحباط</a:t>
                      </a:r>
                      <a:r>
                        <a:rPr lang="ar-SA" sz="1600" b="1" baseline="0" dirty="0" smtClean="0"/>
                        <a:t> وفشله في مواجهته بأساليب سوية قد يعرض الفرد للاضطراب</a:t>
                      </a:r>
                    </a:p>
                    <a:p>
                      <a:pPr rtl="1"/>
                      <a:endParaRPr lang="ar-SA" sz="1600" b="1" baseline="0" dirty="0" smtClean="0"/>
                    </a:p>
                    <a:p>
                      <a:pPr rtl="1"/>
                      <a:endParaRPr lang="ar-SA" sz="1600" b="1" baseline="0" dirty="0" smtClean="0"/>
                    </a:p>
                    <a:p>
                      <a:pPr rtl="1"/>
                      <a:r>
                        <a:rPr lang="ar-SA" sz="1600" b="1" baseline="0" dirty="0" smtClean="0"/>
                        <a:t> فعند فشل الفرد في استخدام الحيل النفسية التي تخفف توتره وتكون جيدة كالأعلاء والتعويض  قد يصل للاضطراب النفسي</a:t>
                      </a:r>
                      <a:endParaRPr lang="ar-SA" sz="1600" b="1" dirty="0"/>
                    </a:p>
                  </a:txBody>
                  <a:tcPr/>
                </a:tc>
                <a:tc>
                  <a:txBody>
                    <a:bodyPr/>
                    <a:lstStyle/>
                    <a:p>
                      <a:pPr rtl="1"/>
                      <a:r>
                        <a:rPr lang="ar-SA" sz="1600" b="1" dirty="0" smtClean="0"/>
                        <a:t>عند ممارسة الفرد لعادات سلوكية غير صحية قد يكون أكثر</a:t>
                      </a:r>
                      <a:r>
                        <a:rPr lang="ar-SA" sz="1600" b="1" baseline="0" dirty="0" smtClean="0"/>
                        <a:t> عرضة للاضطراب النفسي </a:t>
                      </a:r>
                    </a:p>
                    <a:p>
                      <a:pPr rtl="1"/>
                      <a:endParaRPr lang="ar-SA" sz="1600" b="1" baseline="0" dirty="0" smtClean="0"/>
                    </a:p>
                    <a:p>
                      <a:pPr rtl="1"/>
                      <a:r>
                        <a:rPr lang="ar-SA" sz="1600" b="1" baseline="0" dirty="0" smtClean="0"/>
                        <a:t>مثال: </a:t>
                      </a:r>
                    </a:p>
                    <a:p>
                      <a:pPr rtl="1"/>
                      <a:endParaRPr lang="ar-SA" sz="1600" b="1" baseline="0" dirty="0" smtClean="0"/>
                    </a:p>
                    <a:p>
                      <a:pPr rtl="1"/>
                      <a:r>
                        <a:rPr lang="ar-SA" sz="1600" b="1" baseline="0" dirty="0" smtClean="0"/>
                        <a:t>*ردود الفعل الانفعالية غير المناسبة.</a:t>
                      </a:r>
                    </a:p>
                    <a:p>
                      <a:pPr rtl="1"/>
                      <a:endParaRPr lang="ar-SA" sz="1600" b="1" baseline="0" dirty="0" smtClean="0"/>
                    </a:p>
                    <a:p>
                      <a:pPr rtl="1"/>
                      <a:r>
                        <a:rPr lang="ar-SA" sz="1600" b="1" baseline="0" dirty="0" smtClean="0"/>
                        <a:t> *مواجهة التوتر بأساليب سلبية قد تؤدي لمشاكل أخرى كالأكل مثلاً عند التوتر</a:t>
                      </a:r>
                    </a:p>
                    <a:p>
                      <a:pPr rtl="1"/>
                      <a:endParaRPr lang="ar-SA" sz="1600" b="1" baseline="0" dirty="0" smtClean="0"/>
                    </a:p>
                    <a:p>
                      <a:pPr rtl="1"/>
                      <a:r>
                        <a:rPr lang="ar-SA" sz="1600" b="1" baseline="0" dirty="0" smtClean="0"/>
                        <a:t>* التسويف والمماطلة : وهنا لا يستطيع الفرد تحديد أولوياته وتنظيم وقته</a:t>
                      </a:r>
                      <a:endParaRPr lang="ar-SA" sz="1600" b="1" dirty="0"/>
                    </a:p>
                  </a:txBody>
                  <a:tcPr/>
                </a:tc>
                <a:tc>
                  <a:txBody>
                    <a:bodyPr/>
                    <a:lstStyle/>
                    <a:p>
                      <a:pPr rtl="1"/>
                      <a:r>
                        <a:rPr lang="ar-SA" sz="1600" b="1" dirty="0" smtClean="0"/>
                        <a:t>4- الإصابة السابقة بالمرض النفسي قد تجعله عرضه للانتكاسة.</a:t>
                      </a:r>
                    </a:p>
                    <a:p>
                      <a:pPr rtl="1"/>
                      <a:endParaRPr lang="ar-SA" sz="1600" b="1" dirty="0" smtClean="0"/>
                    </a:p>
                    <a:p>
                      <a:pPr rtl="1"/>
                      <a:r>
                        <a:rPr lang="ar-SA" sz="1600" b="1" dirty="0" smtClean="0"/>
                        <a:t>5-الضغوط النفسية وتعدد</a:t>
                      </a:r>
                      <a:r>
                        <a:rPr lang="ar-SA" sz="1600" b="1" baseline="0" dirty="0" smtClean="0"/>
                        <a:t> الأدوار </a:t>
                      </a:r>
                      <a:r>
                        <a:rPr lang="ar-SA" sz="1600" b="1" dirty="0" smtClean="0"/>
                        <a:t>وعدم امتلاك مهارات لمواجهتها</a:t>
                      </a:r>
                    </a:p>
                    <a:p>
                      <a:pPr rtl="1"/>
                      <a:endParaRPr lang="ar-SA" sz="1600" b="1" dirty="0" smtClean="0"/>
                    </a:p>
                    <a:p>
                      <a:pPr rtl="1"/>
                      <a:r>
                        <a:rPr lang="ar-SA" sz="1600" b="1" dirty="0" smtClean="0"/>
                        <a:t>6- الإعداد غير الكافي في</a:t>
                      </a:r>
                      <a:r>
                        <a:rPr lang="ar-SA" sz="1600" b="1" baseline="0" dirty="0" smtClean="0"/>
                        <a:t> مراحل </a:t>
                      </a:r>
                      <a:r>
                        <a:rPr lang="ar-SA" sz="1600" b="1" baseline="0" dirty="0" err="1" smtClean="0"/>
                        <a:t>النموالمختلفة</a:t>
                      </a:r>
                      <a:r>
                        <a:rPr lang="ar-SA" sz="1600" b="1" baseline="0" dirty="0" smtClean="0"/>
                        <a:t> من الطفولة للشيخوخة ( جسمياً وعقلياً واجتماعياً وانفعالياً)</a:t>
                      </a:r>
                    </a:p>
                    <a:p>
                      <a:pPr rtl="1"/>
                      <a:endParaRPr lang="ar-SA" sz="1600" b="1" baseline="0" dirty="0" smtClean="0"/>
                    </a:p>
                    <a:p>
                      <a:pPr rtl="1"/>
                      <a:r>
                        <a:rPr lang="ar-SA" sz="1600" b="1" baseline="0" dirty="0" smtClean="0"/>
                        <a:t>7- الإطار المرجعي الخاطئ بخصوص القيم والأفكار الخرافية.</a:t>
                      </a:r>
                    </a:p>
                    <a:p>
                      <a:pPr rtl="1"/>
                      <a:endParaRPr lang="ar-SA" sz="1600" b="1" baseline="0" dirty="0" smtClean="0"/>
                    </a:p>
                    <a:p>
                      <a:pPr rtl="1"/>
                      <a:r>
                        <a:rPr lang="ar-SA" sz="1600" b="1" baseline="0" dirty="0" smtClean="0"/>
                        <a:t>8-مفهوم الذات السالب: وجد أنه يؤدي لسوء التوافق وصعوبة تكوين العلاقات.</a:t>
                      </a:r>
                    </a:p>
                    <a:p>
                      <a:pPr rtl="1"/>
                      <a:endParaRPr lang="ar-SA" sz="1600" b="1" baseline="0" dirty="0" smtClean="0"/>
                    </a:p>
                    <a:p>
                      <a:pPr rtl="1"/>
                      <a:r>
                        <a:rPr lang="ar-SA" sz="1600" b="1" baseline="0" dirty="0" smtClean="0"/>
                        <a:t>9- الصدمات النفسية</a:t>
                      </a:r>
                      <a:endParaRPr lang="ar-SA" sz="1600" b="1" dirty="0"/>
                    </a:p>
                  </a:txBody>
                  <a:tcPr/>
                </a:tc>
              </a:tr>
            </a:tbl>
          </a:graphicData>
        </a:graphic>
      </p:graphicFrame>
    </p:spTree>
    <p:extLst>
      <p:ext uri="{BB962C8B-B14F-4D97-AF65-F5344CB8AC3E}">
        <p14:creationId xmlns:p14="http://schemas.microsoft.com/office/powerpoint/2010/main" val="17997324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48680"/>
            <a:ext cx="8229600" cy="576064"/>
          </a:xfrm>
        </p:spPr>
        <p:txBody>
          <a:bodyPr>
            <a:normAutofit fontScale="90000"/>
          </a:bodyPr>
          <a:lstStyle/>
          <a:p>
            <a:r>
              <a:rPr lang="ar-SA" sz="3300" dirty="0"/>
              <a:t>ثالثاً : الأسباب </a:t>
            </a:r>
            <a:r>
              <a:rPr lang="ar-SA" sz="3300" dirty="0" smtClean="0"/>
              <a:t>البيئية</a:t>
            </a:r>
            <a:br>
              <a:rPr lang="ar-SA" sz="3300" dirty="0" smtClean="0"/>
            </a:br>
            <a:r>
              <a:rPr lang="ar-SA" sz="3300" dirty="0" smtClean="0"/>
              <a:t>أساليب التنشئة </a:t>
            </a:r>
            <a:r>
              <a:rPr lang="ar-SA" sz="3300" dirty="0"/>
              <a:t>الاجتماعية المتبعة في كل من:</a:t>
            </a:r>
            <a:r>
              <a:rPr lang="ar-SA" dirty="0"/>
              <a:t/>
            </a:r>
            <a:br>
              <a:rPr lang="ar-SA" dirty="0"/>
            </a:b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401696767"/>
              </p:ext>
            </p:extLst>
          </p:nvPr>
        </p:nvGraphicFramePr>
        <p:xfrm>
          <a:off x="467544" y="1196752"/>
          <a:ext cx="8229600" cy="4876800"/>
        </p:xfrm>
        <a:graphic>
          <a:graphicData uri="http://schemas.openxmlformats.org/drawingml/2006/table">
            <a:tbl>
              <a:tblPr rtl="1" firstRow="1" bandRow="1">
                <a:tableStyleId>{5C22544A-7EE6-4342-B048-85BDC9FD1C3A}</a:tableStyleId>
              </a:tblPr>
              <a:tblGrid>
                <a:gridCol w="1931098"/>
                <a:gridCol w="3086742"/>
                <a:gridCol w="3211760"/>
              </a:tblGrid>
              <a:tr h="370840">
                <a:tc>
                  <a:txBody>
                    <a:bodyPr/>
                    <a:lstStyle/>
                    <a:p>
                      <a:pPr algn="ctr" rtl="1"/>
                      <a:r>
                        <a:rPr lang="ar-SA" sz="2000" b="1" dirty="0" smtClean="0"/>
                        <a:t>الأسرة</a:t>
                      </a:r>
                      <a:endParaRPr lang="ar-SA" sz="2000" b="1" dirty="0"/>
                    </a:p>
                  </a:txBody>
                  <a:tcPr/>
                </a:tc>
                <a:tc>
                  <a:txBody>
                    <a:bodyPr/>
                    <a:lstStyle/>
                    <a:p>
                      <a:pPr algn="ctr" rtl="1"/>
                      <a:r>
                        <a:rPr lang="ar-SA" sz="2000" b="1" dirty="0" smtClean="0"/>
                        <a:t>المدرسة</a:t>
                      </a:r>
                      <a:endParaRPr lang="ar-SA" sz="2000" b="1" dirty="0"/>
                    </a:p>
                  </a:txBody>
                  <a:tcPr/>
                </a:tc>
                <a:tc>
                  <a:txBody>
                    <a:bodyPr/>
                    <a:lstStyle/>
                    <a:p>
                      <a:pPr algn="ctr" rtl="1"/>
                      <a:r>
                        <a:rPr lang="ar-SA" sz="2000" b="1" dirty="0" smtClean="0"/>
                        <a:t>المجتمع</a:t>
                      </a:r>
                      <a:endParaRPr lang="ar-SA" sz="2000" b="1" dirty="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b="1" kern="1200" dirty="0" smtClean="0">
                          <a:solidFill>
                            <a:schemeClr val="dk1"/>
                          </a:solidFill>
                          <a:latin typeface="+mn-lt"/>
                          <a:ea typeface="+mn-ea"/>
                          <a:cs typeface="+mn-cs"/>
                        </a:rPr>
                        <a:t>الأساليب الوالدية غير السوية قد تؤدي للاضطراب النفسي كالإهمال والنبذ والتدليل والحماية الزائدة.</a:t>
                      </a:r>
                    </a:p>
                    <a:p>
                      <a:pPr rtl="1"/>
                      <a:endParaRPr lang="ar-SA" sz="1600" b="1" kern="1200" dirty="0">
                        <a:solidFill>
                          <a:schemeClr val="dk1"/>
                        </a:solidFill>
                        <a:latin typeface="+mn-lt"/>
                        <a:ea typeface="+mn-ea"/>
                        <a:cs typeface="+mn-cs"/>
                      </a:endParaRPr>
                    </a:p>
                  </a:txBody>
                  <a:tcPr/>
                </a:tc>
                <a:tc>
                  <a:txBody>
                    <a:bodyPr/>
                    <a:lstStyle/>
                    <a:p>
                      <a:pPr rtl="1"/>
                      <a:r>
                        <a:rPr lang="ar-SA" sz="1600" b="1" kern="1200" dirty="0" smtClean="0">
                          <a:solidFill>
                            <a:schemeClr val="dk1"/>
                          </a:solidFill>
                          <a:latin typeface="+mn-lt"/>
                          <a:ea typeface="+mn-ea"/>
                          <a:cs typeface="+mn-cs"/>
                        </a:rPr>
                        <a:t>إن استخدام المربين لأساليب غير سوية كالقسوة والتوبيخ والتهديد.</a:t>
                      </a:r>
                    </a:p>
                    <a:p>
                      <a:pPr rtl="1"/>
                      <a:endParaRPr lang="ar-SA" sz="1600" b="1" kern="1200" dirty="0" smtClean="0">
                        <a:solidFill>
                          <a:schemeClr val="dk1"/>
                        </a:solidFill>
                        <a:latin typeface="+mn-lt"/>
                        <a:ea typeface="+mn-ea"/>
                        <a:cs typeface="+mn-cs"/>
                      </a:endParaRPr>
                    </a:p>
                    <a:p>
                      <a:pPr rtl="1"/>
                      <a:r>
                        <a:rPr lang="ar-SA" sz="1600" b="1" kern="1200" dirty="0" smtClean="0">
                          <a:solidFill>
                            <a:schemeClr val="dk1"/>
                          </a:solidFill>
                          <a:latin typeface="+mn-lt"/>
                          <a:ea typeface="+mn-ea"/>
                          <a:cs typeface="+mn-cs"/>
                        </a:rPr>
                        <a:t>أو ارتفاع مستوى المواد الدراسية عن مستوى قدرات التلميذ.</a:t>
                      </a:r>
                    </a:p>
                    <a:p>
                      <a:pPr rtl="1"/>
                      <a:endParaRPr lang="ar-SA" sz="1600" b="1" kern="1200" dirty="0" smtClean="0">
                        <a:solidFill>
                          <a:schemeClr val="dk1"/>
                        </a:solidFill>
                        <a:latin typeface="+mn-lt"/>
                        <a:ea typeface="+mn-ea"/>
                        <a:cs typeface="+mn-cs"/>
                      </a:endParaRPr>
                    </a:p>
                    <a:p>
                      <a:pPr rtl="1"/>
                      <a:r>
                        <a:rPr lang="ar-SA" sz="1600" b="1" kern="1200" dirty="0" smtClean="0">
                          <a:solidFill>
                            <a:schemeClr val="dk1"/>
                          </a:solidFill>
                          <a:latin typeface="+mn-lt"/>
                          <a:ea typeface="+mn-ea"/>
                          <a:cs typeface="+mn-cs"/>
                        </a:rPr>
                        <a:t>أو اضطراب العلاقات بين المربين والتلاميذ أو بين التلاميذ وبعضهم.</a:t>
                      </a:r>
                    </a:p>
                    <a:p>
                      <a:pPr rtl="1"/>
                      <a:endParaRPr lang="ar-SA" sz="1600" b="1" kern="1200" dirty="0" smtClean="0">
                        <a:solidFill>
                          <a:schemeClr val="dk1"/>
                        </a:solidFill>
                        <a:latin typeface="+mn-lt"/>
                        <a:ea typeface="+mn-ea"/>
                        <a:cs typeface="+mn-cs"/>
                      </a:endParaRPr>
                    </a:p>
                    <a:p>
                      <a:pPr rtl="1"/>
                      <a:r>
                        <a:rPr lang="ar-SA" sz="1600" b="1" kern="1200" dirty="0" smtClean="0">
                          <a:solidFill>
                            <a:schemeClr val="dk1"/>
                          </a:solidFill>
                          <a:latin typeface="+mn-lt"/>
                          <a:ea typeface="+mn-ea"/>
                          <a:cs typeface="+mn-cs"/>
                        </a:rPr>
                        <a:t>كلها عوامل قد تؤدي لظهور الأمراض النفسية.</a:t>
                      </a:r>
                      <a:endParaRPr lang="ar-SA" sz="1600" b="1" kern="1200" dirty="0">
                        <a:solidFill>
                          <a:schemeClr val="dk1"/>
                        </a:solidFill>
                        <a:latin typeface="+mn-lt"/>
                        <a:ea typeface="+mn-ea"/>
                        <a:cs typeface="+mn-cs"/>
                      </a:endParaRPr>
                    </a:p>
                  </a:txBody>
                  <a:tcPr/>
                </a:tc>
                <a:tc>
                  <a:txBody>
                    <a:bodyPr/>
                    <a:lstStyle/>
                    <a:p>
                      <a:r>
                        <a:rPr lang="ar-SA" sz="1600" b="1" dirty="0" smtClean="0"/>
                        <a:t>1- ضغوط البيئة الاجتماعية فيما يتعلق بالأدوار المتوقعة من الفرد مثلاً أو ضغوط العمل كالعمل لساعات طويلة أو في ظروف صعبة كالعمل على أفران شديدة الحرارة.</a:t>
                      </a:r>
                    </a:p>
                    <a:p>
                      <a:endParaRPr lang="ar-SA" sz="1600" b="1" dirty="0" smtClean="0"/>
                    </a:p>
                    <a:p>
                      <a:r>
                        <a:rPr lang="ar-SA" sz="1600" b="1" dirty="0" smtClean="0"/>
                        <a:t>2</a:t>
                      </a:r>
                      <a:r>
                        <a:rPr lang="ar-SA" sz="1600" b="1" baseline="0" dirty="0" smtClean="0"/>
                        <a:t> </a:t>
                      </a:r>
                      <a:r>
                        <a:rPr lang="ar-SA" sz="1600" b="1" dirty="0" smtClean="0"/>
                        <a:t>- جموح التغير الاجتماعي: فالتطور الحضاري السريع وما </a:t>
                      </a:r>
                      <a:r>
                        <a:rPr lang="ar-SA" sz="1600" b="1" dirty="0" err="1" smtClean="0"/>
                        <a:t>يتطلبه</a:t>
                      </a:r>
                      <a:r>
                        <a:rPr lang="ar-SA" sz="1600" b="1" dirty="0" smtClean="0"/>
                        <a:t> من الفرد من زيادة في طاقاته قد تؤدي للاضطراب النفسي. أو قد يصبح التغير الاجتماعي السريع بمثابة الصدمة التي قد تسبب اضطرابات نفسية</a:t>
                      </a:r>
                    </a:p>
                    <a:p>
                      <a:endParaRPr lang="ar-SA" sz="1600" b="1" dirty="0" smtClean="0"/>
                    </a:p>
                    <a:p>
                      <a:r>
                        <a:rPr lang="ar-SA" sz="1600" b="1" dirty="0" smtClean="0"/>
                        <a:t>3-</a:t>
                      </a:r>
                      <a:r>
                        <a:rPr lang="ar-SA" sz="1600" b="1" baseline="0" dirty="0" smtClean="0"/>
                        <a:t> تدهور نظام القيم في المجتمع: تصارع بين القيم بين الثقافات المختلفة التي يعشها الفرد وتصارع القيم بين الأجيال.</a:t>
                      </a:r>
                    </a:p>
                    <a:p>
                      <a:endParaRPr lang="ar-SA" sz="1600" b="1" baseline="0" dirty="0" smtClean="0"/>
                    </a:p>
                    <a:p>
                      <a:r>
                        <a:rPr lang="ar-SA" sz="1600" b="1" baseline="0" dirty="0" smtClean="0"/>
                        <a:t>4- </a:t>
                      </a:r>
                      <a:r>
                        <a:rPr lang="ar-SA" sz="1600" b="1" dirty="0" smtClean="0"/>
                        <a:t>الحروب والكوارث قد تؤدي للأمراض النفسية</a:t>
                      </a:r>
                    </a:p>
                    <a:p>
                      <a:pPr rtl="1"/>
                      <a:endParaRPr lang="ar-SA" sz="1600" dirty="0"/>
                    </a:p>
                  </a:txBody>
                  <a:tcPr/>
                </a:tc>
              </a:tr>
            </a:tbl>
          </a:graphicData>
        </a:graphic>
      </p:graphicFrame>
    </p:spTree>
    <p:extLst>
      <p:ext uri="{BB962C8B-B14F-4D97-AF65-F5344CB8AC3E}">
        <p14:creationId xmlns:p14="http://schemas.microsoft.com/office/powerpoint/2010/main" val="816781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عوامل قد تزيد من صحتك النفسية</a:t>
            </a:r>
            <a:endParaRPr lang="ar-SA" dirty="0"/>
          </a:p>
        </p:txBody>
      </p:sp>
      <p:sp>
        <p:nvSpPr>
          <p:cNvPr id="3" name="عنصر نائب للمحتوى 2"/>
          <p:cNvSpPr>
            <a:spLocks noGrp="1"/>
          </p:cNvSpPr>
          <p:nvPr>
            <p:ph idx="1"/>
          </p:nvPr>
        </p:nvSpPr>
        <p:spPr/>
        <p:txBody>
          <a:bodyPr>
            <a:normAutofit/>
          </a:bodyPr>
          <a:lstStyle/>
          <a:p>
            <a:r>
              <a:rPr lang="ar-SA" sz="2000" dirty="0" smtClean="0"/>
              <a:t>1- الممارسات السلوكية الصحية:</a:t>
            </a:r>
          </a:p>
          <a:p>
            <a:r>
              <a:rPr lang="ar-SA" sz="2000" dirty="0" smtClean="0"/>
              <a:t>أ- الغذاء المتوازن له دور ايجابي على الصحة النفسية  فوجد أن النشويات العقدة مثل البطاطس والخبز والأرز تقلل من الضغوط كما وجد أن التقليل من الكافيين والسكر يقلل من الشعور بالإجهاد </a:t>
            </a:r>
            <a:r>
              <a:rPr lang="ar-SA" sz="2000" dirty="0" err="1" smtClean="0"/>
              <a:t>وأوميغا</a:t>
            </a:r>
            <a:r>
              <a:rPr lang="ar-SA" sz="2000" dirty="0" smtClean="0"/>
              <a:t> 3 وفيتامين ب12 ودورهم في الهدوء النفسي...الخ</a:t>
            </a:r>
          </a:p>
          <a:p>
            <a:endParaRPr lang="ar-SA" sz="2000" dirty="0" smtClean="0"/>
          </a:p>
          <a:p>
            <a:r>
              <a:rPr lang="ar-SA" sz="2000" dirty="0" smtClean="0"/>
              <a:t>ب-  الرياضة المناسبة ودورها في افراز هرمونات تساعد على الراحة النفسية وتحسين شكل الجسم وانعكاسه على مفهوم الذات.</a:t>
            </a:r>
          </a:p>
          <a:p>
            <a:endParaRPr lang="ar-SA" sz="2000" dirty="0"/>
          </a:p>
          <a:p>
            <a:r>
              <a:rPr lang="ar-SA" sz="2000" dirty="0" smtClean="0"/>
              <a:t>ج- التعبير الانفعالي المناسب ويفيد هنا زيادة معلومات الفرد عن مهارات الذكاء الاجتماعي وطرق التفكير الايجابي </a:t>
            </a:r>
            <a:r>
              <a:rPr lang="ar-SA" sz="2000" smtClean="0"/>
              <a:t>ومهارات تنظيم الوقت .</a:t>
            </a:r>
            <a:endParaRPr lang="ar-SA" sz="2000" dirty="0"/>
          </a:p>
        </p:txBody>
      </p:sp>
    </p:spTree>
    <p:extLst>
      <p:ext uri="{BB962C8B-B14F-4D97-AF65-F5344CB8AC3E}">
        <p14:creationId xmlns:p14="http://schemas.microsoft.com/office/powerpoint/2010/main" val="3814692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قصة البنت المشردة وماذا نستنتج منها</a:t>
            </a:r>
            <a:endParaRPr lang="ar-SA" dirty="0"/>
          </a:p>
        </p:txBody>
      </p:sp>
      <p:pic>
        <p:nvPicPr>
          <p:cNvPr id="1026" name="Picture 2" descr="نتيجة بحث الصور عن صورة بنت فقير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132856"/>
            <a:ext cx="4762500" cy="3467100"/>
          </a:xfrm>
          <a:prstGeom prst="rect">
            <a:avLst/>
          </a:prstGeom>
          <a:noFill/>
          <a:extLst>
            <a:ext uri="{909E8E84-426E-40DD-AFC4-6F175D3DCCD1}">
              <a14:hiddenFill xmlns:a14="http://schemas.microsoft.com/office/drawing/2010/main">
                <a:solidFill>
                  <a:srgbClr val="FFFFFF"/>
                </a:solidFill>
              </a14:hiddenFill>
            </a:ext>
          </a:extLst>
        </p:spPr>
      </p:pic>
      <p:sp>
        <p:nvSpPr>
          <p:cNvPr id="4" name="مربع نص 3"/>
          <p:cNvSpPr txBox="1"/>
          <p:nvPr/>
        </p:nvSpPr>
        <p:spPr>
          <a:xfrm>
            <a:off x="1853789" y="5825483"/>
            <a:ext cx="6088525" cy="707886"/>
          </a:xfrm>
          <a:prstGeom prst="rect">
            <a:avLst/>
          </a:prstGeom>
          <a:noFill/>
        </p:spPr>
        <p:txBody>
          <a:bodyPr wrap="none" rtlCol="1">
            <a:spAutoFit/>
          </a:bodyPr>
          <a:lstStyle/>
          <a:p>
            <a:pPr algn="ctr"/>
            <a:r>
              <a:rPr lang="ar-SA" sz="2000" b="1" dirty="0" smtClean="0"/>
              <a:t>إن الاضطراب النفسي ينتج بسبب عدة عوامل تشترك مع بعضها البعض </a:t>
            </a:r>
          </a:p>
          <a:p>
            <a:pPr algn="ctr"/>
            <a:r>
              <a:rPr lang="ar-SA" sz="2000" b="1" dirty="0" smtClean="0"/>
              <a:t>والحدث الواحد له عدة نتائج باختلاف الأشخاص</a:t>
            </a:r>
            <a:endParaRPr lang="ar-SA" sz="2000" b="1" dirty="0"/>
          </a:p>
        </p:txBody>
      </p:sp>
    </p:spTree>
    <p:extLst>
      <p:ext uri="{BB962C8B-B14F-4D97-AF65-F5344CB8AC3E}">
        <p14:creationId xmlns:p14="http://schemas.microsoft.com/office/powerpoint/2010/main" val="1953076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مناقشة </a:t>
            </a:r>
            <a:endParaRPr lang="ar-SA" dirty="0"/>
          </a:p>
        </p:txBody>
      </p:sp>
      <p:sp>
        <p:nvSpPr>
          <p:cNvPr id="3" name="عنصر نائب للمحتوى 2"/>
          <p:cNvSpPr>
            <a:spLocks noGrp="1"/>
          </p:cNvSpPr>
          <p:nvPr>
            <p:ph idx="1"/>
          </p:nvPr>
        </p:nvSpPr>
        <p:spPr>
          <a:xfrm>
            <a:off x="457200" y="3068959"/>
            <a:ext cx="8229600" cy="1152129"/>
          </a:xfrm>
        </p:spPr>
        <p:txBody>
          <a:bodyPr>
            <a:normAutofit/>
          </a:bodyPr>
          <a:lstStyle/>
          <a:p>
            <a:r>
              <a:rPr lang="ar-SA" sz="3600" dirty="0" smtClean="0"/>
              <a:t>هل الاضطراب النفسي يحدث بسبب نقص الايمان؟</a:t>
            </a:r>
            <a:endParaRPr lang="ar-SA" sz="3600" dirty="0"/>
          </a:p>
        </p:txBody>
      </p:sp>
      <p:pic>
        <p:nvPicPr>
          <p:cNvPr id="2050" name="Picture 2" descr="نتيجة بحث الصو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68262"/>
            <a:ext cx="3533775" cy="3076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779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أعراض الاضطراب النفسي</a:t>
            </a:r>
            <a:endParaRPr lang="ar-SA" dirty="0"/>
          </a:p>
        </p:txBody>
      </p:sp>
      <p:sp>
        <p:nvSpPr>
          <p:cNvPr id="3" name="عنصر نائب للمحتوى 2"/>
          <p:cNvSpPr>
            <a:spLocks noGrp="1"/>
          </p:cNvSpPr>
          <p:nvPr>
            <p:ph idx="1"/>
          </p:nvPr>
        </p:nvSpPr>
        <p:spPr/>
        <p:txBody>
          <a:bodyPr/>
          <a:lstStyle/>
          <a:p>
            <a:r>
              <a:rPr lang="ar-SA" dirty="0" smtClean="0"/>
              <a:t>1- اضطراب  العمليات المعرفية ( الإدراك- التفكير - الذاكرة)</a:t>
            </a:r>
          </a:p>
          <a:p>
            <a:endParaRPr lang="ar-SA" dirty="0"/>
          </a:p>
          <a:p>
            <a:r>
              <a:rPr lang="ar-SA" dirty="0" smtClean="0"/>
              <a:t>2- اضطراب الانفعال</a:t>
            </a:r>
          </a:p>
          <a:p>
            <a:endParaRPr lang="ar-SA" dirty="0"/>
          </a:p>
          <a:p>
            <a:r>
              <a:rPr lang="ar-SA" dirty="0" smtClean="0"/>
              <a:t>3- اضطراب السلوك</a:t>
            </a:r>
          </a:p>
          <a:p>
            <a:endParaRPr lang="ar-SA" dirty="0"/>
          </a:p>
        </p:txBody>
      </p:sp>
    </p:spTree>
    <p:extLst>
      <p:ext uri="{BB962C8B-B14F-4D97-AF65-F5344CB8AC3E}">
        <p14:creationId xmlns:p14="http://schemas.microsoft.com/office/powerpoint/2010/main" val="2843771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r>
              <a:rPr lang="ar-SA" dirty="0" smtClean="0"/>
              <a:t>أولاً اضطراب العمليات المعرفية (الإدراك)</a:t>
            </a:r>
            <a:endParaRPr lang="ar-SA" dirty="0"/>
          </a:p>
        </p:txBody>
      </p:sp>
      <p:sp>
        <p:nvSpPr>
          <p:cNvPr id="3" name="عنصر نائب للمحتوى 2"/>
          <p:cNvSpPr>
            <a:spLocks noGrp="1"/>
          </p:cNvSpPr>
          <p:nvPr>
            <p:ph idx="1"/>
          </p:nvPr>
        </p:nvSpPr>
        <p:spPr/>
        <p:txBody>
          <a:bodyPr>
            <a:normAutofit fontScale="70000" lnSpcReduction="20000"/>
          </a:bodyPr>
          <a:lstStyle/>
          <a:p>
            <a:r>
              <a:rPr lang="ar-SA" dirty="0" smtClean="0"/>
              <a:t>1- اضطراب الإدراك:</a:t>
            </a:r>
          </a:p>
          <a:p>
            <a:r>
              <a:rPr lang="ar-SA" dirty="0" smtClean="0"/>
              <a:t> الإدراك هو العملية التي نقوم من خلالها بمعرفة المنبهات القادمة إلينا عبر الحواس وإعطاءها معنى محدد (أي معرفتها). ويظهر اضطراب الإدراك على شكلين هلوسات أو الوهم والانخداع.</a:t>
            </a:r>
          </a:p>
          <a:p>
            <a:endParaRPr lang="ar-SA" dirty="0" smtClean="0"/>
          </a:p>
          <a:p>
            <a:r>
              <a:rPr lang="ar-SA" dirty="0" smtClean="0">
                <a:solidFill>
                  <a:schemeClr val="accent5">
                    <a:lumMod val="75000"/>
                  </a:schemeClr>
                </a:solidFill>
              </a:rPr>
              <a:t>أ- الهلوسات </a:t>
            </a:r>
            <a:r>
              <a:rPr lang="en-US" dirty="0" smtClean="0"/>
              <a:t>Hallucinations </a:t>
            </a:r>
            <a:r>
              <a:rPr lang="ar-SA" dirty="0" smtClean="0"/>
              <a:t>وهي إدراك خاطي لمنبهات ليست موجودة في الواقع إطلاقاً. وقد تكون بصرية أو سمعية أو ذوقية أو شمية مثال: يتحدث المضطرب بأنه يسمع أصوات لكنها غير موجودة وتكثر عند </a:t>
            </a:r>
            <a:r>
              <a:rPr lang="ar-SA" dirty="0" err="1" smtClean="0"/>
              <a:t>الذهانيين</a:t>
            </a:r>
            <a:r>
              <a:rPr lang="ar-SA" dirty="0" smtClean="0"/>
              <a:t>(المرضى العقليين) وعند المدمنين كآثار للتعاطي ولا تصنف كمرض عقلي إلا في حالات معينه.</a:t>
            </a:r>
          </a:p>
          <a:p>
            <a:endParaRPr lang="ar-SA" dirty="0" smtClean="0"/>
          </a:p>
          <a:p>
            <a:r>
              <a:rPr lang="ar-SA" dirty="0" smtClean="0">
                <a:solidFill>
                  <a:schemeClr val="accent5">
                    <a:lumMod val="75000"/>
                  </a:schemeClr>
                </a:solidFill>
              </a:rPr>
              <a:t>ب- الوهم الانخداع: </a:t>
            </a:r>
            <a:r>
              <a:rPr lang="ar-SA" dirty="0"/>
              <a:t>إ</a:t>
            </a:r>
            <a:r>
              <a:rPr lang="ar-SA" dirty="0" smtClean="0"/>
              <a:t>دراك منحرف لشيء ما موجود في الواقع ولكن المضطرب يدركه على غير حقيقته مثال: يرى الشجرة ويقول أنها حيوان قادم.</a:t>
            </a:r>
            <a:endParaRPr lang="ar-SA" dirty="0"/>
          </a:p>
        </p:txBody>
      </p:sp>
    </p:spTree>
    <p:extLst>
      <p:ext uri="{BB962C8B-B14F-4D97-AF65-F5344CB8AC3E}">
        <p14:creationId xmlns:p14="http://schemas.microsoft.com/office/powerpoint/2010/main" val="1961545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7856"/>
            <a:ext cx="8229600" cy="634082"/>
          </a:xfrm>
        </p:spPr>
        <p:txBody>
          <a:bodyPr>
            <a:noAutofit/>
          </a:bodyPr>
          <a:lstStyle/>
          <a:p>
            <a:r>
              <a:rPr lang="ar-SA" sz="3600" dirty="0" smtClean="0"/>
              <a:t>أولاً اضطراب العمليات المعرفية (التفكير)</a:t>
            </a:r>
            <a:endParaRPr lang="ar-SA" sz="3600" dirty="0"/>
          </a:p>
        </p:txBody>
      </p:sp>
      <p:sp>
        <p:nvSpPr>
          <p:cNvPr id="3" name="عنصر نائب للمحتوى 2"/>
          <p:cNvSpPr>
            <a:spLocks noGrp="1"/>
          </p:cNvSpPr>
          <p:nvPr>
            <p:ph idx="1"/>
          </p:nvPr>
        </p:nvSpPr>
        <p:spPr>
          <a:xfrm>
            <a:off x="457200" y="620688"/>
            <a:ext cx="8229600" cy="6912768"/>
          </a:xfrm>
        </p:spPr>
        <p:txBody>
          <a:bodyPr>
            <a:noAutofit/>
          </a:bodyPr>
          <a:lstStyle/>
          <a:p>
            <a:r>
              <a:rPr lang="ar-SA" sz="2200" dirty="0"/>
              <a:t>2- اضطراب التفكير:</a:t>
            </a:r>
          </a:p>
          <a:p>
            <a:r>
              <a:rPr lang="ar-SA" sz="2200" dirty="0"/>
              <a:t>والتفكير هو العملية العقلية متمثلة في فهم الخبرات والمدركات وحل المشكلات حين يتفاعل مع البيئة باستخدام عمليات معرفية متعددة مثلا الحكم التجريد. إذا حدث اضطراب في التفكير فإنه يكون أحد الأشكال التالية:</a:t>
            </a:r>
          </a:p>
          <a:p>
            <a:endParaRPr lang="ar-SA" sz="500" dirty="0"/>
          </a:p>
          <a:p>
            <a:r>
              <a:rPr lang="ar-SA" sz="2200" dirty="0">
                <a:solidFill>
                  <a:schemeClr val="accent1">
                    <a:lumMod val="75000"/>
                  </a:schemeClr>
                </a:solidFill>
              </a:rPr>
              <a:t>أ- اضطراب محتوى التفكير:  </a:t>
            </a:r>
            <a:r>
              <a:rPr lang="ar-SA" sz="2200" dirty="0"/>
              <a:t>ينال الاضطراب  الموضوعات والعناصر التي تتناولها الأفكار ويحدث </a:t>
            </a:r>
            <a:r>
              <a:rPr lang="ar-SA" sz="2200" dirty="0" err="1"/>
              <a:t>مايسمى</a:t>
            </a:r>
            <a:r>
              <a:rPr lang="ar-SA" sz="2200" dirty="0"/>
              <a:t> الهذيان (</a:t>
            </a:r>
            <a:r>
              <a:rPr lang="ar-SA" sz="2200" dirty="0" err="1"/>
              <a:t>هذاءات</a:t>
            </a:r>
            <a:r>
              <a:rPr lang="ar-SA" sz="2200" dirty="0"/>
              <a:t>-ضلالات) وهي اعتقادات باطلة وأفكار غير متسقة مع الواقع وقد تظهر على شكل اضطهاد حيث يعتقد المريض أنه مراقب مثلاً أو تظهر على توهم عظمة حيث يعتقد أنه شخص عظيم أو نبي أوقد تظهر </a:t>
            </a:r>
            <a:r>
              <a:rPr lang="ar-SA" sz="2200" dirty="0" err="1"/>
              <a:t>تظهر</a:t>
            </a:r>
            <a:r>
              <a:rPr lang="ar-SA" sz="2200" dirty="0"/>
              <a:t> </a:t>
            </a:r>
            <a:r>
              <a:rPr lang="ar-SA" sz="2200" dirty="0" err="1"/>
              <a:t>هذاءات</a:t>
            </a:r>
            <a:r>
              <a:rPr lang="ar-SA" sz="2200" dirty="0"/>
              <a:t> تتعلق بالبدن يعتقد أن بدنه ليس موجودا أو أن به جرثومة.</a:t>
            </a:r>
          </a:p>
          <a:p>
            <a:endParaRPr lang="ar-SA" sz="500" dirty="0"/>
          </a:p>
          <a:p>
            <a:r>
              <a:rPr lang="ar-SA" sz="2200" dirty="0">
                <a:solidFill>
                  <a:schemeClr val="accent1">
                    <a:lumMod val="75000"/>
                  </a:schemeClr>
                </a:solidFill>
              </a:rPr>
              <a:t>ب- اضطراب سياق التفكير ومجراه:  </a:t>
            </a:r>
            <a:r>
              <a:rPr lang="ar-SA" sz="2200" dirty="0"/>
              <a:t>ينال الخلل تتابع الأفكار وتسارعها وقد يظهر بعدة أشكال:</a:t>
            </a:r>
          </a:p>
          <a:p>
            <a:r>
              <a:rPr lang="ar-SA" sz="2200" dirty="0"/>
              <a:t>1- تطاير الأفكار: ينتقل المصاب من فكرة لأخرى قبل استكمال السابقة ودون ترابط منطقي يجمعها.</a:t>
            </a:r>
          </a:p>
          <a:p>
            <a:r>
              <a:rPr lang="ar-SA" sz="2200" dirty="0"/>
              <a:t>2-خلل الكلام: الإسهاب وسرد تفاصيل تافهة</a:t>
            </a:r>
          </a:p>
          <a:p>
            <a:r>
              <a:rPr lang="ar-SA" sz="2200" dirty="0"/>
              <a:t>3-إعاقة التفكير: التجمد والتوقف المفاجئ في التفكير</a:t>
            </a:r>
            <a:r>
              <a:rPr lang="ar-SA" sz="2200" dirty="0" smtClean="0"/>
              <a:t>.</a:t>
            </a:r>
            <a:endParaRPr lang="ar-SA" sz="2200" dirty="0"/>
          </a:p>
          <a:p>
            <a:r>
              <a:rPr lang="ar-SA" sz="2200" dirty="0">
                <a:solidFill>
                  <a:schemeClr val="accent1">
                    <a:lumMod val="75000"/>
                  </a:schemeClr>
                </a:solidFill>
              </a:rPr>
              <a:t>د- اضطراب حيازة التفكير</a:t>
            </a:r>
            <a:r>
              <a:rPr lang="ar-SA" sz="2200" dirty="0"/>
              <a:t>:  مثلاً </a:t>
            </a:r>
            <a:r>
              <a:rPr lang="ar-SA" sz="2200" dirty="0" err="1"/>
              <a:t>الوسوس</a:t>
            </a:r>
            <a:endParaRPr lang="ar-SA" sz="2200" dirty="0"/>
          </a:p>
        </p:txBody>
      </p:sp>
    </p:spTree>
    <p:extLst>
      <p:ext uri="{BB962C8B-B14F-4D97-AF65-F5344CB8AC3E}">
        <p14:creationId xmlns:p14="http://schemas.microsoft.com/office/powerpoint/2010/main" val="2675515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أولاً اضطراب العمليات المعرفية (الذاكرة)</a:t>
            </a:r>
            <a:endParaRPr lang="ar-SA" dirty="0"/>
          </a:p>
        </p:txBody>
      </p:sp>
      <p:sp>
        <p:nvSpPr>
          <p:cNvPr id="3" name="عنصر نائب للمحتوى 2"/>
          <p:cNvSpPr>
            <a:spLocks noGrp="1"/>
          </p:cNvSpPr>
          <p:nvPr>
            <p:ph idx="1"/>
          </p:nvPr>
        </p:nvSpPr>
        <p:spPr>
          <a:xfrm>
            <a:off x="539552" y="1556792"/>
            <a:ext cx="8229600" cy="4525963"/>
          </a:xfrm>
        </p:spPr>
        <p:txBody>
          <a:bodyPr>
            <a:normAutofit fontScale="70000" lnSpcReduction="20000"/>
          </a:bodyPr>
          <a:lstStyle/>
          <a:p>
            <a:r>
              <a:rPr lang="ar-SA" dirty="0" smtClean="0"/>
              <a:t>3- الذاكرة:</a:t>
            </a:r>
          </a:p>
          <a:p>
            <a:r>
              <a:rPr lang="ar-SA" dirty="0" smtClean="0"/>
              <a:t>هي عملية استدعاء وإعادة انتاج المعرفة السابقة المكتسبة والخبرات والأفكار السابقة.</a:t>
            </a:r>
          </a:p>
          <a:p>
            <a:endParaRPr lang="ar-SA" dirty="0"/>
          </a:p>
          <a:p>
            <a:r>
              <a:rPr lang="ar-SA" dirty="0" smtClean="0"/>
              <a:t>أول شكل من أشكال اضطراب الذاكرة هو الفقدان وقد يكون كلي كأن ينسى الشخص ما مر به من خبرات حتى اسمه وعنوانه </a:t>
            </a:r>
            <a:r>
              <a:rPr lang="ar-SA" dirty="0" err="1" smtClean="0"/>
              <a:t>أوجزئي</a:t>
            </a:r>
            <a:r>
              <a:rPr lang="ar-SA" dirty="0" smtClean="0"/>
              <a:t> ينسى الشخص فيه </a:t>
            </a:r>
            <a:r>
              <a:rPr lang="ar-SA" dirty="0"/>
              <a:t>بعض الأحداث أو فترة زمنية معينة من حياته</a:t>
            </a:r>
            <a:r>
              <a:rPr lang="ar-SA" dirty="0" smtClean="0"/>
              <a:t>.</a:t>
            </a:r>
          </a:p>
          <a:p>
            <a:endParaRPr lang="ar-SA" dirty="0"/>
          </a:p>
          <a:p>
            <a:r>
              <a:rPr lang="ar-SA" dirty="0" smtClean="0"/>
              <a:t>ويكون ذلك بسبب صدمة في الدماغ أو جراحة أو بسبب الإدمان أو التقدم بالعمر.</a:t>
            </a:r>
          </a:p>
          <a:p>
            <a:endParaRPr lang="ar-SA" dirty="0"/>
          </a:p>
          <a:p>
            <a:r>
              <a:rPr lang="ar-SA" dirty="0" smtClean="0"/>
              <a:t>وهناك شكل ثاني من اضطراب الذاكرة وهو فرط التذكر حيث يتذكر أحداث وخبرات ومعارف تفصيلية وجزئية دقيقة.</a:t>
            </a:r>
          </a:p>
          <a:p>
            <a:endParaRPr lang="ar-SA" dirty="0"/>
          </a:p>
        </p:txBody>
      </p:sp>
    </p:spTree>
    <p:extLst>
      <p:ext uri="{BB962C8B-B14F-4D97-AF65-F5344CB8AC3E}">
        <p14:creationId xmlns:p14="http://schemas.microsoft.com/office/powerpoint/2010/main" val="266913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ثانياً : اضطراب الانفعال</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قد يتناول الخلل الانفعالات بأنواعها خوف ، حزن، غضب، فرح.... ويكون كأحد الأشكال التالية:</a:t>
            </a:r>
          </a:p>
          <a:p>
            <a:r>
              <a:rPr lang="ar-SA" dirty="0" smtClean="0"/>
              <a:t>1- التبلد الانفعالي: عدم ظهور الاستجابات الانفعالية عليه.</a:t>
            </a:r>
          </a:p>
          <a:p>
            <a:r>
              <a:rPr lang="ar-SA" dirty="0" smtClean="0"/>
              <a:t>2- عدم التناسب بين الاستجابة الانفعالية وشدة المؤثر: مثال يضحك بشدة لكلمة بسيطة أو يحزن لموقف لا يثير الحزن.</a:t>
            </a:r>
          </a:p>
          <a:p>
            <a:r>
              <a:rPr lang="ar-SA" dirty="0" smtClean="0"/>
              <a:t>3- التناقض الانفعالي: كأن يضحك في موقف محزن أو العكس.</a:t>
            </a:r>
          </a:p>
          <a:p>
            <a:r>
              <a:rPr lang="ar-SA" dirty="0" smtClean="0"/>
              <a:t>4- التذبذب الانفعالي: الانتقال من انفعال لآخر فجأة وبدون سبب موضوعي كالفرح ثم الحزن</a:t>
            </a:r>
          </a:p>
          <a:p>
            <a:r>
              <a:rPr lang="ar-SA" dirty="0" smtClean="0"/>
              <a:t>5- عدم النضج الانفعالي: عد قدرته على ضبط انفعالاته وانفعاله تجاه منبهات </a:t>
            </a:r>
            <a:r>
              <a:rPr lang="ar-SA" dirty="0" err="1" smtClean="0"/>
              <a:t>بسيطه</a:t>
            </a:r>
            <a:r>
              <a:rPr lang="ar-SA" dirty="0" smtClean="0"/>
              <a:t> أو عدم قدرته على التعبير عن </a:t>
            </a:r>
            <a:r>
              <a:rPr lang="ar-SA" smtClean="0"/>
              <a:t>الانفعال المناسب</a:t>
            </a:r>
            <a:endParaRPr lang="ar-SA" dirty="0" smtClean="0"/>
          </a:p>
          <a:p>
            <a:endParaRPr lang="ar-SA" dirty="0" smtClean="0"/>
          </a:p>
          <a:p>
            <a:endParaRPr lang="ar-SA" dirty="0"/>
          </a:p>
          <a:p>
            <a:endParaRPr lang="ar-SA" dirty="0" smtClean="0"/>
          </a:p>
          <a:p>
            <a:endParaRPr lang="ar-SA" dirty="0"/>
          </a:p>
        </p:txBody>
      </p:sp>
    </p:spTree>
    <p:extLst>
      <p:ext uri="{BB962C8B-B14F-4D97-AF65-F5344CB8AC3E}">
        <p14:creationId xmlns:p14="http://schemas.microsoft.com/office/powerpoint/2010/main" val="774479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ثالثاً اضطراب السلوك</a:t>
            </a:r>
            <a:endParaRPr lang="ar-SA" dirty="0"/>
          </a:p>
        </p:txBody>
      </p:sp>
      <p:sp>
        <p:nvSpPr>
          <p:cNvPr id="3" name="عنصر نائب للمحتوى 2"/>
          <p:cNvSpPr>
            <a:spLocks noGrp="1"/>
          </p:cNvSpPr>
          <p:nvPr>
            <p:ph idx="1"/>
          </p:nvPr>
        </p:nvSpPr>
        <p:spPr/>
        <p:txBody>
          <a:bodyPr/>
          <a:lstStyle/>
          <a:p>
            <a:r>
              <a:rPr lang="ar-SA" dirty="0" smtClean="0"/>
              <a:t>السلوك شكل من أشكال النشاط يظهر عند الإنسان حين يتفاعل مع الآخرين في مواقف الحياة المختلفة. ويظهر الاضطراب في السلوك على شكل تصرف مخلف لما تقبله الجماعة وقد يظهر عل شكل نقص المهارات الاجتماعية أو سلوك عدواني أو أي شكل من أشكال الاضطرابات الوظيفية كالتبول اللاإرادي وقضم الأظافر وقد تظهر على شكل أفعال نمطية لا لزوم لها  كالوقوف بوضعية معينة ويكثر عند المصابين بالفصام.</a:t>
            </a:r>
          </a:p>
          <a:p>
            <a:endParaRPr lang="ar-SA" dirty="0"/>
          </a:p>
        </p:txBody>
      </p:sp>
    </p:spTree>
    <p:extLst>
      <p:ext uri="{BB962C8B-B14F-4D97-AF65-F5344CB8AC3E}">
        <p14:creationId xmlns:p14="http://schemas.microsoft.com/office/powerpoint/2010/main" val="3525514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علامات </a:t>
            </a:r>
            <a:r>
              <a:rPr lang="ar-SA" smtClean="0"/>
              <a:t>أخرى للاضطراب النفسي</a:t>
            </a:r>
            <a:endParaRPr lang="ar-SA"/>
          </a:p>
        </p:txBody>
      </p:sp>
      <p:sp>
        <p:nvSpPr>
          <p:cNvPr id="3" name="عنصر نائب للمحتوى 2"/>
          <p:cNvSpPr>
            <a:spLocks noGrp="1"/>
          </p:cNvSpPr>
          <p:nvPr>
            <p:ph idx="1"/>
          </p:nvPr>
        </p:nvSpPr>
        <p:spPr/>
        <p:txBody>
          <a:bodyPr>
            <a:normAutofit fontScale="70000" lnSpcReduction="20000"/>
          </a:bodyPr>
          <a:lstStyle/>
          <a:p>
            <a:pPr marL="0" indent="0">
              <a:buNone/>
            </a:pPr>
            <a:r>
              <a:rPr lang="ar-SA" dirty="0" smtClean="0"/>
              <a:t>1- اضطراب الإرادة وعدم القدرة على اتخاذ القرار والتردد والسلبية في الصرفات.</a:t>
            </a:r>
          </a:p>
          <a:p>
            <a:pPr marL="0" indent="0">
              <a:buNone/>
            </a:pPr>
            <a:endParaRPr lang="ar-SA" dirty="0"/>
          </a:p>
          <a:p>
            <a:pPr marL="0" indent="0">
              <a:buNone/>
            </a:pPr>
            <a:r>
              <a:rPr lang="ar-SA" dirty="0" smtClean="0"/>
              <a:t>2- القصور الاجتماعي ويبدو في السلوك المزعج للآخرين والمخالف لمعايير المجتمع وقيمه.</a:t>
            </a:r>
          </a:p>
          <a:p>
            <a:pPr marL="0" indent="0">
              <a:buNone/>
            </a:pPr>
            <a:endParaRPr lang="ar-SA" dirty="0"/>
          </a:p>
          <a:p>
            <a:pPr marL="0" indent="0">
              <a:buNone/>
            </a:pPr>
            <a:r>
              <a:rPr lang="ar-SA" dirty="0" smtClean="0"/>
              <a:t>3-عدم القدرة على تحمل الإحباط ويبدو في صعوبة الفرد في مواجهة الفشل وضغوطات الحياة اليومية.</a:t>
            </a:r>
          </a:p>
          <a:p>
            <a:pPr marL="0" indent="0">
              <a:buNone/>
            </a:pPr>
            <a:endParaRPr lang="ar-SA" dirty="0"/>
          </a:p>
          <a:p>
            <a:pPr marL="0" indent="0">
              <a:buNone/>
            </a:pPr>
            <a:r>
              <a:rPr lang="ar-SA" dirty="0" smtClean="0"/>
              <a:t>4- قصور الضبط الذاتي أي ضعف قدرة الفرد على التحكم بسلوكه.</a:t>
            </a:r>
          </a:p>
          <a:p>
            <a:pPr marL="0" indent="0">
              <a:buNone/>
            </a:pPr>
            <a:endParaRPr lang="ar-SA" dirty="0"/>
          </a:p>
          <a:p>
            <a:pPr marL="0" indent="0">
              <a:buNone/>
            </a:pPr>
            <a:r>
              <a:rPr lang="ar-SA" dirty="0" smtClean="0"/>
              <a:t>5- عدم تناسب مستوى </a:t>
            </a:r>
            <a:r>
              <a:rPr lang="ar-SA" dirty="0" err="1" smtClean="0"/>
              <a:t>الطوح</a:t>
            </a:r>
            <a:r>
              <a:rPr lang="ar-SA" dirty="0" smtClean="0"/>
              <a:t> مع قدرات الفرد وإمكاناته.</a:t>
            </a:r>
          </a:p>
          <a:p>
            <a:pPr marL="0" indent="0">
              <a:buNone/>
            </a:pPr>
            <a:endParaRPr lang="ar-SA" dirty="0"/>
          </a:p>
          <a:p>
            <a:pPr marL="0" indent="0">
              <a:buNone/>
            </a:pPr>
            <a:r>
              <a:rPr lang="ar-SA" dirty="0" smtClean="0"/>
              <a:t>6- ضعف العلاقات </a:t>
            </a:r>
            <a:r>
              <a:rPr lang="ar-SA" dirty="0" err="1" smtClean="0"/>
              <a:t>الإجتماعية</a:t>
            </a:r>
            <a:r>
              <a:rPr lang="ar-SA" dirty="0" smtClean="0"/>
              <a:t> والانعزال أو التفرد وصعوبة تكوين الصداقات.</a:t>
            </a:r>
          </a:p>
          <a:p>
            <a:pPr marL="0" indent="0">
              <a:buNone/>
            </a:pPr>
            <a:endParaRPr lang="ar-SA" dirty="0"/>
          </a:p>
          <a:p>
            <a:pPr marL="0" indent="0">
              <a:buNone/>
            </a:pPr>
            <a:endParaRPr lang="ar-SA" dirty="0"/>
          </a:p>
        </p:txBody>
      </p:sp>
    </p:spTree>
    <p:extLst>
      <p:ext uri="{BB962C8B-B14F-4D97-AF65-F5344CB8AC3E}">
        <p14:creationId xmlns:p14="http://schemas.microsoft.com/office/powerpoint/2010/main" val="2746927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أسباب الأمراض النفسية</a:t>
            </a:r>
            <a:endParaRPr lang="ar-SA" dirty="0"/>
          </a:p>
        </p:txBody>
      </p:sp>
      <p:sp>
        <p:nvSpPr>
          <p:cNvPr id="3" name="عنصر نائب للمحتوى 2"/>
          <p:cNvSpPr>
            <a:spLocks noGrp="1"/>
          </p:cNvSpPr>
          <p:nvPr>
            <p:ph idx="1"/>
          </p:nvPr>
        </p:nvSpPr>
        <p:spPr/>
        <p:txBody>
          <a:bodyPr/>
          <a:lstStyle/>
          <a:p>
            <a:r>
              <a:rPr lang="ar-SA" dirty="0" smtClean="0"/>
              <a:t>لكل شيء سبب ويصعب أن نعزي الأمراض النفسية لسبب واحد فقد تكون هناك مجموعة عوامل مشتركة أدرت إلى المرض منها:</a:t>
            </a:r>
          </a:p>
          <a:p>
            <a:r>
              <a:rPr lang="ar-SA" dirty="0" smtClean="0"/>
              <a:t>1-  الأسباب الحيوية: </a:t>
            </a:r>
            <a:r>
              <a:rPr lang="ar-SA" sz="2400" dirty="0" smtClean="0"/>
              <a:t>( الوراثة، الناحية البيولوجية، الأمراض العضوية)</a:t>
            </a:r>
          </a:p>
          <a:p>
            <a:r>
              <a:rPr lang="ar-SA" dirty="0" smtClean="0"/>
              <a:t>2- الأسباب النفسية</a:t>
            </a:r>
          </a:p>
          <a:p>
            <a:r>
              <a:rPr lang="ar-SA" dirty="0" smtClean="0"/>
              <a:t>3- الأسباب البيئية: </a:t>
            </a:r>
            <a:endParaRPr lang="ar-SA" dirty="0"/>
          </a:p>
        </p:txBody>
      </p:sp>
    </p:spTree>
    <p:extLst>
      <p:ext uri="{BB962C8B-B14F-4D97-AF65-F5344CB8AC3E}">
        <p14:creationId xmlns:p14="http://schemas.microsoft.com/office/powerpoint/2010/main" val="1785908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1409</Words>
  <Application>Microsoft Office PowerPoint</Application>
  <PresentationFormat>عرض على الشاشة (3:4)‏</PresentationFormat>
  <Paragraphs>149</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أعراض وأسباب الاضطراب النفسي</vt:lpstr>
      <vt:lpstr>أعراض الاضطراب النفسي</vt:lpstr>
      <vt:lpstr>أولاً اضطراب العمليات المعرفية (الإدراك)</vt:lpstr>
      <vt:lpstr>أولاً اضطراب العمليات المعرفية (التفكير)</vt:lpstr>
      <vt:lpstr>أولاً اضطراب العمليات المعرفية (الذاكرة)</vt:lpstr>
      <vt:lpstr>ثانياً : اضطراب الانفعال</vt:lpstr>
      <vt:lpstr>ثالثاً اضطراب السلوك</vt:lpstr>
      <vt:lpstr>علامات أخرى للاضطراب النفسي</vt:lpstr>
      <vt:lpstr>أسباب الأمراض النفسية</vt:lpstr>
      <vt:lpstr>أولاً: الأسباب الحيوية</vt:lpstr>
      <vt:lpstr>ثانياً الأسباب النفسية</vt:lpstr>
      <vt:lpstr>ثالثاً : الأسباب البيئية أساليب التنشئة الاجتماعية المتبعة في كل من: </vt:lpstr>
      <vt:lpstr>عوامل قد تزيد من صحتك النفسية</vt:lpstr>
      <vt:lpstr>قصة البنت المشردة وماذا نستنتج منها</vt:lpstr>
      <vt:lpstr>مناقشة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أعراض وأسباب الاضطراب النفسي</dc:title>
  <dc:creator>user</dc:creator>
  <cp:lastModifiedBy>user</cp:lastModifiedBy>
  <cp:revision>65</cp:revision>
  <dcterms:created xsi:type="dcterms:W3CDTF">2017-11-01T03:21:36Z</dcterms:created>
  <dcterms:modified xsi:type="dcterms:W3CDTF">2017-11-05T12:33:37Z</dcterms:modified>
</cp:coreProperties>
</file>