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>
      <p:cViewPr varScale="1">
        <p:scale>
          <a:sx n="68" d="100"/>
          <a:sy n="68" d="100"/>
        </p:scale>
        <p:origin x="-11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01/03/1439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01/03/1439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01/03/1439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01/03/1439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01/03/1439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01/03/1439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01/03/1439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01/03/1439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01/03/1439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01/03/1439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01/03/1439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01/03/1439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dirty="0" smtClean="0"/>
              <a:t>المحاضرة السابعة </a:t>
            </a:r>
            <a:endParaRPr lang="ar-SA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SA" dirty="0" smtClean="0"/>
              <a:t>مراجعة وتصنيف البيانات التسويقية </a:t>
            </a:r>
            <a:endParaRPr lang="ar-SA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ar-SA" dirty="0" smtClean="0"/>
              <a:t> </a:t>
            </a:r>
            <a:r>
              <a:rPr lang="ar-SA" dirty="0" smtClean="0"/>
              <a:t>تتضمن مراجعة وتصنيف البيانات التسويقية أربعة مراحل: </a:t>
            </a:r>
          </a:p>
          <a:p>
            <a:pPr>
              <a:buNone/>
            </a:pPr>
            <a:r>
              <a:rPr lang="ar-SA" dirty="0" smtClean="0"/>
              <a:t> </a:t>
            </a:r>
            <a:r>
              <a:rPr lang="ar-SA" dirty="0" smtClean="0"/>
              <a:t>ـ مراجعة وتدقيق البيانات </a:t>
            </a:r>
          </a:p>
          <a:p>
            <a:pPr>
              <a:buNone/>
            </a:pPr>
            <a:r>
              <a:rPr lang="ar-SA" dirty="0" smtClean="0"/>
              <a:t>ـ تصنيف البيانات </a:t>
            </a:r>
          </a:p>
          <a:p>
            <a:pPr>
              <a:buNone/>
            </a:pPr>
            <a:r>
              <a:rPr lang="ar-SA" dirty="0" smtClean="0"/>
              <a:t>ـ ترميز البيانات </a:t>
            </a:r>
          </a:p>
          <a:p>
            <a:pPr>
              <a:buNone/>
            </a:pPr>
            <a:r>
              <a:rPr lang="ar-SA" dirty="0" smtClean="0"/>
              <a:t>ـ جدولة البيانات </a:t>
            </a:r>
            <a:endParaRPr lang="ar-S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مراجعة وتدقيق البيانات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تهدف مراجعة وتدقيق البيانات إلى التأكد من مدى دقة وصحة وكفاية البيانات التي تم جمعها ومن ثم مدى صلاحيتها كأساس يعتمد عليه في المراحل التالية للبحث </a:t>
            </a:r>
          </a:p>
          <a:p>
            <a:r>
              <a:rPr lang="ar-SA" dirty="0" smtClean="0"/>
              <a:t>وتنطوي هذه العملية على مجموعة من الأنشطة الفرعية ذات الطبيعة التكاملية وأهمها </a:t>
            </a:r>
          </a:p>
          <a:p>
            <a:r>
              <a:rPr lang="ar-SA" dirty="0" smtClean="0"/>
              <a:t>أ </a:t>
            </a:r>
            <a:r>
              <a:rPr lang="ar-SA" dirty="0" err="1" smtClean="0"/>
              <a:t>ـ</a:t>
            </a:r>
            <a:r>
              <a:rPr lang="ar-SA" dirty="0" smtClean="0"/>
              <a:t> الفرز الأولي </a:t>
            </a:r>
          </a:p>
          <a:p>
            <a:r>
              <a:rPr lang="ar-SA" dirty="0" smtClean="0"/>
              <a:t>ب </a:t>
            </a:r>
            <a:r>
              <a:rPr lang="ar-SA" dirty="0" err="1" smtClean="0"/>
              <a:t>ـ</a:t>
            </a:r>
            <a:r>
              <a:rPr lang="ar-SA" dirty="0" smtClean="0"/>
              <a:t> تحديد فئات المبدئية للبيانات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ar-SA" dirty="0" smtClean="0"/>
              <a:t>1- المراجعة المبدئية للبيانات: </a:t>
            </a:r>
          </a:p>
          <a:p>
            <a:r>
              <a:rPr lang="ar-SA" dirty="0" smtClean="0"/>
              <a:t>تبدأ هذه العملية فور الانتهاء من جمع البيانات، ويهدف الباحث من خلال قيامه </a:t>
            </a:r>
            <a:r>
              <a:rPr lang="ar-SA" dirty="0" err="1" smtClean="0"/>
              <a:t>بها</a:t>
            </a:r>
            <a:r>
              <a:rPr lang="ar-SA" dirty="0" smtClean="0"/>
              <a:t> إلى معرفه مدى الوضوح والانسجام في البيانات، والوقوف على مدى الجدية في تعبئة الاستبيان ويمكن تلخيصها في نقاط التالية: </a:t>
            </a:r>
          </a:p>
          <a:p>
            <a:r>
              <a:rPr lang="ar-SA" dirty="0" smtClean="0"/>
              <a:t> </a:t>
            </a:r>
            <a:r>
              <a:rPr lang="ar-SA" dirty="0" smtClean="0"/>
              <a:t>الوضوح في البيانات: قد تكون </a:t>
            </a:r>
            <a:r>
              <a:rPr lang="ar-SA" dirty="0" err="1" smtClean="0"/>
              <a:t>الاجابات</a:t>
            </a:r>
            <a:r>
              <a:rPr lang="ar-SA" dirty="0" smtClean="0"/>
              <a:t> المدونة غير واضحة مما يجعل الباحث أمام مشكلة تحديد </a:t>
            </a:r>
            <a:r>
              <a:rPr lang="ar-SA" dirty="0" err="1" smtClean="0"/>
              <a:t>الأجابة</a:t>
            </a:r>
            <a:r>
              <a:rPr lang="ar-SA" dirty="0" smtClean="0"/>
              <a:t> الصحيحة وهناك ثلاث طرق لمواجهة هذه المشكلة: </a:t>
            </a:r>
          </a:p>
          <a:p>
            <a:r>
              <a:rPr lang="ar-SA" dirty="0" smtClean="0"/>
              <a:t>ـ الرجوع إلى المبحوث لمعرفة الإجابة </a:t>
            </a:r>
          </a:p>
          <a:p>
            <a:r>
              <a:rPr lang="ar-SA" dirty="0" smtClean="0"/>
              <a:t>ـ استنتاج الإجابة الصحيحة من الإجابات الأخرى </a:t>
            </a:r>
          </a:p>
          <a:p>
            <a:r>
              <a:rPr lang="ar-SA" dirty="0" smtClean="0"/>
              <a:t>ـ استبعاد الإجابة كليا أو </a:t>
            </a:r>
            <a:r>
              <a:rPr lang="ar-SA" dirty="0" err="1" smtClean="0"/>
              <a:t>الغاء</a:t>
            </a:r>
            <a:r>
              <a:rPr lang="ar-SA" dirty="0" smtClean="0"/>
              <a:t> الاستبيان تماما</a:t>
            </a:r>
          </a:p>
          <a:p>
            <a:r>
              <a:rPr lang="ar-SA" dirty="0" smtClean="0"/>
              <a:t>غالبا ما تظهر هذه المشكلة عند استخدام الأسئلة المفتوحة في الاستبيان  </a:t>
            </a:r>
            <a:endParaRPr lang="ar-SA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ar-SA" dirty="0" smtClean="0"/>
              <a:t>2- مدى التوافق والانسجام بين </a:t>
            </a:r>
            <a:r>
              <a:rPr lang="ar-SA" dirty="0" err="1" smtClean="0"/>
              <a:t>الاجابات</a:t>
            </a:r>
            <a:r>
              <a:rPr lang="ar-SA" dirty="0" smtClean="0"/>
              <a:t>: </a:t>
            </a:r>
          </a:p>
          <a:p>
            <a:r>
              <a:rPr lang="ar-SA" dirty="0" smtClean="0"/>
              <a:t>إذا لاحظ الباحث أن البيانات الأولية على سبيل المثال غير متوافقة كأن يكون المستوى التعليمي ثانوي والمهنة </a:t>
            </a:r>
            <a:r>
              <a:rPr lang="ar-SA" dirty="0" err="1" smtClean="0"/>
              <a:t>استاذ</a:t>
            </a:r>
            <a:r>
              <a:rPr lang="ar-SA" dirty="0" smtClean="0"/>
              <a:t> جامعي فإن هذا النوع من التناقض يشير إلى عدم التوافق في الإجابتين </a:t>
            </a:r>
          </a:p>
          <a:p>
            <a:r>
              <a:rPr lang="ar-SA" dirty="0" smtClean="0"/>
              <a:t>3- مدى اكتمال </a:t>
            </a:r>
            <a:r>
              <a:rPr lang="ar-SA" dirty="0" err="1" smtClean="0"/>
              <a:t>الاجابات</a:t>
            </a:r>
            <a:r>
              <a:rPr lang="ar-SA" dirty="0" smtClean="0"/>
              <a:t>: </a:t>
            </a:r>
          </a:p>
          <a:p>
            <a:r>
              <a:rPr lang="ar-SA" dirty="0" smtClean="0"/>
              <a:t>4- الجدية في </a:t>
            </a:r>
            <a:r>
              <a:rPr lang="ar-SA" dirty="0" err="1" smtClean="0"/>
              <a:t>الاجابات</a:t>
            </a:r>
            <a:r>
              <a:rPr lang="ar-SA" dirty="0" smtClean="0"/>
              <a:t> : كأن </a:t>
            </a:r>
            <a:r>
              <a:rPr lang="ar-SA" dirty="0" err="1" smtClean="0"/>
              <a:t>يعبيء</a:t>
            </a:r>
            <a:r>
              <a:rPr lang="ar-SA" dirty="0" smtClean="0"/>
              <a:t> المبحوث كل </a:t>
            </a:r>
            <a:r>
              <a:rPr lang="ar-SA" dirty="0" err="1" smtClean="0"/>
              <a:t>الاجابات</a:t>
            </a:r>
            <a:r>
              <a:rPr lang="ar-SA" dirty="0" smtClean="0"/>
              <a:t> بنعم أو كلها بلا </a:t>
            </a:r>
          </a:p>
          <a:p>
            <a:r>
              <a:rPr lang="ar-SA" dirty="0" smtClean="0"/>
              <a:t>5- تجميع </a:t>
            </a:r>
            <a:r>
              <a:rPr lang="ar-SA" dirty="0" err="1" smtClean="0"/>
              <a:t>الاجابات</a:t>
            </a:r>
            <a:r>
              <a:rPr lang="ar-SA" dirty="0" smtClean="0"/>
              <a:t>: أي تصنيف الإجابات حسب </a:t>
            </a:r>
            <a:r>
              <a:rPr lang="ar-SA" dirty="0" err="1" smtClean="0"/>
              <a:t>الاسئلة</a:t>
            </a:r>
            <a:r>
              <a:rPr lang="ar-SA" dirty="0" smtClean="0"/>
              <a:t> </a:t>
            </a:r>
          </a:p>
          <a:p>
            <a:r>
              <a:rPr lang="ar-SA" dirty="0" smtClean="0"/>
              <a:t>مثلا إذا وجه الباحث سؤالا لعينة من المشترين جدد </a:t>
            </a:r>
            <a:r>
              <a:rPr lang="ar-SA" dirty="0" err="1" smtClean="0"/>
              <a:t>لإجهزة</a:t>
            </a:r>
            <a:r>
              <a:rPr lang="ar-SA" dirty="0" smtClean="0"/>
              <a:t> التلفاز عن الخاصية </a:t>
            </a:r>
            <a:r>
              <a:rPr lang="ar-SA" dirty="0" err="1" smtClean="0"/>
              <a:t>المفضله</a:t>
            </a:r>
            <a:r>
              <a:rPr lang="ar-SA" dirty="0" smtClean="0"/>
              <a:t> في أجهزتهم التي اشتروها فإن الباحث بعد فحصه لجميع </a:t>
            </a:r>
            <a:r>
              <a:rPr lang="ar-SA" dirty="0" err="1" smtClean="0"/>
              <a:t>الاجابات</a:t>
            </a:r>
            <a:r>
              <a:rPr lang="ar-SA" dirty="0" smtClean="0"/>
              <a:t> يمكنه عمل ثلاث فئات من الإجابات هي: </a:t>
            </a:r>
          </a:p>
          <a:p>
            <a:r>
              <a:rPr lang="ar-SA" dirty="0" smtClean="0"/>
              <a:t>ـ جودة الصورة </a:t>
            </a:r>
          </a:p>
          <a:p>
            <a:r>
              <a:rPr lang="ar-SA" dirty="0" smtClean="0"/>
              <a:t>ـ الموديل الجذاب </a:t>
            </a:r>
          </a:p>
          <a:p>
            <a:r>
              <a:rPr lang="ar-SA" dirty="0" smtClean="0"/>
              <a:t>ـ الاستقبال الجيد </a:t>
            </a:r>
          </a:p>
          <a:p>
            <a:pPr>
              <a:buNone/>
            </a:pPr>
            <a:endParaRPr lang="ar-SA" dirty="0" smtClean="0"/>
          </a:p>
          <a:p>
            <a:pPr>
              <a:buNone/>
            </a:pPr>
            <a:endParaRPr lang="ar-SA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ar-SA" dirty="0" smtClean="0"/>
              <a:t>بعد ذلك يقوم بتصنيف </a:t>
            </a:r>
            <a:r>
              <a:rPr lang="ar-SA" dirty="0" err="1" smtClean="0"/>
              <a:t>الاجابات</a:t>
            </a:r>
            <a:r>
              <a:rPr lang="ar-SA" dirty="0" smtClean="0"/>
              <a:t> ضمن هذه الفئات الثلاث ولابد من </a:t>
            </a:r>
            <a:r>
              <a:rPr lang="ar-SA" dirty="0" err="1" smtClean="0"/>
              <a:t>مراعاه</a:t>
            </a:r>
            <a:r>
              <a:rPr lang="ar-SA" dirty="0" smtClean="0"/>
              <a:t> اعتبارين أساسين في تحديد الفئات:</a:t>
            </a:r>
          </a:p>
          <a:p>
            <a:r>
              <a:rPr lang="ar-SA" dirty="0" smtClean="0"/>
              <a:t>ـ شمولية الفئات لكافة أنواع </a:t>
            </a:r>
            <a:r>
              <a:rPr lang="ar-SA" dirty="0" err="1" smtClean="0"/>
              <a:t>الاجابات</a:t>
            </a:r>
            <a:r>
              <a:rPr lang="ar-SA" dirty="0" smtClean="0"/>
              <a:t> المحتملة بحيث تعكس مدى التفاوت الموجود في تلك الإجابات </a:t>
            </a:r>
          </a:p>
          <a:p>
            <a:r>
              <a:rPr lang="ar-SA" dirty="0" smtClean="0"/>
              <a:t>ـ تصنيف كل إجابة ضمن فئة واحدة فقط </a:t>
            </a:r>
          </a:p>
          <a:p>
            <a:r>
              <a:rPr lang="ar-SA" dirty="0" smtClean="0"/>
              <a:t>3- ترميز البيانات: </a:t>
            </a:r>
          </a:p>
          <a:p>
            <a:r>
              <a:rPr lang="ar-SA" dirty="0" smtClean="0"/>
              <a:t>تتضمن علمية ترميز البيانات قيام الباحث بإعطاء المتغيرات محل الدراسة بأبعادها المختلفة قيما </a:t>
            </a:r>
            <a:r>
              <a:rPr lang="ar-SA" dirty="0" err="1" smtClean="0"/>
              <a:t>رقيمة</a:t>
            </a:r>
            <a:r>
              <a:rPr lang="ar-SA" dirty="0" smtClean="0"/>
              <a:t> يسهل إدخالها في الحاسب ومعالجتها بواسطتها من خلال برامج الحاسب </a:t>
            </a:r>
            <a:r>
              <a:rPr lang="ar-SA" dirty="0" err="1" smtClean="0"/>
              <a:t>الاحصائي</a:t>
            </a:r>
            <a:r>
              <a:rPr lang="ar-SA" dirty="0" smtClean="0"/>
              <a:t> </a:t>
            </a:r>
            <a:r>
              <a:rPr lang="en-US" dirty="0" smtClean="0"/>
              <a:t>SPSS</a:t>
            </a:r>
            <a:endParaRPr lang="ar-SA" dirty="0" smtClean="0"/>
          </a:p>
          <a:p>
            <a:r>
              <a:rPr lang="ar-SA" dirty="0" smtClean="0"/>
              <a:t>حيث تصبح هذه القيمة الرقمية المفتاح للوصول إلى تلك المعلومات وتحليل الفروض أو </a:t>
            </a:r>
            <a:r>
              <a:rPr lang="ar-SA" dirty="0" err="1" smtClean="0"/>
              <a:t>اسئلة</a:t>
            </a:r>
            <a:r>
              <a:rPr lang="ar-SA" dirty="0" smtClean="0"/>
              <a:t> الدراسة </a:t>
            </a:r>
          </a:p>
          <a:p>
            <a:r>
              <a:rPr lang="ar-SA" dirty="0" smtClean="0"/>
              <a:t>إلا أن ترميز البيانات تكون صعبة في حالة الأسئلة المفتوحة </a:t>
            </a:r>
            <a:endParaRPr lang="ar-SA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وهناك مدخلين رئيسيين في تصنيف البيانات التسويقية هما: </a:t>
            </a:r>
          </a:p>
          <a:p>
            <a:r>
              <a:rPr lang="ar-SA" dirty="0" smtClean="0"/>
              <a:t>مدخل التصنيف السابق </a:t>
            </a:r>
          </a:p>
          <a:p>
            <a:r>
              <a:rPr lang="ar-SA" dirty="0" smtClean="0"/>
              <a:t>مدخل التصنيف اللاحق </a:t>
            </a:r>
          </a:p>
          <a:p>
            <a:r>
              <a:rPr lang="ar-SA" dirty="0" smtClean="0"/>
              <a:t>الترميز المسبق: يستخدم هذا النوع من الترميز في حالة </a:t>
            </a:r>
            <a:r>
              <a:rPr lang="ar-SA" dirty="0" err="1" smtClean="0"/>
              <a:t>الاسئلة</a:t>
            </a:r>
            <a:r>
              <a:rPr lang="ar-SA" dirty="0" smtClean="0"/>
              <a:t> المغلقة وخاصة </a:t>
            </a:r>
            <a:r>
              <a:rPr lang="ar-SA" dirty="0" err="1" smtClean="0"/>
              <a:t>الاسئلة</a:t>
            </a:r>
            <a:r>
              <a:rPr lang="ar-SA" dirty="0" smtClean="0"/>
              <a:t> ذات الاختيارات المتعددة حيث تسند إلى للشخص المبحوث اختيار أنسب </a:t>
            </a:r>
            <a:r>
              <a:rPr lang="ar-SA" dirty="0" err="1" smtClean="0"/>
              <a:t>الاجابات</a:t>
            </a:r>
            <a:r>
              <a:rPr lang="ar-SA" dirty="0" smtClean="0"/>
              <a:t> البديلة </a:t>
            </a:r>
          </a:p>
          <a:p>
            <a:r>
              <a:rPr lang="ar-SA" dirty="0" smtClean="0"/>
              <a:t>شكل رقم 1 </a:t>
            </a:r>
            <a:r>
              <a:rPr lang="ar-SA" dirty="0" err="1" smtClean="0"/>
              <a:t>ص</a:t>
            </a:r>
            <a:r>
              <a:rPr lang="ar-SA" dirty="0" smtClean="0"/>
              <a:t> 197-202 من محاضرة السابعة </a:t>
            </a:r>
            <a:endParaRPr lang="ar-SA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الجدولة : </a:t>
            </a:r>
          </a:p>
          <a:p>
            <a:r>
              <a:rPr lang="ar-SA" dirty="0" smtClean="0"/>
              <a:t>بعد انتهاء الباحث من عملية تصنيف وترميز </a:t>
            </a:r>
            <a:r>
              <a:rPr lang="ar-SA" dirty="0" err="1" smtClean="0"/>
              <a:t>الاجابات</a:t>
            </a:r>
            <a:r>
              <a:rPr lang="ar-SA" dirty="0" smtClean="0"/>
              <a:t> فإن الخطوة التالية هي جدولتها ضمن ما يسمى بالجداول التكرارية وهناك نوعين من الجداول </a:t>
            </a:r>
          </a:p>
          <a:p>
            <a:r>
              <a:rPr lang="ar-SA" dirty="0" smtClean="0"/>
              <a:t>الجداول البسيطة </a:t>
            </a:r>
          </a:p>
          <a:p>
            <a:r>
              <a:rPr lang="ar-SA" dirty="0" smtClean="0"/>
              <a:t>الجداول المتقاطعة </a:t>
            </a:r>
          </a:p>
          <a:p>
            <a:r>
              <a:rPr lang="ar-SA" dirty="0" smtClean="0"/>
              <a:t>قراءة المثال </a:t>
            </a:r>
            <a:r>
              <a:rPr lang="ar-SA" dirty="0" err="1" smtClean="0"/>
              <a:t>ص</a:t>
            </a:r>
            <a:r>
              <a:rPr lang="ar-SA" dirty="0" smtClean="0"/>
              <a:t> 204</a:t>
            </a:r>
            <a:endParaRPr lang="ar-SA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462</Words>
  <PresentationFormat>عرض على الشاشة (3:4)‏</PresentationFormat>
  <Paragraphs>45</Paragraphs>
  <Slides>14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14</vt:i4>
      </vt:variant>
    </vt:vector>
  </HeadingPairs>
  <TitlesOfParts>
    <vt:vector size="15" baseType="lpstr">
      <vt:lpstr>سمة Office</vt:lpstr>
      <vt:lpstr>المحاضرة السابعة </vt:lpstr>
      <vt:lpstr>الشريحة 2</vt:lpstr>
      <vt:lpstr>مراجعة وتدقيق البيانات 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  <vt:lpstr>الشريحة 11</vt:lpstr>
      <vt:lpstr>الشريحة 12</vt:lpstr>
      <vt:lpstr>الشريحة 13</vt:lpstr>
      <vt:lpstr>الشريحة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المحاضرة السابعة </dc:title>
  <cp:lastModifiedBy>Dr.Ghada</cp:lastModifiedBy>
  <cp:revision>4</cp:revision>
  <dcterms:modified xsi:type="dcterms:W3CDTF">2017-11-19T15:54:48Z</dcterms:modified>
</cp:coreProperties>
</file>