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4" r:id="rId4"/>
    <p:sldId id="259" r:id="rId5"/>
    <p:sldId id="257" r:id="rId6"/>
    <p:sldId id="263" r:id="rId7"/>
    <p:sldId id="258" r:id="rId8"/>
    <p:sldId id="265"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EFAF3C-6E34-465A-B937-80405DEDC226}" type="datetimeFigureOut">
              <a:rPr lang="en-US" smtClean="0"/>
              <a:pPr/>
              <a:t>3/4/2014</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D394C651-701C-4866-89E3-9A11417016C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FAF3C-6E34-465A-B937-80405DEDC226}" type="datetimeFigureOut">
              <a:rPr lang="en-US" smtClean="0"/>
              <a:pPr/>
              <a:t>3/4/2014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FAF3C-6E34-465A-B937-80405DEDC226}" type="datetimeFigureOut">
              <a:rPr lang="en-US" smtClean="0"/>
              <a:pPr/>
              <a:t>3/4/2014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EFAF3C-6E34-465A-B937-80405DEDC226}" type="datetimeFigureOut">
              <a:rPr lang="en-US" smtClean="0"/>
              <a:pPr/>
              <a:t>3/4/2014</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D394C651-701C-4866-89E3-9A11417016C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EFAF3C-6E34-465A-B937-80405DEDC226}" type="datetimeFigureOut">
              <a:rPr lang="en-US" smtClean="0"/>
              <a:pPr/>
              <a:t>3/4/2014</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D394C651-701C-4866-89E3-9A11417016CC}"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EFAF3C-6E34-465A-B937-80405DEDC226}" type="datetimeFigureOut">
              <a:rPr lang="en-US" smtClean="0"/>
              <a:pPr/>
              <a:t>3/4/2014</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EFAF3C-6E34-465A-B937-80405DEDC226}" type="datetimeFigureOut">
              <a:rPr lang="en-US" smtClean="0"/>
              <a:pPr/>
              <a:t>3/4/2014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D394C651-701C-4866-89E3-9A11417016CC}"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EFAF3C-6E34-465A-B937-80405DEDC226}" type="datetimeFigureOut">
              <a:rPr lang="en-US" smtClean="0"/>
              <a:pPr/>
              <a:t>3/4/2014</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EFAF3C-6E34-465A-B937-80405DEDC226}" type="datetimeFigureOut">
              <a:rPr lang="en-US" smtClean="0"/>
              <a:pPr/>
              <a:t>3/4/2014</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EFAF3C-6E34-465A-B937-80405DEDC226}" type="datetimeFigureOut">
              <a:rPr lang="en-US" smtClean="0"/>
              <a:pPr/>
              <a:t>3/4/2014</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4C651-701C-4866-89E3-9A11417016C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EFAF3C-6E34-465A-B937-80405DEDC226}" type="datetimeFigureOut">
              <a:rPr lang="en-US" smtClean="0"/>
              <a:pPr/>
              <a:t>3/4/2014</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D394C651-701C-4866-89E3-9A11417016CC}"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EFAF3C-6E34-465A-B937-80405DEDC226}" type="datetimeFigureOut">
              <a:rPr lang="en-US" smtClean="0"/>
              <a:pPr/>
              <a:t>3/4/2014</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94C651-701C-4866-89E3-9A11417016CC}"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00174"/>
            <a:ext cx="8458200" cy="1222375"/>
          </a:xfrm>
        </p:spPr>
        <p:txBody>
          <a:bodyPr>
            <a:noAutofit/>
          </a:bodyPr>
          <a:lstStyle/>
          <a:p>
            <a:r>
              <a:rPr lang="ar-SA" sz="6000" b="1" dirty="0" smtClean="0">
                <a:latin typeface="Adobe Arabic" pitchFamily="18" charset="-78"/>
                <a:cs typeface="Adobe Arabic" pitchFamily="18" charset="-78"/>
              </a:rPr>
              <a:t>وظائف الثقافة</a:t>
            </a:r>
            <a:br>
              <a:rPr lang="ar-SA" sz="6000" b="1" dirty="0" smtClean="0">
                <a:latin typeface="Adobe Arabic" pitchFamily="18" charset="-78"/>
                <a:cs typeface="Adobe Arabic" pitchFamily="18" charset="-78"/>
              </a:rPr>
            </a:br>
            <a:r>
              <a:rPr lang="ar-SA" sz="6000" b="1" dirty="0" smtClean="0">
                <a:latin typeface="Adobe Arabic" pitchFamily="18" charset="-78"/>
                <a:cs typeface="Adobe Arabic" pitchFamily="18" charset="-78"/>
              </a:rPr>
              <a:t>عناصرها وخصائصها</a:t>
            </a:r>
            <a:endParaRPr lang="en-GB" sz="6000" b="1" dirty="0">
              <a:latin typeface="Adobe Arabic" pitchFamily="18" charset="-78"/>
              <a:cs typeface="Adobe Arabic" pitchFamily="18" charset="-78"/>
            </a:endParaRPr>
          </a:p>
        </p:txBody>
      </p:sp>
      <p:sp>
        <p:nvSpPr>
          <p:cNvPr id="3" name="Subtitle 2"/>
          <p:cNvSpPr>
            <a:spLocks noGrp="1"/>
          </p:cNvSpPr>
          <p:nvPr>
            <p:ph type="subTitle" idx="1"/>
          </p:nvPr>
        </p:nvSpPr>
        <p:spPr>
          <a:xfrm>
            <a:off x="571472" y="357166"/>
            <a:ext cx="2786082" cy="895344"/>
          </a:xfrm>
        </p:spPr>
        <p:txBody>
          <a:bodyPr>
            <a:normAutofit/>
          </a:bodyPr>
          <a:lstStyle/>
          <a:p>
            <a:r>
              <a:rPr lang="ar-SA" sz="4000" b="1" dirty="0" smtClean="0">
                <a:latin typeface="Adobe Arabic" pitchFamily="18" charset="-78"/>
                <a:cs typeface="Adobe Arabic" pitchFamily="18" charset="-78"/>
              </a:rPr>
              <a:t>المحاضرة الرابعة</a:t>
            </a:r>
            <a:endParaRPr lang="en-GB" sz="4000" b="1" dirty="0">
              <a:latin typeface="Adobe Arabic" pitchFamily="18" charset="-78"/>
              <a:cs typeface="Adobe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0"/>
            <a:ext cx="4338638" cy="838200"/>
          </a:xfrm>
        </p:spPr>
        <p:txBody>
          <a:bodyPr>
            <a:normAutofit/>
          </a:bodyPr>
          <a:lstStyle/>
          <a:p>
            <a:r>
              <a:rPr lang="ar-SA" sz="4800" b="1" dirty="0" smtClean="0">
                <a:latin typeface="Adobe Arabic" pitchFamily="18" charset="-78"/>
                <a:cs typeface="Adobe Arabic" pitchFamily="18" charset="-78"/>
              </a:rPr>
              <a:t>مكوّنات الثقافة </a:t>
            </a:r>
            <a:endParaRPr lang="en-GB" sz="4800" b="1" dirty="0">
              <a:latin typeface="Adobe Arabic" pitchFamily="18" charset="-78"/>
              <a:cs typeface="Adobe Arabic" pitchFamily="18" charset="-78"/>
            </a:endParaRPr>
          </a:p>
        </p:txBody>
      </p:sp>
      <p:sp>
        <p:nvSpPr>
          <p:cNvPr id="3" name="Content Placeholder 2"/>
          <p:cNvSpPr>
            <a:spLocks noGrp="1"/>
          </p:cNvSpPr>
          <p:nvPr>
            <p:ph idx="1"/>
          </p:nvPr>
        </p:nvSpPr>
        <p:spPr>
          <a:xfrm>
            <a:off x="304800" y="1142984"/>
            <a:ext cx="8686800" cy="5500726"/>
          </a:xfrm>
        </p:spPr>
        <p:txBody>
          <a:bodyPr>
            <a:normAutofit fontScale="85000" lnSpcReduction="20000"/>
          </a:bodyPr>
          <a:lstStyle/>
          <a:p>
            <a:pPr algn="just" rtl="1"/>
            <a:r>
              <a:rPr lang="ar-SA" dirty="0" smtClean="0">
                <a:latin typeface="Adobe Arabic" pitchFamily="18" charset="-78"/>
                <a:cs typeface="Adobe Arabic" pitchFamily="18" charset="-78"/>
              </a:rPr>
              <a:t>تصنف</a:t>
            </a:r>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الثقافة إلى صنفين رئيسيين هما</a:t>
            </a:r>
            <a:r>
              <a:rPr lang="ar-SA" dirty="0" smtClean="0">
                <a:latin typeface="Adobe Arabic" pitchFamily="18" charset="-78"/>
                <a:cs typeface="Adobe Arabic" pitchFamily="18" charset="-78"/>
              </a:rPr>
              <a:t>:-</a:t>
            </a: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1– الثقافة </a:t>
            </a:r>
            <a:r>
              <a:rPr lang="ar-SA" dirty="0" smtClean="0">
                <a:latin typeface="Adobe Arabic" pitchFamily="18" charset="-78"/>
                <a:cs typeface="Adobe Arabic" pitchFamily="18" charset="-78"/>
              </a:rPr>
              <a:t>المادية</a:t>
            </a:r>
            <a:r>
              <a:rPr lang="ar-SA" dirty="0" smtClean="0">
                <a:latin typeface="Adobe Arabic" pitchFamily="18" charset="-78"/>
                <a:cs typeface="Adobe Arabic" pitchFamily="18" charset="-78"/>
              </a:rPr>
              <a:t>: تشمل </a:t>
            </a:r>
            <a:r>
              <a:rPr lang="ar-SA" dirty="0" smtClean="0">
                <a:latin typeface="Adobe Arabic" pitchFamily="18" charset="-78"/>
                <a:cs typeface="Adobe Arabic" pitchFamily="18" charset="-78"/>
              </a:rPr>
              <a:t>نتاج العمل الإنساني في ذلك المجتمع من </a:t>
            </a:r>
            <a:r>
              <a:rPr lang="ar-SA" dirty="0" smtClean="0">
                <a:latin typeface="Adobe Arabic" pitchFamily="18" charset="-78"/>
                <a:cs typeface="Adobe Arabic" pitchFamily="18" charset="-78"/>
              </a:rPr>
              <a:t>مباني_معمار_نقوش </a:t>
            </a:r>
            <a:r>
              <a:rPr lang="ar-SA" dirty="0" smtClean="0">
                <a:latin typeface="Adobe Arabic" pitchFamily="18" charset="-78"/>
                <a:cs typeface="Adobe Arabic" pitchFamily="18" charset="-78"/>
              </a:rPr>
              <a:t>وإنشاءات وأشياء أخرى </a:t>
            </a:r>
            <a:r>
              <a:rPr lang="ar-SA" dirty="0" smtClean="0">
                <a:latin typeface="Adobe Arabic" pitchFamily="18" charset="-78"/>
                <a:cs typeface="Adobe Arabic" pitchFamily="18" charset="-78"/>
              </a:rPr>
              <a:t>ملموسة كالنسيج والطبخات مما يستعمله </a:t>
            </a:r>
            <a:r>
              <a:rPr lang="ar-SA" dirty="0" smtClean="0">
                <a:latin typeface="Adobe Arabic" pitchFamily="18" charset="-78"/>
                <a:cs typeface="Adobe Arabic" pitchFamily="18" charset="-78"/>
              </a:rPr>
              <a:t>الفرد.</a:t>
            </a:r>
            <a:endParaRPr lang="ar-SA" dirty="0" smtClean="0">
              <a:latin typeface="Adobe Arabic" pitchFamily="18" charset="-78"/>
              <a:cs typeface="Adobe Arabic" pitchFamily="18" charset="-78"/>
            </a:endParaRP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2- الثقافة </a:t>
            </a:r>
            <a:r>
              <a:rPr lang="ar-SA" dirty="0" smtClean="0">
                <a:latin typeface="Adobe Arabic" pitchFamily="18" charset="-78"/>
                <a:cs typeface="Adobe Arabic" pitchFamily="18" charset="-78"/>
              </a:rPr>
              <a:t>اللامادية: وتشمل الثقافة </a:t>
            </a:r>
            <a:r>
              <a:rPr lang="ar-SA" dirty="0" smtClean="0">
                <a:latin typeface="Adobe Arabic" pitchFamily="18" charset="-78"/>
                <a:cs typeface="Adobe Arabic" pitchFamily="18" charset="-78"/>
              </a:rPr>
              <a:t>اللامادية القيم والأفكار والاتجاهات والمعتقدات التي يؤمن بها الناس. </a:t>
            </a:r>
            <a:endParaRPr lang="ar-SA" dirty="0" smtClean="0">
              <a:latin typeface="Adobe Arabic" pitchFamily="18" charset="-78"/>
              <a:cs typeface="Adobe Arabic" pitchFamily="18" charset="-78"/>
            </a:endParaRPr>
          </a:p>
          <a:p>
            <a:pPr algn="just" rtl="1"/>
            <a:r>
              <a:rPr lang="ar-SA" dirty="0" smtClean="0">
                <a:latin typeface="Adobe Arabic" pitchFamily="18" charset="-78"/>
                <a:cs typeface="Adobe Arabic" pitchFamily="18" charset="-78"/>
              </a:rPr>
              <a:t>مكونات الثقافة</a:t>
            </a: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الأفكار:- هي النتائج المتحصل عليها من خلال معالجة الدماغ للبيانات المتحصل عليها من البيئة المحيطة.</a:t>
            </a: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العادات:- هي الطرق المعتادة التي </a:t>
            </a:r>
            <a:r>
              <a:rPr lang="ar-SA" dirty="0" smtClean="0">
                <a:latin typeface="Adobe Arabic" pitchFamily="18" charset="-78"/>
                <a:cs typeface="Adobe Arabic" pitchFamily="18" charset="-78"/>
              </a:rPr>
              <a:t>يمارس بها أبناء الثقافة الواحدة تفاصيل حيوية كالزواج والتغذية والتعارف. </a:t>
            </a: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 اللغة:- هي عبارة عن مجموعة من الرموز الكلامية المتفق عليها، </a:t>
            </a:r>
            <a:r>
              <a:rPr lang="ar-SA" dirty="0" smtClean="0">
                <a:latin typeface="Adobe Arabic" pitchFamily="18" charset="-78"/>
                <a:cs typeface="Adobe Arabic" pitchFamily="18" charset="-78"/>
              </a:rPr>
              <a:t>لغرض التفاعل ونقل المعلومات.</a:t>
            </a:r>
          </a:p>
          <a:p>
            <a:pPr algn="just" rtl="1"/>
            <a:r>
              <a:rPr lang="ar-SA" dirty="0" smtClean="0">
                <a:latin typeface="Adobe Arabic" pitchFamily="18" charset="-78"/>
                <a:cs typeface="Adobe Arabic" pitchFamily="18" charset="-78"/>
              </a:rPr>
              <a:t> </a:t>
            </a:r>
            <a:r>
              <a:rPr lang="ar-SA" dirty="0" smtClean="0">
                <a:latin typeface="Adobe Arabic" pitchFamily="18" charset="-78"/>
                <a:cs typeface="Adobe Arabic" pitchFamily="18" charset="-78"/>
              </a:rPr>
              <a:t>– القانون:- يمثل القانون </a:t>
            </a:r>
            <a:r>
              <a:rPr lang="ar-SA" dirty="0" smtClean="0">
                <a:latin typeface="Adobe Arabic" pitchFamily="18" charset="-78"/>
                <a:cs typeface="Adobe Arabic" pitchFamily="18" charset="-78"/>
              </a:rPr>
              <a:t>النظام </a:t>
            </a:r>
            <a:r>
              <a:rPr lang="ar-SA" dirty="0" smtClean="0">
                <a:latin typeface="Adobe Arabic" pitchFamily="18" charset="-78"/>
                <a:cs typeface="Adobe Arabic" pitchFamily="18" charset="-78"/>
              </a:rPr>
              <a:t>الاجتماعي للسلوك الإنساني، حيث يحدد ما يجب على الفرد عمله، وما يجب الامتناع عنه. </a:t>
            </a:r>
            <a:endParaRPr lang="ar-SA" dirty="0" smtClean="0">
              <a:latin typeface="Adobe Arabic" pitchFamily="18" charset="-78"/>
              <a:cs typeface="Adobe Arabic" pitchFamily="18" charset="-78"/>
            </a:endParaRPr>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dirty="0" smtClean="0"/>
          </a:p>
          <a:p>
            <a:endParaRPr lang="en-GB" dirty="0"/>
          </a:p>
        </p:txBody>
      </p:sp>
      <p:pic>
        <p:nvPicPr>
          <p:cNvPr id="4" name="Picture 3" descr="fwk-carpenter-fig08_012.jpg"/>
          <p:cNvPicPr>
            <a:picLocks noChangeAspect="1"/>
          </p:cNvPicPr>
          <p:nvPr/>
        </p:nvPicPr>
        <p:blipFill>
          <a:blip r:embed="rId2"/>
          <a:stretch>
            <a:fillRect/>
          </a:stretch>
        </p:blipFill>
        <p:spPr>
          <a:xfrm>
            <a:off x="1142976" y="1071546"/>
            <a:ext cx="6858000" cy="53244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troduction_to_clinical_cultural_competence.png"/>
          <p:cNvPicPr>
            <a:picLocks noGrp="1" noChangeAspect="1"/>
          </p:cNvPicPr>
          <p:nvPr>
            <p:ph idx="1"/>
          </p:nvPr>
        </p:nvPicPr>
        <p:blipFill>
          <a:blip r:embed="rId2"/>
          <a:stretch>
            <a:fillRect/>
          </a:stretch>
        </p:blipFill>
        <p:spPr>
          <a:xfrm>
            <a:off x="428596" y="1428736"/>
            <a:ext cx="8501122" cy="5143536"/>
          </a:xfrm>
        </p:spPr>
      </p:pic>
      <p:sp>
        <p:nvSpPr>
          <p:cNvPr id="5" name="Title 1"/>
          <p:cNvSpPr>
            <a:spLocks noGrp="1"/>
          </p:cNvSpPr>
          <p:nvPr>
            <p:ph type="title"/>
          </p:nvPr>
        </p:nvSpPr>
        <p:spPr>
          <a:xfrm>
            <a:off x="142844" y="0"/>
            <a:ext cx="8715436" cy="838200"/>
          </a:xfrm>
        </p:spPr>
        <p:txBody>
          <a:bodyPr>
            <a:normAutofit/>
          </a:bodyPr>
          <a:lstStyle/>
          <a:p>
            <a:r>
              <a:rPr lang="ar-SA" sz="4800" b="1" dirty="0" smtClean="0">
                <a:latin typeface="Adobe Arabic" pitchFamily="18" charset="-78"/>
                <a:cs typeface="Adobe Arabic" pitchFamily="18" charset="-78"/>
              </a:rPr>
              <a:t>يوضح الرسم العناصر المرئية واللامرئية من الثقافة </a:t>
            </a:r>
            <a:endParaRPr lang="en-GB" sz="4800" b="1" dirty="0">
              <a:latin typeface="Adobe Arabic" pitchFamily="18" charset="-78"/>
              <a:cs typeface="Adobe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686800" cy="838200"/>
          </a:xfrm>
        </p:spPr>
        <p:txBody>
          <a:bodyPr>
            <a:noAutofit/>
          </a:bodyPr>
          <a:lstStyle/>
          <a:p>
            <a:pPr algn="ctr"/>
            <a:r>
              <a:rPr lang="ar-SA" sz="5400" b="1" dirty="0" smtClean="0">
                <a:latin typeface="Adobe Arabic" pitchFamily="18" charset="-78"/>
                <a:cs typeface="Adobe Arabic" pitchFamily="18" charset="-78"/>
              </a:rPr>
              <a:t>ماذا تفعل الثقافة بالأفراد؟</a:t>
            </a:r>
            <a:endParaRPr lang="en-GB" sz="5400" b="1" dirty="0">
              <a:latin typeface="Adobe Arabic" pitchFamily="18" charset="-78"/>
              <a:cs typeface="Adobe Arabic" pitchFamily="18" charset="-78"/>
            </a:endParaRPr>
          </a:p>
        </p:txBody>
      </p:sp>
      <p:sp>
        <p:nvSpPr>
          <p:cNvPr id="3" name="Content Placeholder 2"/>
          <p:cNvSpPr>
            <a:spLocks noGrp="1"/>
          </p:cNvSpPr>
          <p:nvPr>
            <p:ph idx="1"/>
          </p:nvPr>
        </p:nvSpPr>
        <p:spPr>
          <a:xfrm>
            <a:off x="142844" y="1214422"/>
            <a:ext cx="8848756" cy="5500726"/>
          </a:xfrm>
        </p:spPr>
        <p:txBody>
          <a:bodyPr>
            <a:normAutofit fontScale="47500" lnSpcReduction="20000"/>
          </a:bodyPr>
          <a:lstStyle/>
          <a:p>
            <a:pPr algn="just" rtl="1"/>
            <a:r>
              <a:rPr lang="ar-SA" sz="4400" b="1" dirty="0" smtClean="0">
                <a:latin typeface="Adobe Arabic" pitchFamily="18" charset="-78"/>
                <a:cs typeface="Adobe Arabic" pitchFamily="18" charset="-78"/>
              </a:rPr>
              <a:t>ينظر تايلور إلى الثقافة بوصفها الممتلك الفريد للإنسان، فالإنسان يولد ويربى في بيئة ثقافية لأنه ليس فقط كائنا اجتماعيا _وفقا لتايلور_ بل هو كائن ثقافي، ولايمكنه أن يحيا أو يستمر في العيش بدون الثقافة ، وعلى هذا الأساس حدد تايلور مجموعة من النقاط التي تتضح فيها أهمية الثقافة للفرد، وأهميتها للمجتمع.</a:t>
            </a:r>
          </a:p>
          <a:p>
            <a:pPr algn="just" rtl="1">
              <a:buNone/>
            </a:pPr>
            <a:r>
              <a:rPr lang="ar-SA" sz="7600" b="1" u="sng" dirty="0" smtClean="0">
                <a:latin typeface="Adobe Arabic" pitchFamily="18" charset="-78"/>
                <a:cs typeface="Adobe Arabic" pitchFamily="18" charset="-78"/>
              </a:rPr>
              <a:t>أهمية الثقافة بالنسبة للفرد: </a:t>
            </a:r>
          </a:p>
          <a:p>
            <a:pPr algn="just" rtl="1">
              <a:buNone/>
            </a:pPr>
            <a:r>
              <a:rPr lang="ar-SA" sz="4400" b="1" dirty="0" smtClean="0">
                <a:latin typeface="Adobe Arabic" pitchFamily="18" charset="-78"/>
                <a:cs typeface="Adobe Arabic" pitchFamily="18" charset="-78"/>
              </a:rPr>
              <a:t>1_يرى تايلور أن الثقافة تميّز الإنسان عن غيره من الكائنات الأخرى، وتجعله على رأس السلسلة التطوّرية، كما أن الثقافة وحدها هي ما تؤهل الإنسان الفرد للدخول في الحياة الجماعية، وبدونها لايتمكّن من ذلك... (ملاملاحظتك على هذه الوظيفة؟)</a:t>
            </a:r>
          </a:p>
          <a:p>
            <a:pPr algn="just" rtl="1">
              <a:buNone/>
            </a:pPr>
            <a:r>
              <a:rPr lang="ar-SA" sz="4400" b="1" dirty="0" smtClean="0">
                <a:latin typeface="Adobe Arabic" pitchFamily="18" charset="-78"/>
                <a:cs typeface="Adobe Arabic" pitchFamily="18" charset="-78"/>
              </a:rPr>
              <a:t>2_تايلور يرى أن الثقافة هي من تقدّم للفرد الحلول في الظروف المعقّدة، فالثقافة هي من تمنح الإنسان الفرد الغذاء حين يجوع، والدواء حين يمرض، والملجأ والأمان </a:t>
            </a:r>
          </a:p>
          <a:p>
            <a:pPr algn="just" rtl="1">
              <a:buNone/>
            </a:pPr>
            <a:r>
              <a:rPr lang="ar-SA" sz="4400" b="1" dirty="0" smtClean="0">
                <a:latin typeface="Adobe Arabic" pitchFamily="18" charset="-78"/>
                <a:cs typeface="Adobe Arabic" pitchFamily="18" charset="-78"/>
              </a:rPr>
              <a:t>وغيرها من تلبية الاحتياجات الأساسية ، والتي بدونها لايتمكن الفرد من حلّها بدون مجموعة المعتقدات والتقاليد التي يعيش ضمنها والتي تفسّر له ماحوله.</a:t>
            </a:r>
          </a:p>
          <a:p>
            <a:pPr algn="just" rtl="1">
              <a:buNone/>
            </a:pPr>
            <a:r>
              <a:rPr lang="ar-SA" sz="4400" b="1" dirty="0" smtClean="0">
                <a:latin typeface="Adobe Arabic" pitchFamily="18" charset="-78"/>
                <a:cs typeface="Adobe Arabic" pitchFamily="18" charset="-78"/>
              </a:rPr>
              <a:t>3_تقدّم الثقافة تفسيرات تقليدية لمواقف معيّنة، مما يؤثر على تصرّفاته، مثل التطيّر من حيوانات معيّنة، أو اعتماد تفسير للخلق والحياة على أساسه تتغيّر احتياجاته كفرد (المسلمون مثلا وبسبب من اعتقادهم بالأجر عند المصائب يبدون أكثر صبرا وتقبلا).</a:t>
            </a:r>
          </a:p>
          <a:p>
            <a:pPr algn="just" rtl="1">
              <a:buNone/>
            </a:pPr>
            <a:r>
              <a:rPr lang="ar-SA" sz="4400" b="1" dirty="0" smtClean="0">
                <a:latin typeface="Adobe Arabic" pitchFamily="18" charset="-78"/>
                <a:cs typeface="Adobe Arabic" pitchFamily="18" charset="-78"/>
              </a:rPr>
              <a:t>4_ تشكّل الثقافة الشخصية الفردية للإنسان، فلايمكن للطفل أن يطوّر مهاراته الحركية أو النوعية (المتعلقة بجنسه) أو العقلية بمعزل عن الثقافة المحيطة به ، فهي التي تحدد وظائفه وموقعه في المجتمع فيما بعد، لذلك نفهم مثلا ممارسة الذكور للأدوار المناطة بالرجال منذ سن مبكّرة في المجتمعات الذكورية، والأمر نفسه في تفهّمنا لممارسات ثقافية تفرض على الإناث البقاء في وضعية معيّنة مثل القدم الصينية التي كانت تعتبر رمز جمال للفتاة التي تعدّ من مبكرة لدور الزوجة فقط. </a:t>
            </a:r>
          </a:p>
          <a:p>
            <a:pPr algn="r">
              <a:buNone/>
            </a:pPr>
            <a:r>
              <a:rPr lang="ar-SA" dirty="0" smtClean="0"/>
              <a:t> </a:t>
            </a:r>
          </a:p>
          <a:p>
            <a:pPr algn="r"/>
            <a:endParaRPr lang="en-GB" dirty="0" smtClean="0"/>
          </a:p>
          <a:p>
            <a:endParaRPr lang="en-GB" dirty="0" smtClean="0"/>
          </a:p>
          <a:p>
            <a:endParaRPr lang="en-GB" dirty="0" smtClean="0"/>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6000" b="1" dirty="0" smtClean="0">
                <a:latin typeface="Adobe Arabic" pitchFamily="18" charset="-78"/>
                <a:cs typeface="Adobe Arabic" pitchFamily="18" charset="-78"/>
              </a:rPr>
              <a:t>ماذا تفعل الثقافة بالمجتمعات؟</a:t>
            </a:r>
            <a:endParaRPr lang="en-GB" sz="6000" b="1" dirty="0">
              <a:latin typeface="Adobe Arabic" pitchFamily="18" charset="-78"/>
              <a:cs typeface="Adobe Arabic" pitchFamily="18" charset="-78"/>
            </a:endParaRPr>
          </a:p>
        </p:txBody>
      </p:sp>
      <p:sp>
        <p:nvSpPr>
          <p:cNvPr id="4" name="Content Placeholder 2"/>
          <p:cNvSpPr>
            <a:spLocks noGrp="1"/>
          </p:cNvSpPr>
          <p:nvPr>
            <p:ph idx="1"/>
          </p:nvPr>
        </p:nvSpPr>
        <p:spPr>
          <a:xfrm>
            <a:off x="304800" y="1285860"/>
            <a:ext cx="8686800" cy="5429288"/>
          </a:xfrm>
        </p:spPr>
        <p:txBody>
          <a:bodyPr>
            <a:normAutofit fontScale="62500" lnSpcReduction="20000"/>
          </a:bodyPr>
          <a:lstStyle/>
          <a:p>
            <a:pPr algn="r"/>
            <a:r>
              <a:rPr lang="ar-SA" sz="5100" b="1" u="sng" dirty="0" smtClean="0">
                <a:latin typeface="Adobe Arabic" pitchFamily="18" charset="-78"/>
                <a:cs typeface="Adobe Arabic" pitchFamily="18" charset="-78"/>
              </a:rPr>
              <a:t>أهمية الثقافة بالنسبة للجماعات/ المجتمعات:</a:t>
            </a:r>
          </a:p>
          <a:p>
            <a:pPr algn="r"/>
            <a:endParaRPr lang="ar-SA" sz="4000" b="1" dirty="0" smtClean="0">
              <a:latin typeface="Adobe Arabic" pitchFamily="18" charset="-78"/>
              <a:cs typeface="Adobe Arabic" pitchFamily="18" charset="-78"/>
            </a:endParaRPr>
          </a:p>
          <a:p>
            <a:pPr algn="r"/>
            <a:r>
              <a:rPr lang="ar-SA" sz="4000" b="1" dirty="0" smtClean="0">
                <a:latin typeface="Adobe Arabic" pitchFamily="18" charset="-78"/>
                <a:cs typeface="Adobe Arabic" pitchFamily="18" charset="-78"/>
              </a:rPr>
              <a:t>1_تبقي الثقافة على العلاقات الاجتماعية متماسكة بين الأفراد، فالنسيج الاجتماعي إنما يتألف أصلا في سياق ثقافي يتم خلاله توزيع الأدوار وتحديد وظائف الأفراد. وبسبب تدوير الثقافة وإعادة صناعتها عبر التاريخ، يستمر الاقتصاد في الازدهار وتبقي الثقافة على تماسك الجماعة وتضامنها.</a:t>
            </a:r>
          </a:p>
          <a:p>
            <a:pPr algn="r"/>
            <a:r>
              <a:rPr lang="ar-SA" sz="4000" b="1" dirty="0" smtClean="0">
                <a:latin typeface="Adobe Arabic" pitchFamily="18" charset="-78"/>
                <a:cs typeface="Adobe Arabic" pitchFamily="18" charset="-78"/>
              </a:rPr>
              <a:t>2_تمنح الثقافة رؤية جديدة للفرد مختلفة عن نظرته الفردية لنفسه (الهوية الشخصية) فالمجتمع يمنح للفرد هوية جديدة بناء على موقعه ووظيفته ونظرة الأفراد الآخرين له، فالثقافة بهذا المعنى تجعل الفرد يفكر بنفسه من حيث هو جزء من كل ، وبالتالي هي من تمنحه الاستقرار الاجتماعي (ممثلا في الأسرة) والأمن (ممثلا في السلطة)، والشعور بالانتماء (ممثلا في القومية أو الأممية).</a:t>
            </a:r>
          </a:p>
          <a:p>
            <a:pPr algn="r"/>
            <a:r>
              <a:rPr lang="ar-SA" sz="4000" b="1" dirty="0" smtClean="0">
                <a:latin typeface="Adobe Arabic" pitchFamily="18" charset="-78"/>
                <a:cs typeface="Adobe Arabic" pitchFamily="18" charset="-78"/>
              </a:rPr>
              <a:t>3_تخلق الثقافة احتياجات جديدة ودوافع ، وتنظّم تلبية هذه الاحتياجات بمجرد ظهورها عن طريق الاقتصاد. وهذا مايجعل الثقافة في حالة تجدد مستمر، والمجتمع في حالة نشاط متواصل مما يغذّي عجلة اقتصاده ويمنعه من الركود.</a:t>
            </a:r>
          </a:p>
          <a:p>
            <a:endParaRPr lang="ar-SA" sz="4000" b="1" dirty="0" smtClean="0">
              <a:latin typeface="Adobe Arabic" pitchFamily="18" charset="-78"/>
              <a:cs typeface="Adobe Arabic" pitchFamily="18" charset="-78"/>
            </a:endParaRPr>
          </a:p>
          <a:p>
            <a:r>
              <a:rPr lang="en-GB" sz="4000" dirty="0" smtClean="0">
                <a:latin typeface="Adobe Arabic" pitchFamily="18" charset="-78"/>
                <a:cs typeface="Adobe Arabic" pitchFamily="18" charset="-78"/>
              </a:rPr>
              <a: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500726" cy="838200"/>
          </a:xfrm>
        </p:spPr>
        <p:txBody>
          <a:bodyPr>
            <a:noAutofit/>
          </a:bodyPr>
          <a:lstStyle/>
          <a:p>
            <a:pPr algn="ctr"/>
            <a:r>
              <a:rPr lang="ar-SA" sz="6000" b="1" dirty="0" smtClean="0">
                <a:latin typeface="Adobe Arabic" pitchFamily="18" charset="-78"/>
                <a:cs typeface="Adobe Arabic" pitchFamily="18" charset="-78"/>
              </a:rPr>
              <a:t>وظائف الثقافة </a:t>
            </a:r>
            <a:endParaRPr lang="en-GB" sz="6000" b="1" dirty="0">
              <a:latin typeface="Adobe Arabic" pitchFamily="18" charset="-78"/>
              <a:cs typeface="Adobe Arabic" pitchFamily="18" charset="-78"/>
            </a:endParaRPr>
          </a:p>
        </p:txBody>
      </p:sp>
      <p:sp>
        <p:nvSpPr>
          <p:cNvPr id="3" name="Content Placeholder 2"/>
          <p:cNvSpPr>
            <a:spLocks noGrp="1"/>
          </p:cNvSpPr>
          <p:nvPr>
            <p:ph idx="1"/>
          </p:nvPr>
        </p:nvSpPr>
        <p:spPr>
          <a:xfrm>
            <a:off x="457200" y="571480"/>
            <a:ext cx="8686800" cy="6072206"/>
          </a:xfrm>
        </p:spPr>
        <p:txBody>
          <a:bodyPr>
            <a:normAutofit fontScale="25000" lnSpcReduction="20000"/>
          </a:bodyPr>
          <a:lstStyle/>
          <a:p>
            <a:endParaRPr lang="ar-SA" b="1" dirty="0" smtClean="0"/>
          </a:p>
          <a:p>
            <a:pPr algn="r"/>
            <a:r>
              <a:rPr lang="ar-SA" sz="7700" b="1" dirty="0" smtClean="0">
                <a:latin typeface="Adobe Arabic" pitchFamily="18" charset="-78"/>
                <a:cs typeface="Adobe Arabic" pitchFamily="18" charset="-78"/>
              </a:rPr>
              <a:t>حدد تايلور 12 وظيفة للثقافة من ضمنها :</a:t>
            </a:r>
          </a:p>
          <a:p>
            <a:pPr algn="r"/>
            <a:r>
              <a:rPr lang="ar-SA" sz="11200" b="1" u="sng" dirty="0" smtClean="0">
                <a:latin typeface="Adobe Arabic" pitchFamily="18" charset="-78"/>
                <a:cs typeface="Adobe Arabic" pitchFamily="18" charset="-78"/>
              </a:rPr>
              <a:t>1_الثقافة هي مخزن المعرفة: </a:t>
            </a:r>
          </a:p>
          <a:p>
            <a:pPr algn="r"/>
            <a:r>
              <a:rPr lang="ar-SA" sz="7700" b="1" dirty="0" smtClean="0">
                <a:latin typeface="Adobe Arabic" pitchFamily="18" charset="-78"/>
                <a:cs typeface="Adobe Arabic" pitchFamily="18" charset="-78"/>
              </a:rPr>
              <a:t>منذ أن تتشكل الظاهرة الاجتماعية في أي تجمّع بشري، تكون المعرفة هي العامل الأول في تشكيل المعنى والحياة، فالإنسان يشكّل علاقاته مع ماحوله عبر مجموعة من المعارف والأفكار التي تكون غالبا ناتجة من تجارب سابقة (مثل اختبار دواء أو تجريب خطر ما أو ابتكار )، تنتقل هذه المعلومات والمعارف من جيل إلى آخر، وتتوسع أو تضيق أو يتم تصحيحها، عبر وعاء الثقافة.</a:t>
            </a:r>
          </a:p>
          <a:p>
            <a:pPr algn="r"/>
            <a:r>
              <a:rPr lang="ar-SA" sz="7700" b="1" dirty="0" smtClean="0">
                <a:latin typeface="Adobe Arabic" pitchFamily="18" charset="-78"/>
                <a:cs typeface="Adobe Arabic" pitchFamily="18" charset="-78"/>
              </a:rPr>
              <a:t>والإنسان في هذه الحالة يختلف عن غيره من المخلوقات التي تمارس دورها في الحياة عبر وراثة عادات حيوية ، </a:t>
            </a:r>
          </a:p>
          <a:p>
            <a:pPr algn="r"/>
            <a:r>
              <a:rPr lang="ar-SA" sz="7700" b="1" dirty="0" smtClean="0">
                <a:latin typeface="Adobe Arabic" pitchFamily="18" charset="-78"/>
                <a:cs typeface="Adobe Arabic" pitchFamily="18" charset="-78"/>
              </a:rPr>
              <a:t>بفارق أنه كائن قادر على التعلم والملاحظة والحفظ، وهو مايجعله _في نظر تايلور_ كائنا ثقافيا .</a:t>
            </a:r>
          </a:p>
          <a:p>
            <a:pPr algn="r"/>
            <a:r>
              <a:rPr lang="ar-SA" sz="7700" b="1" dirty="0" smtClean="0">
                <a:latin typeface="Adobe Arabic" pitchFamily="18" charset="-78"/>
                <a:cs typeface="Adobe Arabic" pitchFamily="18" charset="-78"/>
              </a:rPr>
              <a:t>وقد أبدع الإنسان أيما إبداع في نقل معارفه ومخزونه العلمي عبر وعاء الثقافة، فمن استخدم الشعر ومن استخدم الكتابة والنقوش والقصة والأسطورة كان يفعل ذلك بهدف الحفاظ على خلود تراثه.</a:t>
            </a:r>
          </a:p>
          <a:p>
            <a:pPr algn="r"/>
            <a:r>
              <a:rPr lang="ar-SA" sz="11200" b="1" dirty="0" smtClean="0">
                <a:latin typeface="Adobe Arabic" pitchFamily="18" charset="-78"/>
                <a:cs typeface="Adobe Arabic" pitchFamily="18" charset="-78"/>
              </a:rPr>
              <a:t>2_الثقافة تقدّم تفسيرات متماسكة للحياة ومواقفها المتعددة:</a:t>
            </a:r>
          </a:p>
          <a:p>
            <a:pPr algn="r"/>
            <a:r>
              <a:rPr lang="ar-SA" sz="7700" b="1" dirty="0" smtClean="0">
                <a:latin typeface="Adobe Arabic" pitchFamily="18" charset="-78"/>
                <a:cs typeface="Adobe Arabic" pitchFamily="18" charset="-78"/>
              </a:rPr>
              <a:t>بمجرّد أن يولد الإنسان ضمن ثقافة محددة، تبدأ تساؤلاته حول الحياة ومعانيها ومواقفها المتعددة، وماينبغي فعله أو عدم فعله. والثقافة وحدها هي من تقدّم له هذه الإجابات (بغض النظر عن صدقها من عدمه) ، والإنسان الفرد بموجب هذه الإجابات يتصرّف ويعتقد . فعلى سبيل المثال: </a:t>
            </a:r>
          </a:p>
          <a:p>
            <a:pPr algn="r"/>
            <a:r>
              <a:rPr lang="ar-SA" sz="7700" b="1" dirty="0" smtClean="0">
                <a:latin typeface="Adobe Arabic" pitchFamily="18" charset="-78"/>
                <a:cs typeface="Adobe Arabic" pitchFamily="18" charset="-78"/>
              </a:rPr>
              <a:t>يعتقد المسلمون بنجاسة الخنزير بسبب نهي الدين الإسلامي عن أكله، ولذلك يمتنعون عن أكله واستخدام منتجاته. </a:t>
            </a:r>
          </a:p>
          <a:p>
            <a:pPr algn="r"/>
            <a:r>
              <a:rPr lang="ar-SA" sz="7700" b="1" dirty="0" smtClean="0">
                <a:latin typeface="Adobe Arabic" pitchFamily="18" charset="-78"/>
                <a:cs typeface="Adobe Arabic" pitchFamily="18" charset="-78"/>
              </a:rPr>
              <a:t>بالمقابل كان العرب قبل الإسلام يعتقدون بضرب القداح لتحديد ماتريده الأقدار أن يفعلوه، ولذلك قبل أن يفعلوا أي شيء مهم مثل عقد نكاح أو الخروج لحرب أو السفر في رحلة تجارية، كان عليهم أن يضربوا القداح لتحديد أقدارهم.</a:t>
            </a:r>
          </a:p>
          <a:p>
            <a:pPr algn="r"/>
            <a:r>
              <a:rPr lang="ar-SA" sz="9600" b="1" dirty="0" smtClean="0">
                <a:latin typeface="Adobe Arabic" pitchFamily="18" charset="-78"/>
                <a:cs typeface="Adobe Arabic" pitchFamily="18" charset="-78"/>
              </a:rPr>
              <a:t>3_تعرّف الثقافة القيم الأخلاقية، والمفاهيم الماورائية للوجود الإنساني كالخير والشر:</a:t>
            </a:r>
          </a:p>
          <a:p>
            <a:pPr algn="r"/>
            <a:r>
              <a:rPr lang="ar-SA" sz="7700" b="1" dirty="0" smtClean="0">
                <a:latin typeface="Adobe Arabic" pitchFamily="18" charset="-78"/>
                <a:cs typeface="Adobe Arabic" pitchFamily="18" charset="-78"/>
              </a:rPr>
              <a:t>ربما نعتقد أن مفاهيم الخير والشر موحّدة بين المجتمعات البشرية (وهذا ماذهب إليه كثير من الفلاسفة المتقدمين ) ولكن الحقيقة أننا نختلف في رؤيتنا لهذه المفاهيم وفقا لثقافاتنا، فما قد يراه مجتمع ما أخلاقيا ومقبولا يعتبر مرذولا ومستهجنا في مجتمع آخر (مثلا بعض المفاهيم التي تتعلق بالعلاقة بين الجنسين، أو مدى التسامح مع الفساد المالي والحكومي، والعنف وهل هو محرّك نبيل (كما كان عند الجاهليين) أم محرّك همجي (كما هو الآن ).. </a:t>
            </a:r>
          </a:p>
          <a:p>
            <a:pPr algn="r"/>
            <a:endParaRPr lang="ar-SA" sz="7700" b="1" dirty="0" smtClean="0">
              <a:latin typeface="Adobe Arabic" pitchFamily="18" charset="-78"/>
              <a:cs typeface="Adobe Arabic" pitchFamily="18" charset="-78"/>
            </a:endParaRPr>
          </a:p>
          <a:p>
            <a:pPr algn="r"/>
            <a:r>
              <a:rPr lang="en-GB" sz="7700" b="1" dirty="0" smtClean="0">
                <a:latin typeface="Adobe Arabic" pitchFamily="18" charset="-78"/>
                <a:cs typeface="Adobe Arabic" pitchFamily="18" charset="-78"/>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786446" cy="838200"/>
          </a:xfrm>
        </p:spPr>
        <p:txBody>
          <a:bodyPr>
            <a:noAutofit/>
          </a:bodyPr>
          <a:lstStyle/>
          <a:p>
            <a:pPr algn="ctr"/>
            <a:r>
              <a:rPr lang="ar-SA" sz="6000" b="1" dirty="0" smtClean="0">
                <a:latin typeface="Adobe Arabic" pitchFamily="18" charset="-78"/>
                <a:cs typeface="Adobe Arabic" pitchFamily="18" charset="-78"/>
              </a:rPr>
              <a:t>وظائف الثقافة    </a:t>
            </a:r>
            <a:endParaRPr lang="en-GB" sz="6000" b="1" dirty="0">
              <a:latin typeface="Adobe Arabic" pitchFamily="18" charset="-78"/>
              <a:cs typeface="Adobe Arabic" pitchFamily="18" charset="-78"/>
            </a:endParaRPr>
          </a:p>
        </p:txBody>
      </p:sp>
      <p:sp>
        <p:nvSpPr>
          <p:cNvPr id="3" name="Content Placeholder 2"/>
          <p:cNvSpPr>
            <a:spLocks noGrp="1"/>
          </p:cNvSpPr>
          <p:nvPr>
            <p:ph idx="1"/>
          </p:nvPr>
        </p:nvSpPr>
        <p:spPr>
          <a:xfrm>
            <a:off x="142844" y="785794"/>
            <a:ext cx="8848756" cy="5929354"/>
          </a:xfrm>
        </p:spPr>
        <p:txBody>
          <a:bodyPr>
            <a:normAutofit fontScale="32500" lnSpcReduction="20000"/>
          </a:bodyPr>
          <a:lstStyle/>
          <a:p>
            <a:pPr algn="r"/>
            <a:r>
              <a:rPr lang="ar-SA" sz="9800" b="1" dirty="0" smtClean="0">
                <a:latin typeface="Adobe Arabic" pitchFamily="18" charset="-78"/>
                <a:cs typeface="Adobe Arabic" pitchFamily="18" charset="-78"/>
              </a:rPr>
              <a:t>4_تحدد الثقافة أدوارنا الاجتماعية: </a:t>
            </a:r>
          </a:p>
          <a:p>
            <a:pPr algn="r"/>
            <a:r>
              <a:rPr lang="ar-SA" sz="6300" b="1" dirty="0" smtClean="0">
                <a:latin typeface="Adobe Arabic" pitchFamily="18" charset="-78"/>
                <a:cs typeface="Adobe Arabic" pitchFamily="18" charset="-78"/>
              </a:rPr>
              <a:t>كأفراد، يحتاج أحدنا إلى مصادر يشكّل عبرها هويته الفردية، وإحدى أهم جوانب الهوية هو الدور الاجتماعي الذي نولد لنمارسه (بغض النظر عن رضانا به أو عدم رضانا). فالمجتمعات الذكورية مثلا تحتفي بالمولود الذكر وتعده من وقت مبكّر للقيام بأدوار اجتماعية تختص بالرجال، بينما تعد الإناث من وقت مبكر للقيام بأدوار اجتماعية تختص بالنساء. وهذا الالتصاق بين الدور الاجتماعي الذي تفرضه الثقافة قد يلتبس كثيرا بينه وبين الدور البيولوجي الذي تفرضه الطبيعة. لذلك وحين ظهرت بدايات الدراسات النسوية في نهاية القرن ال19، حاولت أن تربط بين الدور الاجتماعي الذي تحاصر فيه المرأة في المجتمعات الذكورية  بين الثقافة نفسها، وأن الثقافة هي من تصنّف المرأة كجنس أضعف وتنمّطها مثلما تنمّط الرجل.</a:t>
            </a:r>
          </a:p>
          <a:p>
            <a:pPr algn="r"/>
            <a:r>
              <a:rPr lang="ar-SA" sz="6300" b="1" dirty="0" smtClean="0">
                <a:latin typeface="Adobe Arabic" pitchFamily="18" charset="-78"/>
                <a:cs typeface="Adobe Arabic" pitchFamily="18" charset="-78"/>
              </a:rPr>
              <a:t>قد تتفاقم قدرة الثقافة على تصنيف المجتمع إلى درجة أنها يمكن أن تحدد الدور الاجتماعي للشخص حسب طبقته وعرقيته (ملكي/ عمالي/ فلاّح/ من الطبقة الدينية...) مما يجعل التباين مسلمة اجتماعية _بحسب تايلور الذي عاش زمنا عنصريا_.</a:t>
            </a:r>
          </a:p>
          <a:p>
            <a:pPr algn="r"/>
            <a:r>
              <a:rPr lang="ar-SA" sz="11100" b="1" dirty="0" smtClean="0">
                <a:latin typeface="Adobe Arabic" pitchFamily="18" charset="-78"/>
                <a:cs typeface="Adobe Arabic" pitchFamily="18" charset="-78"/>
              </a:rPr>
              <a:t>5_تقدم الثقافة القوالب السلوكية للأفراد:</a:t>
            </a:r>
          </a:p>
          <a:p>
            <a:pPr algn="r"/>
            <a:r>
              <a:rPr lang="ar-SA" sz="6300" b="1" dirty="0" smtClean="0">
                <a:latin typeface="Adobe Arabic" pitchFamily="18" charset="-78"/>
                <a:cs typeface="Adobe Arabic" pitchFamily="18" charset="-78"/>
              </a:rPr>
              <a:t>إذا كنا قد اتفقنا أن الثقافة تتألف من مجموع العادات والمعتقدات والتقاليد، فإن السلوك بوصفه رمزا) قد يكون منطوقا وغير منطوق أمر تحدده الثقافة وحدها، فأسلوب التحيّة، وأساليب الاتصال الجسدي _كالعناق والتقبيل والمصافحة_ وأساليب الاحتفال، ومرورا بأساليب الطبخ (بسيطة أو معقدة) ، وانتهاء بطقوس الزواج وتشكيل العائلة، كلها قوالب تقدّمها الثقافة للأفراد ليشعروا بالانتماء للجماعة ، وعبر هذه القوالب تمرر رموز ثقافية معقدة وتستمد الثقافة ثبوتها عبر الأجيال.</a:t>
            </a:r>
          </a:p>
          <a:p>
            <a:pPr algn="r"/>
            <a:r>
              <a:rPr lang="ar-SA" sz="9800" b="1" dirty="0" smtClean="0">
                <a:latin typeface="Adobe Arabic" pitchFamily="18" charset="-78"/>
                <a:cs typeface="Adobe Arabic" pitchFamily="18" charset="-78"/>
              </a:rPr>
              <a:t>6_ الثقافة تمدّ الفرد بعناصر تطوير شخصيته:</a:t>
            </a:r>
          </a:p>
          <a:p>
            <a:pPr algn="r"/>
            <a:r>
              <a:rPr lang="ar-SA" sz="6300" b="1" dirty="0" smtClean="0">
                <a:latin typeface="Adobe Arabic" pitchFamily="18" charset="-78"/>
                <a:cs typeface="Adobe Arabic" pitchFamily="18" charset="-78"/>
              </a:rPr>
              <a:t>فتطوّر شخصية الطفل داخل المجتمع واكتسابه للمهارات الحيوية (كأساليب اللعب والتغذية) أو الاجتماعية (كأساليب التواصل مع المجتمع والتعلم) إنما هو مرهون بتصميم الثقافة للقالب الاجتماعي الذي ينمو داخله الفرد ويتطوّر، فيكوّن شخصيته . فالولد في المجتمعات القديمة يتم تعليمه ركوب الخيل وحمل السلاح ، كما تتعلم الفتيات قديما الخياطة والنسيج ورعاية الحيوانات والطبخ ، وهي المهارات التي قد يتقنها البعض ويتفوق فيها، وقد يخفق البعض ويتحول إلى مهارات جانبية ويبدع فيها، وهذا بالضبط ما تحدده الثقافة وتمنحه من خيارات...</a:t>
            </a:r>
          </a:p>
          <a:p>
            <a:pPr algn="r"/>
            <a:endParaRPr lang="ar-SA" sz="6300" b="1" dirty="0" smtClean="0">
              <a:latin typeface="Adobe Arabic" pitchFamily="18" charset="-78"/>
              <a:cs typeface="Adobe Arabic" pitchFamily="18" charset="-78"/>
            </a:endParaRPr>
          </a:p>
          <a:p>
            <a:pPr algn="r"/>
            <a:endParaRPr lang="ar-SA" sz="6300" b="1" dirty="0" smtClean="0">
              <a:latin typeface="Adobe Arabic" pitchFamily="18" charset="-78"/>
              <a:cs typeface="Adobe Arabic" pitchFamily="18" charset="-78"/>
            </a:endParaRP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57752" cy="838200"/>
          </a:xfrm>
        </p:spPr>
        <p:txBody>
          <a:bodyPr>
            <a:noAutofit/>
          </a:bodyPr>
          <a:lstStyle/>
          <a:p>
            <a:pPr algn="ctr"/>
            <a:r>
              <a:rPr lang="ar-SA" sz="6000" b="1" dirty="0" smtClean="0">
                <a:latin typeface="Adobe Arabic" pitchFamily="18" charset="-78"/>
                <a:cs typeface="Adobe Arabic" pitchFamily="18" charset="-78"/>
              </a:rPr>
              <a:t>الهوية الثقافية</a:t>
            </a:r>
            <a:endParaRPr lang="en-GB" sz="6000" b="1" dirty="0">
              <a:latin typeface="Adobe Arabic" pitchFamily="18" charset="-78"/>
              <a:cs typeface="Adobe Arabic" pitchFamily="18" charset="-78"/>
            </a:endParaRPr>
          </a:p>
        </p:txBody>
      </p:sp>
      <p:sp>
        <p:nvSpPr>
          <p:cNvPr id="3" name="Content Placeholder 2"/>
          <p:cNvSpPr>
            <a:spLocks noGrp="1"/>
          </p:cNvSpPr>
          <p:nvPr>
            <p:ph idx="1"/>
          </p:nvPr>
        </p:nvSpPr>
        <p:spPr>
          <a:xfrm>
            <a:off x="304800" y="785794"/>
            <a:ext cx="8686800" cy="5857916"/>
          </a:xfrm>
        </p:spPr>
        <p:txBody>
          <a:bodyPr>
            <a:normAutofit fontScale="32500" lnSpcReduction="20000"/>
          </a:bodyPr>
          <a:lstStyle/>
          <a:p>
            <a:pPr marL="342900" lvl="1" indent="-342900" algn="r" rtl="1">
              <a:buFont typeface="Wingdings 2"/>
              <a:buChar char=""/>
            </a:pPr>
            <a:r>
              <a:rPr lang="ar-SA" sz="11100" b="1" dirty="0">
                <a:latin typeface="Adobe Arabic" pitchFamily="18" charset="-78"/>
                <a:cs typeface="Adobe Arabic" pitchFamily="18" charset="-78"/>
              </a:rPr>
              <a:t>2) مفهوم </a:t>
            </a:r>
            <a:r>
              <a:rPr lang="ar-SA" sz="11100" b="1" dirty="0">
                <a:latin typeface="Adobe Arabic" pitchFamily="18" charset="-78"/>
                <a:cs typeface="Adobe Arabic" pitchFamily="18" charset="-78"/>
              </a:rPr>
              <a:t>الهوية</a:t>
            </a:r>
            <a:r>
              <a:rPr lang="ar-SA" sz="11100" b="1" dirty="0">
                <a:latin typeface="Adobe Arabic" pitchFamily="18" charset="-78"/>
                <a:cs typeface="Adobe Arabic" pitchFamily="18" charset="-78"/>
              </a:rPr>
              <a:t>:</a:t>
            </a:r>
            <a:endParaRPr lang="en-GB" sz="11100" b="1" dirty="0">
              <a:latin typeface="Adobe Arabic" pitchFamily="18" charset="-78"/>
              <a:cs typeface="Adobe Arabic" pitchFamily="18" charset="-78"/>
            </a:endParaRPr>
          </a:p>
          <a:p>
            <a:pPr algn="just" rtl="1"/>
            <a:r>
              <a:rPr lang="ar-SA" sz="6700" b="1" dirty="0" smtClean="0">
                <a:latin typeface="Adobe Arabic" pitchFamily="18" charset="-78"/>
                <a:cs typeface="Adobe Arabic" pitchFamily="18" charset="-78"/>
              </a:rPr>
              <a:t>يعرف </a:t>
            </a:r>
            <a:r>
              <a:rPr lang="ar-SA" sz="6700" b="1" dirty="0">
                <a:latin typeface="Adobe Arabic" pitchFamily="18" charset="-78"/>
                <a:cs typeface="Adobe Arabic" pitchFamily="18" charset="-78"/>
              </a:rPr>
              <a:t>مجمع اللغة العربية الهوية بأنها "حقيقة الشيء أو الشخص المطلقة المشتملة على صفاته الجوهرية التى تميزه عن غيره، وهى عبارة عن تلك القيم المطلقة التى تحتاج إلى جهد إنسانى متواصل، لتنزيلها إلى حقائق اجتماعية وحضارية</a:t>
            </a:r>
            <a:r>
              <a:rPr lang="ar-SA" sz="6700" b="1" dirty="0" smtClean="0">
                <a:latin typeface="Adobe Arabic" pitchFamily="18" charset="-78"/>
                <a:cs typeface="Adobe Arabic" pitchFamily="18" charset="-78"/>
              </a:rPr>
              <a:t>"</a:t>
            </a:r>
            <a:endParaRPr lang="en-GB" sz="6700" b="1" dirty="0">
              <a:latin typeface="Adobe Arabic" pitchFamily="18" charset="-78"/>
              <a:cs typeface="Adobe Arabic" pitchFamily="18" charset="-78"/>
            </a:endParaRPr>
          </a:p>
          <a:p>
            <a:pPr algn="just" rtl="1"/>
            <a:r>
              <a:rPr lang="ar-SA" sz="6700" b="1" dirty="0">
                <a:latin typeface="Adobe Arabic" pitchFamily="18" charset="-78"/>
                <a:cs typeface="Adobe Arabic" pitchFamily="18" charset="-78"/>
              </a:rPr>
              <a:t>يشير مفهوم الهوية فى الأصل إلى الهوية الفردية، ويعنى إدراك الفرد نفسياً لذاته. ولكن هذا المفهوم أخذ يتسع تدريجياً داخل العلوم الاجتماعية، بحيث أصبح يستخدم للتعبير عن الهوية الاجتماعية، والهوية الثقافية، والهوية العرقية. وهى مصطلحات تشير إلى توحد الذات مع وضع اجتماعى معين، أو مع تراث ثقافى معين، ويمكن الحديث أيضاً عن هوية الجماعة، بمعنى التوحد أو الإدراك الذاتى المشترك بين جماعة من </a:t>
            </a:r>
            <a:r>
              <a:rPr lang="ar-SA" sz="6700" b="1" dirty="0" smtClean="0">
                <a:latin typeface="Adobe Arabic" pitchFamily="18" charset="-78"/>
                <a:cs typeface="Adobe Arabic" pitchFamily="18" charset="-78"/>
              </a:rPr>
              <a:t>الناس. </a:t>
            </a:r>
          </a:p>
          <a:p>
            <a:pPr algn="just" rtl="1"/>
            <a:r>
              <a:rPr lang="ar-SA" sz="6700" b="1" dirty="0" smtClean="0">
                <a:latin typeface="Adobe Arabic" pitchFamily="18" charset="-78"/>
                <a:cs typeface="Adobe Arabic" pitchFamily="18" charset="-78"/>
              </a:rPr>
              <a:t>لكن </a:t>
            </a:r>
            <a:r>
              <a:rPr lang="ar-SA" sz="6700" b="1" dirty="0" smtClean="0">
                <a:latin typeface="Adobe Arabic" pitchFamily="18" charset="-78"/>
                <a:cs typeface="Adobe Arabic" pitchFamily="18" charset="-78"/>
              </a:rPr>
              <a:t>مفهوم الهوية الثقافية لايشير إلى قيمة ثابتة لاتتحول، بل هي مشروع مفتوح ومتطور على الواقع والمستقبل ومرتبط بالتاريخ.</a:t>
            </a:r>
            <a:endParaRPr lang="ar-SA" sz="6700" b="1" dirty="0" smtClean="0">
              <a:latin typeface="Adobe Arabic" pitchFamily="18" charset="-78"/>
              <a:cs typeface="Adobe Arabic" pitchFamily="18" charset="-78"/>
            </a:endParaRPr>
          </a:p>
          <a:p>
            <a:pPr algn="just" rtl="1"/>
            <a:r>
              <a:rPr lang="ar-SA" sz="6700" b="1" dirty="0" smtClean="0">
                <a:latin typeface="Adobe Arabic" pitchFamily="18" charset="-78"/>
                <a:cs typeface="Adobe Arabic" pitchFamily="18" charset="-78"/>
              </a:rPr>
              <a:t>كما أن هذا المفهوم مثله مثل الثقافة، لايتشكل من عنصر ثقافي واحد كالدين أو اللغة أو العرقية، بل هو مركب معقد من عدد من العناصر.</a:t>
            </a:r>
            <a:endParaRPr lang="en-GB" sz="6700" b="1" dirty="0">
              <a:latin typeface="Adobe Arabic" pitchFamily="18" charset="-78"/>
              <a:cs typeface="Adobe Arabic" pitchFamily="18" charset="-78"/>
            </a:endParaRPr>
          </a:p>
          <a:p>
            <a:pPr algn="just" rtl="1"/>
            <a:r>
              <a:rPr lang="ar-SA" sz="6700" b="1" dirty="0" smtClean="0">
                <a:latin typeface="Adobe Arabic" pitchFamily="18" charset="-78"/>
                <a:cs typeface="Adobe Arabic" pitchFamily="18" charset="-78"/>
              </a:rPr>
              <a:t>إن </a:t>
            </a:r>
            <a:r>
              <a:rPr lang="ar-SA" sz="6700" b="1" dirty="0">
                <a:latin typeface="Adobe Arabic" pitchFamily="18" charset="-78"/>
                <a:cs typeface="Adobe Arabic" pitchFamily="18" charset="-78"/>
              </a:rPr>
              <a:t>رسم حدود الهوية أو الخصوصية أمر صعب على صعيد الواقع، </a:t>
            </a:r>
            <a:r>
              <a:rPr lang="ar-SA" sz="6700" b="1" dirty="0" smtClean="0">
                <a:latin typeface="Adobe Arabic" pitchFamily="18" charset="-78"/>
                <a:cs typeface="Adobe Arabic" pitchFamily="18" charset="-78"/>
              </a:rPr>
              <a:t>فقد يعبر </a:t>
            </a:r>
            <a:r>
              <a:rPr lang="ar-SA" sz="6700" b="1" dirty="0">
                <a:latin typeface="Adobe Arabic" pitchFamily="18" charset="-78"/>
                <a:cs typeface="Adobe Arabic" pitchFamily="18" charset="-78"/>
              </a:rPr>
              <a:t>عنها من خلال الدين أو اللغة أو الدولة الوطنية أو </a:t>
            </a:r>
            <a:r>
              <a:rPr lang="ar-SA" sz="6700" b="1" dirty="0" smtClean="0">
                <a:latin typeface="Adobe Arabic" pitchFamily="18" charset="-78"/>
                <a:cs typeface="Adobe Arabic" pitchFamily="18" charset="-78"/>
              </a:rPr>
              <a:t>القومية، وكل </a:t>
            </a:r>
            <a:r>
              <a:rPr lang="ar-SA" sz="6700" b="1" dirty="0">
                <a:latin typeface="Adobe Arabic" pitchFamily="18" charset="-78"/>
                <a:cs typeface="Adobe Arabic" pitchFamily="18" charset="-78"/>
              </a:rPr>
              <a:t>هذه الخصائص متغيرة حسب طريقة استخدامها وتوظيفها، لذلك يمكن لمجتمع واحد أن يبدل هويته حسب المراحل التاريخية والظروف الحاكمة. ولدينا فى التاريخ المعاصر مثال جيد يثبت كيف تؤثر السياسة على تحديد الهوية، فالأمة التى كانت خلال الستينيات مقتنعة بحتمية سيادة القومية العربية صارت تردد الآن شعار أن الإسلام هو الحل. لذلك يرى بعض الباحثين أن الهوية أصلاً مصطلح سياسى ولد ضمن عملية صراع </a:t>
            </a:r>
            <a:r>
              <a:rPr lang="ar-SA" sz="6700" b="1" dirty="0" smtClean="0">
                <a:latin typeface="Adobe Arabic" pitchFamily="18" charset="-78"/>
                <a:cs typeface="Adobe Arabic" pitchFamily="18" charset="-78"/>
              </a:rPr>
              <a:t>سياسية.</a:t>
            </a:r>
            <a:endParaRPr lang="en-GB" sz="6700" b="1" dirty="0">
              <a:latin typeface="Adobe Arabic" pitchFamily="18" charset="-78"/>
              <a:cs typeface="Adobe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2196</TotalTime>
  <Words>1574</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وظائف الثقافة عناصرها وخصائصها</vt:lpstr>
      <vt:lpstr>مكوّنات الثقافة </vt:lpstr>
      <vt:lpstr>Slide 3</vt:lpstr>
      <vt:lpstr>يوضح الرسم العناصر المرئية واللامرئية من الثقافة </vt:lpstr>
      <vt:lpstr>ماذا تفعل الثقافة بالأفراد؟</vt:lpstr>
      <vt:lpstr>ماذا تفعل الثقافة بالمجتمعات؟</vt:lpstr>
      <vt:lpstr>وظائف الثقافة </vt:lpstr>
      <vt:lpstr>وظائف الثقافة    </vt:lpstr>
      <vt:lpstr>الهوية الثقافية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وظائف الثقافة</dc:title>
  <dc:creator>ba</dc:creator>
  <cp:lastModifiedBy>ba</cp:lastModifiedBy>
  <cp:revision>25</cp:revision>
  <dcterms:created xsi:type="dcterms:W3CDTF">2014-02-23T13:28:35Z</dcterms:created>
  <dcterms:modified xsi:type="dcterms:W3CDTF">2014-03-04T16:34:33Z</dcterms:modified>
</cp:coreProperties>
</file>