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01/02/1439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المحاضرة الرابعة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تحديد مشكلة البحث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/>
              <a:t>  ج </a:t>
            </a:r>
            <a:r>
              <a:rPr lang="ar-SA" dirty="0" err="1" smtClean="0"/>
              <a:t>ـ</a:t>
            </a:r>
            <a:r>
              <a:rPr lang="ar-SA" dirty="0" smtClean="0"/>
              <a:t> اتخاذ القرار بإجراء الدراسة : تنتهي الإجابة على </a:t>
            </a:r>
            <a:r>
              <a:rPr lang="ar-SA" dirty="0" err="1" smtClean="0"/>
              <a:t>الاسئلة</a:t>
            </a:r>
            <a:r>
              <a:rPr lang="ar-SA" dirty="0" smtClean="0"/>
              <a:t> الخاصة بتقويم المشكلة إلى قرار بقبول أو رفض إجراء الدراسة، </a:t>
            </a:r>
          </a:p>
          <a:p>
            <a:pPr>
              <a:buNone/>
            </a:pPr>
            <a:r>
              <a:rPr lang="ar-SA" dirty="0" smtClean="0"/>
              <a:t>وهناك عاملان يتدخلان في القرار بإجراء الدراسة وهي </a:t>
            </a:r>
          </a:p>
          <a:p>
            <a:pPr>
              <a:buNone/>
            </a:pPr>
            <a:r>
              <a:rPr lang="ar-SA" dirty="0" smtClean="0"/>
              <a:t>ـ الفائدة من إجراء البحث </a:t>
            </a:r>
          </a:p>
          <a:p>
            <a:pPr>
              <a:buNone/>
            </a:pPr>
            <a:r>
              <a:rPr lang="ar-SA" dirty="0" smtClean="0"/>
              <a:t>ـ إمكانية إجراء البحث (مثلا: هل يتوفر مبحوثين،هل يوجد الدعم المالي الكافي لإجراء البحث)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تحديد متغيرات الدراسة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بعد صياغة مشكلة الدراسة يتم تحديد المتغيرات التي تتضمنها المشكلة :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المتغير </a:t>
            </a:r>
            <a:r>
              <a:rPr lang="ar-SA" dirty="0" smtClean="0"/>
              <a:t>: </a:t>
            </a:r>
          </a:p>
          <a:p>
            <a:r>
              <a:rPr lang="ar-SA" dirty="0" smtClean="0"/>
              <a:t>هو سمة  أو فئة أو عامل له أكثر من قيمه واحدة، سواء كانت هذه القيم في شكل كمي أو وصفي. </a:t>
            </a:r>
            <a:endParaRPr lang="ar-SA" dirty="0" smtClean="0"/>
          </a:p>
          <a:p>
            <a:r>
              <a:rPr lang="ar-SA" dirty="0" smtClean="0">
                <a:solidFill>
                  <a:srgbClr val="FF0000"/>
                </a:solidFill>
              </a:rPr>
              <a:t>المتغيرات المحددة: </a:t>
            </a:r>
          </a:p>
          <a:p>
            <a:r>
              <a:rPr lang="ar-SA" dirty="0" smtClean="0"/>
              <a:t>هي المتغيرات التي تدور حولها مشكلة الدراسة مثال ” علاقة شكل المنتج بنسبة المبيعات 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تسمية المتغيرات: يقصد </a:t>
            </a:r>
            <a:r>
              <a:rPr lang="ar-SA" dirty="0" err="1" smtClean="0"/>
              <a:t>بها</a:t>
            </a:r>
            <a:r>
              <a:rPr lang="ar-SA" dirty="0" smtClean="0"/>
              <a:t> تحديد المقصود من أسم المتغير على سبيل المثال المتغير ” التنشئة الاجتماعية ” هل يقصد </a:t>
            </a:r>
            <a:r>
              <a:rPr lang="ar-SA" dirty="0" err="1" smtClean="0"/>
              <a:t>به</a:t>
            </a:r>
            <a:r>
              <a:rPr lang="ar-SA" dirty="0" smtClean="0"/>
              <a:t> ” أسلوب التنشئة، أو اتجاهات الوالدين نحو التنشئة ”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المتغير المعتمد ” التابع“ </a:t>
            </a:r>
            <a:r>
              <a:rPr lang="ar-SA" dirty="0" smtClean="0"/>
              <a:t>: هو الظاهرة أو السمة التي يفترض أن يكون نتيجة، أثر، أو المخرجات أو </a:t>
            </a:r>
            <a:r>
              <a:rPr lang="ar-SA" dirty="0" err="1" smtClean="0"/>
              <a:t>مترتبات</a:t>
            </a:r>
            <a:r>
              <a:rPr lang="ar-SA" dirty="0" smtClean="0"/>
              <a:t> لمتغيرات سابقة عليه ويكون هو موضوع الدراسة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المتغير المستقل: </a:t>
            </a:r>
            <a:r>
              <a:rPr lang="ar-SA" dirty="0" smtClean="0"/>
              <a:t>هو المتغير المحتمل أن يكون السبب، أو المدخل، يتم التعديل فيه قبل قياس المتغير المعتمد“ التابع“ </a:t>
            </a:r>
            <a:endParaRPr lang="ar-SA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المتغير الوسيط: </a:t>
            </a:r>
            <a:r>
              <a:rPr lang="ar-SA" dirty="0" smtClean="0"/>
              <a:t>هو متغير مستقل ولكن يفترض أنه يؤثر في العلاقة بين المستقل والمعتمد ” مثل المتغيرات </a:t>
            </a:r>
            <a:r>
              <a:rPr lang="ar-SA" dirty="0" err="1" smtClean="0"/>
              <a:t>الديموغرافية</a:t>
            </a:r>
            <a:r>
              <a:rPr lang="ar-SA" dirty="0" smtClean="0"/>
              <a:t> : السن، الجنس، النشأة، التعليم، المهنة) وغيرها من المتغيرات </a:t>
            </a:r>
            <a:r>
              <a:rPr lang="ar-SA" dirty="0" err="1" smtClean="0"/>
              <a:t>الديموغرافية</a:t>
            </a:r>
            <a:r>
              <a:rPr lang="ar-SA" dirty="0" smtClean="0"/>
              <a:t> والبيئية) لأننا لا يمكن التحكم فيها كما يحدث في المتغير المستقل، لكن يمكن ضبط تأثيرها فتصبح متغيرات ضابطة.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المتغيرات الدخيلة: </a:t>
            </a:r>
            <a:r>
              <a:rPr lang="ar-SA" dirty="0" smtClean="0"/>
              <a:t>هي متغيرات يفترض وجودها </a:t>
            </a:r>
            <a:r>
              <a:rPr lang="ar-SA" dirty="0" err="1" smtClean="0"/>
              <a:t>ولايمكن</a:t>
            </a:r>
            <a:r>
              <a:rPr lang="ar-SA" dirty="0" smtClean="0"/>
              <a:t> ملاحظتها لأننا لم نعد العدة لقياسها وملاحظتها، ويتدخل ذلك المتغير كتفسير محتمل للعلاقة بين المتغيرين. مثال ” التدريب الموزع أفضل من التدريب المركز في عملية التذكر“ هناك احتمال أن إتاحة </a:t>
            </a:r>
            <a:r>
              <a:rPr lang="ar-SA" dirty="0" err="1" smtClean="0"/>
              <a:t>الفرصه</a:t>
            </a:r>
            <a:r>
              <a:rPr lang="ar-SA" dirty="0" smtClean="0"/>
              <a:t> للمراجعة بين الجلسات في مجموعه التدريب الموزع ، هذه </a:t>
            </a:r>
            <a:r>
              <a:rPr lang="ar-SA" dirty="0" err="1" smtClean="0"/>
              <a:t>الفرصه</a:t>
            </a:r>
            <a:r>
              <a:rPr lang="ar-SA" dirty="0" smtClean="0"/>
              <a:t> لا تتاح لمجموعة التدريب المركز، ”هذا متغير دخيل“ يمكن تفسير العلاقة ولا نستطيع الجزم </a:t>
            </a:r>
            <a:r>
              <a:rPr lang="ar-SA" dirty="0" err="1" smtClean="0"/>
              <a:t>بمقدراه</a:t>
            </a:r>
            <a:r>
              <a:rPr lang="ar-SA" dirty="0" smtClean="0"/>
              <a:t> أو </a:t>
            </a:r>
            <a:r>
              <a:rPr lang="ar-SA" dirty="0" err="1" smtClean="0"/>
              <a:t>بتأُيره</a:t>
            </a: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المتغيرات الضابطة: </a:t>
            </a:r>
          </a:p>
          <a:p>
            <a:r>
              <a:rPr lang="ar-SA" dirty="0" smtClean="0"/>
              <a:t>هي متغيرات يمكنها التأثير في العلاقة بين المتغير المستقل والتابع ”المعتمد“ وبالتالي نحاول ضبطها بتحويلها إلى (ثابت) مثال ”الاقتصار على الذكور فقط في الدراسة“ </a:t>
            </a:r>
          </a:p>
          <a:p>
            <a:r>
              <a:rPr lang="ar-SA" dirty="0" smtClean="0"/>
              <a:t>ملاحظة: المتغيرات الضابطة هي أحدى النوعين السابقين ”الوسيطة والدخيلة“ ولكن أمكن تقليل تأثيرها أو استبعادها قدر المستطاع. </a:t>
            </a:r>
          </a:p>
          <a:p>
            <a:r>
              <a:rPr lang="ar-SA" dirty="0" smtClean="0"/>
              <a:t>” قراءة شكل رقم 6-2 </a:t>
            </a:r>
            <a:r>
              <a:rPr lang="ar-SA" dirty="0" err="1" smtClean="0"/>
              <a:t>ص</a:t>
            </a:r>
            <a:r>
              <a:rPr lang="ar-SA" dirty="0" smtClean="0"/>
              <a:t> 102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صياغة التعريف النظري والإجرائي للمتغيرات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وتسمى بمصطلحات متغيرات الدراسة </a:t>
            </a:r>
          </a:p>
          <a:p>
            <a:r>
              <a:rPr lang="ar-SA" dirty="0" smtClean="0"/>
              <a:t>وهناك نوعان من التعريفات التي تستخدم لتحديد ماذا نقصد بالمصطلحات : وهي التعريف </a:t>
            </a:r>
            <a:r>
              <a:rPr lang="ar-SA" dirty="0" err="1" smtClean="0"/>
              <a:t>المفهومي</a:t>
            </a:r>
            <a:r>
              <a:rPr lang="ar-SA" dirty="0" smtClean="0"/>
              <a:t> </a:t>
            </a:r>
            <a:r>
              <a:rPr lang="ar-SA" dirty="0" smtClean="0"/>
              <a:t>والتعريف </a:t>
            </a:r>
            <a:r>
              <a:rPr lang="ar-SA" dirty="0" err="1" smtClean="0"/>
              <a:t>الاجرائي</a:t>
            </a:r>
            <a:endParaRPr lang="ar-SA" dirty="0" smtClean="0"/>
          </a:p>
          <a:p>
            <a:r>
              <a:rPr lang="ar-SA" dirty="0" smtClean="0"/>
              <a:t>في التعريف </a:t>
            </a:r>
            <a:r>
              <a:rPr lang="ar-SA" dirty="0" err="1" smtClean="0"/>
              <a:t>المفهومي</a:t>
            </a:r>
            <a:r>
              <a:rPr lang="ar-SA" dirty="0" smtClean="0"/>
              <a:t>: </a:t>
            </a:r>
          </a:p>
          <a:p>
            <a:r>
              <a:rPr lang="ar-SA" dirty="0" smtClean="0"/>
              <a:t>” يؤخذ من تعريف المنظرين للمفهوم</a:t>
            </a:r>
            <a:r>
              <a:rPr lang="ar-SA" dirty="0" smtClean="0"/>
              <a:t>“ ويصف المفهوم في كلمات وتعبيرات منطقية تصورية عن الموضوع وعلاقته بغيره من المواضيع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مثال: دافع للإنجاز: ” هو الطاقة الدافعة للشخص لأن ينهي ما يلزم </a:t>
            </a:r>
            <a:r>
              <a:rPr lang="ar-SA" dirty="0" err="1" smtClean="0"/>
              <a:t>به</a:t>
            </a:r>
            <a:r>
              <a:rPr lang="ar-SA" dirty="0" smtClean="0"/>
              <a:t> من عمل على أكبر قدر من الدقة والإتقان والكمال“ </a:t>
            </a:r>
          </a:p>
          <a:p>
            <a:r>
              <a:rPr lang="ar-SA" dirty="0" smtClean="0"/>
              <a:t>التعريف الإجرائي : هو تحديد المتغير من خلال </a:t>
            </a:r>
            <a:r>
              <a:rPr lang="ar-SA" dirty="0" err="1" smtClean="0"/>
              <a:t>الاجراءات</a:t>
            </a:r>
            <a:r>
              <a:rPr lang="ar-SA" dirty="0" smtClean="0"/>
              <a:t> التي تتبع في قياسه أو تقديره أو ملاحظته </a:t>
            </a:r>
          </a:p>
          <a:p>
            <a:r>
              <a:rPr lang="ar-SA" dirty="0" smtClean="0"/>
              <a:t>مثال : مفهوم الذات: هو الدرجة التي يحصل عليها الشخص عن تطبيق مقياس الدافعية للإنجاز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أهمية تعريف مصطلحات الدراسة : </a:t>
            </a:r>
          </a:p>
          <a:p>
            <a:r>
              <a:rPr lang="ar-SA" dirty="0" smtClean="0"/>
              <a:t>ـ التحديد الدقيق الذي يستخدمه الباحث </a:t>
            </a:r>
          </a:p>
          <a:p>
            <a:r>
              <a:rPr lang="ar-SA" dirty="0" smtClean="0"/>
              <a:t>ـ يساعد في إمكانية إعادة تطبيق الدراسة من جانب باحثين </a:t>
            </a:r>
            <a:r>
              <a:rPr lang="ar-SA" dirty="0" err="1" smtClean="0"/>
              <a:t>أخرين</a:t>
            </a:r>
            <a:r>
              <a:rPr lang="ar-SA" dirty="0" smtClean="0"/>
              <a:t> وذلك بسبب تحديده للإجراءات التي اتبعها الباحث في التعامل مع مشكلة دراسته </a:t>
            </a:r>
          </a:p>
          <a:p>
            <a:r>
              <a:rPr lang="ar-SA" dirty="0" smtClean="0"/>
              <a:t>ـ التزام كل من الباحث والقارئ بهذه التعريفات يتجنب في الدخول في مناقشات حول التصورات والمفاهيم البديلة </a:t>
            </a:r>
          </a:p>
          <a:p>
            <a:r>
              <a:rPr lang="ar-SA" dirty="0" smtClean="0"/>
              <a:t>ملاحظة : </a:t>
            </a:r>
          </a:p>
          <a:p>
            <a:r>
              <a:rPr lang="ar-SA" dirty="0" smtClean="0"/>
              <a:t>قد يكون للمتغير الواحد عدة تعريفات إجرائية في الدراسات المختلفة حسب المقاييس المستخدمة في دراسته . </a:t>
            </a:r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تحديد مشكلة البحث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يبدأ البحث العلمي بالشعور بمشكلة معينة في مجال اهتمامات الباحث، </a:t>
            </a:r>
          </a:p>
          <a:p>
            <a:r>
              <a:rPr lang="ar-SA" dirty="0" smtClean="0"/>
              <a:t>الشعور بالمشكلة (اكتشاف المشكلة) هي عملية إبداعية وابتكاريه تحتاج إلى للتدرب عليها.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أولا: ينشأ الشعور بالمشكلة من عدة مصادر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مصادر الشعور بالمشكلة: </a:t>
            </a:r>
          </a:p>
          <a:p>
            <a:r>
              <a:rPr lang="ar-SA" dirty="0" smtClean="0"/>
              <a:t>1- في العمل أو الجامعة </a:t>
            </a:r>
          </a:p>
          <a:p>
            <a:r>
              <a:rPr lang="ar-SA" dirty="0" smtClean="0"/>
              <a:t>2- مشكلات تواجه المجتمع مثل انخفاض مبيعات أو زيادة الطلب لمنتج معين </a:t>
            </a:r>
          </a:p>
          <a:p>
            <a:r>
              <a:rPr lang="ar-SA" dirty="0" smtClean="0"/>
              <a:t>3- نظرية تحتاج إلى تطوير </a:t>
            </a:r>
          </a:p>
          <a:p>
            <a:r>
              <a:rPr lang="ar-SA" dirty="0" smtClean="0"/>
              <a:t>4- فجوة في الدراسات والبحوث السابقة </a:t>
            </a:r>
          </a:p>
          <a:p>
            <a:r>
              <a:rPr lang="ar-SA" dirty="0" smtClean="0"/>
              <a:t>قراءة الأمثلة </a:t>
            </a:r>
            <a:r>
              <a:rPr lang="ar-SA" dirty="0" err="1" smtClean="0"/>
              <a:t>ص</a:t>
            </a:r>
            <a:r>
              <a:rPr lang="ar-SA" dirty="0" smtClean="0"/>
              <a:t> 95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ملاحظة: </a:t>
            </a:r>
          </a:p>
          <a:p>
            <a:r>
              <a:rPr lang="ar-SA" dirty="0" smtClean="0"/>
              <a:t>عندما نواجه مشكلة فإننا لا نسارع بوضع إجراءات لدراستها قبل أن نتأملها وأن نفهمها </a:t>
            </a:r>
          </a:p>
          <a:p>
            <a:r>
              <a:rPr lang="ar-SA" dirty="0" smtClean="0"/>
              <a:t>مثلا“ الطفل يسرق لأنه جائع، لكن قد تكون السرقة بسبب مرض أو بسبب مشكلة نفسية)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ثانيا: تحليل المشكلة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تحليل المشكلة: </a:t>
            </a:r>
          </a:p>
          <a:p>
            <a:r>
              <a:rPr lang="ar-SA" dirty="0" smtClean="0"/>
              <a:t>في هذه المرحلة ما تزال المشكلة عبارة عن تساؤل غامض، ثم يتم اتخاذ بعض الخطوات في التقدم لمواجه هذه المشكلة: </a:t>
            </a:r>
          </a:p>
          <a:p>
            <a:r>
              <a:rPr lang="ar-SA" dirty="0" smtClean="0"/>
              <a:t>ـ تجميع الحقائق التي تبدو أنها تتعلق بالمشكلة </a:t>
            </a:r>
          </a:p>
          <a:p>
            <a:r>
              <a:rPr lang="ar-SA" dirty="0" smtClean="0"/>
              <a:t>ـ تحديد ما إذا كانت هذه الحقائق تتعلق بالمشكلة عن طريق الملاحظة </a:t>
            </a:r>
          </a:p>
          <a:p>
            <a:r>
              <a:rPr lang="ar-SA" dirty="0" smtClean="0"/>
              <a:t>ـ تتبع أي علاقات بين الحقائق قد تفسر المشكلة مبدئيا. أمثلة ” الاكتئاب ينتشر في المناطق الفقيرة، الاكتئاب ينتشر غالبا في الأسر المفككة)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ثانيا: تحليل المشكلة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تحليل المشكلة: </a:t>
            </a:r>
          </a:p>
          <a:p>
            <a:r>
              <a:rPr lang="ar-SA" dirty="0" smtClean="0"/>
              <a:t>ـ اقتراح تفسيرات ”فروض“ متعددة عن حجم المشكلة وأهميتها </a:t>
            </a:r>
          </a:p>
          <a:p>
            <a:r>
              <a:rPr lang="ar-SA" dirty="0" smtClean="0"/>
              <a:t>ـ التأكد </a:t>
            </a:r>
            <a:r>
              <a:rPr lang="ar-SA" dirty="0" smtClean="0"/>
              <a:t> </a:t>
            </a:r>
            <a:r>
              <a:rPr lang="ar-SA" dirty="0" smtClean="0"/>
              <a:t>عن طريق الملاحظة والتحليل مما إذا كانت هذه التفسيرات مناسبة للمشكلة </a:t>
            </a:r>
          </a:p>
          <a:p>
            <a:r>
              <a:rPr lang="ar-SA" dirty="0" smtClean="0"/>
              <a:t>ـ تتبع العلاقات بين الحقائق (أرقام، نتائج تحليل فروض)  والتفسيرات </a:t>
            </a:r>
          </a:p>
          <a:p>
            <a:r>
              <a:rPr lang="ar-SA" dirty="0" smtClean="0"/>
              <a:t>ـ مراجعة الافتراضات الكامنة وراء تحليل المشكلة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قراءة شكل رقم 6-1 تحليل المشكلة إلى مكوناتها الأساسية </a:t>
            </a:r>
            <a:r>
              <a:rPr lang="ar-SA" dirty="0" err="1" smtClean="0"/>
              <a:t>ص</a:t>
            </a:r>
            <a:r>
              <a:rPr lang="ar-SA" dirty="0" smtClean="0"/>
              <a:t> 97</a:t>
            </a:r>
          </a:p>
          <a:p>
            <a:r>
              <a:rPr lang="ar-SA" dirty="0" smtClean="0"/>
              <a:t>كيف تصاغ المشكلة ؟ </a:t>
            </a:r>
          </a:p>
          <a:p>
            <a:r>
              <a:rPr lang="ar-SA" dirty="0" smtClean="0"/>
              <a:t>تصاغ المشكلة في شكل تساؤل عام قابل للفحص والدراسة وذلك حسب الخصائص الآتية: </a:t>
            </a:r>
          </a:p>
          <a:p>
            <a:r>
              <a:rPr lang="ar-SA" dirty="0" smtClean="0"/>
              <a:t>ـ لابد أن يكون للمشكلة مغزى أو سبب نظري (مثال على مشكلة ليس لها مغزى نظري أريد أن أدرس التنويم المغناطيسي حتى ألفت نظر الناس إلى أهميته (</a:t>
            </a:r>
            <a:r>
              <a:rPr lang="ar-SA" dirty="0" err="1" smtClean="0"/>
              <a:t>جاي</a:t>
            </a:r>
            <a:r>
              <a:rPr lang="ar-SA" dirty="0" smtClean="0"/>
              <a:t>، 1999)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- لابد أن يولد عن صياغة المشكلة تساؤلات فرعية تدفع إلى صياغة فروض لها.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ثالثا: تقويم المشكلة واتخاذ القرار بإجراء الدراسة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هناك عدة اعتبارات تتدخل في تقويم المشكلة قبل الشروع في دراستها وهي تتعلق بقابلية المشكلة لأن تدرس وهي اعتبارات شخصية واعتبارات اجتماعية </a:t>
            </a:r>
          </a:p>
          <a:p>
            <a:r>
              <a:rPr lang="ar-SA" dirty="0" err="1" smtClean="0"/>
              <a:t>أـ</a:t>
            </a:r>
            <a:r>
              <a:rPr lang="ar-SA" dirty="0" smtClean="0"/>
              <a:t> هل </a:t>
            </a:r>
            <a:r>
              <a:rPr lang="ar-SA" dirty="0" err="1" smtClean="0"/>
              <a:t>تهمني</a:t>
            </a:r>
            <a:r>
              <a:rPr lang="ar-SA" dirty="0" smtClean="0"/>
              <a:t> مشكلة الدراسة بصورة تضمن لي الحماس في دراستها إلى النهاية ؟ قراءة </a:t>
            </a:r>
            <a:r>
              <a:rPr lang="ar-SA" dirty="0" err="1" smtClean="0"/>
              <a:t>ص</a:t>
            </a:r>
            <a:r>
              <a:rPr lang="ar-SA" dirty="0" smtClean="0"/>
              <a:t> 98</a:t>
            </a:r>
          </a:p>
          <a:p>
            <a:r>
              <a:rPr lang="ar-SA" dirty="0" smtClean="0"/>
              <a:t>ب </a:t>
            </a:r>
            <a:r>
              <a:rPr lang="ar-SA" dirty="0" err="1" smtClean="0"/>
              <a:t>ـ</a:t>
            </a:r>
            <a:r>
              <a:rPr lang="ar-SA" dirty="0" smtClean="0"/>
              <a:t> هل أتوقع أن تؤدي النتائج الدراسة إلى تقدم المعارف العلمية في المجال :</a:t>
            </a:r>
          </a:p>
          <a:p>
            <a:r>
              <a:rPr lang="ar-SA" dirty="0" smtClean="0"/>
              <a:t> أي هل ستكون النتائج ذات قيمة أو فعالية بين العاملين في المجال</a:t>
            </a:r>
          </a:p>
          <a:p>
            <a:r>
              <a:rPr lang="ar-SA" dirty="0" smtClean="0"/>
              <a:t>ما مدى انتشار المشكلة أو قابلية النتائج للتعميم؟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ركة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955</Words>
  <PresentationFormat>عرض على الشاشة (3:4)‏</PresentationFormat>
  <Paragraphs>71</Paragraphs>
  <Slides>17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تدفق</vt:lpstr>
      <vt:lpstr>المحاضرة الرابعة </vt:lpstr>
      <vt:lpstr>تحديد مشكلة البحث </vt:lpstr>
      <vt:lpstr>أولا: ينشأ الشعور بالمشكلة من عدة مصادر </vt:lpstr>
      <vt:lpstr>الشريحة 4</vt:lpstr>
      <vt:lpstr>ثانيا: تحليل المشكلة </vt:lpstr>
      <vt:lpstr>ثانيا: تحليل المشكلة </vt:lpstr>
      <vt:lpstr>الشريحة 7</vt:lpstr>
      <vt:lpstr>الشريحة 8</vt:lpstr>
      <vt:lpstr>ثالثا: تقويم المشكلة واتخاذ القرار بإجراء الدراسة</vt:lpstr>
      <vt:lpstr>الشريحة 10</vt:lpstr>
      <vt:lpstr>تحديد متغيرات الدراسة </vt:lpstr>
      <vt:lpstr>الشريحة 12</vt:lpstr>
      <vt:lpstr>الشريحة 13</vt:lpstr>
      <vt:lpstr>الشريحة 14</vt:lpstr>
      <vt:lpstr>صياغة التعريف النظري والإجرائي للمتغيرات </vt:lpstr>
      <vt:lpstr>الشريحة 16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الرابعة </dc:title>
  <cp:lastModifiedBy>Dr.Ghada</cp:lastModifiedBy>
  <cp:revision>11</cp:revision>
  <dcterms:modified xsi:type="dcterms:W3CDTF">2017-10-21T14:02:57Z</dcterms:modified>
</cp:coreProperties>
</file>