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47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054A25C1-B1A8-48CE-BE09-4ECAFC383A46}" type="datetimeFigureOut">
              <a:rPr lang="ar-SA" smtClean="0"/>
              <a:t>06/07/42</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0518A136-F3AF-483C-8AED-CD48D81A5636}" type="slidenum">
              <a:rPr lang="ar-SA" smtClean="0"/>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0518A136-F3AF-483C-8AED-CD48D81A5636}" type="slidenum">
              <a:rPr lang="ar-SA" smtClean="0"/>
              <a:t>6</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مثلث متساوي الساقين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540544" y="776288"/>
            <a:ext cx="8062912" cy="1470025"/>
          </a:xfrm>
        </p:spPr>
        <p:txBody>
          <a:bodyPr anchor="b">
            <a:normAutofit/>
          </a:bodyPr>
          <a:lstStyle>
            <a:lvl1pPr algn="r">
              <a:defRPr sz="440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1371600" y="6012656"/>
            <a:ext cx="5791200" cy="365125"/>
          </a:xfrm>
        </p:spPr>
        <p:txBody>
          <a:bodyPr tIns="0" bIns="0" anchor="t"/>
          <a:lstStyle>
            <a:lvl1pPr algn="r">
              <a:defRPr sz="1000"/>
            </a:lvl1pPr>
          </a:lstStyle>
          <a:p>
            <a:fld id="{4FD62446-EE55-43E8-B401-87041F27459B}" type="datetimeFigureOut">
              <a:rPr lang="ar-SA" smtClean="0"/>
              <a:t>06/07/42</a:t>
            </a:fld>
            <a:endParaRPr lang="ar-SA"/>
          </a:p>
        </p:txBody>
      </p:sp>
      <p:sp>
        <p:nvSpPr>
          <p:cNvPr id="17" name="عنصر نائب للتذييل 16"/>
          <p:cNvSpPr>
            <a:spLocks noGrp="1"/>
          </p:cNvSpPr>
          <p:nvPr>
            <p:ph type="ftr" sz="quarter" idx="11"/>
          </p:nvPr>
        </p:nvSpPr>
        <p:spPr>
          <a:xfrm>
            <a:off x="1371600" y="5650704"/>
            <a:ext cx="5791200" cy="365125"/>
          </a:xfrm>
        </p:spPr>
        <p:txBody>
          <a:bodyPr tIns="0" bIns="0" anchor="b"/>
          <a:lstStyle>
            <a:lvl1pPr algn="r">
              <a:defRPr sz="1100"/>
            </a:lvl1pPr>
          </a:lstStyle>
          <a:p>
            <a:endParaRPr lang="ar-SA"/>
          </a:p>
        </p:txBody>
      </p:sp>
      <p:sp>
        <p:nvSpPr>
          <p:cNvPr id="29" name="عنصر نائب لرقم الشريحة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D984ABF5-3265-4C5E-A684-041D181E9C53}"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4FD62446-EE55-43E8-B401-87041F27459B}" type="datetimeFigureOut">
              <a:rPr lang="ar-SA" smtClean="0"/>
              <a:t>06/07/42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984ABF5-3265-4C5E-A684-041D181E9C53}"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381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381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4FD62446-EE55-43E8-B401-87041F27459B}" type="datetimeFigureOut">
              <a:rPr lang="ar-SA" smtClean="0"/>
              <a:t>06/07/42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984ABF5-3265-4C5E-A684-041D181E9C53}"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1399032"/>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a:xfrm>
            <a:off x="457200" y="1882808"/>
            <a:ext cx="8229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4791456" y="6480048"/>
            <a:ext cx="2133600" cy="301752"/>
          </a:xfrm>
        </p:spPr>
        <p:txBody>
          <a:bodyPr/>
          <a:lstStyle/>
          <a:p>
            <a:fld id="{4FD62446-EE55-43E8-B401-87041F27459B}" type="datetimeFigureOut">
              <a:rPr lang="ar-SA" smtClean="0"/>
              <a:t>06/07/42</a:t>
            </a:fld>
            <a:endParaRPr lang="ar-SA"/>
          </a:p>
        </p:txBody>
      </p:sp>
      <p:sp>
        <p:nvSpPr>
          <p:cNvPr id="5" name="عنصر نائب للتذييل 4"/>
          <p:cNvSpPr>
            <a:spLocks noGrp="1"/>
          </p:cNvSpPr>
          <p:nvPr>
            <p:ph type="ftr" sz="quarter" idx="11"/>
          </p:nvPr>
        </p:nvSpPr>
        <p:spPr>
          <a:xfrm>
            <a:off x="457200" y="6480969"/>
            <a:ext cx="4260056" cy="300831"/>
          </a:xfrm>
        </p:spPr>
        <p:txBody>
          <a:bodyPr/>
          <a:lstStyle/>
          <a:p>
            <a:endParaRPr lang="ar-SA"/>
          </a:p>
        </p:txBody>
      </p:sp>
      <p:sp>
        <p:nvSpPr>
          <p:cNvPr id="6" name="عنصر نائب لرقم الشريحة 5"/>
          <p:cNvSpPr>
            <a:spLocks noGrp="1"/>
          </p:cNvSpPr>
          <p:nvPr>
            <p:ph type="sldNum" sz="quarter" idx="12"/>
          </p:nvPr>
        </p:nvSpPr>
        <p:spPr/>
        <p:txBody>
          <a:bodyPr/>
          <a:lstStyle/>
          <a:p>
            <a:fld id="{D984ABF5-3265-4C5E-A684-041D181E9C53}"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1"/>
      </p:bgRef>
    </p:bg>
    <p:spTree>
      <p:nvGrpSpPr>
        <p:cNvPr id="1" name=""/>
        <p:cNvGrpSpPr/>
        <p:nvPr/>
      </p:nvGrpSpPr>
      <p:grpSpPr>
        <a:xfrm>
          <a:off x="0" y="0"/>
          <a:ext cx="0" cy="0"/>
          <a:chOff x="0" y="0"/>
          <a:chExt cx="0" cy="0"/>
        </a:xfrm>
      </p:grpSpPr>
      <p:sp>
        <p:nvSpPr>
          <p:cNvPr id="9" name="مثلث قائم الزاوية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مثلث متساوي الساقين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عنصر نائب للتاريخ 3"/>
          <p:cNvSpPr>
            <a:spLocks noGrp="1"/>
          </p:cNvSpPr>
          <p:nvPr>
            <p:ph type="dt" sz="half" idx="10"/>
          </p:nvPr>
        </p:nvSpPr>
        <p:spPr>
          <a:xfrm>
            <a:off x="6955632" y="6477000"/>
            <a:ext cx="2133600" cy="304800"/>
          </a:xfrm>
        </p:spPr>
        <p:txBody>
          <a:bodyPr/>
          <a:lstStyle/>
          <a:p>
            <a:fld id="{4FD62446-EE55-43E8-B401-87041F27459B}" type="datetimeFigureOut">
              <a:rPr lang="ar-SA" smtClean="0"/>
              <a:t>06/07/42</a:t>
            </a:fld>
            <a:endParaRPr lang="ar-SA"/>
          </a:p>
        </p:txBody>
      </p:sp>
      <p:sp>
        <p:nvSpPr>
          <p:cNvPr id="5" name="عنصر نائب للتذييل 4"/>
          <p:cNvSpPr>
            <a:spLocks noGrp="1"/>
          </p:cNvSpPr>
          <p:nvPr>
            <p:ph type="ftr" sz="quarter" idx="11"/>
          </p:nvPr>
        </p:nvSpPr>
        <p:spPr>
          <a:xfrm>
            <a:off x="2619376" y="6480969"/>
            <a:ext cx="4260056" cy="300831"/>
          </a:xfrm>
        </p:spPr>
        <p:txBody>
          <a:bodyPr/>
          <a:lstStyle/>
          <a:p>
            <a:endParaRPr lang="ar-SA"/>
          </a:p>
        </p:txBody>
      </p:sp>
      <p:sp>
        <p:nvSpPr>
          <p:cNvPr id="6" name="عنصر نائب لرقم الشريحة 5"/>
          <p:cNvSpPr>
            <a:spLocks noGrp="1"/>
          </p:cNvSpPr>
          <p:nvPr>
            <p:ph type="sldNum" sz="quarter" idx="12"/>
          </p:nvPr>
        </p:nvSpPr>
        <p:spPr>
          <a:xfrm>
            <a:off x="8451056" y="809624"/>
            <a:ext cx="502920" cy="300831"/>
          </a:xfrm>
        </p:spPr>
        <p:txBody>
          <a:bodyPr/>
          <a:lstStyle/>
          <a:p>
            <a:fld id="{D984ABF5-3265-4C5E-A684-041D181E9C53}" type="slidenum">
              <a:rPr lang="ar-SA" smtClean="0"/>
              <a:t>‹#›</a:t>
            </a:fld>
            <a:endParaRPr lang="ar-SA"/>
          </a:p>
        </p:txBody>
      </p:sp>
      <p:cxnSp>
        <p:nvCxnSpPr>
          <p:cNvPr id="11" name="رابط مستقيم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رابط مستقيم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عنوان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marL="0"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4791456" y="6480969"/>
            <a:ext cx="2133600" cy="301752"/>
          </a:xfrm>
        </p:spPr>
        <p:txBody>
          <a:bodyPr/>
          <a:lstStyle/>
          <a:p>
            <a:fld id="{4FD62446-EE55-43E8-B401-87041F27459B}" type="datetimeFigureOut">
              <a:rPr lang="ar-SA" smtClean="0"/>
              <a:t>06/07/42</a:t>
            </a:fld>
            <a:endParaRPr lang="ar-SA"/>
          </a:p>
        </p:txBody>
      </p:sp>
      <p:sp>
        <p:nvSpPr>
          <p:cNvPr id="6" name="عنصر نائب للتذييل 5"/>
          <p:cNvSpPr>
            <a:spLocks noGrp="1"/>
          </p:cNvSpPr>
          <p:nvPr>
            <p:ph type="ftr" sz="quarter" idx="11"/>
          </p:nvPr>
        </p:nvSpPr>
        <p:spPr>
          <a:xfrm>
            <a:off x="457200" y="6480969"/>
            <a:ext cx="4260056" cy="301752"/>
          </a:xfrm>
        </p:spPr>
        <p:txBody>
          <a:bodyPr/>
          <a:lstStyle/>
          <a:p>
            <a:endParaRPr lang="ar-SA"/>
          </a:p>
        </p:txBody>
      </p:sp>
      <p:sp>
        <p:nvSpPr>
          <p:cNvPr id="7" name="عنصر نائب لرقم الشريحة 6"/>
          <p:cNvSpPr>
            <a:spLocks noGrp="1"/>
          </p:cNvSpPr>
          <p:nvPr>
            <p:ph type="sldNum" sz="quarter" idx="12"/>
          </p:nvPr>
        </p:nvSpPr>
        <p:spPr>
          <a:xfrm>
            <a:off x="7589520" y="6480969"/>
            <a:ext cx="502920" cy="301752"/>
          </a:xfrm>
        </p:spPr>
        <p:txBody>
          <a:bodyPr/>
          <a:lstStyle/>
          <a:p>
            <a:fld id="{D984ABF5-3265-4C5E-A684-041D181E9C53}"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a:xfrm>
            <a:off x="4791456" y="6480969"/>
            <a:ext cx="2130552" cy="301752"/>
          </a:xfrm>
        </p:spPr>
        <p:txBody>
          <a:bodyPr/>
          <a:lstStyle/>
          <a:p>
            <a:fld id="{4FD62446-EE55-43E8-B401-87041F27459B}" type="datetimeFigureOut">
              <a:rPr lang="ar-SA" smtClean="0"/>
              <a:t>06/07/42</a:t>
            </a:fld>
            <a:endParaRPr lang="ar-SA"/>
          </a:p>
        </p:txBody>
      </p:sp>
      <p:sp>
        <p:nvSpPr>
          <p:cNvPr id="8" name="عنصر نائب للتذييل 7"/>
          <p:cNvSpPr>
            <a:spLocks noGrp="1"/>
          </p:cNvSpPr>
          <p:nvPr>
            <p:ph type="ftr" sz="quarter" idx="11"/>
          </p:nvPr>
        </p:nvSpPr>
        <p:spPr>
          <a:xfrm>
            <a:off x="457200" y="6480969"/>
            <a:ext cx="4261104" cy="301752"/>
          </a:xfrm>
        </p:spPr>
        <p:txBody>
          <a:bodyPr/>
          <a:lstStyle/>
          <a:p>
            <a:endParaRPr lang="ar-SA"/>
          </a:p>
        </p:txBody>
      </p:sp>
      <p:sp>
        <p:nvSpPr>
          <p:cNvPr id="9" name="عنصر نائب لرقم الشريحة 8"/>
          <p:cNvSpPr>
            <a:spLocks noGrp="1"/>
          </p:cNvSpPr>
          <p:nvPr>
            <p:ph type="sldNum" sz="quarter" idx="12"/>
          </p:nvPr>
        </p:nvSpPr>
        <p:spPr>
          <a:xfrm>
            <a:off x="7589520" y="6483096"/>
            <a:ext cx="502920" cy="301752"/>
          </a:xfrm>
        </p:spPr>
        <p:txBody>
          <a:bodyPr/>
          <a:lstStyle>
            <a:lvl1pPr algn="ctr">
              <a:defRPr/>
            </a:lvl1pPr>
          </a:lstStyle>
          <a:p>
            <a:fld id="{D984ABF5-3265-4C5E-A684-041D181E9C53}"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b="0"/>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4FD62446-EE55-43E8-B401-87041F27459B}" type="datetimeFigureOut">
              <a:rPr lang="ar-SA" smtClean="0"/>
              <a:t>06/07/42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D984ABF5-3265-4C5E-A684-041D181E9C53}"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a:xfrm>
            <a:off x="4791456" y="6480969"/>
            <a:ext cx="2133600" cy="301752"/>
          </a:xfrm>
        </p:spPr>
        <p:txBody>
          <a:bodyPr/>
          <a:lstStyle/>
          <a:p>
            <a:fld id="{4FD62446-EE55-43E8-B401-87041F27459B}" type="datetimeFigureOut">
              <a:rPr lang="ar-SA" smtClean="0"/>
              <a:t>06/07/42</a:t>
            </a:fld>
            <a:endParaRPr lang="ar-SA"/>
          </a:p>
        </p:txBody>
      </p:sp>
      <p:sp>
        <p:nvSpPr>
          <p:cNvPr id="3" name="عنصر نائب للتذييل 2"/>
          <p:cNvSpPr>
            <a:spLocks noGrp="1"/>
          </p:cNvSpPr>
          <p:nvPr>
            <p:ph type="ftr" sz="quarter" idx="11"/>
          </p:nvPr>
        </p:nvSpPr>
        <p:spPr>
          <a:xfrm>
            <a:off x="457200" y="6481890"/>
            <a:ext cx="4260056" cy="300831"/>
          </a:xfrm>
        </p:spPr>
        <p:txBody>
          <a:bodyPr/>
          <a:lstStyle/>
          <a:p>
            <a:endParaRPr lang="ar-SA"/>
          </a:p>
        </p:txBody>
      </p:sp>
      <p:sp>
        <p:nvSpPr>
          <p:cNvPr id="4" name="عنصر نائب لرقم الشريحة 3"/>
          <p:cNvSpPr>
            <a:spLocks noGrp="1"/>
          </p:cNvSpPr>
          <p:nvPr>
            <p:ph type="sldNum" sz="quarter" idx="12"/>
          </p:nvPr>
        </p:nvSpPr>
        <p:spPr>
          <a:xfrm>
            <a:off x="7589520" y="6480969"/>
            <a:ext cx="502920" cy="301752"/>
          </a:xfrm>
        </p:spPr>
        <p:txBody>
          <a:bodyPr/>
          <a:lstStyle/>
          <a:p>
            <a:fld id="{D984ABF5-3265-4C5E-A684-041D181E9C53}"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278976" y="6556248"/>
            <a:ext cx="2133600" cy="301752"/>
          </a:xfrm>
        </p:spPr>
        <p:txBody>
          <a:bodyPr/>
          <a:lstStyle>
            <a:lvl1pPr>
              <a:defRPr sz="900"/>
            </a:lvl1pPr>
          </a:lstStyle>
          <a:p>
            <a:fld id="{4FD62446-EE55-43E8-B401-87041F27459B}" type="datetimeFigureOut">
              <a:rPr lang="ar-SA" smtClean="0"/>
              <a:t>06/07/42</a:t>
            </a:fld>
            <a:endParaRPr lang="ar-SA"/>
          </a:p>
        </p:txBody>
      </p:sp>
      <p:sp>
        <p:nvSpPr>
          <p:cNvPr id="6" name="عنصر نائب للتذييل 5"/>
          <p:cNvSpPr>
            <a:spLocks noGrp="1"/>
          </p:cNvSpPr>
          <p:nvPr>
            <p:ph type="ftr" sz="quarter" idx="11"/>
          </p:nvPr>
        </p:nvSpPr>
        <p:spPr>
          <a:xfrm>
            <a:off x="1135856" y="6556248"/>
            <a:ext cx="5143120" cy="301752"/>
          </a:xfrm>
        </p:spPr>
        <p:txBody>
          <a:bodyPr/>
          <a:lstStyle>
            <a:lvl1pPr>
              <a:defRPr sz="900"/>
            </a:lvl1pPr>
          </a:lstStyle>
          <a:p>
            <a:endParaRPr lang="ar-SA"/>
          </a:p>
        </p:txBody>
      </p:sp>
      <p:sp>
        <p:nvSpPr>
          <p:cNvPr id="7" name="عنصر نائب لرقم الشريحة 6"/>
          <p:cNvSpPr>
            <a:spLocks noGrp="1"/>
          </p:cNvSpPr>
          <p:nvPr>
            <p:ph type="sldNum" sz="quarter" idx="12"/>
          </p:nvPr>
        </p:nvSpPr>
        <p:spPr>
          <a:xfrm>
            <a:off x="8410576" y="6556248"/>
            <a:ext cx="502920" cy="301752"/>
          </a:xfrm>
        </p:spPr>
        <p:txBody>
          <a:bodyPr/>
          <a:lstStyle>
            <a:lvl1pPr>
              <a:defRPr sz="900"/>
            </a:lvl1pPr>
          </a:lstStyle>
          <a:p>
            <a:fld id="{D984ABF5-3265-4C5E-A684-041D181E9C53}"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108192" y="6556248"/>
            <a:ext cx="2103120" cy="301752"/>
          </a:xfrm>
        </p:spPr>
        <p:txBody>
          <a:bodyPr/>
          <a:lstStyle>
            <a:lvl1pPr>
              <a:defRPr sz="900"/>
            </a:lvl1pPr>
          </a:lstStyle>
          <a:p>
            <a:fld id="{4FD62446-EE55-43E8-B401-87041F27459B}" type="datetimeFigureOut">
              <a:rPr lang="ar-SA" smtClean="0"/>
              <a:t>06/07/42</a:t>
            </a:fld>
            <a:endParaRPr lang="ar-SA"/>
          </a:p>
        </p:txBody>
      </p:sp>
      <p:sp>
        <p:nvSpPr>
          <p:cNvPr id="6" name="عنصر نائب للتذييل 5"/>
          <p:cNvSpPr>
            <a:spLocks noGrp="1"/>
          </p:cNvSpPr>
          <p:nvPr>
            <p:ph type="ftr" sz="quarter" idx="11"/>
          </p:nvPr>
        </p:nvSpPr>
        <p:spPr>
          <a:xfrm>
            <a:off x="1170432" y="6557169"/>
            <a:ext cx="4948072" cy="301752"/>
          </a:xfrm>
        </p:spPr>
        <p:txBody>
          <a:bodyPr/>
          <a:lstStyle>
            <a:lvl1pPr>
              <a:defRPr sz="900"/>
            </a:lvl1pPr>
          </a:lstStyle>
          <a:p>
            <a:endParaRPr lang="ar-SA"/>
          </a:p>
        </p:txBody>
      </p:sp>
      <p:sp>
        <p:nvSpPr>
          <p:cNvPr id="7" name="عنصر نائب لرقم الشريحة 6"/>
          <p:cNvSpPr>
            <a:spLocks noGrp="1"/>
          </p:cNvSpPr>
          <p:nvPr>
            <p:ph type="sldNum" sz="quarter" idx="12"/>
          </p:nvPr>
        </p:nvSpPr>
        <p:spPr>
          <a:xfrm>
            <a:off x="8217192" y="6556248"/>
            <a:ext cx="365760" cy="301752"/>
          </a:xfrm>
        </p:spPr>
        <p:txBody>
          <a:bodyPr/>
          <a:lstStyle>
            <a:lvl1pPr algn="ctr">
              <a:defRPr sz="900"/>
            </a:lvl1pPr>
          </a:lstStyle>
          <a:p>
            <a:fld id="{D984ABF5-3265-4C5E-A684-041D181E9C53}"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مثلث قائم الزاوية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رابط مستقيم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رابط مستقيم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عنصر نائب للعنوان 21"/>
          <p:cNvSpPr>
            <a:spLocks noGrp="1"/>
          </p:cNvSpPr>
          <p:nvPr>
            <p:ph type="title"/>
          </p:nvPr>
        </p:nvSpPr>
        <p:spPr>
          <a:xfrm>
            <a:off x="457200" y="267494"/>
            <a:ext cx="8229600" cy="1399032"/>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4FD62446-EE55-43E8-B401-87041F27459B}" type="datetimeFigureOut">
              <a:rPr lang="ar-SA" smtClean="0"/>
              <a:t>06/07/42</a:t>
            </a:fld>
            <a:endParaRPr lang="ar-SA"/>
          </a:p>
        </p:txBody>
      </p:sp>
      <p:sp>
        <p:nvSpPr>
          <p:cNvPr id="3" name="عنصر نائب للتذييل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ar-SA"/>
          </a:p>
        </p:txBody>
      </p:sp>
      <p:sp>
        <p:nvSpPr>
          <p:cNvPr id="23" name="عنصر نائب لرقم الشريحة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D984ABF5-3265-4C5E-A684-041D181E9C53}" type="slidenum">
              <a:rPr lang="ar-SA" smtClean="0"/>
              <a:t>‹#›</a:t>
            </a:fld>
            <a:endParaRPr lang="ar-SA"/>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thecultureconcept.com/wp-content/uploads/2013/06/Priority-seating.jpg" TargetMode="External"/><Relationship Id="rId2" Type="http://schemas.openxmlformats.org/officeDocument/2006/relationships/hyperlink" Target="https://www.thecultureconcept.com/wp-content/uploads/2013/06/Manners-Matter.jp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smtClean="0"/>
              <a:t>تعديل وبناء السلوك</a:t>
            </a:r>
            <a:endParaRPr lang="ar-SA" dirty="0"/>
          </a:p>
        </p:txBody>
      </p:sp>
      <p:sp>
        <p:nvSpPr>
          <p:cNvPr id="3" name="عنوان فرعي 2"/>
          <p:cNvSpPr>
            <a:spLocks noGrp="1"/>
          </p:cNvSpPr>
          <p:nvPr>
            <p:ph type="subTitle" idx="1"/>
          </p:nvPr>
        </p:nvSpPr>
        <p:spPr/>
        <p:txBody>
          <a:bodyPr/>
          <a:lstStyle/>
          <a:p>
            <a:endParaRPr lang="ar-SA" sz="3200" dirty="0" smtClean="0"/>
          </a:p>
          <a:p>
            <a:endParaRPr lang="ar-SA" sz="3200" dirty="0" smtClean="0"/>
          </a:p>
          <a:p>
            <a:r>
              <a:rPr lang="ar-SA" sz="3200" dirty="0" smtClean="0"/>
              <a:t>الفصل </a:t>
            </a:r>
            <a:r>
              <a:rPr lang="ar-SA" sz="3200" dirty="0" smtClean="0"/>
              <a:t>الرابع</a:t>
            </a:r>
          </a:p>
          <a:p>
            <a:endParaRPr lang="ar-S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ثالثاً: صياغة الأهداف السلوكية</a:t>
            </a:r>
          </a:p>
          <a:p>
            <a:pPr>
              <a:buNone/>
            </a:pPr>
            <a:r>
              <a:rPr lang="ar-SA" dirty="0" smtClean="0"/>
              <a:t>ينبغي مراعاة مجموعة من المتطلبات التي تساعد في تحقيق الأهداف ، فمن خصائص الأهداف :</a:t>
            </a:r>
          </a:p>
          <a:p>
            <a:pPr>
              <a:buNone/>
            </a:pPr>
            <a:r>
              <a:rPr lang="ar-SA" dirty="0" smtClean="0"/>
              <a:t>1- أن يكون الهدف محدداً.</a:t>
            </a:r>
          </a:p>
          <a:p>
            <a:pPr>
              <a:buNone/>
            </a:pPr>
            <a:r>
              <a:rPr lang="ar-SA" dirty="0" smtClean="0"/>
              <a:t>2- أن يكون قابل للقياس.</a:t>
            </a:r>
          </a:p>
          <a:p>
            <a:pPr>
              <a:buNone/>
            </a:pPr>
            <a:r>
              <a:rPr lang="ar-SA" dirty="0" smtClean="0"/>
              <a:t>3- يمكن تحقيقه.</a:t>
            </a:r>
          </a:p>
          <a:p>
            <a:pPr>
              <a:buNone/>
            </a:pPr>
            <a:r>
              <a:rPr lang="ar-SA" dirty="0" smtClean="0"/>
              <a:t>4-أن يكون واقعياً.</a:t>
            </a:r>
          </a:p>
          <a:p>
            <a:pPr>
              <a:buNone/>
            </a:pPr>
            <a:r>
              <a:rPr lang="ar-SA" dirty="0" smtClean="0"/>
              <a:t>5-أن يكون الهدف محدد الوقت.</a:t>
            </a:r>
          </a:p>
          <a:p>
            <a:endParaRPr lang="ar-S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أنواع الأهداف </a:t>
            </a:r>
            <a:endParaRPr lang="ar-SA" dirty="0"/>
          </a:p>
        </p:txBody>
      </p:sp>
      <p:sp>
        <p:nvSpPr>
          <p:cNvPr id="3" name="عنصر نائب للمحتوى 2"/>
          <p:cNvSpPr>
            <a:spLocks noGrp="1"/>
          </p:cNvSpPr>
          <p:nvPr>
            <p:ph idx="1"/>
          </p:nvPr>
        </p:nvSpPr>
        <p:spPr/>
        <p:txBody>
          <a:bodyPr/>
          <a:lstStyle/>
          <a:p>
            <a:pPr algn="ctr">
              <a:buNone/>
            </a:pPr>
            <a:endParaRPr lang="ar-SA" dirty="0" smtClean="0"/>
          </a:p>
          <a:p>
            <a:pPr algn="ctr">
              <a:buNone/>
            </a:pPr>
            <a:endParaRPr lang="ar-SA" dirty="0" smtClean="0"/>
          </a:p>
          <a:p>
            <a:pPr algn="ctr">
              <a:buNone/>
            </a:pPr>
            <a:r>
              <a:rPr lang="ar-SA" dirty="0" smtClean="0"/>
              <a:t>1- </a:t>
            </a:r>
            <a:r>
              <a:rPr lang="ar-SA" dirty="0" smtClean="0"/>
              <a:t>الأهداف طويلة المدى</a:t>
            </a:r>
          </a:p>
          <a:p>
            <a:pPr>
              <a:buNone/>
            </a:pPr>
            <a:endParaRPr lang="ar-SA" dirty="0" smtClean="0"/>
          </a:p>
          <a:p>
            <a:pPr algn="ctr">
              <a:buNone/>
            </a:pPr>
            <a:r>
              <a:rPr lang="ar-SA" dirty="0" smtClean="0"/>
              <a:t>2- الأهداف قصيرة المدى</a:t>
            </a:r>
          </a:p>
          <a:p>
            <a:endParaRPr lang="ar-S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رابعاً: قياس السلوك المستهدف</a:t>
            </a:r>
          </a:p>
          <a:p>
            <a:pPr>
              <a:buNone/>
            </a:pPr>
            <a:r>
              <a:rPr lang="ar-SA" dirty="0" smtClean="0"/>
              <a:t>تعتمد عملية قياس السلوك على الملاحظة لأنها تمثل الجزء الهام في عملية تعديل السلوك.</a:t>
            </a:r>
          </a:p>
          <a:p>
            <a:pPr>
              <a:buNone/>
            </a:pPr>
            <a:r>
              <a:rPr lang="ar-SA" dirty="0" smtClean="0"/>
              <a:t>تعتبر عملية القياس عملية متواصلة تسود كل مراحل عملية تعديل السلوك ، فلا تقتصر عملية القياس مرة قبل العلاج أو مرة بعد العلاج كما هو الحال في القياس النفسي التقليدي.</a:t>
            </a:r>
          </a:p>
          <a:p>
            <a:endParaRPr lang="ar-S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الاعتبارات الأساسية في قياس السلوك</a:t>
            </a:r>
            <a:endParaRPr lang="ar-SA" dirty="0"/>
          </a:p>
        </p:txBody>
      </p:sp>
      <p:sp>
        <p:nvSpPr>
          <p:cNvPr id="3" name="عنصر نائب للمحتوى 2"/>
          <p:cNvSpPr>
            <a:spLocks noGrp="1"/>
          </p:cNvSpPr>
          <p:nvPr>
            <p:ph idx="1"/>
          </p:nvPr>
        </p:nvSpPr>
        <p:spPr/>
        <p:txBody>
          <a:bodyPr/>
          <a:lstStyle/>
          <a:p>
            <a:pPr algn="ctr">
              <a:buNone/>
            </a:pPr>
            <a:endParaRPr lang="ar-SA" dirty="0" smtClean="0"/>
          </a:p>
          <a:p>
            <a:pPr algn="ctr">
              <a:buNone/>
            </a:pPr>
            <a:r>
              <a:rPr lang="ar-SA" dirty="0" smtClean="0"/>
              <a:t>1- </a:t>
            </a:r>
            <a:r>
              <a:rPr lang="ar-SA" dirty="0" smtClean="0"/>
              <a:t>تحديد السلوكيات التي سيتم قياسها.</a:t>
            </a:r>
          </a:p>
          <a:p>
            <a:pPr algn="ctr">
              <a:buNone/>
            </a:pPr>
            <a:r>
              <a:rPr lang="ar-SA" dirty="0" smtClean="0"/>
              <a:t>2- تحديد موعد ومكان القياس.</a:t>
            </a:r>
          </a:p>
          <a:p>
            <a:pPr algn="ctr">
              <a:buNone/>
            </a:pPr>
            <a:r>
              <a:rPr lang="ar-SA" dirty="0" smtClean="0"/>
              <a:t>3- تحديد مدة الملاحظة.</a:t>
            </a:r>
          </a:p>
          <a:p>
            <a:pPr algn="ctr">
              <a:buNone/>
            </a:pPr>
            <a:r>
              <a:rPr lang="ar-SA" dirty="0" smtClean="0"/>
              <a:t>4- تحديد الشخص الذي سيقوم بملاحظة السلوك.</a:t>
            </a:r>
          </a:p>
          <a:p>
            <a:pPr>
              <a:buNone/>
            </a:pPr>
            <a:endParaRPr lang="ar-S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طرق قياس السلوك</a:t>
            </a:r>
            <a:endParaRPr lang="ar-SA" dirty="0"/>
          </a:p>
        </p:txBody>
      </p:sp>
      <p:sp>
        <p:nvSpPr>
          <p:cNvPr id="3" name="عنصر نائب للمحتوى 2"/>
          <p:cNvSpPr>
            <a:spLocks noGrp="1"/>
          </p:cNvSpPr>
          <p:nvPr>
            <p:ph idx="1"/>
          </p:nvPr>
        </p:nvSpPr>
        <p:spPr/>
        <p:txBody>
          <a:bodyPr>
            <a:normAutofit fontScale="55000" lnSpcReduction="20000"/>
          </a:bodyPr>
          <a:lstStyle/>
          <a:p>
            <a:pPr algn="ctr">
              <a:buNone/>
            </a:pPr>
            <a:r>
              <a:rPr lang="ar-SA" sz="4100" dirty="0" smtClean="0"/>
              <a:t>1- المقابلة السلوكية</a:t>
            </a:r>
          </a:p>
          <a:p>
            <a:pPr algn="ctr">
              <a:buNone/>
            </a:pPr>
            <a:endParaRPr lang="ar-SA" dirty="0" smtClean="0"/>
          </a:p>
          <a:p>
            <a:pPr algn="ctr">
              <a:buNone/>
            </a:pPr>
            <a:r>
              <a:rPr lang="ar-SA" sz="4100" dirty="0" smtClean="0"/>
              <a:t>2- الملاحظة المباشرة </a:t>
            </a:r>
          </a:p>
          <a:p>
            <a:pPr algn="ctr">
              <a:buNone/>
            </a:pPr>
            <a:endParaRPr lang="ar-SA" sz="4100" dirty="0" smtClean="0"/>
          </a:p>
          <a:p>
            <a:pPr marL="578358" indent="-514350" algn="ctr">
              <a:buNone/>
            </a:pPr>
            <a:r>
              <a:rPr lang="ar-SA" dirty="0" smtClean="0"/>
              <a:t>      أ- تسجيل تكرار السلوك   </a:t>
            </a:r>
            <a:r>
              <a:rPr lang="ar-SA" dirty="0" err="1" smtClean="0"/>
              <a:t>ب</a:t>
            </a:r>
            <a:r>
              <a:rPr lang="ar-SA" dirty="0" smtClean="0"/>
              <a:t>- تسجيل مدة حدوث السلوك</a:t>
            </a:r>
          </a:p>
          <a:p>
            <a:pPr marL="578358" indent="-514350" algn="ctr">
              <a:buNone/>
            </a:pPr>
            <a:endParaRPr lang="ar-SA" dirty="0" smtClean="0"/>
          </a:p>
          <a:p>
            <a:pPr marL="578358" indent="-514350" algn="ctr">
              <a:buNone/>
            </a:pPr>
            <a:r>
              <a:rPr lang="ar-SA" dirty="0" smtClean="0"/>
              <a:t>ج-تسجيل الفواصل الزمنية  </a:t>
            </a:r>
            <a:r>
              <a:rPr lang="ar-SA" dirty="0" err="1" smtClean="0"/>
              <a:t>د</a:t>
            </a:r>
            <a:r>
              <a:rPr lang="ar-SA" dirty="0" smtClean="0"/>
              <a:t>- تسجيل العينات الزمنية اللحظية</a:t>
            </a:r>
          </a:p>
          <a:p>
            <a:pPr algn="ctr">
              <a:buNone/>
            </a:pPr>
            <a:endParaRPr lang="ar-SA" dirty="0" smtClean="0"/>
          </a:p>
          <a:p>
            <a:pPr algn="ctr">
              <a:buNone/>
            </a:pPr>
            <a:r>
              <a:rPr lang="ar-SA" sz="4100" dirty="0" smtClean="0"/>
              <a:t>3- تقدير السلوك</a:t>
            </a:r>
          </a:p>
          <a:p>
            <a:pPr algn="ctr">
              <a:buNone/>
            </a:pPr>
            <a:endParaRPr lang="ar-SA" dirty="0" smtClean="0"/>
          </a:p>
          <a:p>
            <a:pPr algn="ctr">
              <a:buNone/>
            </a:pPr>
            <a:r>
              <a:rPr lang="ar-SA" sz="4100" dirty="0" smtClean="0"/>
              <a:t>4-قياس نتائج السلوك</a:t>
            </a:r>
          </a:p>
          <a:p>
            <a:pPr algn="ctr">
              <a:buNone/>
            </a:pPr>
            <a:endParaRPr lang="ar-SA" sz="4100" dirty="0" smtClean="0"/>
          </a:p>
          <a:p>
            <a:pPr marL="806958" indent="-742950" algn="ctr">
              <a:buNone/>
            </a:pPr>
            <a:r>
              <a:rPr lang="ar-SA" sz="3200" dirty="0" smtClean="0"/>
              <a:t>أ- تكرار حدوث السلوك   </a:t>
            </a:r>
            <a:r>
              <a:rPr lang="ar-SA" sz="3200" dirty="0" err="1" smtClean="0"/>
              <a:t>ب</a:t>
            </a:r>
            <a:r>
              <a:rPr lang="ar-SA" sz="3200" dirty="0" smtClean="0"/>
              <a:t>- معدل حدوث السلوك  </a:t>
            </a:r>
          </a:p>
          <a:p>
            <a:pPr marL="806958" indent="-742950" algn="ctr">
              <a:buNone/>
            </a:pPr>
            <a:r>
              <a:rPr lang="ar-SA" sz="3200" dirty="0" smtClean="0"/>
              <a:t>ج- نسبة حدوث السلوك</a:t>
            </a:r>
          </a:p>
          <a:p>
            <a:pPr algn="ctr"/>
            <a:endParaRPr lang="ar-S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معايير الحكم على السلوك</a:t>
            </a:r>
            <a:br>
              <a:rPr lang="ar-SA" dirty="0" smtClean="0"/>
            </a:br>
            <a:r>
              <a:rPr lang="ar-SA" dirty="0" smtClean="0"/>
              <a:t> (</a:t>
            </a:r>
            <a:r>
              <a:rPr lang="ar-SA" dirty="0" err="1" smtClean="0"/>
              <a:t>المحكات</a:t>
            </a:r>
            <a:r>
              <a:rPr lang="ar-SA" dirty="0" smtClean="0"/>
              <a:t>)</a:t>
            </a:r>
            <a:endParaRPr lang="ar-SA" dirty="0"/>
          </a:p>
        </p:txBody>
      </p:sp>
      <p:sp>
        <p:nvSpPr>
          <p:cNvPr id="3" name="عنصر نائب للمحتوى 2"/>
          <p:cNvSpPr>
            <a:spLocks noGrp="1"/>
          </p:cNvSpPr>
          <p:nvPr>
            <p:ph idx="1"/>
          </p:nvPr>
        </p:nvSpPr>
        <p:spPr/>
        <p:txBody>
          <a:bodyPr>
            <a:normAutofit lnSpcReduction="10000"/>
          </a:bodyPr>
          <a:lstStyle/>
          <a:p>
            <a:pPr>
              <a:buNone/>
            </a:pPr>
            <a:r>
              <a:rPr lang="ar-SA" dirty="0" smtClean="0"/>
              <a:t>1- المعيار الاجتماعي</a:t>
            </a:r>
          </a:p>
          <a:p>
            <a:pPr>
              <a:buNone/>
            </a:pPr>
            <a:endParaRPr lang="ar-SA" dirty="0" smtClean="0"/>
          </a:p>
          <a:p>
            <a:pPr>
              <a:buNone/>
            </a:pPr>
            <a:r>
              <a:rPr lang="ar-SA" dirty="0" smtClean="0"/>
              <a:t>2- معيار الندرة الإحصائية</a:t>
            </a:r>
          </a:p>
          <a:p>
            <a:pPr>
              <a:buNone/>
            </a:pPr>
            <a:endParaRPr lang="ar-SA" dirty="0" smtClean="0"/>
          </a:p>
          <a:p>
            <a:pPr>
              <a:buNone/>
            </a:pPr>
            <a:r>
              <a:rPr lang="ar-SA" dirty="0" smtClean="0"/>
              <a:t>3-المعيار الذاتي</a:t>
            </a:r>
          </a:p>
          <a:p>
            <a:pPr>
              <a:buNone/>
            </a:pPr>
            <a:endParaRPr lang="ar-SA" dirty="0" smtClean="0"/>
          </a:p>
          <a:p>
            <a:pPr>
              <a:buNone/>
            </a:pPr>
            <a:r>
              <a:rPr lang="ar-SA" dirty="0" smtClean="0"/>
              <a:t>4-معيار التكيف النفسي المثالي </a:t>
            </a:r>
          </a:p>
          <a:p>
            <a:pPr>
              <a:buNone/>
            </a:pPr>
            <a:endParaRPr lang="ar-SA" dirty="0" smtClean="0"/>
          </a:p>
          <a:p>
            <a:pPr>
              <a:buNone/>
            </a:pPr>
            <a:r>
              <a:rPr lang="ar-SA" dirty="0" smtClean="0"/>
              <a:t>5-المعيار التكاملي</a:t>
            </a:r>
            <a:endParaRPr lang="ar-S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خطوات تعديل السلوك</a:t>
            </a:r>
            <a:endParaRPr lang="ar-SA" dirty="0"/>
          </a:p>
        </p:txBody>
      </p:sp>
      <p:sp>
        <p:nvSpPr>
          <p:cNvPr id="3" name="عنصر نائب للمحتوى 2"/>
          <p:cNvSpPr>
            <a:spLocks noGrp="1"/>
          </p:cNvSpPr>
          <p:nvPr>
            <p:ph idx="1"/>
          </p:nvPr>
        </p:nvSpPr>
        <p:spPr/>
        <p:txBody>
          <a:bodyPr>
            <a:normAutofit fontScale="85000" lnSpcReduction="20000"/>
          </a:bodyPr>
          <a:lstStyle/>
          <a:p>
            <a:pPr>
              <a:buFont typeface="Arial" pitchFamily="34" charset="0"/>
              <a:buChar char="•"/>
            </a:pPr>
            <a:r>
              <a:rPr lang="ar-SA" dirty="0" smtClean="0"/>
              <a:t>مقدمة:</a:t>
            </a:r>
          </a:p>
          <a:p>
            <a:pPr>
              <a:buNone/>
            </a:pPr>
            <a:r>
              <a:rPr lang="ar-SA" dirty="0" smtClean="0"/>
              <a:t>*يسمى السلوك المراد تغييره في برامج تعديل السلوك بالسلوك المستهدف.</a:t>
            </a:r>
          </a:p>
          <a:p>
            <a:pPr>
              <a:buNone/>
            </a:pPr>
            <a:r>
              <a:rPr lang="ar-SA" dirty="0" smtClean="0"/>
              <a:t>*قد يكون السلوك المراد تغييره(السلوك المستهدف) سلوكاً اجتماعياً أو معرفياً أو في الخبرات الحياتية أو غير ذلك.</a:t>
            </a:r>
          </a:p>
          <a:p>
            <a:pPr>
              <a:buNone/>
            </a:pPr>
            <a:r>
              <a:rPr lang="ar-SA" dirty="0" smtClean="0"/>
              <a:t>*تتطلب خطة تعديل السلوك تحديد السلوك المستهدف وتعريفه، والسلوك المستهدف هو المشكلة السلوكية التي نسعى لعلاجها.</a:t>
            </a:r>
          </a:p>
          <a:p>
            <a:pPr>
              <a:buNone/>
            </a:pPr>
            <a:r>
              <a:rPr lang="ar-SA" dirty="0" smtClean="0"/>
              <a:t>* تهدف الخطة العلاجية إلى تقليل أو إيقاف السلوك الغير مرغوب فيه أو زيادة السلوك المرغوب فيه أو تشكيله أو ضبط السلوك بحيث يحدث في المكان أو الزمان المناسب فقط. </a:t>
            </a:r>
          </a:p>
          <a:p>
            <a:pPr>
              <a:buNone/>
            </a:pPr>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التمييز بين السلوك السوي والسلوك الشاذ</a:t>
            </a:r>
            <a:endParaRPr lang="ar-SA" dirty="0"/>
          </a:p>
        </p:txBody>
      </p:sp>
      <p:sp>
        <p:nvSpPr>
          <p:cNvPr id="3" name="عنصر نائب للمحتوى 2"/>
          <p:cNvSpPr>
            <a:spLocks noGrp="1"/>
          </p:cNvSpPr>
          <p:nvPr>
            <p:ph idx="1"/>
          </p:nvPr>
        </p:nvSpPr>
        <p:spPr/>
        <p:txBody>
          <a:bodyPr/>
          <a:lstStyle/>
          <a:p>
            <a:pPr>
              <a:buNone/>
            </a:pPr>
            <a:r>
              <a:rPr lang="en-US" dirty="0" smtClean="0">
                <a:hlinkClick r:id="rId2"/>
              </a:rPr>
              <a:t>https://www.thecultureconcept.com/wp-content/uploads/2013/06/Manners-Matter.jpg</a:t>
            </a:r>
            <a:endParaRPr lang="ar-SA" dirty="0" smtClean="0"/>
          </a:p>
          <a:p>
            <a:pPr>
              <a:buNone/>
            </a:pPr>
            <a:r>
              <a:rPr lang="en-US" dirty="0" smtClean="0">
                <a:hlinkClick r:id="rId3"/>
              </a:rPr>
              <a:t>https://www.thecultureconcept.com/wp-content/uploads/2013/06/Priority-seating.jpg</a:t>
            </a:r>
            <a:endParaRPr lang="ar-SA" dirty="0" smtClean="0"/>
          </a:p>
          <a:p>
            <a:pPr>
              <a:buNone/>
            </a:pPr>
            <a:endParaRPr lang="ar-SA" dirty="0" smtClean="0"/>
          </a:p>
          <a:p>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التمييز بين السلوك السوي والسلوك الشاذ</a:t>
            </a:r>
            <a:endParaRPr lang="ar-SA" dirty="0"/>
          </a:p>
        </p:txBody>
      </p:sp>
      <p:sp>
        <p:nvSpPr>
          <p:cNvPr id="3" name="عنصر نائب للمحتوى 2"/>
          <p:cNvSpPr>
            <a:spLocks noGrp="1"/>
          </p:cNvSpPr>
          <p:nvPr>
            <p:ph idx="1"/>
          </p:nvPr>
        </p:nvSpPr>
        <p:spPr/>
        <p:txBody>
          <a:bodyPr/>
          <a:lstStyle/>
          <a:p>
            <a:pPr>
              <a:buNone/>
            </a:pPr>
            <a:r>
              <a:rPr lang="ar-SA" dirty="0" smtClean="0"/>
              <a:t>*من الصعب تحديد الخط الفاصل بين السلوك السوي والسلوك الشاذ.</a:t>
            </a:r>
          </a:p>
          <a:p>
            <a:pPr>
              <a:buNone/>
            </a:pPr>
            <a:r>
              <a:rPr lang="ar-SA" dirty="0" smtClean="0"/>
              <a:t>*توجد </a:t>
            </a:r>
            <a:r>
              <a:rPr lang="ar-SA" dirty="0" err="1" smtClean="0"/>
              <a:t>تعاريف</a:t>
            </a:r>
            <a:r>
              <a:rPr lang="ar-SA" dirty="0" smtClean="0"/>
              <a:t> كثيرة للسلوك الشاذ ، كما يوجد أكثر من معيار للتمييز بين السلوك الشاذ والسلوك السوي.</a:t>
            </a:r>
          </a:p>
          <a:p>
            <a:pPr>
              <a:buNone/>
            </a:pPr>
            <a:r>
              <a:rPr lang="ar-SA" dirty="0" smtClean="0"/>
              <a:t>*معظم نظريات علم النفس التقليدية تتبنى الأنموذج الطبي في تفسير </a:t>
            </a:r>
            <a:r>
              <a:rPr lang="ar-SA" dirty="0" err="1" smtClean="0"/>
              <a:t>اللا</a:t>
            </a:r>
            <a:r>
              <a:rPr lang="ar-SA" dirty="0" smtClean="0"/>
              <a:t> سواء ، فهي تتحدث عن أعراض </a:t>
            </a:r>
            <a:r>
              <a:rPr lang="ar-SA" dirty="0" err="1" smtClean="0"/>
              <a:t>و</a:t>
            </a:r>
            <a:r>
              <a:rPr lang="ar-SA" dirty="0" smtClean="0"/>
              <a:t> أمراض نفسية أو غيرها وكلها مصطلحات طبية تشير إلى الاضطراب في شخصية الفرد.</a:t>
            </a:r>
          </a:p>
          <a:p>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Font typeface="Arial" pitchFamily="34" charset="0"/>
              <a:buChar char="•"/>
            </a:pPr>
            <a:r>
              <a:rPr lang="ar-SA" dirty="0" smtClean="0"/>
              <a:t>بينما تعديل السلوك يرى أن السلوك الشاذ يحدث نتيجة خلل في عملية التعلم ، لذلك يعد السلوك هو الشاذ وليس الفرد الذي صدر منه ذالك السلوك.</a:t>
            </a:r>
          </a:p>
          <a:p>
            <a:pPr>
              <a:buFont typeface="Arial" pitchFamily="34" charset="0"/>
              <a:buChar char="•"/>
            </a:pPr>
            <a:r>
              <a:rPr lang="ar-SA" dirty="0" smtClean="0"/>
              <a:t>ما يميز السلوك الشاذ عن السلوك السوي هو شدة السلوك أو تكراره وليس نوعه.</a:t>
            </a:r>
          </a:p>
          <a:p>
            <a:pPr>
              <a:buFont typeface="Arial" pitchFamily="34" charset="0"/>
              <a:buChar char="•"/>
            </a:pPr>
            <a:r>
              <a:rPr lang="ar-SA" dirty="0" smtClean="0"/>
              <a:t>* يختلف سلوك الشخص العادي عن الشخص الغير عادي من حيث كمية السلوك أو مدة حدوثه أو </a:t>
            </a:r>
            <a:r>
              <a:rPr lang="ar-SA" dirty="0" err="1" smtClean="0"/>
              <a:t>طبوغرافيته</a:t>
            </a:r>
            <a:r>
              <a:rPr lang="ar-SA" dirty="0" smtClean="0"/>
              <a:t> أو شدته أو كمونه.</a:t>
            </a:r>
          </a:p>
          <a:p>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خطوات تعديل السلوك</a:t>
            </a:r>
            <a:endParaRPr lang="ar-SA" dirty="0"/>
          </a:p>
        </p:txBody>
      </p:sp>
      <p:sp>
        <p:nvSpPr>
          <p:cNvPr id="3" name="عنصر نائب للمحتوى 2"/>
          <p:cNvSpPr>
            <a:spLocks noGrp="1"/>
          </p:cNvSpPr>
          <p:nvPr>
            <p:ph idx="1"/>
          </p:nvPr>
        </p:nvSpPr>
        <p:spPr/>
        <p:txBody>
          <a:bodyPr>
            <a:normAutofit fontScale="85000" lnSpcReduction="20000"/>
          </a:bodyPr>
          <a:lstStyle/>
          <a:p>
            <a:pPr>
              <a:buNone/>
            </a:pPr>
            <a:r>
              <a:rPr lang="ar-SA" dirty="0" smtClean="0"/>
              <a:t>أولاً: تحديد السلوك المستهدف</a:t>
            </a:r>
          </a:p>
          <a:p>
            <a:pPr>
              <a:buNone/>
            </a:pPr>
            <a:r>
              <a:rPr lang="ar-SA" dirty="0" smtClean="0"/>
              <a:t>ينبغي الانتباه إلى أهمية إشراك الوالدين والطفل نفسه في تحديد السلوك المستهدف وتفهم طبيعة المشكلة التي يعاني منها الطفل.</a:t>
            </a:r>
          </a:p>
          <a:p>
            <a:pPr>
              <a:buFont typeface="Arial" pitchFamily="34" charset="0"/>
              <a:buChar char="•"/>
            </a:pPr>
            <a:r>
              <a:rPr lang="ar-SA" dirty="0" smtClean="0"/>
              <a:t>الوالدان والأشخاص المهتمين بالطفل يشكلون جزء هام من بيئة الطفل والمعالج السلوكي مسئول عن توجيه هؤلاء لتفهم المشكلة التي يعاني منها الطفل ووضع الطرق العلاجية الممكنة للمشكلة واختيار أفضلها .</a:t>
            </a:r>
          </a:p>
          <a:p>
            <a:pPr>
              <a:buFont typeface="Arial" pitchFamily="34" charset="0"/>
              <a:buChar char="•"/>
            </a:pPr>
            <a:r>
              <a:rPr lang="ar-SA" dirty="0" smtClean="0"/>
              <a:t>* يجب أن يتسلح معلم التربية العادية ومعلم التربية الخاصة باستراتيجيات تعديل السلوك التي تسانده في إكمال دورة تعديل السلوك سواء للطلاب المعاقين أو العاديين. فالتعزيز وبدائله والعقاب وبدائله استراتيجيات أثبتت فاعليتها الكبيرة في إدارة العملية التربوية.</a:t>
            </a:r>
          </a:p>
          <a:p>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فكري معي</a:t>
            </a:r>
            <a:endParaRPr lang="ar-SA" dirty="0"/>
          </a:p>
        </p:txBody>
      </p:sp>
      <p:sp>
        <p:nvSpPr>
          <p:cNvPr id="3" name="عنصر نائب للمحتوى 2"/>
          <p:cNvSpPr>
            <a:spLocks noGrp="1"/>
          </p:cNvSpPr>
          <p:nvPr>
            <p:ph idx="1"/>
          </p:nvPr>
        </p:nvSpPr>
        <p:spPr/>
        <p:txBody>
          <a:bodyPr/>
          <a:lstStyle/>
          <a:p>
            <a:pPr>
              <a:buNone/>
            </a:pPr>
            <a:r>
              <a:rPr lang="ar-SA" dirty="0" smtClean="0"/>
              <a:t> </a:t>
            </a:r>
          </a:p>
          <a:p>
            <a:pPr>
              <a:buNone/>
            </a:pPr>
            <a:endParaRPr lang="ar-SA" dirty="0" smtClean="0"/>
          </a:p>
          <a:p>
            <a:pPr>
              <a:buNone/>
            </a:pPr>
            <a:r>
              <a:rPr lang="ar-SA" dirty="0" smtClean="0"/>
              <a:t>كيف </a:t>
            </a:r>
            <a:r>
              <a:rPr lang="ar-SA" dirty="0" smtClean="0"/>
              <a:t>أحدد ما إذا كان هذا السلوك غير ملائم لا يصدر عن الطالب إلا في أثناء وجود الطالب في الفصل؟ وهل هذا السلوك ناتج عن إعاقة الطالب ؟</a:t>
            </a:r>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الاعتبارات التي يجب مراعاتها عند تحديد السلوك المستهدف</a:t>
            </a:r>
            <a:endParaRPr lang="ar-SA" dirty="0"/>
          </a:p>
        </p:txBody>
      </p:sp>
      <p:sp>
        <p:nvSpPr>
          <p:cNvPr id="3" name="عنصر نائب للمحتوى 2"/>
          <p:cNvSpPr>
            <a:spLocks noGrp="1"/>
          </p:cNvSpPr>
          <p:nvPr>
            <p:ph idx="1"/>
          </p:nvPr>
        </p:nvSpPr>
        <p:spPr/>
        <p:txBody>
          <a:bodyPr/>
          <a:lstStyle/>
          <a:p>
            <a:pPr>
              <a:buNone/>
            </a:pPr>
            <a:r>
              <a:rPr lang="ar-SA" dirty="0" smtClean="0"/>
              <a:t>هناك مجموعة من الأسئلة لابد من الإجابة عليها والتي تساعدنا في تحديد السلوك المستهدف بشكل جيد منها على سبيل المثال:</a:t>
            </a:r>
          </a:p>
          <a:p>
            <a:pPr>
              <a:buNone/>
            </a:pPr>
            <a:endParaRPr lang="ar-SA" dirty="0" smtClean="0"/>
          </a:p>
          <a:p>
            <a:pPr algn="ctr">
              <a:buNone/>
            </a:pPr>
            <a:r>
              <a:rPr lang="ar-SA" dirty="0" smtClean="0"/>
              <a:t>1- هل هناك مشكلة سلوكية تحتاج إلى علاج؟</a:t>
            </a:r>
          </a:p>
          <a:p>
            <a:pPr algn="ctr">
              <a:buNone/>
            </a:pPr>
            <a:r>
              <a:rPr lang="ar-SA" dirty="0" smtClean="0"/>
              <a:t>2-هل المشكلة لدى الطفل تعيقه عن التعلم؟</a:t>
            </a:r>
          </a:p>
          <a:p>
            <a:pPr>
              <a:buNone/>
            </a:pPr>
            <a:endParaRPr lang="ar-SA" dirty="0" smtClean="0"/>
          </a:p>
          <a:p>
            <a:pPr algn="ctr">
              <a:buNone/>
            </a:pPr>
            <a:r>
              <a:rPr lang="ar-SA" dirty="0" smtClean="0"/>
              <a:t>وهكذا</a:t>
            </a:r>
          </a:p>
          <a:p>
            <a:endParaRPr lang="ar-S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85000" lnSpcReduction="20000"/>
          </a:bodyPr>
          <a:lstStyle/>
          <a:p>
            <a:pPr>
              <a:buNone/>
            </a:pPr>
            <a:r>
              <a:rPr lang="ar-SA" dirty="0" smtClean="0"/>
              <a:t>ثانياً: تعريف السلوك المستهدف:</a:t>
            </a:r>
          </a:p>
          <a:p>
            <a:pPr>
              <a:buNone/>
            </a:pPr>
            <a:r>
              <a:rPr lang="ar-SA" dirty="0" smtClean="0"/>
              <a:t>*يعرف السلوك المستهدف تعريفاً إجرائياً بكل دقة ووضوح ، وهذه المهمة ليست سهلة .</a:t>
            </a:r>
          </a:p>
          <a:p>
            <a:pPr>
              <a:buNone/>
            </a:pPr>
            <a:r>
              <a:rPr lang="ar-SA" dirty="0" smtClean="0"/>
              <a:t>*لابد أن تكون هناك نسبة اتفاق بين شخصين يقومان بالملاحظة في الفترة الزمنية نفسها ، فإذا كانت نسبة الاتفاق بينهما عالية فيما يتعلق بحدوث أو عدم حدوث السلوك المستهدف في فترة الملاحظة فإن هذا يدل على أن تعريف السلوك كان واضحاً.</a:t>
            </a:r>
          </a:p>
          <a:p>
            <a:pPr>
              <a:buNone/>
            </a:pPr>
            <a:r>
              <a:rPr lang="ar-SA" dirty="0" smtClean="0"/>
              <a:t>*التعريف الجيد للسلوك لا يسمح بالتفسيرات </a:t>
            </a:r>
            <a:r>
              <a:rPr lang="ar-SA" dirty="0" err="1" smtClean="0"/>
              <a:t>والتحيزات</a:t>
            </a:r>
            <a:r>
              <a:rPr lang="ar-SA" dirty="0" smtClean="0"/>
              <a:t> الشخصية من الملاحظ.</a:t>
            </a:r>
          </a:p>
          <a:p>
            <a:pPr>
              <a:buNone/>
            </a:pPr>
            <a:r>
              <a:rPr lang="ar-SA" dirty="0" smtClean="0"/>
              <a:t>يكون التعريف جيد إذا كان قابل للملاحظة المباشرة </a:t>
            </a:r>
            <a:r>
              <a:rPr lang="ar-SA" dirty="0" err="1" smtClean="0"/>
              <a:t>و</a:t>
            </a:r>
            <a:r>
              <a:rPr lang="ar-SA" dirty="0" smtClean="0"/>
              <a:t> القياس أي نستطيع أن نحسب عدد مرات حدوثه أو مدته أو شدته.</a:t>
            </a:r>
          </a:p>
          <a:p>
            <a:pPr>
              <a:buNone/>
            </a:pPr>
            <a:endParaRPr lang="ar-SA" dirty="0" smtClean="0"/>
          </a:p>
          <a:p>
            <a:pPr>
              <a:buNone/>
            </a:pPr>
            <a:endParaRPr lang="ar-SA" dirty="0" smtClean="0"/>
          </a:p>
          <a:p>
            <a:endParaRPr lang="ar-S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يوية">
  <a:themeElements>
    <a:clrScheme name="حيوية">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حيوية">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حيوية">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16</TotalTime>
  <Words>716</Words>
  <Application>Microsoft Office PowerPoint</Application>
  <PresentationFormat>عرض على الشاشة (3:4)‏</PresentationFormat>
  <Paragraphs>90</Paragraphs>
  <Slides>16</Slides>
  <Notes>1</Notes>
  <HiddenSlides>0</HiddenSlides>
  <MMClips>0</MMClips>
  <ScaleCrop>false</ScaleCrop>
  <HeadingPairs>
    <vt:vector size="4" baseType="variant">
      <vt:variant>
        <vt:lpstr>سمة</vt:lpstr>
      </vt:variant>
      <vt:variant>
        <vt:i4>1</vt:i4>
      </vt:variant>
      <vt:variant>
        <vt:lpstr>عناوين الشرائح</vt:lpstr>
      </vt:variant>
      <vt:variant>
        <vt:i4>16</vt:i4>
      </vt:variant>
    </vt:vector>
  </HeadingPairs>
  <TitlesOfParts>
    <vt:vector size="17" baseType="lpstr">
      <vt:lpstr>حيوية</vt:lpstr>
      <vt:lpstr>تعديل وبناء السلوك</vt:lpstr>
      <vt:lpstr>خطوات تعديل السلوك</vt:lpstr>
      <vt:lpstr>التمييز بين السلوك السوي والسلوك الشاذ</vt:lpstr>
      <vt:lpstr>التمييز بين السلوك السوي والسلوك الشاذ</vt:lpstr>
      <vt:lpstr>الشريحة 5</vt:lpstr>
      <vt:lpstr>خطوات تعديل السلوك</vt:lpstr>
      <vt:lpstr>فكري معي</vt:lpstr>
      <vt:lpstr>الاعتبارات التي يجب مراعاتها عند تحديد السلوك المستهدف</vt:lpstr>
      <vt:lpstr>الشريحة 9</vt:lpstr>
      <vt:lpstr>الشريحة 10</vt:lpstr>
      <vt:lpstr>أنواع الأهداف </vt:lpstr>
      <vt:lpstr>الشريحة 12</vt:lpstr>
      <vt:lpstr>الاعتبارات الأساسية في قياس السلوك</vt:lpstr>
      <vt:lpstr>طرق قياس السلوك</vt:lpstr>
      <vt:lpstr>معايير الحكم على السلوك  (المحكات)</vt:lpstr>
      <vt:lpstr>الشريحة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تعديل وبناء السلوك</dc:title>
  <dc:creator>user</dc:creator>
  <cp:lastModifiedBy>user</cp:lastModifiedBy>
  <cp:revision>2</cp:revision>
  <dcterms:created xsi:type="dcterms:W3CDTF">2021-02-17T14:02:58Z</dcterms:created>
  <dcterms:modified xsi:type="dcterms:W3CDTF">2021-02-17T14:19:10Z</dcterms:modified>
</cp:coreProperties>
</file>