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1" r:id="rId6"/>
    <p:sldId id="263" r:id="rId7"/>
    <p:sldId id="260"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12" autoAdjust="0"/>
    <p:restoredTop sz="94660"/>
  </p:normalViewPr>
  <p:slideViewPr>
    <p:cSldViewPr>
      <p:cViewPr>
        <p:scale>
          <a:sx n="53" d="100"/>
          <a:sy n="53" d="100"/>
        </p:scale>
        <p:origin x="-1230"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4E2D3D-81C7-4F95-8C52-54659C73F1F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2660317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4E2D3D-81C7-4F95-8C52-54659C73F1F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2047042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4E2D3D-81C7-4F95-8C52-54659C73F1F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357523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4E2D3D-81C7-4F95-8C52-54659C73F1F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1966349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4E2D3D-81C7-4F95-8C52-54659C73F1F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896029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4E2D3D-81C7-4F95-8C52-54659C73F1FF}"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1314517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4E2D3D-81C7-4F95-8C52-54659C73F1FF}" type="datetimeFigureOut">
              <a:rPr lang="ar-SA" smtClean="0"/>
              <a:t>12/05/39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2742681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4E2D3D-81C7-4F95-8C52-54659C73F1FF}" type="datetimeFigureOut">
              <a:rPr lang="ar-SA" smtClean="0"/>
              <a:t>12/05/39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636757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4E2D3D-81C7-4F95-8C52-54659C73F1FF}" type="datetimeFigureOut">
              <a:rPr lang="ar-SA" smtClean="0"/>
              <a:t>12/05/39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117522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4E2D3D-81C7-4F95-8C52-54659C73F1FF}"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701938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4E2D3D-81C7-4F95-8C52-54659C73F1FF}"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E539C8-14A4-457E-BD02-5249FF0A7107}" type="slidenum">
              <a:rPr lang="ar-SA" smtClean="0"/>
              <a:t>‹#›</a:t>
            </a:fld>
            <a:endParaRPr lang="ar-SA"/>
          </a:p>
        </p:txBody>
      </p:sp>
    </p:spTree>
    <p:extLst>
      <p:ext uri="{BB962C8B-B14F-4D97-AF65-F5344CB8AC3E}">
        <p14:creationId xmlns:p14="http://schemas.microsoft.com/office/powerpoint/2010/main" val="3659728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4E2D3D-81C7-4F95-8C52-54659C73F1FF}" type="datetimeFigureOut">
              <a:rPr lang="ar-SA" smtClean="0"/>
              <a:t>12/05/39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8E539C8-14A4-457E-BD02-5249FF0A7107}" type="slidenum">
              <a:rPr lang="ar-SA" smtClean="0"/>
              <a:t>‹#›</a:t>
            </a:fld>
            <a:endParaRPr lang="ar-SA"/>
          </a:p>
        </p:txBody>
      </p:sp>
    </p:spTree>
    <p:extLst>
      <p:ext uri="{BB962C8B-B14F-4D97-AF65-F5344CB8AC3E}">
        <p14:creationId xmlns:p14="http://schemas.microsoft.com/office/powerpoint/2010/main" val="4076520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1124744"/>
            <a:ext cx="7772400" cy="1470025"/>
          </a:xfrm>
        </p:spPr>
        <p:txBody>
          <a:bodyPr>
            <a:normAutofit fontScale="90000"/>
          </a:bodyPr>
          <a:lstStyle/>
          <a:p>
            <a:r>
              <a:rPr lang="ar-SA" dirty="0" smtClean="0"/>
              <a:t>مجالات الصحة </a:t>
            </a:r>
            <a:r>
              <a:rPr lang="ar-SA" dirty="0"/>
              <a:t>النفسية</a:t>
            </a:r>
            <a:br>
              <a:rPr lang="ar-SA" dirty="0"/>
            </a:br>
            <a:r>
              <a:rPr lang="ar-SA" sz="4000" dirty="0">
                <a:solidFill>
                  <a:schemeClr val="bg1">
                    <a:lumMod val="65000"/>
                  </a:schemeClr>
                </a:solidFill>
              </a:rPr>
              <a:t>(الأسرة، المدرسة، المجتمع)</a:t>
            </a:r>
            <a:r>
              <a:rPr lang="ar-SA" dirty="0"/>
              <a:t/>
            </a:r>
            <a:br>
              <a:rPr lang="ar-SA" dirty="0"/>
            </a:br>
            <a:endParaRPr lang="ar-SA" dirty="0"/>
          </a:p>
        </p:txBody>
      </p:sp>
      <p:sp>
        <p:nvSpPr>
          <p:cNvPr id="3" name="عنوان فرعي 2"/>
          <p:cNvSpPr>
            <a:spLocks noGrp="1"/>
          </p:cNvSpPr>
          <p:nvPr>
            <p:ph type="subTitle" idx="1"/>
          </p:nvPr>
        </p:nvSpPr>
        <p:spPr/>
        <p:txBody>
          <a:bodyPr/>
          <a:lstStyle/>
          <a:p>
            <a:r>
              <a:rPr lang="ar-SA" dirty="0" smtClean="0"/>
              <a:t>علاقة الصحة النفسية بالعلوم الأخرى</a:t>
            </a:r>
            <a:endParaRPr lang="ar-SA" dirty="0"/>
          </a:p>
        </p:txBody>
      </p:sp>
    </p:spTree>
    <p:extLst>
      <p:ext uri="{BB962C8B-B14F-4D97-AF65-F5344CB8AC3E}">
        <p14:creationId xmlns:p14="http://schemas.microsoft.com/office/powerpoint/2010/main" val="354160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العلاقات الاجتماعية في المدرسة وتأثيرها على الصحة النفسية والتوافق النفسي</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1- العلاقات بين المعلم والتلميذ التي تقوم على أساس الديموقراطية والتوجيه والإرشاد السليم.</a:t>
            </a:r>
          </a:p>
          <a:p>
            <a:r>
              <a:rPr lang="ar-SA" dirty="0" smtClean="0"/>
              <a:t>2- العلاقات بين التلاميذ وبعضهم البعض التي تقوم على أساس التعاون والفهم المتبادل تؤدي إلى الصحة النفسية.</a:t>
            </a:r>
            <a:endParaRPr lang="ar-SA" dirty="0"/>
          </a:p>
          <a:p>
            <a:r>
              <a:rPr lang="ar-SA" dirty="0" smtClean="0"/>
              <a:t>3- العلاقة بين المدرسة والأسرة التي تكون دائمة الاتصال وخاصة عن طريق مجالس الآباء والمعلمين تلعب دورا هاما في إحداث عملية التكامل بين الأسرة والمدرسة في رعاية النمو النفسي للطفل ،ولذلك </a:t>
            </a:r>
            <a:r>
              <a:rPr lang="ar-SA" dirty="0"/>
              <a:t>يجب العمل على تكوين اتجاهات موجه لدى المربين ومجالس الآباء والمعلمين.</a:t>
            </a:r>
          </a:p>
          <a:p>
            <a:endParaRPr lang="ar-SA" dirty="0"/>
          </a:p>
        </p:txBody>
      </p:sp>
    </p:spTree>
    <p:extLst>
      <p:ext uri="{BB962C8B-B14F-4D97-AF65-F5344CB8AC3E}">
        <p14:creationId xmlns:p14="http://schemas.microsoft.com/office/powerpoint/2010/main" val="2230397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نقاط فيما يتعلق بدور المدرسة في الصحة النفسية للطفل</a:t>
            </a:r>
            <a:endParaRPr lang="ar-SA" dirty="0"/>
          </a:p>
        </p:txBody>
      </p:sp>
      <p:sp>
        <p:nvSpPr>
          <p:cNvPr id="3" name="عنصر نائب للمحتوى 2"/>
          <p:cNvSpPr>
            <a:spLocks noGrp="1"/>
          </p:cNvSpPr>
          <p:nvPr>
            <p:ph idx="1"/>
          </p:nvPr>
        </p:nvSpPr>
        <p:spPr/>
        <p:txBody>
          <a:bodyPr>
            <a:normAutofit fontScale="62500" lnSpcReduction="20000"/>
          </a:bodyPr>
          <a:lstStyle/>
          <a:p>
            <a:r>
              <a:rPr lang="ar-SA" sz="3400" dirty="0" smtClean="0"/>
              <a:t>المدرسة لها دور هام في التربية والنمو النفسي وتحقيق الصحة النفسية فدور المدرسة ليس محصوراً في تقديم المعارف بل يضاف لذلك الاهتمام بتوافق التلميذ شخصياً واجتماعياً وبصحته النفسية والجسدية وتكوين عادات سلوكية سليمة موجبة تجاه المدرسة والعمل والأشخاص بصفة عامة ويعمل على ذلك من خلال:</a:t>
            </a:r>
          </a:p>
          <a:p>
            <a:endParaRPr lang="ar-SA" sz="3400" dirty="0" smtClean="0"/>
          </a:p>
          <a:p>
            <a:r>
              <a:rPr lang="ar-SA" sz="3400" dirty="0" smtClean="0"/>
              <a:t>1- المناهج: يجب أن يراعى فيها حاجات التلاميذ وقدراتهم.</a:t>
            </a:r>
          </a:p>
          <a:p>
            <a:endParaRPr lang="ar-SA" sz="3400" dirty="0" smtClean="0"/>
          </a:p>
          <a:p>
            <a:r>
              <a:rPr lang="ar-SA" sz="3400" dirty="0" smtClean="0"/>
              <a:t> 2- الإدارة المدرسية: في فلسفتها و تركيزها على التربية والصحة النفسية بالإضافة لتقديم المعرفة وانعكاس ذلك على قوانينها ومناهجها وتعاملها مع الأفراد بداخلها على اختلاف أدوراهم والعمل على حل مشاكلهم للوصول للتوافق والصحة النفسية.</a:t>
            </a:r>
          </a:p>
          <a:p>
            <a:endParaRPr lang="ar-SA" sz="3400" dirty="0" smtClean="0"/>
          </a:p>
          <a:p>
            <a:r>
              <a:rPr lang="ar-SA" sz="3400" dirty="0" smtClean="0"/>
              <a:t>3- المعلم وكونه قدوة في السلوك وهو دائم التأثير في التلميذ منذ دخوله المدرسة وحتى تخرجه فشخصية المعلم تؤثر في التلاميذ فهو ملقن المعارف وموجه للسلوك ومهارات التوافق لذلك يجب على العمل حل مشكلات المعلمين التي قد تؤثر في توافقهم النفسي مثلاً :فيما يتعلق بالناحية الاقتصادية والمكانة الاجتماعية والتعب والإرهاق .</a:t>
            </a:r>
          </a:p>
          <a:p>
            <a:endParaRPr lang="ar-SA" dirty="0"/>
          </a:p>
        </p:txBody>
      </p:sp>
    </p:spTree>
    <p:extLst>
      <p:ext uri="{BB962C8B-B14F-4D97-AF65-F5344CB8AC3E}">
        <p14:creationId xmlns:p14="http://schemas.microsoft.com/office/powerpoint/2010/main" val="1944586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الخلاصة فيما  يتعلق بدور المدرسة في الصحة النفسية للطفل</a:t>
            </a:r>
            <a:endParaRPr lang="ar-SA" dirty="0"/>
          </a:p>
        </p:txBody>
      </p:sp>
      <p:sp>
        <p:nvSpPr>
          <p:cNvPr id="3" name="عنصر نائب للمحتوى 2"/>
          <p:cNvSpPr>
            <a:spLocks noGrp="1"/>
          </p:cNvSpPr>
          <p:nvPr>
            <p:ph idx="1"/>
          </p:nvPr>
        </p:nvSpPr>
        <p:spPr>
          <a:xfrm>
            <a:off x="457200" y="2348880"/>
            <a:ext cx="8229600" cy="3777283"/>
          </a:xfrm>
        </p:spPr>
        <p:txBody>
          <a:bodyPr>
            <a:normAutofit/>
          </a:bodyPr>
          <a:lstStyle/>
          <a:p>
            <a:r>
              <a:rPr lang="ar-SA" dirty="0" smtClean="0"/>
              <a:t>كلما كانت العلاقة سوية بين المربين والتلاميذ وبين التلاميذ بعضهم وبعض وبين المدرسة والأسرة  ساعد ذلك على حسن التوافق النفسي والشعور بالأمان والصحة النفسية</a:t>
            </a:r>
            <a:endParaRPr lang="ar-SA" dirty="0"/>
          </a:p>
        </p:txBody>
      </p:sp>
    </p:spTree>
    <p:extLst>
      <p:ext uri="{BB962C8B-B14F-4D97-AF65-F5344CB8AC3E}">
        <p14:creationId xmlns:p14="http://schemas.microsoft.com/office/powerpoint/2010/main" val="3231506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الصحة النفسية والمجتمع</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 إن المجتمع الذي يتسم أفراده بالصحة النفسية يكون أفراده أكثر تماسكاً وتعاونا وعلاقاتهم طيبه وسلوكهم يتناسب مع قيمهم وعاداتهم ومعاييرهم الاجتماعية تقل فيه الانحرافات والخروج عن القانون وتزيد فيه الإنتاجية وتتميز بجودتها مما يؤدي لزيادة التسويق والدخل القومي والرخاء والكفاية.</a:t>
            </a:r>
          </a:p>
          <a:p>
            <a:pPr marL="0" indent="0">
              <a:buNone/>
            </a:pPr>
            <a:endParaRPr lang="ar-SA" dirty="0" smtClean="0"/>
          </a:p>
          <a:p>
            <a:r>
              <a:rPr lang="ar-SA" dirty="0" smtClean="0"/>
              <a:t>من الضروري أن نضع في حسباننا أهمية الصحة النفسية في المجتمع بمؤسساته المختلفة الطبية والاقتصادية والدينية...الخ، وأن نعمل على تحقيق التناسق بين هذه المؤسسات وبين الأسرة والمدرسة بصفة خاصة.</a:t>
            </a:r>
          </a:p>
          <a:p>
            <a:endParaRPr lang="ar-SA" dirty="0"/>
          </a:p>
          <a:p>
            <a:r>
              <a:rPr lang="ar-SA" dirty="0" smtClean="0"/>
              <a:t>إن الاهتمام بالصحة النفسية في المجتمع يجنب الأفراد والجماعات كل ما يؤدي إلى اضطراب نفسي ويحقق الانتاج والتقدم والتطور حيث أن من أهداف الصحة النفسية التالي:</a:t>
            </a:r>
            <a:endParaRPr lang="ar-SA" dirty="0"/>
          </a:p>
        </p:txBody>
      </p:sp>
    </p:spTree>
    <p:extLst>
      <p:ext uri="{BB962C8B-B14F-4D97-AF65-F5344CB8AC3E}">
        <p14:creationId xmlns:p14="http://schemas.microsoft.com/office/powerpoint/2010/main" val="3927040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من أهداف الصحة النفسية:</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بناء الشخصية المتكاملة وإعداد الإنسان الصحيح نفسياً في أي قطاع من قطاعات المجتمع وأياً كان دوره الاجتماعي بحيث يقبل على تحمل المسئولية الاجتماعية ويعطي للمجتمع بقدر ما يأخذ أو أكثر مستغلاً طاقاته وإمكاناته لأقصى حد ممكن وليتحقق ذلك لابد من تحقيق مطالب النمو الاجتماعي للفرد كإشباع الحاجات النفسية الاجتماعية وتقبل الواقع وتكوين اتجاهات اجتماعية سليمة والمشاركة الاجتماعية الخلاقة المسئولة وتوسيع دائرة الميول والاهتمامات وتنمية المهارات الاجتماعية التي تحقق التوافق الاجتماعي السوي وتحقيق النمو الديني والأخلاقي القويم.</a:t>
            </a:r>
          </a:p>
          <a:p>
            <a:endParaRPr lang="ar-SA" dirty="0"/>
          </a:p>
          <a:p>
            <a:endParaRPr lang="ar-SA" dirty="0" smtClean="0"/>
          </a:p>
          <a:p>
            <a:endParaRPr lang="ar-SA" dirty="0"/>
          </a:p>
          <a:p>
            <a:endParaRPr lang="ar-SA" dirty="0"/>
          </a:p>
        </p:txBody>
      </p:sp>
    </p:spTree>
    <p:extLst>
      <p:ext uri="{BB962C8B-B14F-4D97-AF65-F5344CB8AC3E}">
        <p14:creationId xmlns:p14="http://schemas.microsoft.com/office/powerpoint/2010/main" val="291068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بماذا تهتم الصحة النفسية في مجال المجتمع؟</a:t>
            </a:r>
            <a:endParaRPr lang="ar-SA" dirty="0"/>
          </a:p>
        </p:txBody>
      </p:sp>
      <p:sp>
        <p:nvSpPr>
          <p:cNvPr id="3" name="عنصر نائب للمحتوى 2"/>
          <p:cNvSpPr>
            <a:spLocks noGrp="1"/>
          </p:cNvSpPr>
          <p:nvPr>
            <p:ph idx="1"/>
          </p:nvPr>
        </p:nvSpPr>
        <p:spPr/>
        <p:txBody>
          <a:bodyPr/>
          <a:lstStyle/>
          <a:p>
            <a:r>
              <a:rPr lang="ar-SA" dirty="0" smtClean="0"/>
              <a:t>تهتم الصحة النفسية بدراسة وعلاج المشكلات الاجتماعية الوثيقة الصلة بتكوين ونمو الفرد مثل الضعف العقلي،  التأخر الدراسي، الانحرافات الجنسية. الخ.</a:t>
            </a:r>
          </a:p>
          <a:p>
            <a:endParaRPr lang="ar-SA" dirty="0"/>
          </a:p>
          <a:p>
            <a:r>
              <a:rPr lang="ar-SA" dirty="0" smtClean="0"/>
              <a:t>إن الصحة النفسية تساعد على ضبط سلوك الفرد وتوجيهه وتقويمه في الحاضر بهدف تحقيق أفضل مستوى ممكن من التوافق النفسي للفرد كمواطن صالح في المجتمع.</a:t>
            </a:r>
            <a:endParaRPr lang="ar-SA" dirty="0"/>
          </a:p>
        </p:txBody>
      </p:sp>
    </p:spTree>
    <p:extLst>
      <p:ext uri="{BB962C8B-B14F-4D97-AF65-F5344CB8AC3E}">
        <p14:creationId xmlns:p14="http://schemas.microsoft.com/office/powerpoint/2010/main" val="599637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أهمية دراسة الصحة النفسية للمجتمع</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ترجع أهمية دراسة  الصحة النفسية للمجتمع لوجود حاجة للتخطيط للصحة النفسية للشعوب حيث تعقدت العلاقات الاجتماعية مع وجود المجتمع الحديث والواقع الحضاري الذي تكثر فيه الاضطرابات النفسية.</a:t>
            </a:r>
          </a:p>
          <a:p>
            <a:r>
              <a:rPr lang="ar-SA" dirty="0" smtClean="0"/>
              <a:t> إن </a:t>
            </a:r>
            <a:r>
              <a:rPr lang="ar-SA" smtClean="0"/>
              <a:t>المجتمع </a:t>
            </a:r>
            <a:r>
              <a:rPr lang="ar-SA" smtClean="0"/>
              <a:t>الذي </a:t>
            </a:r>
            <a:r>
              <a:rPr lang="ar-SA" dirty="0" smtClean="0"/>
              <a:t>يعاني من تمزق وعدم تكامل بين أجهزت والذي تسود فيه ثقافة الهدم والاحباط والصراع الذي قد تسود فيه مشكلات أسرية أو تربوية أو تعصب  أو المجتمع الذي تسوء فيه الأحوال الاقتصادية ويتدهور فيه مستوى المعيشة أو الذي يتدهور به نظام القيم أو الذي تحل به الكوارث الاجتماعية </a:t>
            </a:r>
            <a:r>
              <a:rPr lang="ar-SA" dirty="0"/>
              <a:t> هو مجتمع مريض </a:t>
            </a:r>
            <a:r>
              <a:rPr lang="ar-SA" dirty="0" smtClean="0"/>
              <a:t>اجتماعياً. وللوقاية منه علينا القيام بالتالي:</a:t>
            </a:r>
          </a:p>
          <a:p>
            <a:endParaRPr lang="ar-SA" dirty="0"/>
          </a:p>
          <a:p>
            <a:endParaRPr lang="ar-SA" dirty="0" smtClean="0"/>
          </a:p>
          <a:p>
            <a:endParaRPr lang="ar-SA" dirty="0"/>
          </a:p>
          <a:p>
            <a:endParaRPr lang="ar-SA" dirty="0" smtClean="0"/>
          </a:p>
          <a:p>
            <a:endParaRPr lang="ar-SA" dirty="0"/>
          </a:p>
          <a:p>
            <a:endParaRPr lang="ar-SA" dirty="0"/>
          </a:p>
        </p:txBody>
      </p:sp>
    </p:spTree>
    <p:extLst>
      <p:ext uri="{BB962C8B-B14F-4D97-AF65-F5344CB8AC3E}">
        <p14:creationId xmlns:p14="http://schemas.microsoft.com/office/powerpoint/2010/main" val="2405035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إجراءات وقائية اجتماعياً للصحة النفسية</a:t>
            </a:r>
            <a:endParaRPr lang="ar-SA" dirty="0"/>
          </a:p>
        </p:txBody>
      </p:sp>
      <p:sp>
        <p:nvSpPr>
          <p:cNvPr id="3" name="عنصر نائب للمحتوى 2"/>
          <p:cNvSpPr>
            <a:spLocks noGrp="1"/>
          </p:cNvSpPr>
          <p:nvPr>
            <p:ph idx="1"/>
          </p:nvPr>
        </p:nvSpPr>
        <p:spPr/>
        <p:txBody>
          <a:bodyPr>
            <a:normAutofit/>
          </a:bodyPr>
          <a:lstStyle/>
          <a:p>
            <a:r>
              <a:rPr lang="ar-SA" b="1" dirty="0"/>
              <a:t>إن المجتمع يدفع ثمن تفشي الأمراض النفسية والاجتماعية من حيث الجهد والمال واتساع دائرة سوء التوافق النفسي والاجتماعي ومن الأمور التي يجب عملها كإجراءات وقائية اجتماعية للصحة النفسية التالي</a:t>
            </a:r>
            <a:r>
              <a:rPr lang="ar-SA" dirty="0" smtClean="0"/>
              <a:t>:</a:t>
            </a:r>
          </a:p>
          <a:p>
            <a:endParaRPr lang="ar-SA" dirty="0" smtClean="0"/>
          </a:p>
          <a:p>
            <a:r>
              <a:rPr lang="ar-SA" b="1" dirty="0"/>
              <a:t>1-نشر مبادئ الصحة النفسية عن طريقة وسائل </a:t>
            </a:r>
            <a:r>
              <a:rPr lang="ar-SA" b="1" dirty="0" smtClean="0"/>
              <a:t>الإعلام.</a:t>
            </a:r>
            <a:endParaRPr lang="ar-SA" b="1" dirty="0"/>
          </a:p>
          <a:p>
            <a:endParaRPr lang="ar-SA" b="1" dirty="0"/>
          </a:p>
          <a:p>
            <a:r>
              <a:rPr lang="ar-SA" b="1" dirty="0"/>
              <a:t>2- التركيز على مفهوم الوقاية من الأمراض النفسية</a:t>
            </a:r>
          </a:p>
          <a:p>
            <a:endParaRPr lang="ar-SA" b="1" dirty="0"/>
          </a:p>
          <a:p>
            <a:endParaRPr lang="ar-SA" dirty="0"/>
          </a:p>
        </p:txBody>
      </p:sp>
    </p:spTree>
    <p:extLst>
      <p:ext uri="{BB962C8B-B14F-4D97-AF65-F5344CB8AC3E}">
        <p14:creationId xmlns:p14="http://schemas.microsoft.com/office/powerpoint/2010/main" val="2848152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792088"/>
          </a:xfrm>
        </p:spPr>
        <p:txBody>
          <a:bodyPr>
            <a:normAutofit/>
          </a:bodyPr>
          <a:lstStyle/>
          <a:p>
            <a:r>
              <a:rPr lang="ar-SA" sz="3600" dirty="0"/>
              <a:t>إجراءات وقائية اجتماعياً للصحة النفسية</a:t>
            </a:r>
          </a:p>
        </p:txBody>
      </p:sp>
      <p:sp>
        <p:nvSpPr>
          <p:cNvPr id="3" name="عنصر نائب للمحتوى 2"/>
          <p:cNvSpPr>
            <a:spLocks noGrp="1"/>
          </p:cNvSpPr>
          <p:nvPr>
            <p:ph idx="1"/>
          </p:nvPr>
        </p:nvSpPr>
        <p:spPr>
          <a:xfrm>
            <a:off x="457200" y="1196752"/>
            <a:ext cx="8229600" cy="5544616"/>
          </a:xfrm>
        </p:spPr>
        <p:txBody>
          <a:bodyPr>
            <a:normAutofit/>
          </a:bodyPr>
          <a:lstStyle/>
          <a:p>
            <a:r>
              <a:rPr lang="ar-SA" sz="2000" b="1" dirty="0" smtClean="0"/>
              <a:t>3- انشاء مراكز رعاية </a:t>
            </a:r>
            <a:r>
              <a:rPr lang="ar-SA" sz="2000" b="1" dirty="0"/>
              <a:t>الطفولة والشباب وكبار السن، والاهتمام بالأسرة والعناية بمشكلاتها كونها الخلية الأولى للمجتمع والتخطيط الشامل للنشاط الاجتماعي والاقتصادي بهدف </a:t>
            </a:r>
            <a:r>
              <a:rPr lang="ar-SA" sz="2000" b="1" dirty="0" smtClean="0"/>
              <a:t>لتحقيق وإشباع </a:t>
            </a:r>
            <a:r>
              <a:rPr lang="ar-SA" sz="2000" b="1" dirty="0"/>
              <a:t>ح</a:t>
            </a:r>
            <a:r>
              <a:rPr lang="ar-SA" sz="2000" b="1" dirty="0" smtClean="0"/>
              <a:t>اجات </a:t>
            </a:r>
            <a:r>
              <a:rPr lang="ar-SA" sz="2000" b="1" dirty="0"/>
              <a:t>الأفراد، وإنشاء ودعم الهيئات والمؤسسات الحكومية والأهلية التي تحقق </a:t>
            </a:r>
            <a:r>
              <a:rPr lang="ar-SA" sz="2000" b="1" dirty="0" smtClean="0"/>
              <a:t>ذلك .</a:t>
            </a:r>
          </a:p>
          <a:p>
            <a:endParaRPr lang="ar-SA" sz="2000" b="1" dirty="0" smtClean="0"/>
          </a:p>
          <a:p>
            <a:r>
              <a:rPr lang="ar-SA" sz="2000" b="1" dirty="0" smtClean="0"/>
              <a:t>4-  رفع </a:t>
            </a:r>
            <a:r>
              <a:rPr lang="ar-SA" sz="2000" b="1" dirty="0"/>
              <a:t>مستوى الوعي النفسي بين من تتصل أعمالهم بالجمهور وخاصة الهيئات والمؤسسات العامة</a:t>
            </a:r>
            <a:r>
              <a:rPr lang="ar-SA" sz="2000" b="1" dirty="0" smtClean="0"/>
              <a:t>.</a:t>
            </a:r>
          </a:p>
          <a:p>
            <a:endParaRPr lang="ar-SA" sz="2000" b="1" dirty="0" smtClean="0"/>
          </a:p>
          <a:p>
            <a:r>
              <a:rPr lang="ar-SA" sz="2000" b="1" dirty="0" smtClean="0"/>
              <a:t>5- رفع مستوى المعيشة والاهتمام بالتخطيط السكاني ووسائل المواصلات توفير الرعاية الطبية اللازمة وتوفير أماكن للترويح عن النفس مثل الحدائق والمتاحف والنوادي الرياضية لتخفيف التوتر وتوفير فرص العمل وإعداد الفرد وتدريبه ليحسن القيام به.</a:t>
            </a:r>
          </a:p>
          <a:p>
            <a:endParaRPr lang="ar-SA" sz="2000" b="1" dirty="0" smtClean="0"/>
          </a:p>
          <a:p>
            <a:r>
              <a:rPr lang="ar-SA" sz="2000" b="1" dirty="0" smtClean="0"/>
              <a:t>6- الاهتمام بعوامل الضبط الاجتماعي اللازم مع التغيير الاجتماعي المستمر الذي يشهده المجتمع.</a:t>
            </a:r>
          </a:p>
          <a:p>
            <a:endParaRPr lang="ar-SA" sz="2000" b="1" dirty="0" smtClean="0"/>
          </a:p>
          <a:p>
            <a:r>
              <a:rPr lang="ar-SA" sz="2000" b="1" dirty="0" smtClean="0"/>
              <a:t>7- إجراء المزيد من الدراسات حول الاضطرابات النفسية الاجتماعية  والأسباب الاجتماعية للسلوك المنحرف.</a:t>
            </a:r>
            <a:endParaRPr lang="ar-SA" sz="2000" b="1" dirty="0"/>
          </a:p>
          <a:p>
            <a:endParaRPr lang="ar-SA" dirty="0"/>
          </a:p>
        </p:txBody>
      </p:sp>
    </p:spTree>
    <p:extLst>
      <p:ext uri="{BB962C8B-B14F-4D97-AF65-F5344CB8AC3E}">
        <p14:creationId xmlns:p14="http://schemas.microsoft.com/office/powerpoint/2010/main" val="6440647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r>
              <a:rPr lang="ar-SA" dirty="0" smtClean="0"/>
              <a:t>علاقة الصحة النفسية بالعلوم الأخرى</a:t>
            </a:r>
            <a:endParaRPr lang="ar-SA" dirty="0"/>
          </a:p>
        </p:txBody>
      </p:sp>
      <p:sp>
        <p:nvSpPr>
          <p:cNvPr id="3" name="عنصر نائب للمحتوى 2"/>
          <p:cNvSpPr>
            <a:spLocks noGrp="1"/>
          </p:cNvSpPr>
          <p:nvPr>
            <p:ph idx="1"/>
          </p:nvPr>
        </p:nvSpPr>
        <p:spPr>
          <a:xfrm>
            <a:off x="539552" y="1124744"/>
            <a:ext cx="8229600" cy="5472608"/>
          </a:xfrm>
        </p:spPr>
        <p:txBody>
          <a:bodyPr>
            <a:normAutofit fontScale="55000" lnSpcReduction="20000"/>
          </a:bodyPr>
          <a:lstStyle/>
          <a:p>
            <a:r>
              <a:rPr lang="ar-SA" sz="5100" dirty="0" smtClean="0"/>
              <a:t>1- علاقتها بعلم النفس الصناعي :نجد أن الصحة النفسية للعاملين في غاية الأهمية حيث أنها سترفع الكفاية والانتاجية في العمل وهذا هو المطلوب. وهنا يكون الاهتمام بالعلاقات الإنسانية في مجال الصناعة وراحة العامل وصحته النفسية وكرامته كما يهتم بزيادة الكفاية والإنتاجية.</a:t>
            </a:r>
          </a:p>
          <a:p>
            <a:endParaRPr lang="ar-SA" sz="5100" dirty="0" smtClean="0"/>
          </a:p>
          <a:p>
            <a:r>
              <a:rPr lang="ar-SA" sz="5100" dirty="0" smtClean="0"/>
              <a:t>2- علاقتها بعلم النفس العسكري: يجب أن تتوفر الصحة النفسية في المقاتل حتى يتمكن من حماية الوطن ويتم هنا رعاية الصحة النفسية للمقاتلين وعلاجهم في حالة المرض النفسي وتعليمهم أساليب الحرب النفسية.</a:t>
            </a:r>
          </a:p>
          <a:p>
            <a:endParaRPr lang="ar-SA" sz="5100" dirty="0" smtClean="0"/>
          </a:p>
          <a:p>
            <a:r>
              <a:rPr lang="ar-SA" sz="5100" dirty="0" smtClean="0"/>
              <a:t>3- علاقتها بعلم نفس الطفل: فالاضطرابات لها أصول في مرحلة الطفولة والاهتمام بالطفولة ومتطلباتها  وفهمها ورعايتها  يساعد في الوصول للصحة النفسية.</a:t>
            </a:r>
          </a:p>
          <a:p>
            <a:endParaRPr lang="ar-SA" sz="5100" dirty="0" smtClean="0"/>
          </a:p>
          <a:p>
            <a:endParaRPr lang="ar-SA" dirty="0"/>
          </a:p>
          <a:p>
            <a:endParaRPr lang="ar-SA" dirty="0"/>
          </a:p>
          <a:p>
            <a:endParaRPr lang="ar-SA" dirty="0"/>
          </a:p>
        </p:txBody>
      </p:sp>
    </p:spTree>
    <p:extLst>
      <p:ext uri="{BB962C8B-B14F-4D97-AF65-F5344CB8AC3E}">
        <p14:creationId xmlns:p14="http://schemas.microsoft.com/office/powerpoint/2010/main" val="1220021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الأسرة</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تعتبر الأسرة أهم عوامل التنشئة الاجتماعية وهي الممثلة الأولى للثقافة وأقوى الجماعات، وهي التي تسهو بالقدر الأكبر في الإشراف على النمو الاجتماعي للطفل وتكوين شخصيته وتوجيه سلوكه.</a:t>
            </a:r>
            <a:endParaRPr lang="ar-SA" dirty="0"/>
          </a:p>
          <a:p>
            <a:endParaRPr lang="ar-SA" dirty="0" smtClean="0"/>
          </a:p>
          <a:p>
            <a:r>
              <a:rPr lang="ar-SA" dirty="0" smtClean="0"/>
              <a:t>للأسرة وظيفية اجتماعية ونفسية هامة تتضح من خلال التالي:</a:t>
            </a:r>
          </a:p>
          <a:p>
            <a:r>
              <a:rPr lang="ar-SA" dirty="0" smtClean="0"/>
              <a:t>1- الأسرة هي الوحدة الاجتماعية الأولى التي ينشأ فيها الطفل وهي التي تعتبر النموذج الأمثل للجماعة حيث يتفاعل الطفل مع أعضائها وجها لوجه ويتوحد معهم أ ويعتبر سلوكهم سلوكاً نموذجياً ويحاول </a:t>
            </a:r>
            <a:r>
              <a:rPr lang="ar-SA" dirty="0" err="1" smtClean="0"/>
              <a:t>الأحتذاء</a:t>
            </a:r>
            <a:r>
              <a:rPr lang="ar-SA" dirty="0" smtClean="0"/>
              <a:t> به.</a:t>
            </a:r>
          </a:p>
          <a:p>
            <a:r>
              <a:rPr lang="ar-SA" dirty="0" smtClean="0"/>
              <a:t>2- إن الخمس سنوات الأولى في حياة الطفل لها دور في التوافق النفسي أو سوء التوافق يكون الطفل خلالها في الأسرة ،وتستخدم الأسرة أساليب الثواب والعقاب ومشاركة المواقف والخبرات بقصد تعليم السلوك .</a:t>
            </a:r>
            <a:endParaRPr lang="ar-SA" dirty="0"/>
          </a:p>
        </p:txBody>
      </p:sp>
    </p:spTree>
    <p:extLst>
      <p:ext uri="{BB962C8B-B14F-4D97-AF65-F5344CB8AC3E}">
        <p14:creationId xmlns:p14="http://schemas.microsoft.com/office/powerpoint/2010/main" val="38594058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r>
              <a:rPr lang="ar-SA" dirty="0" smtClean="0"/>
              <a:t>علاقة الصحة النفسية بالعلوم الأخرى</a:t>
            </a:r>
            <a:endParaRPr lang="ar-SA" dirty="0"/>
          </a:p>
        </p:txBody>
      </p:sp>
      <p:sp>
        <p:nvSpPr>
          <p:cNvPr id="3" name="عنصر نائب للمحتوى 2"/>
          <p:cNvSpPr>
            <a:spLocks noGrp="1"/>
          </p:cNvSpPr>
          <p:nvPr>
            <p:ph idx="1"/>
          </p:nvPr>
        </p:nvSpPr>
        <p:spPr>
          <a:xfrm>
            <a:off x="323528" y="980728"/>
            <a:ext cx="8229600" cy="5846018"/>
          </a:xfrm>
        </p:spPr>
        <p:txBody>
          <a:bodyPr>
            <a:normAutofit fontScale="47500" lnSpcReduction="20000"/>
          </a:bodyPr>
          <a:lstStyle/>
          <a:p>
            <a:r>
              <a:rPr lang="ar-SA" sz="5100" dirty="0" smtClean="0"/>
              <a:t>4- علاقتها بعلم النفس الاجتماعي: ويهتم علم النفس الاجتماعي بدراسة سيكولوجية الجماعة وبناءها وديناميتها وتوزيع الأدوار ومعايير السلوك ومحدداته وعملية التنشئة والتطبع الاجتماعي وتأثير المنظمات الاجتماعية كالأسرة والمدرسة على هذه العمليات، ودراسة الأمراض الاجتماعية والانحرافات السلوكية والأسر المتصدعة من حيث أسبابها وسبل الوقاية منها وعلاجها. وكذلك الاتجاهات والقيم.</a:t>
            </a:r>
          </a:p>
          <a:p>
            <a:endParaRPr lang="ar-SA" sz="5100" dirty="0" smtClean="0"/>
          </a:p>
          <a:p>
            <a:r>
              <a:rPr lang="ar-SA" sz="5100" dirty="0" smtClean="0"/>
              <a:t>5- علاقتها بعلم </a:t>
            </a:r>
            <a:r>
              <a:rPr lang="ar-SA" sz="5100" dirty="0"/>
              <a:t>النفس </a:t>
            </a:r>
            <a:r>
              <a:rPr lang="ar-SA" sz="5100" dirty="0" smtClean="0"/>
              <a:t>الارشادي: مساعدة الأفراد الأسوياء على حل مشاكلهم التي يعجزون عنها بمفردهم ويوفر هذا العلم الخدمات الإرشادية المرتبطة بالمجال التربوي والمهني والزواجي. وهنا تسهم الخدمات الارشادية على مستوى وقائي بالتدخل لحل المشكلات في بدايتها.</a:t>
            </a:r>
          </a:p>
          <a:p>
            <a:endParaRPr lang="ar-SA" sz="5100" dirty="0" smtClean="0"/>
          </a:p>
          <a:p>
            <a:r>
              <a:rPr lang="ar-SA" sz="5100" dirty="0" smtClean="0"/>
              <a:t>6- علاقتها بعلم النفس المرضي: تهتم بالدراسة النظرية للبحث عن الأعراض والأسباب والتطور للأمراض النفسية(العصابية) والعقلية (</a:t>
            </a:r>
            <a:r>
              <a:rPr lang="ar-SA" sz="5100" dirty="0" err="1" smtClean="0"/>
              <a:t>الذهانية</a:t>
            </a:r>
            <a:r>
              <a:rPr lang="ar-SA" sz="5100" dirty="0" smtClean="0"/>
              <a:t>) </a:t>
            </a:r>
            <a:r>
              <a:rPr lang="ar-SA" sz="5100" dirty="0" err="1" smtClean="0"/>
              <a:t>والسيكوسوماتية</a:t>
            </a:r>
            <a:r>
              <a:rPr lang="ar-SA" sz="5100" dirty="0" smtClean="0"/>
              <a:t> والانحرافات السلوكية كالجناح ومدى تأثيرها على شخصية الفرد.</a:t>
            </a:r>
            <a:endParaRPr lang="ar-SA" sz="5100" dirty="0"/>
          </a:p>
          <a:p>
            <a:endParaRPr lang="ar-SA" dirty="0"/>
          </a:p>
          <a:p>
            <a:endParaRPr lang="ar-SA" dirty="0"/>
          </a:p>
          <a:p>
            <a:endParaRPr lang="ar-SA" dirty="0"/>
          </a:p>
        </p:txBody>
      </p:sp>
    </p:spTree>
    <p:extLst>
      <p:ext uri="{BB962C8B-B14F-4D97-AF65-F5344CB8AC3E}">
        <p14:creationId xmlns:p14="http://schemas.microsoft.com/office/powerpoint/2010/main" val="2779071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856984" cy="1143000"/>
          </a:xfrm>
        </p:spPr>
        <p:txBody>
          <a:bodyPr>
            <a:noAutofit/>
          </a:bodyPr>
          <a:lstStyle/>
          <a:p>
            <a:r>
              <a:rPr lang="ar-SA" sz="3200" dirty="0" smtClean="0"/>
              <a:t>وجد في بعض الدراسات التي اهتمت بدور الأسرة في عملية التنشئة الاجتماعية  وأثرها في سلوك الطفل التالي:</a:t>
            </a:r>
            <a:endParaRPr lang="ar-SA" sz="3200" dirty="0"/>
          </a:p>
        </p:txBody>
      </p:sp>
      <p:sp>
        <p:nvSpPr>
          <p:cNvPr id="3" name="عنصر نائب للمحتوى 2"/>
          <p:cNvSpPr>
            <a:spLocks noGrp="1"/>
          </p:cNvSpPr>
          <p:nvPr>
            <p:ph idx="1"/>
          </p:nvPr>
        </p:nvSpPr>
        <p:spPr/>
        <p:txBody>
          <a:bodyPr>
            <a:normAutofit fontScale="62500" lnSpcReduction="20000"/>
          </a:bodyPr>
          <a:lstStyle/>
          <a:p>
            <a:r>
              <a:rPr lang="ar-SA" dirty="0" smtClean="0"/>
              <a:t>1- توجد فرق في التنشئة الاجتماعية  بين الأسر والطبقات ووجد أن الطبقات الاجتماعية الدنيا أكثر تسامحاً في التنشئة الاجتماعية، كما وجد أن المستوى الاجتماعي والاقتصادي المتوسط والعالي أفضل بالنسبة للصحة النفسية للطفل.</a:t>
            </a:r>
          </a:p>
          <a:p>
            <a:endParaRPr lang="ar-SA" dirty="0"/>
          </a:p>
          <a:p>
            <a:r>
              <a:rPr lang="ar-SA" dirty="0" smtClean="0"/>
              <a:t>2-  وجد أن نظام التغذية الذي تتبعه الأم أثناء الرضاعة يؤثر في حركة ونشاط الطفل ومن الأفضل تنظيم مواعيد الرضاعة ، والفطام في الوقت المناسب وبشكل تدريجي.</a:t>
            </a:r>
          </a:p>
          <a:p>
            <a:endParaRPr lang="ar-SA" dirty="0"/>
          </a:p>
          <a:p>
            <a:r>
              <a:rPr lang="ar-SA" dirty="0" smtClean="0"/>
              <a:t>3-  يجب الاعتدال في التدريب على ضبط الاخراج في الطفولة  كما أنه ارتبط بالبخل والحرص والترتيب والنظام في الكبر .</a:t>
            </a:r>
          </a:p>
          <a:p>
            <a:endParaRPr lang="ar-SA" dirty="0"/>
          </a:p>
          <a:p>
            <a:r>
              <a:rPr lang="ar-SA" dirty="0" smtClean="0"/>
              <a:t>4- وجد أن الحماية الزائدة والتشدد في </a:t>
            </a:r>
            <a:r>
              <a:rPr lang="ar-SA" dirty="0" err="1" smtClean="0"/>
              <a:t>الرضاعه</a:t>
            </a:r>
            <a:r>
              <a:rPr lang="ar-SA" dirty="0" smtClean="0"/>
              <a:t> والفطام يؤدي إلى الاعتمادية عند الطفل</a:t>
            </a:r>
          </a:p>
          <a:p>
            <a:endParaRPr lang="ar-SA" dirty="0"/>
          </a:p>
          <a:p>
            <a:r>
              <a:rPr lang="ar-SA" dirty="0" smtClean="0"/>
              <a:t>5- وجد أن للتنشئة الاجتماعية دور في الميل للعدوان وضبطه عند </a:t>
            </a:r>
            <a:r>
              <a:rPr lang="ar-SA" dirty="0" err="1" smtClean="0"/>
              <a:t>الأفرد</a:t>
            </a:r>
            <a:r>
              <a:rPr lang="ar-SA" dirty="0" smtClean="0"/>
              <a:t> حيث أن التنشئة الاجتماعية السليمة التي تتضمن التقبل والتعاطف وقله الاحباط في المنزل تقلل العدوان والعكس صحيح.</a:t>
            </a:r>
            <a:endParaRPr lang="ar-SA" dirty="0"/>
          </a:p>
        </p:txBody>
      </p:sp>
    </p:spTree>
    <p:extLst>
      <p:ext uri="{BB962C8B-B14F-4D97-AF65-F5344CB8AC3E}">
        <p14:creationId xmlns:p14="http://schemas.microsoft.com/office/powerpoint/2010/main" val="3635619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584" y="5013176"/>
            <a:ext cx="82296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عنوان 1"/>
          <p:cNvSpPr>
            <a:spLocks noGrp="1"/>
          </p:cNvSpPr>
          <p:nvPr>
            <p:ph type="title"/>
          </p:nvPr>
        </p:nvSpPr>
        <p:spPr>
          <a:xfrm>
            <a:off x="251520" y="274638"/>
            <a:ext cx="8435280" cy="346050"/>
          </a:xfrm>
        </p:spPr>
        <p:txBody>
          <a:bodyPr>
            <a:noAutofit/>
          </a:bodyPr>
          <a:lstStyle/>
          <a:p>
            <a:r>
              <a:rPr lang="ar-SA" sz="1800" b="1" dirty="0" smtClean="0"/>
              <a:t>وجد في بعض الدراسات التي اهتمت بدور الأسرة في عملية التنشئة الاجتماعية  وأثرها في سلوك الطفل التالي:</a:t>
            </a:r>
            <a:endParaRPr lang="ar-SA" sz="1800" b="1" dirty="0"/>
          </a:p>
        </p:txBody>
      </p:sp>
      <p:sp>
        <p:nvSpPr>
          <p:cNvPr id="3" name="عنصر نائب للمحتوى 2"/>
          <p:cNvSpPr>
            <a:spLocks noGrp="1"/>
          </p:cNvSpPr>
          <p:nvPr>
            <p:ph idx="1"/>
          </p:nvPr>
        </p:nvSpPr>
        <p:spPr>
          <a:xfrm>
            <a:off x="132928" y="704378"/>
            <a:ext cx="8831560" cy="5361459"/>
          </a:xfrm>
        </p:spPr>
        <p:txBody>
          <a:bodyPr>
            <a:normAutofit/>
          </a:bodyPr>
          <a:lstStyle/>
          <a:p>
            <a:r>
              <a:rPr lang="ar-SA" sz="2200" dirty="0" smtClean="0"/>
              <a:t>6</a:t>
            </a:r>
            <a:r>
              <a:rPr lang="ar-SA" sz="2200" b="1" u="sng" dirty="0" smtClean="0"/>
              <a:t>- الإرشاد الزواجي قبل وأثناء الزواج مهم للصحة النفسية للأزواج وللأسرة حيث وجد التالي: أ</a:t>
            </a:r>
            <a:r>
              <a:rPr lang="ar-SA" sz="2200" b="1" u="sng" dirty="0" smtClean="0">
                <a:solidFill>
                  <a:schemeClr val="tx2">
                    <a:lumMod val="60000"/>
                    <a:lumOff val="40000"/>
                  </a:schemeClr>
                </a:solidFill>
              </a:rPr>
              <a:t>ولاً :  أن العلاقة بين الوالدين تؤثر على الصحة النفسية للطفل على النحو التالي:</a:t>
            </a:r>
          </a:p>
          <a:p>
            <a:r>
              <a:rPr lang="ar-SA" sz="2000" b="1" dirty="0" smtClean="0"/>
              <a:t>1</a:t>
            </a:r>
            <a:r>
              <a:rPr lang="ar-SA" sz="1500" b="1" dirty="0" smtClean="0"/>
              <a:t>-السعادة الزوجية تؤدي لتماسك الأسرة وتساعد الطفل على تكوين شخصية متكاملة.</a:t>
            </a:r>
          </a:p>
          <a:p>
            <a:pPr marL="0" indent="0">
              <a:buNone/>
            </a:pPr>
            <a:endParaRPr lang="ar-SA" sz="1500" b="1" dirty="0" smtClean="0"/>
          </a:p>
          <a:p>
            <a:r>
              <a:rPr lang="ar-SA" sz="1500" b="1" dirty="0" smtClean="0"/>
              <a:t>2- التوافق والعلاقات السوية بين الوالدين تؤدي إلى إشباع حاجات الطفل وإلى الأمن النفسي والتوافق.</a:t>
            </a:r>
          </a:p>
          <a:p>
            <a:endParaRPr lang="ar-SA" sz="1500" b="1" dirty="0" smtClean="0"/>
          </a:p>
          <a:p>
            <a:r>
              <a:rPr lang="ar-SA" sz="1500" b="1" dirty="0" smtClean="0"/>
              <a:t>3- الاتجاهات الانفعالية السوية كاتجاهات الوالدين الموجبة تجاه الحياة الزوجية والوالدية تؤدي إلى استقرار الأسرة والصحة النفسية لأفرادها.</a:t>
            </a:r>
          </a:p>
          <a:p>
            <a:endParaRPr lang="ar-SA" sz="1500" b="1" dirty="0" smtClean="0"/>
          </a:p>
          <a:p>
            <a:r>
              <a:rPr lang="ar-SA" sz="1500" b="1" dirty="0" smtClean="0"/>
              <a:t>4- التعاسة الزوجية تؤدي لتفكك الأسرة وسوء التوافق النفسي.</a:t>
            </a:r>
          </a:p>
          <a:p>
            <a:endParaRPr lang="ar-SA" sz="1500" b="1" dirty="0" smtClean="0"/>
          </a:p>
          <a:p>
            <a:r>
              <a:rPr lang="ar-SA" sz="1500" b="1" dirty="0" smtClean="0"/>
              <a:t>5- الخلافات بين الوالدين تؤدي لأنماط مضطربة من السلوك لدى الأطفال كالأنانية والشجار وعدم الاتزان الانفعالي.</a:t>
            </a:r>
          </a:p>
          <a:p>
            <a:endParaRPr lang="ar-SA" sz="1500" b="1" dirty="0" smtClean="0"/>
          </a:p>
          <a:p>
            <a:r>
              <a:rPr lang="ar-SA" sz="1500" b="1" dirty="0" smtClean="0"/>
              <a:t>6- المشكلات النفسية للزوجين والسلوك الشاذ الذي قد يقومان به يهدد استقرار الأسرة والصحة النفسية لكافة </a:t>
            </a:r>
            <a:r>
              <a:rPr lang="ar-SA" sz="1500" b="1" dirty="0" err="1" smtClean="0"/>
              <a:t>أفرادها.ويتضح</a:t>
            </a:r>
            <a:r>
              <a:rPr lang="ar-SA" sz="1500" b="1" dirty="0" smtClean="0"/>
              <a:t> من خلال الجدول التالي بعض العلاقات الوالدية السلبية وتأثيرها على الصحة النفسية للطفل:</a:t>
            </a:r>
          </a:p>
          <a:p>
            <a:r>
              <a:rPr lang="ar-SA" sz="1600" b="1" dirty="0" smtClean="0">
                <a:solidFill>
                  <a:schemeClr val="bg1"/>
                </a:solidFill>
              </a:rPr>
              <a:t>         العلاقة الوالدية غير السوية         تأثيرها على الصحة النفسية للطفل</a:t>
            </a:r>
          </a:p>
          <a:p>
            <a:endParaRPr lang="ar-SA" sz="2900" dirty="0"/>
          </a:p>
          <a:p>
            <a:endParaRPr lang="ar-SA" sz="2900" dirty="0" smtClean="0"/>
          </a:p>
          <a:p>
            <a:endParaRPr lang="ar-SA" sz="2900" dirty="0"/>
          </a:p>
          <a:p>
            <a:endParaRPr lang="ar-SA" sz="2900" dirty="0" smtClean="0"/>
          </a:p>
          <a:p>
            <a:endParaRPr lang="ar-SA" sz="2900" dirty="0"/>
          </a:p>
          <a:p>
            <a:endParaRPr lang="ar-SA" sz="2900" dirty="0"/>
          </a:p>
        </p:txBody>
      </p:sp>
    </p:spTree>
    <p:extLst>
      <p:ext uri="{BB962C8B-B14F-4D97-AF65-F5344CB8AC3E}">
        <p14:creationId xmlns:p14="http://schemas.microsoft.com/office/powerpoint/2010/main" val="2485634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507288" cy="432048"/>
          </a:xfrm>
        </p:spPr>
        <p:txBody>
          <a:bodyPr>
            <a:noAutofit/>
          </a:bodyPr>
          <a:lstStyle/>
          <a:p>
            <a:r>
              <a:rPr lang="ar-SA" sz="1800" dirty="0" smtClean="0"/>
              <a:t>وجد في بعض الدراسات التي اهتمت بدور الأسرة في عملية التنشئة الاجتماعية  وأثرها في سلوك الطفل التالي:</a:t>
            </a:r>
            <a:endParaRPr lang="ar-SA" sz="1800" dirty="0"/>
          </a:p>
        </p:txBody>
      </p:sp>
      <p:sp>
        <p:nvSpPr>
          <p:cNvPr id="3" name="عنصر نائب للمحتوى 2"/>
          <p:cNvSpPr>
            <a:spLocks noGrp="1"/>
          </p:cNvSpPr>
          <p:nvPr>
            <p:ph idx="1"/>
          </p:nvPr>
        </p:nvSpPr>
        <p:spPr>
          <a:xfrm>
            <a:off x="457200" y="764704"/>
            <a:ext cx="8229600" cy="5361459"/>
          </a:xfrm>
        </p:spPr>
        <p:txBody>
          <a:bodyPr>
            <a:normAutofit/>
          </a:bodyPr>
          <a:lstStyle/>
          <a:p>
            <a:r>
              <a:rPr lang="ar-SA" sz="1800" dirty="0" smtClean="0"/>
              <a:t>6</a:t>
            </a:r>
            <a:r>
              <a:rPr lang="ar-SA" sz="1800" b="1" u="sng" dirty="0" smtClean="0"/>
              <a:t>- الإرشاد الزواجي قبل وأثناء الزواج مهم للصحة النفسية للأزواج وللأسرة حيث وجد </a:t>
            </a:r>
            <a:r>
              <a:rPr lang="ar-SA" sz="1800" b="1" u="sng" dirty="0" err="1" smtClean="0"/>
              <a:t>التالي:</a:t>
            </a:r>
            <a:r>
              <a:rPr lang="ar-SA" sz="1800" b="1" u="sng" dirty="0" err="1" smtClean="0">
                <a:solidFill>
                  <a:schemeClr val="tx2">
                    <a:lumMod val="60000"/>
                    <a:lumOff val="40000"/>
                  </a:schemeClr>
                </a:solidFill>
              </a:rPr>
              <a:t>ثانياً</a:t>
            </a:r>
            <a:r>
              <a:rPr lang="ar-SA" sz="1800" b="1" u="sng" dirty="0" smtClean="0">
                <a:solidFill>
                  <a:schemeClr val="tx2">
                    <a:lumMod val="60000"/>
                    <a:lumOff val="40000"/>
                  </a:schemeClr>
                </a:solidFill>
              </a:rPr>
              <a:t>:  أن العلاقة بين الوالدين  والطفل تؤثر على الصحة النفسية</a:t>
            </a:r>
            <a:r>
              <a:rPr lang="ar-SA" sz="1800" b="1" u="sng" dirty="0">
                <a:solidFill>
                  <a:schemeClr val="tx2">
                    <a:lumMod val="60000"/>
                    <a:lumOff val="40000"/>
                  </a:schemeClr>
                </a:solidFill>
              </a:rPr>
              <a:t> للطفل </a:t>
            </a:r>
            <a:r>
              <a:rPr lang="ar-SA" sz="1800" b="1" u="sng" dirty="0" smtClean="0">
                <a:solidFill>
                  <a:schemeClr val="tx2">
                    <a:lumMod val="60000"/>
                    <a:lumOff val="40000"/>
                  </a:schemeClr>
                </a:solidFill>
              </a:rPr>
              <a:t>على النحو التالي:</a:t>
            </a:r>
          </a:p>
          <a:p>
            <a:r>
              <a:rPr lang="ar-SA" sz="1900" dirty="0" smtClean="0"/>
              <a:t>1-العلاقات والاتجاهات السوية تجاه الطفل المشبعة بالحب والقبول والثقة تساعد الطفل على أن ينمو كشخص يحب غيره ويتقبلهم ويكون لديه صحة نفسية.</a:t>
            </a:r>
          </a:p>
          <a:p>
            <a:r>
              <a:rPr lang="ar-SA" sz="1900" dirty="0" smtClean="0"/>
              <a:t>2- العلاقات السيئة والاتجاهات السالبة والظروف غير المناسبة تؤثر تأثيرا سيئاً على النمو النفسي والصحة النفسية للطفل ومن الأمثلة على الأساليب غير السوية في التنشئة الاجتماعية ودورها في الصحة النفسية للطفل التالي:</a:t>
            </a:r>
          </a:p>
          <a:p>
            <a:endParaRPr lang="ar-SA" sz="1900" dirty="0" smtClean="0"/>
          </a:p>
          <a:p>
            <a:endParaRPr lang="ar-SA" sz="2900" dirty="0" smtClean="0"/>
          </a:p>
          <a:p>
            <a:endParaRPr lang="ar-SA" sz="2900" dirty="0" smtClean="0"/>
          </a:p>
          <a:p>
            <a:pPr marL="0" indent="0">
              <a:buNone/>
            </a:pPr>
            <a:endParaRPr lang="ar-SA" sz="2900" dirty="0" smtClean="0"/>
          </a:p>
        </p:txBody>
      </p:sp>
      <p:graphicFrame>
        <p:nvGraphicFramePr>
          <p:cNvPr id="4" name="جدول 3"/>
          <p:cNvGraphicFramePr>
            <a:graphicFrameLocks noGrp="1"/>
          </p:cNvGraphicFramePr>
          <p:nvPr>
            <p:extLst>
              <p:ext uri="{D42A27DB-BD31-4B8C-83A1-F6EECF244321}">
                <p14:modId xmlns:p14="http://schemas.microsoft.com/office/powerpoint/2010/main" val="1904184507"/>
              </p:ext>
            </p:extLst>
          </p:nvPr>
        </p:nvGraphicFramePr>
        <p:xfrm>
          <a:off x="484956" y="3212976"/>
          <a:ext cx="8081592" cy="2728208"/>
        </p:xfrm>
        <a:graphic>
          <a:graphicData uri="http://schemas.openxmlformats.org/drawingml/2006/table">
            <a:tbl>
              <a:tblPr rtl="1" firstRow="1" bandRow="1">
                <a:tableStyleId>{5C22544A-7EE6-4342-B048-85BDC9FD1C3A}</a:tableStyleId>
              </a:tblPr>
              <a:tblGrid>
                <a:gridCol w="386262"/>
                <a:gridCol w="1670022"/>
                <a:gridCol w="6025308"/>
              </a:tblGrid>
              <a:tr h="432048">
                <a:tc>
                  <a:txBody>
                    <a:bodyPr/>
                    <a:lstStyle/>
                    <a:p>
                      <a:pPr rtl="1"/>
                      <a:endParaRPr lang="ar-SA" dirty="0"/>
                    </a:p>
                  </a:txBody>
                  <a:tcPr/>
                </a:tc>
                <a:tc>
                  <a:txBody>
                    <a:bodyPr/>
                    <a:lstStyle/>
                    <a:p>
                      <a:pPr rtl="1"/>
                      <a:r>
                        <a:rPr lang="ar-SA" sz="1200" dirty="0" smtClean="0"/>
                        <a:t>أسلوب التنشئة السلبي</a:t>
                      </a:r>
                      <a:endParaRPr lang="ar-SA" sz="1200" dirty="0"/>
                    </a:p>
                  </a:txBody>
                  <a:tcPr/>
                </a:tc>
                <a:tc>
                  <a:txBody>
                    <a:bodyPr/>
                    <a:lstStyle/>
                    <a:p>
                      <a:pPr rtl="1"/>
                      <a:r>
                        <a:rPr lang="ar-SA" dirty="0" err="1" smtClean="0"/>
                        <a:t>آثارة</a:t>
                      </a:r>
                      <a:r>
                        <a:rPr lang="ar-SA" dirty="0" smtClean="0"/>
                        <a:t> على الصحة النفسية للطفل</a:t>
                      </a:r>
                      <a:endParaRPr lang="ar-SA" dirty="0"/>
                    </a:p>
                  </a:txBody>
                  <a:tcPr/>
                </a:tc>
              </a:tr>
              <a:tr h="370840">
                <a:tc>
                  <a:txBody>
                    <a:bodyPr/>
                    <a:lstStyle/>
                    <a:p>
                      <a:pPr rtl="1"/>
                      <a:r>
                        <a:rPr lang="ar-SA" dirty="0" smtClean="0"/>
                        <a:t>1</a:t>
                      </a:r>
                      <a:endParaRPr lang="ar-SA" dirty="0"/>
                    </a:p>
                  </a:txBody>
                  <a:tcPr/>
                </a:tc>
                <a:tc>
                  <a:txBody>
                    <a:bodyPr/>
                    <a:lstStyle/>
                    <a:p>
                      <a:pPr rtl="1"/>
                      <a:r>
                        <a:rPr lang="ar-SA" sz="1400" dirty="0" smtClean="0"/>
                        <a:t>الرفض والإهمال</a:t>
                      </a:r>
                      <a:endParaRPr lang="ar-SA" sz="1400" dirty="0"/>
                    </a:p>
                  </a:txBody>
                  <a:tcPr/>
                </a:tc>
                <a:tc>
                  <a:txBody>
                    <a:bodyPr/>
                    <a:lstStyle/>
                    <a:p>
                      <a:pPr rtl="1"/>
                      <a:r>
                        <a:rPr lang="ar-SA" sz="1400" dirty="0" smtClean="0"/>
                        <a:t>شعور بعد الأمان والوحدة-</a:t>
                      </a:r>
                      <a:r>
                        <a:rPr lang="ar-SA" sz="1400" baseline="0" dirty="0" smtClean="0"/>
                        <a:t> محاولة جذب انتباه-خضوع وسلبية- أو الشعور العدائي والتمرد-عدم القدرة على تبادل العواطف-الخجل- العصابية-سوء التوافق</a:t>
                      </a:r>
                      <a:endParaRPr lang="ar-SA" sz="1400" dirty="0"/>
                    </a:p>
                  </a:txBody>
                  <a:tcPr/>
                </a:tc>
              </a:tr>
              <a:tr h="370840">
                <a:tc>
                  <a:txBody>
                    <a:bodyPr/>
                    <a:lstStyle/>
                    <a:p>
                      <a:pPr rtl="1"/>
                      <a:r>
                        <a:rPr lang="ar-SA" dirty="0" smtClean="0"/>
                        <a:t>2</a:t>
                      </a:r>
                      <a:endParaRPr lang="ar-SA" dirty="0"/>
                    </a:p>
                  </a:txBody>
                  <a:tcPr/>
                </a:tc>
                <a:tc>
                  <a:txBody>
                    <a:bodyPr/>
                    <a:lstStyle/>
                    <a:p>
                      <a:pPr rtl="1"/>
                      <a:r>
                        <a:rPr lang="ar-SA" sz="1400" dirty="0" smtClean="0"/>
                        <a:t>الحماية الزائدة</a:t>
                      </a:r>
                      <a:endParaRPr lang="ar-SA" sz="1400" dirty="0"/>
                    </a:p>
                  </a:txBody>
                  <a:tcPr/>
                </a:tc>
                <a:tc>
                  <a:txBody>
                    <a:bodyPr/>
                    <a:lstStyle/>
                    <a:p>
                      <a:pPr rtl="1"/>
                      <a:r>
                        <a:rPr lang="ar-SA" sz="1400" dirty="0" smtClean="0"/>
                        <a:t>عدم القدرة على مواجهة الضغوط</a:t>
                      </a:r>
                      <a:r>
                        <a:rPr lang="ar-SA" sz="1400" baseline="0" dirty="0" smtClean="0"/>
                        <a:t> – الخضوع- القلق- عدم الأمن- كثرة المطالب – عدم الاتزان الانفعالي-الأنانية</a:t>
                      </a:r>
                      <a:endParaRPr lang="ar-SA" sz="1400" dirty="0"/>
                    </a:p>
                  </a:txBody>
                  <a:tcPr/>
                </a:tc>
              </a:tr>
              <a:tr h="370840">
                <a:tc>
                  <a:txBody>
                    <a:bodyPr/>
                    <a:lstStyle/>
                    <a:p>
                      <a:pPr rtl="1"/>
                      <a:r>
                        <a:rPr lang="ar-SA" dirty="0" smtClean="0"/>
                        <a:t>3</a:t>
                      </a:r>
                      <a:endParaRPr lang="ar-SA" dirty="0"/>
                    </a:p>
                  </a:txBody>
                  <a:tcPr/>
                </a:tc>
                <a:tc>
                  <a:txBody>
                    <a:bodyPr/>
                    <a:lstStyle/>
                    <a:p>
                      <a:pPr rtl="1"/>
                      <a:r>
                        <a:rPr lang="ar-SA" sz="1400" dirty="0" smtClean="0"/>
                        <a:t>التدليل</a:t>
                      </a:r>
                      <a:endParaRPr lang="ar-SA" sz="1400" dirty="0"/>
                    </a:p>
                  </a:txBody>
                  <a:tcPr/>
                </a:tc>
                <a:tc>
                  <a:txBody>
                    <a:bodyPr/>
                    <a:lstStyle/>
                    <a:p>
                      <a:pPr rtl="1"/>
                      <a:r>
                        <a:rPr lang="ar-SA" sz="1400" dirty="0" smtClean="0"/>
                        <a:t>الأنانية- رفض السلطة- عدم الشعور بالمسئولية- عدم التحمل –</a:t>
                      </a:r>
                      <a:r>
                        <a:rPr lang="ar-SA" sz="1400" baseline="0" dirty="0" smtClean="0"/>
                        <a:t> الإفراط في الحاجة للانتباه من الآخرين</a:t>
                      </a:r>
                      <a:endParaRPr lang="ar-SA" sz="1400" dirty="0"/>
                    </a:p>
                  </a:txBody>
                  <a:tcPr/>
                </a:tc>
              </a:tr>
              <a:tr h="370840">
                <a:tc>
                  <a:txBody>
                    <a:bodyPr/>
                    <a:lstStyle/>
                    <a:p>
                      <a:pPr rtl="1"/>
                      <a:r>
                        <a:rPr lang="ar-SA" dirty="0" smtClean="0"/>
                        <a:t>4</a:t>
                      </a:r>
                      <a:endParaRPr lang="ar-SA" dirty="0"/>
                    </a:p>
                  </a:txBody>
                  <a:tcPr/>
                </a:tc>
                <a:tc>
                  <a:txBody>
                    <a:bodyPr/>
                    <a:lstStyle/>
                    <a:p>
                      <a:pPr rtl="1"/>
                      <a:r>
                        <a:rPr lang="ar-SA" sz="1400" dirty="0" smtClean="0"/>
                        <a:t>التسلط</a:t>
                      </a:r>
                      <a:endParaRPr lang="ar-SA" sz="1400" dirty="0"/>
                    </a:p>
                  </a:txBody>
                  <a:tcPr/>
                </a:tc>
                <a:tc>
                  <a:txBody>
                    <a:bodyPr/>
                    <a:lstStyle/>
                    <a:p>
                      <a:pPr rtl="1"/>
                      <a:r>
                        <a:rPr lang="ar-SA" sz="1400" dirty="0" smtClean="0"/>
                        <a:t>الاستسلام والخضوع أو التمرد –</a:t>
                      </a:r>
                      <a:r>
                        <a:rPr lang="ar-SA" sz="1400" baseline="0" dirty="0" smtClean="0"/>
                        <a:t> عدم الشعور بالكفاءة- نقص المبادأة- </a:t>
                      </a:r>
                      <a:r>
                        <a:rPr lang="ar-SA" sz="1400" baseline="0" dirty="0" err="1" smtClean="0"/>
                        <a:t>الإعتمادية</a:t>
                      </a:r>
                      <a:endParaRPr lang="ar-SA" sz="1400" dirty="0"/>
                    </a:p>
                  </a:txBody>
                  <a:tcPr/>
                </a:tc>
              </a:tr>
              <a:tr h="370840">
                <a:tc>
                  <a:txBody>
                    <a:bodyPr/>
                    <a:lstStyle/>
                    <a:p>
                      <a:pPr rtl="1"/>
                      <a:r>
                        <a:rPr lang="ar-SA" dirty="0" smtClean="0"/>
                        <a:t>5</a:t>
                      </a:r>
                      <a:endParaRPr lang="ar-SA" dirty="0"/>
                    </a:p>
                  </a:txBody>
                  <a:tcPr/>
                </a:tc>
                <a:tc>
                  <a:txBody>
                    <a:bodyPr/>
                    <a:lstStyle/>
                    <a:p>
                      <a:pPr rtl="1"/>
                      <a:r>
                        <a:rPr lang="ar-SA" sz="1400" dirty="0" smtClean="0"/>
                        <a:t>المغالاة في المستويات الأخلاقية والمثالية</a:t>
                      </a:r>
                      <a:endParaRPr lang="ar-SA" sz="1400" dirty="0"/>
                    </a:p>
                  </a:txBody>
                  <a:tcPr/>
                </a:tc>
                <a:tc>
                  <a:txBody>
                    <a:bodyPr/>
                    <a:lstStyle/>
                    <a:p>
                      <a:pPr rtl="1"/>
                      <a:r>
                        <a:rPr lang="ar-SA" sz="1400" dirty="0" smtClean="0"/>
                        <a:t>امتهان الذات- الشعور</a:t>
                      </a:r>
                      <a:r>
                        <a:rPr lang="ar-SA" sz="1400" baseline="0" dirty="0" smtClean="0"/>
                        <a:t> بالنقص- الشعور بالإثم- الصراع النفسي-الجمود</a:t>
                      </a:r>
                      <a:endParaRPr lang="ar-SA" sz="1400" dirty="0"/>
                    </a:p>
                  </a:txBody>
                  <a:tcPr/>
                </a:tc>
              </a:tr>
            </a:tbl>
          </a:graphicData>
        </a:graphic>
      </p:graphicFrame>
    </p:spTree>
    <p:extLst>
      <p:ext uri="{BB962C8B-B14F-4D97-AF65-F5344CB8AC3E}">
        <p14:creationId xmlns:p14="http://schemas.microsoft.com/office/powerpoint/2010/main" val="4031179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507288" cy="576064"/>
          </a:xfrm>
        </p:spPr>
        <p:txBody>
          <a:bodyPr>
            <a:noAutofit/>
          </a:bodyPr>
          <a:lstStyle/>
          <a:p>
            <a:r>
              <a:rPr lang="ar-SA" sz="1800" b="1" dirty="0" smtClean="0"/>
              <a:t>وجد في بعض الدراسات التي اهتمت بدور الأسرة في عملية التنشئة الاجتماعية  وأثرها في سلوك الطفل التالي:</a:t>
            </a:r>
            <a:endParaRPr lang="ar-SA" sz="1800" b="1" dirty="0"/>
          </a:p>
        </p:txBody>
      </p:sp>
      <p:sp>
        <p:nvSpPr>
          <p:cNvPr id="3" name="عنصر نائب للمحتوى 2"/>
          <p:cNvSpPr>
            <a:spLocks noGrp="1"/>
          </p:cNvSpPr>
          <p:nvPr>
            <p:ph idx="1"/>
          </p:nvPr>
        </p:nvSpPr>
        <p:spPr>
          <a:xfrm>
            <a:off x="457200" y="764704"/>
            <a:ext cx="8229600" cy="5361459"/>
          </a:xfrm>
        </p:spPr>
        <p:txBody>
          <a:bodyPr>
            <a:normAutofit/>
          </a:bodyPr>
          <a:lstStyle/>
          <a:p>
            <a:r>
              <a:rPr lang="ar-SA" sz="2400" dirty="0" smtClean="0"/>
              <a:t>6</a:t>
            </a:r>
            <a:r>
              <a:rPr lang="ar-SA" sz="2400" b="1" u="sng" dirty="0" smtClean="0"/>
              <a:t>- الإرشاد الزواجي قبل وأثناء الزواج مهم للصحة النفسية للأزواج وللأسرة حيث وجد </a:t>
            </a:r>
            <a:r>
              <a:rPr lang="ar-SA" sz="2400" b="1" u="sng" dirty="0" err="1" smtClean="0"/>
              <a:t>التالي:</a:t>
            </a:r>
            <a:r>
              <a:rPr lang="ar-SA" sz="2400" b="1" u="sng" dirty="0" err="1" smtClean="0">
                <a:solidFill>
                  <a:schemeClr val="tx2">
                    <a:lumMod val="60000"/>
                    <a:lumOff val="40000"/>
                  </a:schemeClr>
                </a:solidFill>
              </a:rPr>
              <a:t>ثالثاً</a:t>
            </a:r>
            <a:r>
              <a:rPr lang="ar-SA" sz="2400" b="1" u="sng" dirty="0" smtClean="0">
                <a:solidFill>
                  <a:schemeClr val="tx2">
                    <a:lumMod val="60000"/>
                    <a:lumOff val="40000"/>
                  </a:schemeClr>
                </a:solidFill>
              </a:rPr>
              <a:t>:  أن العلاقات بين الأخوة والطفل تؤثر على الصحة النفسية</a:t>
            </a:r>
            <a:r>
              <a:rPr lang="ar-SA" sz="2400" b="1" u="sng" dirty="0">
                <a:solidFill>
                  <a:schemeClr val="tx2">
                    <a:lumMod val="60000"/>
                    <a:lumOff val="40000"/>
                  </a:schemeClr>
                </a:solidFill>
              </a:rPr>
              <a:t> للطفل </a:t>
            </a:r>
            <a:r>
              <a:rPr lang="ar-SA" sz="2400" b="1" u="sng" dirty="0" smtClean="0">
                <a:solidFill>
                  <a:schemeClr val="tx2">
                    <a:lumMod val="60000"/>
                    <a:lumOff val="40000"/>
                  </a:schemeClr>
                </a:solidFill>
              </a:rPr>
              <a:t>على النحو التالي:</a:t>
            </a:r>
          </a:p>
          <a:p>
            <a:endParaRPr lang="ar-SA" sz="1900" dirty="0" smtClean="0"/>
          </a:p>
          <a:p>
            <a:r>
              <a:rPr lang="ar-SA" sz="2400" dirty="0"/>
              <a:t>إن </a:t>
            </a:r>
            <a:r>
              <a:rPr lang="ar-SA" sz="2400" dirty="0" smtClean="0"/>
              <a:t>العلاقات المنسجمة بين الأخوة الخالية من تفضيل طفل على </a:t>
            </a:r>
            <a:r>
              <a:rPr lang="ar-SA" sz="2400" smtClean="0"/>
              <a:t>طفل أو </a:t>
            </a:r>
            <a:r>
              <a:rPr lang="ar-SA" sz="2400" dirty="0" smtClean="0"/>
              <a:t>جنس على جنس. المشبعة بالتعاون الخالية من التنافس تؤدي للنمو النفسي السليم للطفل.</a:t>
            </a:r>
          </a:p>
          <a:p>
            <a:pPr marL="0" indent="0">
              <a:buNone/>
            </a:pPr>
            <a:r>
              <a:rPr lang="ar-SA" sz="2400" dirty="0" smtClean="0"/>
              <a:t> ويتضح من خلال الجدول التالي الآثار السلبية لسوء العلاقة الأخوية على الصحة النفسية للطفل.</a:t>
            </a:r>
          </a:p>
          <a:p>
            <a:endParaRPr lang="ar-SA" sz="2900" dirty="0"/>
          </a:p>
          <a:p>
            <a:endParaRPr lang="ar-SA" sz="2900" dirty="0" smtClean="0"/>
          </a:p>
          <a:p>
            <a:endParaRPr lang="ar-SA" sz="2900" dirty="0" smtClean="0"/>
          </a:p>
          <a:p>
            <a:pPr marL="0" indent="0">
              <a:buNone/>
            </a:pPr>
            <a:endParaRPr lang="ar-SA" sz="2900" dirty="0" smtClean="0"/>
          </a:p>
        </p:txBody>
      </p:sp>
      <p:graphicFrame>
        <p:nvGraphicFramePr>
          <p:cNvPr id="4" name="جدول 3"/>
          <p:cNvGraphicFramePr>
            <a:graphicFrameLocks noGrp="1"/>
          </p:cNvGraphicFramePr>
          <p:nvPr>
            <p:extLst>
              <p:ext uri="{D42A27DB-BD31-4B8C-83A1-F6EECF244321}">
                <p14:modId xmlns:p14="http://schemas.microsoft.com/office/powerpoint/2010/main" val="160521502"/>
              </p:ext>
            </p:extLst>
          </p:nvPr>
        </p:nvGraphicFramePr>
        <p:xfrm>
          <a:off x="539552" y="4365104"/>
          <a:ext cx="8081592" cy="1280160"/>
        </p:xfrm>
        <a:graphic>
          <a:graphicData uri="http://schemas.openxmlformats.org/drawingml/2006/table">
            <a:tbl>
              <a:tblPr rtl="1" firstRow="1" bandRow="1">
                <a:tableStyleId>{5C22544A-7EE6-4342-B048-85BDC9FD1C3A}</a:tableStyleId>
              </a:tblPr>
              <a:tblGrid>
                <a:gridCol w="348294"/>
                <a:gridCol w="1707990"/>
                <a:gridCol w="6025308"/>
              </a:tblGrid>
              <a:tr h="432048">
                <a:tc>
                  <a:txBody>
                    <a:bodyPr/>
                    <a:lstStyle/>
                    <a:p>
                      <a:pPr rtl="1"/>
                      <a:endParaRPr lang="ar-SA" dirty="0"/>
                    </a:p>
                  </a:txBody>
                  <a:tcPr/>
                </a:tc>
                <a:tc>
                  <a:txBody>
                    <a:bodyPr/>
                    <a:lstStyle/>
                    <a:p>
                      <a:pPr rtl="1"/>
                      <a:r>
                        <a:rPr lang="ar-SA" sz="1800" b="1" kern="1200" dirty="0" smtClean="0">
                          <a:solidFill>
                            <a:schemeClr val="lt1"/>
                          </a:solidFill>
                          <a:latin typeface="+mn-lt"/>
                          <a:ea typeface="+mn-ea"/>
                          <a:cs typeface="+mn-cs"/>
                        </a:rPr>
                        <a:t>العلاقة الأخوية غير السوية </a:t>
                      </a:r>
                      <a:endParaRPr lang="ar-SA" sz="1800" b="1" kern="1200" dirty="0">
                        <a:solidFill>
                          <a:schemeClr val="lt1"/>
                        </a:solidFill>
                        <a:latin typeface="+mn-lt"/>
                        <a:ea typeface="+mn-ea"/>
                        <a:cs typeface="+mn-cs"/>
                      </a:endParaRPr>
                    </a:p>
                  </a:txBody>
                  <a:tcPr/>
                </a:tc>
                <a:tc>
                  <a:txBody>
                    <a:bodyPr/>
                    <a:lstStyle/>
                    <a:p>
                      <a:pPr rtl="1"/>
                      <a:r>
                        <a:rPr lang="ar-SA" dirty="0" smtClean="0"/>
                        <a:t>آثارها</a:t>
                      </a:r>
                      <a:r>
                        <a:rPr lang="ar-SA" baseline="0" dirty="0" smtClean="0"/>
                        <a:t> </a:t>
                      </a:r>
                      <a:r>
                        <a:rPr lang="ar-SA" dirty="0" smtClean="0"/>
                        <a:t>على الصحة النفسية للطفل</a:t>
                      </a:r>
                      <a:endParaRPr lang="ar-SA" dirty="0"/>
                    </a:p>
                  </a:txBody>
                  <a:tcPr/>
                </a:tc>
              </a:tr>
              <a:tr h="370840">
                <a:tc>
                  <a:txBody>
                    <a:bodyPr/>
                    <a:lstStyle/>
                    <a:p>
                      <a:pPr rtl="1"/>
                      <a:r>
                        <a:rPr lang="ar-SA" sz="1800" b="1" kern="1200" dirty="0" smtClean="0">
                          <a:solidFill>
                            <a:schemeClr val="tx1"/>
                          </a:solidFill>
                          <a:latin typeface="+mn-lt"/>
                          <a:ea typeface="+mn-ea"/>
                          <a:cs typeface="+mn-cs"/>
                        </a:rPr>
                        <a:t>1</a:t>
                      </a:r>
                      <a:endParaRPr lang="ar-SA" sz="1800" b="1" kern="1200" dirty="0">
                        <a:solidFill>
                          <a:schemeClr val="tx1"/>
                        </a:solidFill>
                        <a:latin typeface="+mn-lt"/>
                        <a:ea typeface="+mn-ea"/>
                        <a:cs typeface="+mn-cs"/>
                      </a:endParaRPr>
                    </a:p>
                  </a:txBody>
                  <a:tcPr/>
                </a:tc>
                <a:tc>
                  <a:txBody>
                    <a:bodyPr/>
                    <a:lstStyle/>
                    <a:p>
                      <a:pPr rtl="1"/>
                      <a:r>
                        <a:rPr lang="ar-SA" sz="1800" b="1" kern="1200" dirty="0" smtClean="0">
                          <a:solidFill>
                            <a:schemeClr val="tx1"/>
                          </a:solidFill>
                          <a:latin typeface="+mn-lt"/>
                          <a:ea typeface="+mn-ea"/>
                          <a:cs typeface="+mn-cs"/>
                        </a:rPr>
                        <a:t>اضطراب العلاقات بين الأخوة</a:t>
                      </a:r>
                      <a:endParaRPr lang="ar-SA" sz="1800" b="1" kern="1200" dirty="0">
                        <a:solidFill>
                          <a:schemeClr val="tx1"/>
                        </a:solidFill>
                        <a:latin typeface="+mn-lt"/>
                        <a:ea typeface="+mn-ea"/>
                        <a:cs typeface="+mn-cs"/>
                      </a:endParaRPr>
                    </a:p>
                  </a:txBody>
                  <a:tcPr/>
                </a:tc>
                <a:tc>
                  <a:txBody>
                    <a:bodyPr/>
                    <a:lstStyle/>
                    <a:p>
                      <a:pPr rtl="1"/>
                      <a:r>
                        <a:rPr lang="ar-SA" sz="1800" b="1" kern="1200" dirty="0" smtClean="0">
                          <a:solidFill>
                            <a:schemeClr val="tx1"/>
                          </a:solidFill>
                          <a:latin typeface="+mn-lt"/>
                          <a:ea typeface="+mn-ea"/>
                          <a:cs typeface="+mn-cs"/>
                        </a:rPr>
                        <a:t>العداء – الكراهية – الشعور بعد الأمان – عدم الثقة بالنفس – النكوص.</a:t>
                      </a:r>
                      <a:endParaRPr lang="ar-SA" sz="1800" b="1" kern="1200" dirty="0">
                        <a:solidFill>
                          <a:schemeClr val="tx1"/>
                        </a:solidFill>
                        <a:latin typeface="+mn-lt"/>
                        <a:ea typeface="+mn-ea"/>
                        <a:cs typeface="+mn-cs"/>
                      </a:endParaRPr>
                    </a:p>
                  </a:txBody>
                  <a:tcPr/>
                </a:tc>
              </a:tr>
            </a:tbl>
          </a:graphicData>
        </a:graphic>
      </p:graphicFrame>
    </p:spTree>
    <p:extLst>
      <p:ext uri="{BB962C8B-B14F-4D97-AF65-F5344CB8AC3E}">
        <p14:creationId xmlns:p14="http://schemas.microsoft.com/office/powerpoint/2010/main" val="1818425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5E9EFF"/>
              </a:gs>
              <a:gs pos="39999">
                <a:srgbClr val="85C2FF"/>
              </a:gs>
              <a:gs pos="70000">
                <a:srgbClr val="C4D6EB"/>
              </a:gs>
              <a:gs pos="100000">
                <a:srgbClr val="FFEBFA"/>
              </a:gs>
            </a:gsLst>
            <a:lin ang="5400000" scaled="0"/>
          </a:gradFill>
        </p:spPr>
        <p:txBody>
          <a:bodyPr>
            <a:normAutofit fontScale="90000"/>
          </a:bodyPr>
          <a:lstStyle/>
          <a:p>
            <a:r>
              <a:rPr lang="ar-SA" dirty="0" smtClean="0"/>
              <a:t>الخلاصة في العلاقة بين الأسرة والصحة النفسية للطفل</a:t>
            </a:r>
            <a:endParaRPr lang="ar-SA" dirty="0"/>
          </a:p>
        </p:txBody>
      </p:sp>
      <p:sp>
        <p:nvSpPr>
          <p:cNvPr id="5" name="عنصر نائب للمحتوى 4"/>
          <p:cNvSpPr>
            <a:spLocks noGrp="1"/>
          </p:cNvSpPr>
          <p:nvPr>
            <p:ph idx="1"/>
          </p:nvPr>
        </p:nvSpPr>
        <p:spPr>
          <a:solidFill>
            <a:schemeClr val="accent3">
              <a:lumMod val="20000"/>
              <a:lumOff val="80000"/>
            </a:schemeClr>
          </a:solidFill>
        </p:spPr>
        <p:txBody>
          <a:bodyPr>
            <a:normAutofit fontScale="77500" lnSpcReduction="20000"/>
          </a:bodyPr>
          <a:lstStyle/>
          <a:p>
            <a:r>
              <a:rPr lang="ar-SA" dirty="0" smtClean="0"/>
              <a:t>الأسرة تؤثر على النمو النفسي (السوي وغير السوي) للطفل، وتؤثر في تكوين شخصيته فهي تؤثر على النمو الجسمي والاجتماعي والانفعالي للطفل.</a:t>
            </a:r>
          </a:p>
          <a:p>
            <a:endParaRPr lang="ar-SA" dirty="0"/>
          </a:p>
          <a:p>
            <a:r>
              <a:rPr lang="ar-SA" dirty="0" smtClean="0"/>
              <a:t>الأسرة السعيدة بيئة نفسية صحية للنمو تؤدي إلى سعادة الطفل وصحته النفسية.</a:t>
            </a:r>
          </a:p>
          <a:p>
            <a:endParaRPr lang="ar-SA" dirty="0"/>
          </a:p>
          <a:p>
            <a:r>
              <a:rPr lang="ar-SA" dirty="0" smtClean="0"/>
              <a:t>الأسرة المضطربة بيئة نفسية سيئة للنمو تكون بمثابة مرتع خصب للاضطرابات السلوكية والنفسية والاجتماعية.</a:t>
            </a:r>
          </a:p>
          <a:p>
            <a:endParaRPr lang="ar-SA" dirty="0"/>
          </a:p>
          <a:p>
            <a:r>
              <a:rPr lang="ar-SA" dirty="0" smtClean="0"/>
              <a:t>الخبرات الأسرية يتعرض لها الطفل في السنوات الخمس الأولى من عمرة والتي تؤثر تأثيراً هاماً في نموه النفسي.</a:t>
            </a:r>
          </a:p>
          <a:p>
            <a:endParaRPr lang="ar-SA" dirty="0"/>
          </a:p>
        </p:txBody>
      </p:sp>
    </p:spTree>
    <p:extLst>
      <p:ext uri="{BB962C8B-B14F-4D97-AF65-F5344CB8AC3E}">
        <p14:creationId xmlns:p14="http://schemas.microsoft.com/office/powerpoint/2010/main" val="2985633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الصحة النفسية والمدرسة</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المدرسة هي المؤسسة الرسمية التي تقوم بعملية التربية، ونقل الثقافة، وتوفير الظروف المناسبة للنمو جسمياً وعقلياً وانفعالياً.</a:t>
            </a:r>
          </a:p>
          <a:p>
            <a:endParaRPr lang="ar-SA" dirty="0"/>
          </a:p>
          <a:p>
            <a:r>
              <a:rPr lang="ar-SA" dirty="0"/>
              <a:t> </a:t>
            </a:r>
            <a:r>
              <a:rPr lang="ar-SA" dirty="0" smtClean="0"/>
              <a:t> يكون الطفل قد قطع شوطاً في النتشة الاجتماعية في الأسرة قبل دخوله للمدرسة فيأتي مزوداً بالمعلومات والمعايير الاجتماعية والقيم والاتجاهات، والمدرسة توسع هذه المعلومات والمعايير والقيم والاتجاهات في شكل منظم، وفي الدارسة يتفاعل التلميذ مع معلمه وزملائه ويتأثر بالمنهج الدراسي بمعناه الواسع علماً وثقافة وتنمو شخصيته من كافة جوانبها.</a:t>
            </a:r>
            <a:endParaRPr lang="ar-SA" dirty="0"/>
          </a:p>
        </p:txBody>
      </p:sp>
    </p:spTree>
    <p:extLst>
      <p:ext uri="{BB962C8B-B14F-4D97-AF65-F5344CB8AC3E}">
        <p14:creationId xmlns:p14="http://schemas.microsoft.com/office/powerpoint/2010/main" val="1495871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بعض مسئوليات المدرسة للنمو النفسي والصحة النفسية للتلميذ</a:t>
            </a:r>
            <a:endParaRPr lang="ar-SA" dirty="0"/>
          </a:p>
        </p:txBody>
      </p:sp>
      <p:sp>
        <p:nvSpPr>
          <p:cNvPr id="3" name="عنصر نائب للمحتوى 2"/>
          <p:cNvSpPr>
            <a:spLocks noGrp="1"/>
          </p:cNvSpPr>
          <p:nvPr>
            <p:ph idx="1"/>
          </p:nvPr>
        </p:nvSpPr>
        <p:spPr/>
        <p:txBody>
          <a:bodyPr>
            <a:normAutofit fontScale="62500" lnSpcReduction="20000"/>
          </a:bodyPr>
          <a:lstStyle/>
          <a:p>
            <a:r>
              <a:rPr lang="ar-SA" dirty="0" smtClean="0"/>
              <a:t>1- تقديم الرعاية النفسية لكل طفل ومساعدته على حل مشكلاته والانتقال به من طفل يعتمد على غيره إلى راشد مستقل يعتمد على نفسه ومتوافق نفسياً</a:t>
            </a:r>
          </a:p>
          <a:p>
            <a:endParaRPr lang="ar-SA" dirty="0"/>
          </a:p>
          <a:p>
            <a:r>
              <a:rPr lang="ar-SA" dirty="0" smtClean="0"/>
              <a:t>2- مراعاة قدرات الطفل فيما يتعلق بعملية التربية والتعليم.</a:t>
            </a:r>
          </a:p>
          <a:p>
            <a:endParaRPr lang="ar-SA" dirty="0"/>
          </a:p>
          <a:p>
            <a:r>
              <a:rPr lang="ar-SA" dirty="0" smtClean="0"/>
              <a:t>3- الاهتمام بالتوجيه والارشاد النفسي للتلميذ.</a:t>
            </a:r>
          </a:p>
          <a:p>
            <a:endParaRPr lang="ar-SA" dirty="0"/>
          </a:p>
          <a:p>
            <a:r>
              <a:rPr lang="ar-SA" dirty="0" smtClean="0"/>
              <a:t>4- الاهتمام بالتنشئة الاجتماعية في تعاون مع مؤسسات اجتماعية أخرى وخاصة الأسرة.</a:t>
            </a:r>
          </a:p>
          <a:p>
            <a:endParaRPr lang="ar-SA" dirty="0"/>
          </a:p>
          <a:p>
            <a:r>
              <a:rPr lang="ar-SA" dirty="0" smtClean="0"/>
              <a:t>5- مراعاة كل ما من شأنه ضمان نمو الطفل نمواً نفسياً سليماً. مثال: اختيار معلمين أكفاء، رحلات وأنشطة تناسب العمر ...الخ حيث تستخدم المدرسة أساليب نفسية عديدة أثناء تربية التلاميذ منها دعم القيم من خلال المناهج، وتوجيه النشاط المدرسي بحيث يؤدي للأساليب السلوكية المرغوبة وإلى تعلم المعايير والأدوار الاجتماعية والقيم، والثواب والعقاب وممارسة السلطة المدرسية في عملية التعليم، والعمل على فطام الطفل انفعالياً عن الأسرة بالتدريج، وتقديم نماذج صالحة للسلوك السوي إما في شكل نماذج تدرس لهم (قصص) او في شكل نماذج يقدمها المدرسون في سلوكهم اليومي.</a:t>
            </a:r>
            <a:endParaRPr lang="ar-SA" dirty="0"/>
          </a:p>
        </p:txBody>
      </p:sp>
    </p:spTree>
    <p:extLst>
      <p:ext uri="{BB962C8B-B14F-4D97-AF65-F5344CB8AC3E}">
        <p14:creationId xmlns:p14="http://schemas.microsoft.com/office/powerpoint/2010/main" val="1131857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2074</Words>
  <Application>Microsoft Office PowerPoint</Application>
  <PresentationFormat>عرض على الشاشة (3:4)‏</PresentationFormat>
  <Paragraphs>159</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نسق Office</vt:lpstr>
      <vt:lpstr>مجالات الصحة النفسية (الأسرة، المدرسة، المجتمع) </vt:lpstr>
      <vt:lpstr>الأسرة</vt:lpstr>
      <vt:lpstr>وجد في بعض الدراسات التي اهتمت بدور الأسرة في عملية التنشئة الاجتماعية  وأثرها في سلوك الطفل التالي:</vt:lpstr>
      <vt:lpstr>وجد في بعض الدراسات التي اهتمت بدور الأسرة في عملية التنشئة الاجتماعية  وأثرها في سلوك الطفل التالي:</vt:lpstr>
      <vt:lpstr>وجد في بعض الدراسات التي اهتمت بدور الأسرة في عملية التنشئة الاجتماعية  وأثرها في سلوك الطفل التالي:</vt:lpstr>
      <vt:lpstr>وجد في بعض الدراسات التي اهتمت بدور الأسرة في عملية التنشئة الاجتماعية  وأثرها في سلوك الطفل التالي:</vt:lpstr>
      <vt:lpstr>الخلاصة في العلاقة بين الأسرة والصحة النفسية للطفل</vt:lpstr>
      <vt:lpstr>الصحة النفسية والمدرسة</vt:lpstr>
      <vt:lpstr>بعض مسئوليات المدرسة للنمو النفسي والصحة النفسية للتلميذ</vt:lpstr>
      <vt:lpstr>العلاقات الاجتماعية في المدرسة وتأثيرها على الصحة النفسية والتوافق النفسي</vt:lpstr>
      <vt:lpstr>نقاط فيما يتعلق بدور المدرسة في الصحة النفسية للطفل</vt:lpstr>
      <vt:lpstr>الخلاصة فيما  يتعلق بدور المدرسة في الصحة النفسية للطفل</vt:lpstr>
      <vt:lpstr>الصحة النفسية والمجتمع</vt:lpstr>
      <vt:lpstr>من أهداف الصحة النفسية:</vt:lpstr>
      <vt:lpstr>بماذا تهتم الصحة النفسية في مجال المجتمع؟</vt:lpstr>
      <vt:lpstr>أهمية دراسة الصحة النفسية للمجتمع</vt:lpstr>
      <vt:lpstr>إجراءات وقائية اجتماعياً للصحة النفسية</vt:lpstr>
      <vt:lpstr>إجراءات وقائية اجتماعياً للصحة النفسية</vt:lpstr>
      <vt:lpstr>علاقة الصحة النفسية بالعلوم الأخرى</vt:lpstr>
      <vt:lpstr>علاقة الصحة النفسية بالعلوم الأخرى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مجالات الصحة النفسية</dc:title>
  <dc:creator>user</dc:creator>
  <cp:lastModifiedBy>Nawal Almousa</cp:lastModifiedBy>
  <cp:revision>66</cp:revision>
  <dcterms:created xsi:type="dcterms:W3CDTF">2017-10-15T05:09:37Z</dcterms:created>
  <dcterms:modified xsi:type="dcterms:W3CDTF">2018-01-28T07:56:51Z</dcterms:modified>
</cp:coreProperties>
</file>