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68" r:id="rId4"/>
  </p:sldMasterIdLst>
  <p:handoutMasterIdLst>
    <p:handoutMasterId r:id="rId26"/>
  </p:handoutMasterIdLst>
  <p:sldIdLst>
    <p:sldId id="330" r:id="rId5"/>
    <p:sldId id="315" r:id="rId6"/>
    <p:sldId id="317" r:id="rId7"/>
    <p:sldId id="326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272" r:id="rId16"/>
    <p:sldId id="273" r:id="rId17"/>
    <p:sldId id="277" r:id="rId18"/>
    <p:sldId id="274" r:id="rId19"/>
    <p:sldId id="276" r:id="rId20"/>
    <p:sldId id="267" r:id="rId21"/>
    <p:sldId id="327" r:id="rId22"/>
    <p:sldId id="294" r:id="rId23"/>
    <p:sldId id="328" r:id="rId24"/>
    <p:sldId id="329" r:id="rId2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603" autoAdjust="0"/>
    <p:restoredTop sz="94660"/>
  </p:normalViewPr>
  <p:slideViewPr>
    <p:cSldViewPr>
      <p:cViewPr>
        <p:scale>
          <a:sx n="78" d="100"/>
          <a:sy n="78" d="100"/>
        </p:scale>
        <p:origin x="-1296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5A52EAC-14CE-4D83-B48E-822AFA422313}" type="datetimeFigureOut">
              <a:rPr lang="ar-SA" smtClean="0"/>
              <a:pPr/>
              <a:t>08/07/41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06E6FE3-5AF1-4D63-9BB4-D4A51784BFF8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75100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08/07/41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08/07/41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08/07/41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08/07/41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08/07/41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08/07/41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08/07/41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08/07/41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08/07/41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08/07/41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08/07/41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B75FBEC-D303-464C-882C-A7566C77845C}" type="datetimeFigureOut">
              <a:rPr lang="ar-SA" smtClean="0"/>
              <a:pPr/>
              <a:t>08/07/41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620688"/>
            <a:ext cx="6120680" cy="1440160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معالجة الكلمات والنسخ </a:t>
            </a:r>
            <a:br>
              <a:rPr lang="ar-SA" dirty="0" smtClean="0"/>
            </a:br>
            <a:r>
              <a:rPr lang="ar-SA" dirty="0" smtClean="0"/>
              <a:t>برنامج السكرتارية الطبية</a:t>
            </a:r>
            <a:endParaRPr lang="ar-SA" sz="4400" dirty="0"/>
          </a:p>
        </p:txBody>
      </p:sp>
      <p:sp>
        <p:nvSpPr>
          <p:cNvPr id="4" name="مستطيل 3"/>
          <p:cNvSpPr/>
          <p:nvPr/>
        </p:nvSpPr>
        <p:spPr>
          <a:xfrm>
            <a:off x="1763688" y="2636912"/>
            <a:ext cx="5976664" cy="1415772"/>
          </a:xfrm>
          <a:prstGeom prst="rect">
            <a:avLst/>
          </a:prstGeom>
        </p:spPr>
        <p:txBody>
          <a:bodyPr anchor="b">
            <a:normAutofit fontScale="55000" lnSpcReduction="20000"/>
          </a:bodyPr>
          <a:lstStyle/>
          <a:p>
            <a:pPr algn="ctr">
              <a:spcBef>
                <a:spcPct val="0"/>
              </a:spcBef>
            </a:pPr>
            <a:r>
              <a:rPr lang="ar-SA" sz="43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المحاضرة </a:t>
            </a:r>
            <a:r>
              <a:rPr lang="ar-SA" sz="430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الرابعة</a:t>
            </a:r>
            <a:endParaRPr lang="ar-SA" sz="43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lang="ar-SA" sz="4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مقدمه ودراسة للوحة المفاتيح باللغة الإنجليزية </a:t>
            </a:r>
            <a:r>
              <a:rPr lang="ar-SA" sz="2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2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ar-SA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ar-SA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ar-SA" sz="4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التدريب على حروف صف الارتكاز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5103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توزيع الحروف في لوحة </a:t>
            </a:r>
            <a:r>
              <a:rPr lang="ar-SA" dirty="0" err="1" smtClean="0"/>
              <a:t>المفاتيح </a:t>
            </a:r>
            <a:r>
              <a:rPr lang="ar-SA" dirty="0" smtClean="0"/>
              <a:t>: مثال 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699792" y="1628800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/>
                <a:gridCol w="2052228"/>
              </a:tblGrid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5400" kern="1200" dirty="0" err="1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”</a:t>
                      </a:r>
                      <a:endParaRPr kumimoji="0" lang="ar-SA" sz="54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en-US" sz="5400" b="1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“</a:t>
                      </a:r>
                      <a:endParaRPr kumimoji="0" lang="ar-SA" sz="5400" b="1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5400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en-US" sz="5400" b="1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‘</a:t>
                      </a:r>
                      <a:endParaRPr kumimoji="0" lang="ar-SA" sz="5400" b="1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889816" y="4869160"/>
            <a:ext cx="825418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العربية والضغط على المفتاح مع مفتاح عالي فإن الذي سيظهر هو </a:t>
            </a:r>
            <a:endParaRPr lang="ar-SA" sz="24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1649640" y="4293096"/>
            <a:ext cx="749436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العربية والضغط على المفتاح مباشرة فإن الذي سيظهر هو </a:t>
            </a:r>
            <a:endParaRPr lang="ar-SA" sz="24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1443392" y="5733256"/>
            <a:ext cx="777809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الإنجليزية والضغط على المفتاح مباشرة فإن الذي سيظهر هو </a:t>
            </a:r>
            <a:endParaRPr lang="ar-SA" sz="24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755576" y="6165304"/>
            <a:ext cx="853791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الإنجليزية والضغط على المفتاح مع مفتاح عالي فإن الذي سيظهر هو </a:t>
            </a:r>
            <a:endParaRPr lang="ar-SA" sz="2400" dirty="0"/>
          </a:p>
        </p:txBody>
      </p:sp>
      <p:sp>
        <p:nvSpPr>
          <p:cNvPr id="10" name="مستطيل 9"/>
          <p:cNvSpPr/>
          <p:nvPr/>
        </p:nvSpPr>
        <p:spPr>
          <a:xfrm>
            <a:off x="0" y="6281936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dirty="0" smtClean="0"/>
              <a:t>“</a:t>
            </a:r>
            <a:endParaRPr lang="ar-SA" sz="3200" dirty="0"/>
          </a:p>
        </p:txBody>
      </p:sp>
      <p:sp>
        <p:nvSpPr>
          <p:cNvPr id="11" name="مستطيل 10"/>
          <p:cNvSpPr/>
          <p:nvPr/>
        </p:nvSpPr>
        <p:spPr>
          <a:xfrm>
            <a:off x="827584" y="4077072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ط</a:t>
            </a:r>
            <a:endParaRPr lang="ar-SA" sz="3200" dirty="0"/>
          </a:p>
        </p:txBody>
      </p:sp>
      <p:sp>
        <p:nvSpPr>
          <p:cNvPr id="12" name="مستطيل 11"/>
          <p:cNvSpPr/>
          <p:nvPr/>
        </p:nvSpPr>
        <p:spPr>
          <a:xfrm>
            <a:off x="683568" y="5517232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dirty="0" smtClean="0"/>
              <a:t>‘</a:t>
            </a:r>
            <a:endParaRPr lang="ar-SA" sz="3200" dirty="0"/>
          </a:p>
        </p:txBody>
      </p:sp>
      <p:sp>
        <p:nvSpPr>
          <p:cNvPr id="13" name="مستطيل 12"/>
          <p:cNvSpPr/>
          <p:nvPr/>
        </p:nvSpPr>
        <p:spPr>
          <a:xfrm>
            <a:off x="0" y="4797152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err="1" smtClean="0"/>
              <a:t>”</a:t>
            </a:r>
            <a:endParaRPr lang="ar-SA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توزيع الحروف في لوحة </a:t>
            </a:r>
            <a:r>
              <a:rPr lang="ar-SA" dirty="0" err="1" smtClean="0"/>
              <a:t>المفاتيح </a:t>
            </a:r>
            <a:r>
              <a:rPr lang="ar-SA" dirty="0" smtClean="0"/>
              <a:t>: مثال 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699792" y="1628800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/>
                <a:gridCol w="2052228"/>
              </a:tblGrid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5400" kern="1200" dirty="0" err="1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لإ</a:t>
                      </a:r>
                      <a:endParaRPr kumimoji="0" lang="ar-SA" sz="54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en-US" sz="5400" b="1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T</a:t>
                      </a:r>
                      <a:endParaRPr kumimoji="0" lang="ar-SA" sz="5400" b="1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5400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5400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889816" y="4869160"/>
            <a:ext cx="825418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العربية والضغط على المفتاح مع مفتاح عالي فإن الذي سيظهر هو </a:t>
            </a:r>
            <a:endParaRPr lang="ar-SA" sz="24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1649640" y="4293096"/>
            <a:ext cx="749436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العربية والضغط على المفتاح مباشرة فإن الذي سيظهر هو </a:t>
            </a:r>
            <a:endParaRPr lang="ar-SA" sz="24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1443392" y="5733256"/>
            <a:ext cx="777809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الإنجليزية والضغط على المفتاح مباشرة فإن الذي سيظهر هو </a:t>
            </a:r>
            <a:endParaRPr lang="ar-SA" sz="24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755576" y="6165304"/>
            <a:ext cx="853791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الإنجليزية والضغط على المفتاح مع مفتاح عالي فإن الذي سيظهر هو </a:t>
            </a:r>
            <a:endParaRPr lang="ar-SA" sz="2400" dirty="0"/>
          </a:p>
        </p:txBody>
      </p:sp>
      <p:sp>
        <p:nvSpPr>
          <p:cNvPr id="10" name="مستطيل 9"/>
          <p:cNvSpPr/>
          <p:nvPr/>
        </p:nvSpPr>
        <p:spPr>
          <a:xfrm>
            <a:off x="0" y="6281936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dirty="0" smtClean="0"/>
              <a:t>T</a:t>
            </a:r>
            <a:endParaRPr lang="ar-SA" sz="3200" dirty="0"/>
          </a:p>
        </p:txBody>
      </p:sp>
      <p:sp>
        <p:nvSpPr>
          <p:cNvPr id="11" name="مستطيل 10"/>
          <p:cNvSpPr/>
          <p:nvPr/>
        </p:nvSpPr>
        <p:spPr>
          <a:xfrm>
            <a:off x="827584" y="4077072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ف</a:t>
            </a:r>
            <a:endParaRPr lang="ar-SA" sz="3200" dirty="0"/>
          </a:p>
        </p:txBody>
      </p:sp>
      <p:sp>
        <p:nvSpPr>
          <p:cNvPr id="12" name="مستطيل 11"/>
          <p:cNvSpPr/>
          <p:nvPr/>
        </p:nvSpPr>
        <p:spPr>
          <a:xfrm>
            <a:off x="539552" y="5589240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dirty="0" smtClean="0"/>
              <a:t>t</a:t>
            </a:r>
            <a:endParaRPr lang="ar-SA" sz="3200" dirty="0"/>
          </a:p>
        </p:txBody>
      </p:sp>
      <p:sp>
        <p:nvSpPr>
          <p:cNvPr id="13" name="مستطيل 12"/>
          <p:cNvSpPr/>
          <p:nvPr/>
        </p:nvSpPr>
        <p:spPr>
          <a:xfrm>
            <a:off x="0" y="4797152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err="1" smtClean="0"/>
              <a:t>لإ</a:t>
            </a:r>
            <a:endParaRPr lang="ar-SA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لوحة المفاتيح وتقسيمها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259632" y="2239888"/>
            <a:ext cx="7498080" cy="3493368"/>
          </a:xfrm>
        </p:spPr>
        <p:txBody>
          <a:bodyPr>
            <a:noAutofit/>
          </a:bodyPr>
          <a:lstStyle/>
          <a:p>
            <a:pPr marL="457200" indent="-457200"/>
            <a:r>
              <a:rPr lang="ar-SA" dirty="0"/>
              <a:t>تنقسم لوحة المفاتيح </a:t>
            </a:r>
            <a:r>
              <a:rPr lang="ar-SA" dirty="0" smtClean="0"/>
              <a:t>وفقاً </a:t>
            </a:r>
            <a:r>
              <a:rPr lang="ar-SA" dirty="0"/>
              <a:t>لتعلم الطباعة السريعة إلى مجموعتين من </a:t>
            </a:r>
            <a:r>
              <a:rPr lang="ar-SA" dirty="0" smtClean="0"/>
              <a:t>الحروف .</a:t>
            </a:r>
            <a:endParaRPr lang="ar-SA" dirty="0"/>
          </a:p>
          <a:p>
            <a:pPr marL="457200" indent="-457200"/>
            <a:r>
              <a:rPr lang="ar-SA" dirty="0"/>
              <a:t>مجموعة حروف مخصصة لليد اليمنى ومجموعة حروف مخصصة لليد اليسرى </a:t>
            </a:r>
            <a:r>
              <a:rPr lang="ar-SA" dirty="0" smtClean="0"/>
              <a:t>.</a:t>
            </a:r>
            <a:endParaRPr lang="ar-SA" dirty="0"/>
          </a:p>
          <a:p>
            <a:pPr marL="457200" indent="-457200"/>
            <a:r>
              <a:rPr lang="ar-SA" dirty="0"/>
              <a:t>ولا يصح الضغط باليد اليمنى على حرف من حروف اليد اليسرى والعكس.</a:t>
            </a:r>
            <a:br>
              <a:rPr lang="ar-SA" dirty="0"/>
            </a:br>
            <a:r>
              <a:rPr lang="ar-SA" dirty="0" smtClean="0"/>
              <a:t>فما هي هذه الحروف ؟؟</a:t>
            </a:r>
            <a:r>
              <a:rPr lang="ar-SA" dirty="0"/>
              <a:t/>
            </a:r>
            <a:br>
              <a:rPr lang="ar-SA" dirty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6557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صف الارتكاز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1556792"/>
            <a:ext cx="7930128" cy="5040560"/>
          </a:xfrm>
        </p:spPr>
        <p:txBody>
          <a:bodyPr>
            <a:noAutofit/>
          </a:bodyPr>
          <a:lstStyle/>
          <a:p>
            <a:pPr marL="457200" indent="-457200"/>
            <a:r>
              <a:rPr lang="ar-JO" sz="2800" dirty="0"/>
              <a:t>يقصد بصف الارتكاز مجموعة الأحرف التي يجب أن ترتكز أصابع اليدين عليها </a:t>
            </a:r>
            <a:endParaRPr lang="ar-SA" sz="2800" dirty="0" smtClean="0"/>
          </a:p>
          <a:p>
            <a:pPr marL="457200" indent="-457200"/>
            <a:r>
              <a:rPr lang="ar-JO" sz="2800" dirty="0" smtClean="0"/>
              <a:t>وفي </a:t>
            </a:r>
            <a:r>
              <a:rPr lang="ar-JO" sz="2800" dirty="0"/>
              <a:t>حالة الانتقال إلى أحرف أعلاها أو أسفل منها فإنه يجب العودة إلى هذه الأحرف (صف الارتكاز) لكونها بمثابة قاعدة للانطلاق منها وإليها</a:t>
            </a:r>
            <a:r>
              <a:rPr lang="ar-JO" sz="2800" dirty="0" smtClean="0"/>
              <a:t>.</a:t>
            </a:r>
            <a:endParaRPr lang="ar-SA" sz="2800" dirty="0" smtClean="0"/>
          </a:p>
          <a:p>
            <a:pPr marL="457200" indent="-457200"/>
            <a:r>
              <a:rPr lang="ar-SA" sz="2800" dirty="0" smtClean="0"/>
              <a:t>أين </a:t>
            </a:r>
            <a:r>
              <a:rPr lang="ar-SA" sz="2800" dirty="0"/>
              <a:t>يقع صف الارتكاز في لوحة المفاتيح </a:t>
            </a:r>
            <a:r>
              <a:rPr lang="ar-SA" sz="2800" dirty="0" smtClean="0"/>
              <a:t>؟</a:t>
            </a:r>
          </a:p>
          <a:p>
            <a:pPr marL="457200" indent="-457200"/>
            <a:r>
              <a:rPr lang="ar-SA" sz="2800" dirty="0" smtClean="0"/>
              <a:t>إذا </a:t>
            </a:r>
            <a:r>
              <a:rPr lang="ar-SA" sz="2800" dirty="0"/>
              <a:t>نظرت إلى لوحة المفاتيح </a:t>
            </a:r>
            <a:r>
              <a:rPr lang="ar-SA" sz="2800" dirty="0" smtClean="0"/>
              <a:t>ستجد </a:t>
            </a:r>
            <a:r>
              <a:rPr lang="ar-SA" sz="2800" dirty="0"/>
              <a:t>أن الحروف </a:t>
            </a:r>
            <a:r>
              <a:rPr lang="ar-SA" sz="2800" dirty="0" smtClean="0"/>
              <a:t>الإنجليزية </a:t>
            </a:r>
            <a:r>
              <a:rPr lang="ar-SA" sz="2800" dirty="0"/>
              <a:t>تأخذ ثلاثة صفوف ،وصف </a:t>
            </a:r>
            <a:r>
              <a:rPr lang="ar-SA" sz="2800" dirty="0" smtClean="0"/>
              <a:t>الارتكاز </a:t>
            </a:r>
            <a:r>
              <a:rPr lang="ar-SA" sz="2800" dirty="0"/>
              <a:t>هو الصف الأوسط </a:t>
            </a:r>
            <a:r>
              <a:rPr lang="ar-SA" sz="2800" dirty="0" smtClean="0"/>
              <a:t>.</a:t>
            </a:r>
          </a:p>
          <a:p>
            <a:pPr marL="457200" indent="-457200"/>
            <a:r>
              <a:rPr lang="ar-SA" sz="2800" u="sng" dirty="0" smtClean="0">
                <a:solidFill>
                  <a:srgbClr val="FF0000"/>
                </a:solidFill>
              </a:rPr>
              <a:t>ملحوظة </a:t>
            </a:r>
            <a:r>
              <a:rPr lang="ar-SA" sz="2800" u="sng" dirty="0">
                <a:solidFill>
                  <a:srgbClr val="FF0000"/>
                </a:solidFill>
              </a:rPr>
              <a:t>هامة جداً :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dirty="0"/>
              <a:t>صف الارتكاز هو أهم صف ولذا ستوجد أصابعنا عليه دوماً ،وتتحرك منه لبقية الحروف فوق وتحت ،يمين وشمال </a:t>
            </a:r>
            <a:r>
              <a:rPr lang="ar-SA" sz="2800" dirty="0" smtClean="0"/>
              <a:t>.</a:t>
            </a:r>
          </a:p>
          <a:p>
            <a:pPr marL="0" indent="0">
              <a:buNone/>
            </a:pPr>
            <a:r>
              <a:rPr lang="ar-SA" sz="2800" dirty="0"/>
              <a:t/>
            </a:r>
            <a:br>
              <a:rPr lang="ar-SA" sz="2800" dirty="0"/>
            </a:b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214713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 smtClean="0"/>
              <a:t>ماهي </a:t>
            </a:r>
            <a:r>
              <a:rPr lang="ar-JO" dirty="0" smtClean="0"/>
              <a:t>أحرف </a:t>
            </a:r>
            <a:r>
              <a:rPr lang="ar-JO" dirty="0"/>
              <a:t>صف الارتكاز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8766048" cy="4495800"/>
          </a:xfrm>
        </p:spPr>
        <p:txBody>
          <a:bodyPr>
            <a:normAutofit/>
          </a:bodyPr>
          <a:lstStyle/>
          <a:p>
            <a:pPr marL="457200" indent="-457200"/>
            <a:endParaRPr lang="ar-SA" sz="4400" b="1" u="sng" dirty="0" smtClean="0"/>
          </a:p>
          <a:p>
            <a:pPr marL="457200" indent="-457200"/>
            <a:r>
              <a:rPr lang="ar-SA" sz="4400" b="1" u="sng" dirty="0" smtClean="0"/>
              <a:t>الإنجليزية </a:t>
            </a:r>
          </a:p>
          <a:p>
            <a:pPr marL="0" indent="0" algn="ctr">
              <a:buNone/>
            </a:pPr>
            <a:r>
              <a:rPr lang="ar-SA" sz="4400" dirty="0" smtClean="0"/>
              <a:t> </a:t>
            </a:r>
            <a:r>
              <a:rPr lang="ar-SA" sz="4400" dirty="0"/>
              <a:t>( </a:t>
            </a:r>
            <a:r>
              <a:rPr lang="en-US" sz="4400" dirty="0"/>
              <a:t>  (  F  , D , S ,  </a:t>
            </a:r>
            <a:r>
              <a:rPr lang="en-US" sz="4400" dirty="0" smtClean="0"/>
              <a:t>A, G,H, </a:t>
            </a:r>
            <a:r>
              <a:rPr lang="en-US" sz="4400" dirty="0"/>
              <a:t>J ,  K ,  L , </a:t>
            </a:r>
            <a:r>
              <a:rPr lang="en-US" sz="4400" dirty="0" smtClean="0"/>
              <a:t>;,’ </a:t>
            </a:r>
            <a:endParaRPr lang="en-US" sz="4400" dirty="0"/>
          </a:p>
          <a:p>
            <a:pPr marL="82296" indent="0" algn="ctr">
              <a:buNone/>
            </a:pPr>
            <a:endParaRPr lang="ar-SA" sz="4400" dirty="0"/>
          </a:p>
        </p:txBody>
      </p:sp>
    </p:spTree>
    <p:extLst>
      <p:ext uri="{BB962C8B-B14F-4D97-AF65-F5344CB8AC3E}">
        <p14:creationId xmlns:p14="http://schemas.microsoft.com/office/powerpoint/2010/main" val="140652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تمرين على صف الارتكاز لليد اليمنى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1412776"/>
            <a:ext cx="8136904" cy="5184576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</a:pPr>
            <a:r>
              <a:rPr lang="ar-SA" dirty="0"/>
              <a:t> </a:t>
            </a:r>
            <a:r>
              <a:rPr lang="ar-SA" u="sng" dirty="0" smtClean="0"/>
              <a:t>اليد </a:t>
            </a:r>
            <a:r>
              <a:rPr lang="ar-SA" u="sng" dirty="0" err="1" smtClean="0"/>
              <a:t>اليمنى:</a:t>
            </a:r>
            <a:r>
              <a:rPr lang="ar-SA" u="sng" dirty="0" smtClean="0"/>
              <a:t> 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ar-SA" dirty="0" smtClean="0"/>
              <a:t>السبابة </a:t>
            </a:r>
            <a:r>
              <a:rPr lang="ar-SA" dirty="0" err="1" smtClean="0"/>
              <a:t>على (</a:t>
            </a:r>
            <a:r>
              <a:rPr lang="en-US" dirty="0" smtClean="0"/>
              <a:t> (J</a:t>
            </a:r>
            <a:r>
              <a:rPr lang="ar-SA" dirty="0" smtClean="0"/>
              <a:t>الوسطى على </a:t>
            </a:r>
            <a:r>
              <a:rPr lang="en-US" dirty="0" smtClean="0"/>
              <a:t>(K)، </a:t>
            </a:r>
            <a:r>
              <a:rPr lang="ar-SA" dirty="0" smtClean="0"/>
              <a:t>البنصر على </a:t>
            </a:r>
            <a:r>
              <a:rPr lang="en-US" dirty="0" smtClean="0"/>
              <a:t>(L)، </a:t>
            </a:r>
            <a:r>
              <a:rPr lang="ar-SA" dirty="0" smtClean="0"/>
              <a:t>الخنصر </a:t>
            </a:r>
            <a:r>
              <a:rPr lang="ar-SA" dirty="0" err="1" smtClean="0"/>
              <a:t>على (</a:t>
            </a:r>
            <a:r>
              <a:rPr lang="en-US" dirty="0" smtClean="0"/>
              <a:t>;</a:t>
            </a:r>
            <a:r>
              <a:rPr lang="ar-SA" dirty="0" err="1" smtClean="0"/>
              <a:t>)</a:t>
            </a:r>
            <a:endParaRPr lang="ar-SA" dirty="0" smtClean="0"/>
          </a:p>
          <a:p>
            <a:pPr marL="457200" indent="-457200">
              <a:lnSpc>
                <a:spcPct val="150000"/>
              </a:lnSpc>
            </a:pPr>
            <a:r>
              <a:rPr lang="ar-SA" u="sng" dirty="0" smtClean="0"/>
              <a:t>اليد </a:t>
            </a:r>
            <a:r>
              <a:rPr lang="ar-SA" u="sng" dirty="0" err="1" smtClean="0"/>
              <a:t>اليسرى:</a:t>
            </a:r>
            <a:endParaRPr lang="ar-SA" u="sng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ar-SA" dirty="0" smtClean="0"/>
              <a:t> السبابة على </a:t>
            </a:r>
            <a:r>
              <a:rPr lang="en-US" dirty="0" smtClean="0"/>
              <a:t>(F)، </a:t>
            </a:r>
            <a:r>
              <a:rPr lang="ar-SA" dirty="0" smtClean="0"/>
              <a:t>الوسطى على </a:t>
            </a:r>
            <a:r>
              <a:rPr lang="en-US" dirty="0" smtClean="0"/>
              <a:t>(D)، </a:t>
            </a:r>
            <a:r>
              <a:rPr lang="ar-SA" dirty="0" smtClean="0"/>
              <a:t>البنصر على </a:t>
            </a:r>
            <a:r>
              <a:rPr lang="en-US" dirty="0" smtClean="0"/>
              <a:t>(S)، </a:t>
            </a:r>
            <a:r>
              <a:rPr lang="ar-SA" dirty="0" smtClean="0"/>
              <a:t>الخنصر على </a:t>
            </a:r>
            <a:r>
              <a:rPr lang="en-US" dirty="0" smtClean="0"/>
              <a:t>(A)</a:t>
            </a:r>
          </a:p>
        </p:txBody>
      </p:sp>
    </p:spTree>
    <p:extLst>
      <p:ext uri="{BB962C8B-B14F-4D97-AF65-F5344CB8AC3E}">
        <p14:creationId xmlns:p14="http://schemas.microsoft.com/office/powerpoint/2010/main" val="323484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/>
              <a:t>ملحوظة 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03648" y="1916832"/>
            <a:ext cx="7498080" cy="3709392"/>
          </a:xfrm>
        </p:spPr>
        <p:txBody>
          <a:bodyPr>
            <a:noAutofit/>
          </a:bodyPr>
          <a:lstStyle/>
          <a:p>
            <a:pPr marL="457200" indent="-457200"/>
            <a:r>
              <a:rPr lang="ar-SA" u="sng" dirty="0" smtClean="0">
                <a:solidFill>
                  <a:srgbClr val="FF0000"/>
                </a:solidFill>
              </a:rPr>
              <a:t>أين </a:t>
            </a:r>
            <a:r>
              <a:rPr lang="ar-SA" u="sng" dirty="0">
                <a:solidFill>
                  <a:srgbClr val="FF0000"/>
                </a:solidFill>
              </a:rPr>
              <a:t>أضع إصبع الإبهام الأيمن ؟! </a:t>
            </a:r>
            <a:r>
              <a:rPr lang="ar-SA" dirty="0" smtClean="0"/>
              <a:t>إصبع </a:t>
            </a:r>
            <a:r>
              <a:rPr lang="ar-SA" dirty="0"/>
              <a:t>الإبهام في اليد اليمنى واليسرى ليس لهما وظيفة في الطباعة غير الضغط على المسطرة </a:t>
            </a:r>
            <a:r>
              <a:rPr lang="ar-SA" dirty="0" smtClean="0"/>
              <a:t>.</a:t>
            </a:r>
          </a:p>
          <a:p>
            <a:pPr marL="457200" indent="-457200"/>
            <a:r>
              <a:rPr lang="ar-SA" dirty="0" smtClean="0"/>
              <a:t>أي </a:t>
            </a:r>
            <a:r>
              <a:rPr lang="ar-SA" dirty="0"/>
              <a:t>سيظل الإبهامان على المسطرة دوماً ،فإذا أردت أخذ مسافة بين الكلمات ستضغط على المسطرة بالإبهام .</a:t>
            </a:r>
          </a:p>
        </p:txBody>
      </p:sp>
    </p:spTree>
    <p:extLst>
      <p:ext uri="{BB962C8B-B14F-4D97-AF65-F5344CB8AC3E}">
        <p14:creationId xmlns:p14="http://schemas.microsoft.com/office/powerpoint/2010/main" val="255063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95128" y="1052736"/>
            <a:ext cx="7848872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ar-SA" sz="1200" dirty="0" smtClean="0"/>
          </a:p>
          <a:p>
            <a:pPr marL="457200" indent="-457200"/>
            <a:r>
              <a:rPr lang="ar-JO" sz="2800" dirty="0" smtClean="0"/>
              <a:t>يجب </a:t>
            </a:r>
            <a:r>
              <a:rPr lang="ar-JO" sz="2800" dirty="0"/>
              <a:t>أن توزع أصابع اليدين </a:t>
            </a:r>
            <a:r>
              <a:rPr lang="ar-SA" sz="2800" dirty="0" smtClean="0"/>
              <a:t> </a:t>
            </a:r>
            <a:r>
              <a:rPr lang="ar-JO" sz="2800" dirty="0" smtClean="0"/>
              <a:t>(</a:t>
            </a:r>
            <a:r>
              <a:rPr lang="ar-JO" sz="2800" dirty="0"/>
              <a:t>اليمنى واليسرى) على هذه المفاتيح توزيعاً منطقياً </a:t>
            </a:r>
            <a:endParaRPr lang="ar-SA" sz="2800" dirty="0" smtClean="0"/>
          </a:p>
          <a:p>
            <a:pPr marL="457200" indent="-457200"/>
            <a:r>
              <a:rPr lang="ar-JO" sz="2800" dirty="0" smtClean="0"/>
              <a:t>تكون </a:t>
            </a:r>
            <a:r>
              <a:rPr lang="ar-JO" sz="2800" dirty="0"/>
              <a:t>شبه دائمة على صف الارتكاز </a:t>
            </a:r>
            <a:endParaRPr lang="ar-SA" sz="2800" dirty="0" smtClean="0"/>
          </a:p>
          <a:p>
            <a:pPr marL="457200" indent="-457200"/>
            <a:r>
              <a:rPr lang="ar-SA" sz="2800" dirty="0" smtClean="0"/>
              <a:t>اما </a:t>
            </a:r>
            <a:r>
              <a:rPr lang="ar-JO" sz="2800" dirty="0" smtClean="0"/>
              <a:t>إذا </a:t>
            </a:r>
            <a:r>
              <a:rPr lang="ar-JO" sz="2800" dirty="0"/>
              <a:t>تطلب الأمر استخدام مفاتيح أعلى أو أسفل من صف الارتكاز فإنه يضرب بالأصابع المخصصة لها </a:t>
            </a:r>
            <a:r>
              <a:rPr lang="ar-JO" sz="2800" dirty="0" smtClean="0"/>
              <a:t>مع </a:t>
            </a:r>
            <a:r>
              <a:rPr lang="ar-JO" sz="2800" dirty="0"/>
              <a:t>عودة هذه الأصابع إلى صف الارتكاز نفسه </a:t>
            </a:r>
            <a:r>
              <a:rPr lang="ar-SA" sz="2800" dirty="0" smtClean="0"/>
              <a:t>.</a:t>
            </a:r>
          </a:p>
          <a:p>
            <a:pPr marL="457200" indent="-457200"/>
            <a:r>
              <a:rPr lang="ar-JO" sz="2800" dirty="0" smtClean="0"/>
              <a:t>هذا </a:t>
            </a:r>
            <a:r>
              <a:rPr lang="ar-JO" sz="2800" dirty="0"/>
              <a:t>مفيد جداً في عملية السرعة في إدخال البيانات </a:t>
            </a:r>
            <a:r>
              <a:rPr lang="ar-JO" sz="2800" dirty="0" smtClean="0"/>
              <a:t>ودقتها</a:t>
            </a:r>
            <a:endParaRPr lang="ar-SA" sz="2800" dirty="0" smtClean="0"/>
          </a:p>
          <a:p>
            <a:pPr marL="457200" indent="-457200"/>
            <a:r>
              <a:rPr lang="ar-JO" sz="2800" dirty="0" smtClean="0"/>
              <a:t>بالإضافة </a:t>
            </a:r>
            <a:r>
              <a:rPr lang="ar-JO" sz="2800" dirty="0"/>
              <a:t>إلى إعطاء مدخل البيانات أو الناسخ راحة أكثر في التعامل مع لوحة </a:t>
            </a:r>
            <a:r>
              <a:rPr lang="ar-JO" sz="2800" dirty="0" smtClean="0"/>
              <a:t>المفاتيح.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60913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0"/>
            <a:ext cx="9144000" cy="1786210"/>
          </a:xfrm>
        </p:spPr>
        <p:txBody>
          <a:bodyPr>
            <a:normAutofit/>
          </a:bodyPr>
          <a:lstStyle/>
          <a:p>
            <a:pPr algn="ctr"/>
            <a:r>
              <a:rPr lang="ar-SA" b="1" dirty="0">
                <a:effectLst/>
              </a:rPr>
              <a:t>      </a:t>
            </a:r>
            <a:r>
              <a:rPr lang="ar-SA" b="1" dirty="0" err="1" smtClean="0">
                <a:effectLst/>
              </a:rPr>
              <a:t>حرفي:</a:t>
            </a:r>
            <a:r>
              <a:rPr lang="ar-SA" b="1" dirty="0" smtClean="0">
                <a:effectLst/>
              </a:rPr>
              <a:t> </a:t>
            </a:r>
            <a:r>
              <a:rPr lang="en-US" b="1" dirty="0" smtClean="0">
                <a:solidFill>
                  <a:srgbClr val="C00000"/>
                </a:solidFill>
                <a:effectLst/>
              </a:rPr>
              <a:t>G</a:t>
            </a:r>
            <a:r>
              <a:rPr lang="en-US" b="1" dirty="0" smtClean="0">
                <a:effectLst/>
              </a:rPr>
              <a:t>,</a:t>
            </a:r>
            <a:r>
              <a:rPr lang="en-US" b="1" dirty="0" smtClean="0">
                <a:solidFill>
                  <a:srgbClr val="C00000"/>
                </a:solidFill>
                <a:effectLst/>
              </a:rPr>
              <a:t>H</a:t>
            </a:r>
            <a:r>
              <a:rPr lang="ar-SA" b="1" dirty="0" smtClean="0">
                <a:effectLst/>
              </a:rPr>
              <a:t> </a:t>
            </a:r>
            <a:r>
              <a:rPr lang="ar-SA" b="1" dirty="0" err="1" smtClean="0">
                <a:effectLst/>
              </a:rPr>
              <a:t>وعلامة:</a:t>
            </a:r>
            <a:r>
              <a:rPr lang="ar-SA" b="1" dirty="0" smtClean="0">
                <a:effectLst/>
              </a:rPr>
              <a:t> </a:t>
            </a:r>
            <a:r>
              <a:rPr lang="en-US" sz="6000" b="1" dirty="0" smtClean="0">
                <a:solidFill>
                  <a:srgbClr val="C00000"/>
                </a:solidFill>
                <a:effectLst/>
              </a:rPr>
              <a:t>‘</a:t>
            </a:r>
            <a:r>
              <a:rPr lang="ar-SA" b="1" dirty="0">
                <a:effectLst/>
              </a:rPr>
              <a:t>             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628800"/>
            <a:ext cx="8820472" cy="4653136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</a:pPr>
            <a:r>
              <a:rPr lang="ar-SA" sz="2400" b="1" dirty="0" smtClean="0"/>
              <a:t>حرف </a:t>
            </a:r>
            <a:r>
              <a:rPr lang="en-US" sz="2400" b="1" dirty="0" smtClean="0">
                <a:solidFill>
                  <a:srgbClr val="C00000"/>
                </a:solidFill>
              </a:rPr>
              <a:t>H</a:t>
            </a:r>
            <a:r>
              <a:rPr lang="ar-SA" sz="2400" b="1" dirty="0" smtClean="0"/>
              <a:t> تتم طباعته عن طريق نقل السبابة اليمنى من حرف </a:t>
            </a:r>
            <a:r>
              <a:rPr lang="en-US" sz="2400" b="1" dirty="0" smtClean="0"/>
              <a:t>J </a:t>
            </a:r>
            <a:r>
              <a:rPr lang="ar-SA" sz="2400" b="1" dirty="0" smtClean="0"/>
              <a:t> إلى حرف </a:t>
            </a:r>
            <a:r>
              <a:rPr lang="en-US" sz="2400" b="1" dirty="0" smtClean="0">
                <a:solidFill>
                  <a:srgbClr val="C00000"/>
                </a:solidFill>
              </a:rPr>
              <a:t>H</a:t>
            </a:r>
            <a:r>
              <a:rPr lang="en-US" sz="2400" b="1" dirty="0" smtClean="0"/>
              <a:t> </a:t>
            </a:r>
            <a:r>
              <a:rPr lang="ar-SA" sz="2400" b="1" dirty="0" smtClean="0"/>
              <a:t> ثم عودته مره أخرى إلى حرف </a:t>
            </a:r>
            <a:r>
              <a:rPr lang="en-US" sz="2400" b="1" dirty="0" smtClean="0"/>
              <a:t>J</a:t>
            </a:r>
          </a:p>
          <a:p>
            <a:pPr marL="457200" indent="-457200">
              <a:lnSpc>
                <a:spcPct val="150000"/>
              </a:lnSpc>
            </a:pPr>
            <a:r>
              <a:rPr lang="ar-SA" sz="2400" b="1" dirty="0" smtClean="0"/>
              <a:t>   حرف </a:t>
            </a:r>
            <a:r>
              <a:rPr lang="en-US" sz="2400" b="1" dirty="0" smtClean="0">
                <a:solidFill>
                  <a:srgbClr val="C00000"/>
                </a:solidFill>
              </a:rPr>
              <a:t>G</a:t>
            </a:r>
            <a:r>
              <a:rPr lang="ar-SA" sz="2400" b="1" dirty="0" smtClean="0"/>
              <a:t> تتم طباعته عن طريق نقل السبابة اليسرى من حرف </a:t>
            </a:r>
            <a:r>
              <a:rPr lang="en-US" sz="2400" b="1" dirty="0" smtClean="0"/>
              <a:t>F</a:t>
            </a:r>
            <a:r>
              <a:rPr lang="ar-SA" sz="2400" b="1" dirty="0" smtClean="0"/>
              <a:t> إلى حرف </a:t>
            </a:r>
            <a:r>
              <a:rPr lang="en-US" sz="2400" b="1" dirty="0" smtClean="0">
                <a:solidFill>
                  <a:srgbClr val="C00000"/>
                </a:solidFill>
              </a:rPr>
              <a:t>G</a:t>
            </a:r>
            <a:r>
              <a:rPr lang="en-US" sz="2400" b="1" dirty="0" smtClean="0"/>
              <a:t> </a:t>
            </a:r>
            <a:r>
              <a:rPr lang="ar-SA" sz="2400" b="1" dirty="0" smtClean="0"/>
              <a:t> ثم عودته مره أخرى إلى حرف </a:t>
            </a:r>
            <a:r>
              <a:rPr lang="en-US" sz="2400" b="1" dirty="0" smtClean="0"/>
              <a:t>F</a:t>
            </a:r>
            <a:endParaRPr lang="ar-SA" sz="2400" b="1" dirty="0" smtClean="0"/>
          </a:p>
          <a:p>
            <a:pPr marL="457200" indent="-457200">
              <a:lnSpc>
                <a:spcPct val="150000"/>
              </a:lnSpc>
            </a:pPr>
            <a:r>
              <a:rPr lang="ar-SA" sz="2400" b="1" dirty="0" smtClean="0"/>
              <a:t>علامة </a:t>
            </a:r>
            <a:r>
              <a:rPr lang="en-US" sz="2400" b="1" dirty="0" smtClean="0"/>
              <a:t> </a:t>
            </a:r>
            <a:r>
              <a:rPr lang="en-US" sz="4400" b="1" dirty="0" smtClean="0">
                <a:solidFill>
                  <a:srgbClr val="C00000"/>
                </a:solidFill>
              </a:rPr>
              <a:t>‘</a:t>
            </a:r>
            <a:r>
              <a:rPr lang="ar-SA" sz="2400" b="1" dirty="0" smtClean="0"/>
              <a:t>تتم طباعته عن طريق نقل الخنصر الأيمن من علامة  </a:t>
            </a:r>
            <a:r>
              <a:rPr lang="en-US" sz="4400" b="1" dirty="0" smtClean="0"/>
              <a:t>;</a:t>
            </a:r>
            <a:r>
              <a:rPr lang="ar-SA" sz="4400" b="1" dirty="0" smtClean="0"/>
              <a:t> </a:t>
            </a:r>
            <a:r>
              <a:rPr lang="ar-SA" sz="2400" b="1" dirty="0" smtClean="0"/>
              <a:t>إلى علامة  </a:t>
            </a:r>
            <a:r>
              <a:rPr lang="en-US" sz="4400" b="1" dirty="0" smtClean="0">
                <a:solidFill>
                  <a:srgbClr val="C00000"/>
                </a:solidFill>
              </a:rPr>
              <a:t>‘</a:t>
            </a:r>
            <a:r>
              <a:rPr lang="ar-SA" sz="2400" b="1" dirty="0" smtClean="0"/>
              <a:t>ثم عودته مره أخرى إلى علامة  </a:t>
            </a:r>
            <a:r>
              <a:rPr lang="en-US" sz="4400" b="1" dirty="0" smtClean="0"/>
              <a:t>;</a:t>
            </a:r>
          </a:p>
          <a:p>
            <a:pPr marL="457200" indent="-457200"/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404546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0"/>
            <a:ext cx="9144000" cy="1786210"/>
          </a:xfrm>
        </p:spPr>
        <p:txBody>
          <a:bodyPr>
            <a:normAutofit/>
          </a:bodyPr>
          <a:lstStyle/>
          <a:p>
            <a:pPr algn="ctr"/>
            <a:r>
              <a:rPr lang="ar-SA" b="1" dirty="0">
                <a:effectLst/>
              </a:rPr>
              <a:t>                   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628800"/>
            <a:ext cx="8820472" cy="4653136"/>
          </a:xfrm>
        </p:spPr>
        <p:txBody>
          <a:bodyPr>
            <a:noAutofit/>
          </a:bodyPr>
          <a:lstStyle/>
          <a:p>
            <a:pPr marL="457200" indent="-457200"/>
            <a:r>
              <a:rPr lang="ar-SA" sz="3600" b="1" dirty="0" smtClean="0"/>
              <a:t>كيف نطبع العلامات </a:t>
            </a:r>
            <a:r>
              <a:rPr lang="ar-SA" sz="3600" b="1" dirty="0" err="1" smtClean="0"/>
              <a:t>التالية :</a:t>
            </a:r>
            <a:r>
              <a:rPr lang="ar-SA" sz="3600" b="1" dirty="0" smtClean="0"/>
              <a:t> </a:t>
            </a:r>
            <a:r>
              <a:rPr lang="en-US" sz="3600" b="1" dirty="0" smtClean="0"/>
              <a:t> (</a:t>
            </a:r>
            <a:r>
              <a:rPr lang="en-US" sz="6000" b="1" dirty="0" smtClean="0">
                <a:solidFill>
                  <a:srgbClr val="C00000"/>
                </a:solidFill>
              </a:rPr>
              <a:t>:</a:t>
            </a:r>
            <a:r>
              <a:rPr lang="en-US" sz="3600" b="1" dirty="0" smtClean="0"/>
              <a:t>)</a:t>
            </a:r>
            <a:r>
              <a:rPr lang="en-US" sz="6000" b="1" dirty="0" smtClean="0">
                <a:solidFill>
                  <a:srgbClr val="C00000"/>
                </a:solidFill>
              </a:rPr>
              <a:t>  </a:t>
            </a:r>
            <a:r>
              <a:rPr lang="ar-S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و</a:t>
            </a:r>
            <a:r>
              <a:rPr lang="en-US" sz="3600" b="1" dirty="0" smtClean="0"/>
              <a:t>(</a:t>
            </a:r>
            <a:r>
              <a:rPr lang="en-US" sz="6000" b="1" dirty="0" smtClean="0">
                <a:solidFill>
                  <a:srgbClr val="C00000"/>
                </a:solidFill>
              </a:rPr>
              <a:t>“</a:t>
            </a:r>
            <a:r>
              <a:rPr lang="en-US" sz="3600" b="1" dirty="0" smtClean="0"/>
              <a:t>)</a:t>
            </a:r>
            <a:r>
              <a:rPr lang="en-US" sz="6000" b="1" dirty="0" smtClean="0">
                <a:solidFill>
                  <a:srgbClr val="C00000"/>
                </a:solidFill>
              </a:rPr>
              <a:t> </a:t>
            </a:r>
            <a:r>
              <a:rPr lang="ar-SA" sz="3600" b="1" dirty="0" smtClean="0"/>
              <a:t> </a:t>
            </a:r>
          </a:p>
          <a:p>
            <a:pPr marL="457200" indent="-457200"/>
            <a:r>
              <a:rPr lang="ar-SA" sz="3600" b="1" dirty="0" err="1" smtClean="0"/>
              <a:t>علامة </a:t>
            </a:r>
            <a:r>
              <a:rPr lang="ar-SA" sz="3600" b="1" dirty="0" smtClean="0">
                <a:solidFill>
                  <a:srgbClr val="C00000"/>
                </a:solidFill>
              </a:rPr>
              <a:t>:</a:t>
            </a:r>
            <a:r>
              <a:rPr lang="ar-SA" sz="3600" b="1" dirty="0" smtClean="0"/>
              <a:t> يتم الوصول لها عن طريق ضغط خنصر اليد اليسرى على مفتاح </a:t>
            </a:r>
            <a:r>
              <a:rPr lang="en-US" sz="3600" b="1" dirty="0" smtClean="0"/>
              <a:t>Shift </a:t>
            </a:r>
            <a:r>
              <a:rPr lang="ar-SA" sz="3600" b="1" dirty="0" smtClean="0"/>
              <a:t> وضغط خنصر اليد اليمنى على مفتاح </a:t>
            </a:r>
            <a:r>
              <a:rPr lang="en-US" sz="4400" b="1" dirty="0" smtClean="0">
                <a:solidFill>
                  <a:srgbClr val="C00000"/>
                </a:solidFill>
              </a:rPr>
              <a:t>;</a:t>
            </a:r>
          </a:p>
          <a:p>
            <a:pPr marL="457200" indent="-457200"/>
            <a:r>
              <a:rPr lang="ar-SA" sz="3600" b="1" dirty="0" smtClean="0"/>
              <a:t>    </a:t>
            </a:r>
            <a:r>
              <a:rPr lang="ar-SA" sz="3600" b="1" dirty="0" err="1" smtClean="0"/>
              <a:t>علامة </a:t>
            </a:r>
            <a:r>
              <a:rPr lang="ar-SA" sz="4400" b="1" dirty="0" smtClean="0">
                <a:solidFill>
                  <a:srgbClr val="C00000"/>
                </a:solidFill>
              </a:rPr>
              <a:t>”</a:t>
            </a:r>
            <a:r>
              <a:rPr lang="ar-SA" sz="3600" b="1" dirty="0" smtClean="0"/>
              <a:t> يتم الوصول لها عن طريق ضغط خنصر اليد اليسرى على مفتاح </a:t>
            </a:r>
            <a:r>
              <a:rPr lang="en-US" sz="3600" b="1" dirty="0" smtClean="0"/>
              <a:t>Shift </a:t>
            </a:r>
            <a:r>
              <a:rPr lang="ar-SA" sz="3600" b="1" dirty="0" smtClean="0"/>
              <a:t> وضغط خنصر اليد اليمنى على مفتاح </a:t>
            </a:r>
            <a:r>
              <a:rPr lang="en-US" sz="4400" b="1" dirty="0" smtClean="0">
                <a:solidFill>
                  <a:srgbClr val="C00000"/>
                </a:solidFill>
              </a:rPr>
              <a:t>‘</a:t>
            </a:r>
          </a:p>
          <a:p>
            <a:pPr marL="457200" indent="-457200"/>
            <a:r>
              <a:rPr lang="ar-SA" sz="3600" b="1" dirty="0" smtClean="0"/>
              <a:t> </a:t>
            </a:r>
            <a:r>
              <a:rPr lang="ar-SA" sz="2400" b="1" dirty="0" smtClean="0"/>
              <a:t>   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4045461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الحروف الإنجليزية في لوحة المفاتيح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بعد أن تدربنا على الطباعة باللمس باللغة العربية سنتعلم اليوم كيفية الطباعة باللمس باللغة </a:t>
            </a:r>
            <a:r>
              <a:rPr lang="ar-SA" dirty="0" err="1" smtClean="0"/>
              <a:t>الإنجليزية </a:t>
            </a:r>
            <a:r>
              <a:rPr lang="ar-SA" dirty="0" smtClean="0"/>
              <a:t>, والتي  سنتبع فيها نفس القواعد التي تدربنا عليها سابقا </a:t>
            </a:r>
            <a:r>
              <a:rPr lang="ar-SA" dirty="0" err="1" smtClean="0"/>
              <a:t>وهي :</a:t>
            </a:r>
            <a:endParaRPr lang="ar-SA" dirty="0" smtClean="0"/>
          </a:p>
          <a:p>
            <a:r>
              <a:rPr lang="ar-SA" dirty="0" smtClean="0"/>
              <a:t>الجلسة الصحيحة أثناء الطباعة.</a:t>
            </a:r>
          </a:p>
          <a:p>
            <a:r>
              <a:rPr lang="ar-SA" dirty="0" smtClean="0"/>
              <a:t>توزيع الأصابع بشكل صحيح على لوحة المفاتيح.</a:t>
            </a:r>
          </a:p>
          <a:p>
            <a:r>
              <a:rPr lang="ar-SA" dirty="0" smtClean="0"/>
              <a:t>عدم النظر إلى لوحة المفاتيح أثناء </a:t>
            </a:r>
            <a:r>
              <a:rPr lang="ar-SA" dirty="0" err="1" smtClean="0"/>
              <a:t>الطباعة 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r>
              <a:rPr lang="ar-SA" sz="2800" dirty="0" smtClean="0"/>
              <a:t>موقع الكتروني مفيد للتدريب على الطباعة</a:t>
            </a:r>
            <a:br>
              <a:rPr lang="ar-SA" sz="2800" dirty="0" smtClean="0"/>
            </a:br>
            <a:r>
              <a:rPr lang="en-US" sz="2800" dirty="0" smtClean="0"/>
              <a:t>http://www.sense-lang.org/typing/tutor/keyboarding.php</a:t>
            </a:r>
            <a:r>
              <a:rPr lang="ar-SA" sz="2800" dirty="0" smtClean="0"/>
              <a:t> </a:t>
            </a:r>
            <a:endParaRPr lang="ar-SA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6653" b="4865"/>
          <a:stretch>
            <a:fillRect/>
          </a:stretch>
        </p:blipFill>
        <p:spPr bwMode="auto">
          <a:xfrm>
            <a:off x="827584" y="1484784"/>
            <a:ext cx="7848872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الواجب التدريب على الموقع السابق </a:t>
            </a:r>
          </a:p>
          <a:p>
            <a:r>
              <a:rPr lang="ar-SA" dirty="0" smtClean="0"/>
              <a:t>من </a:t>
            </a:r>
            <a:r>
              <a:rPr lang="en-US" smtClean="0"/>
              <a:t>lesson1  </a:t>
            </a:r>
            <a:r>
              <a:rPr lang="ar-SA" dirty="0" smtClean="0"/>
              <a:t>  إلى </a:t>
            </a:r>
            <a:r>
              <a:rPr lang="en-US" dirty="0" smtClean="0"/>
              <a:t>lesson5 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توزيع الحروف في لوحة المفاتيح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2400" dirty="0" smtClean="0"/>
              <a:t>لو نظرنا إلى أزرار لوحة المفاتيح سنجد أنها مقسمة إلى أربعة أقسام </a:t>
            </a:r>
            <a:r>
              <a:rPr lang="ar-SA" sz="2400" dirty="0" err="1" smtClean="0"/>
              <a:t>كالتالي :</a:t>
            </a:r>
            <a:endParaRPr lang="ar-SA" sz="2400" dirty="0" smtClean="0"/>
          </a:p>
          <a:p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627784" y="3789040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/>
                <a:gridCol w="2052228"/>
              </a:tblGrid>
              <a:tr h="1188132">
                <a:tc>
                  <a:txBody>
                    <a:bodyPr/>
                    <a:lstStyle/>
                    <a:p>
                      <a:pPr rtl="1"/>
                      <a:endParaRPr kumimoji="0" lang="ar-SA" sz="2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88132">
                <a:tc>
                  <a:txBody>
                    <a:bodyPr/>
                    <a:lstStyle/>
                    <a:p>
                      <a:pPr rtl="1"/>
                      <a:endParaRPr kumimoji="0" lang="ar-SA" sz="2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وسيلة شرح مستطيلة مستديرة الزوايا 4"/>
          <p:cNvSpPr/>
          <p:nvPr/>
        </p:nvSpPr>
        <p:spPr>
          <a:xfrm>
            <a:off x="5724128" y="2132856"/>
            <a:ext cx="2160240" cy="1224136"/>
          </a:xfrm>
          <a:prstGeom prst="wedgeRoundRectCallout">
            <a:avLst>
              <a:gd name="adj1" fmla="val -32826"/>
              <a:gd name="adj2" fmla="val 82419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اليمنى وهي التي تظهر عند اختيار الطباعة باللغة العربية </a:t>
            </a:r>
            <a:endParaRPr lang="ar-SA" sz="2000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  <p:sp>
        <p:nvSpPr>
          <p:cNvPr id="6" name="وسيلة شرح مستطيلة مستديرة الزوايا 5"/>
          <p:cNvSpPr/>
          <p:nvPr/>
        </p:nvSpPr>
        <p:spPr>
          <a:xfrm>
            <a:off x="1403648" y="2204864"/>
            <a:ext cx="2376264" cy="1152128"/>
          </a:xfrm>
          <a:prstGeom prst="wedgeRoundRectCallout">
            <a:avLst>
              <a:gd name="adj1" fmla="val 38880"/>
              <a:gd name="adj2" fmla="val 8930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اليسرى وهي التي تظهر عند اختيار الطباعة باللغة الإنجليزية </a:t>
            </a:r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4644008" y="3789040"/>
            <a:ext cx="2088232" cy="2376264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2627784" y="3789040"/>
            <a:ext cx="2088232" cy="2376264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7" grpId="1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مثال انظري إلى مفتاح حرف </a:t>
            </a:r>
            <a:r>
              <a:rPr lang="ar-SA" dirty="0" err="1" smtClean="0"/>
              <a:t>ط :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627784" y="3789040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/>
                <a:gridCol w="2052228"/>
              </a:tblGrid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6000" kern="1200" dirty="0" err="1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”</a:t>
                      </a:r>
                      <a:endParaRPr kumimoji="0" lang="ar-SA" sz="6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en-US" sz="6000" b="1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“</a:t>
                      </a:r>
                      <a:endParaRPr kumimoji="0" lang="ar-SA" sz="6000" b="1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6000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en-US" sz="6000" b="1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‘</a:t>
                      </a:r>
                      <a:endParaRPr kumimoji="0" lang="ar-SA" sz="6000" b="1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وسيلة شرح مستطيلة مستديرة الزوايا 4"/>
          <p:cNvSpPr/>
          <p:nvPr/>
        </p:nvSpPr>
        <p:spPr>
          <a:xfrm>
            <a:off x="5724128" y="2132856"/>
            <a:ext cx="2160240" cy="1224136"/>
          </a:xfrm>
          <a:prstGeom prst="wedgeRoundRectCallout">
            <a:avLst>
              <a:gd name="adj1" fmla="val -32826"/>
              <a:gd name="adj2" fmla="val 82419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اليمنى وهي التي تظهر عند اختيار الطباعة باللغة العربية </a:t>
            </a:r>
            <a:endParaRPr lang="ar-SA" sz="2000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  <p:sp>
        <p:nvSpPr>
          <p:cNvPr id="9" name="وسيلة شرح مستطيلة مستديرة الزوايا 8"/>
          <p:cNvSpPr/>
          <p:nvPr/>
        </p:nvSpPr>
        <p:spPr>
          <a:xfrm>
            <a:off x="1403648" y="2204864"/>
            <a:ext cx="2376264" cy="1152128"/>
          </a:xfrm>
          <a:prstGeom prst="wedgeRoundRectCallout">
            <a:avLst>
              <a:gd name="adj1" fmla="val 38880"/>
              <a:gd name="adj2" fmla="val 8930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اليسرى وهي التي تظهر عند اختيار الطباعة باللغة الإنجليزية </a:t>
            </a:r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4644008" y="3789040"/>
            <a:ext cx="2088232" cy="2376264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10"/>
          <p:cNvSpPr/>
          <p:nvPr/>
        </p:nvSpPr>
        <p:spPr>
          <a:xfrm>
            <a:off x="2627784" y="3789040"/>
            <a:ext cx="2088232" cy="2376264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0" grpId="1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توزيع الحروف في لوحة المفاتيح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547664" y="3861048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/>
                <a:gridCol w="2052228"/>
              </a:tblGrid>
              <a:tr h="1188132">
                <a:tc>
                  <a:txBody>
                    <a:bodyPr/>
                    <a:lstStyle/>
                    <a:p>
                      <a:pPr rtl="1"/>
                      <a:endParaRPr kumimoji="0" lang="ar-SA" sz="2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88132">
                <a:tc>
                  <a:txBody>
                    <a:bodyPr/>
                    <a:lstStyle/>
                    <a:p>
                      <a:pPr rtl="1"/>
                      <a:endParaRPr kumimoji="0" lang="ar-SA" sz="2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وسيلة شرح مستطيلة مستديرة الزوايا 4"/>
          <p:cNvSpPr/>
          <p:nvPr/>
        </p:nvSpPr>
        <p:spPr>
          <a:xfrm>
            <a:off x="4572000" y="2204864"/>
            <a:ext cx="3960440" cy="1224136"/>
          </a:xfrm>
          <a:prstGeom prst="wedgeRoundRectCallout">
            <a:avLst>
              <a:gd name="adj1" fmla="val -36413"/>
              <a:gd name="adj2" fmla="val 76089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اليمنى العليا والتي تظهر عند اختيار اللغة العربية: هنا الحرف أو الرمز يظهر عند الضغط عليه مع  مفتاح عالي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(Shift)</a:t>
            </a:r>
            <a:endParaRPr lang="ar-SA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  <p:sp>
        <p:nvSpPr>
          <p:cNvPr id="6" name="وسيلة شرح مستطيلة مستديرة الزوايا 5"/>
          <p:cNvSpPr/>
          <p:nvPr/>
        </p:nvSpPr>
        <p:spPr>
          <a:xfrm>
            <a:off x="6516216" y="4077072"/>
            <a:ext cx="2627784" cy="1728192"/>
          </a:xfrm>
          <a:prstGeom prst="wedgeRoundRectCallout">
            <a:avLst>
              <a:gd name="adj1" fmla="val -84486"/>
              <a:gd name="adj2" fmla="val 32832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اليمنى السفلى والتي تظهر عند اختيار اللغة العربية: هنا الحرف يظهر عند الضغط عليه مباشر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توزيع الحروف في لوحة المفاتيح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699792" y="3212976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/>
                <a:gridCol w="2052228"/>
              </a:tblGrid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3600" kern="1200" dirty="0" err="1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”</a:t>
                      </a:r>
                      <a:endParaRPr kumimoji="0" lang="ar-SA" sz="36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3600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3600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3600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مربع نص 6"/>
          <p:cNvSpPr txBox="1"/>
          <p:nvPr/>
        </p:nvSpPr>
        <p:spPr>
          <a:xfrm>
            <a:off x="6709305" y="1988840"/>
            <a:ext cx="1431802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400" dirty="0" err="1" smtClean="0"/>
              <a:t>مثال :</a:t>
            </a:r>
            <a:r>
              <a:rPr lang="ar-SA" sz="4400" dirty="0" smtClean="0"/>
              <a:t> </a:t>
            </a:r>
            <a:endParaRPr lang="ar-SA" sz="4400" dirty="0"/>
          </a:p>
        </p:txBody>
      </p:sp>
      <p:sp>
        <p:nvSpPr>
          <p:cNvPr id="8" name="وسيلة شرح مستطيلة مستديرة الزوايا 7"/>
          <p:cNvSpPr/>
          <p:nvPr/>
        </p:nvSpPr>
        <p:spPr>
          <a:xfrm>
            <a:off x="3131840" y="1484784"/>
            <a:ext cx="3456384" cy="1224136"/>
          </a:xfrm>
          <a:prstGeom prst="wedgeRoundRectCallout">
            <a:avLst>
              <a:gd name="adj1" fmla="val 9772"/>
              <a:gd name="adj2" fmla="val 90016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الرمز </a:t>
            </a:r>
            <a:r>
              <a:rPr lang="ar-S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” يظهر عند اختيار اللغة العربية ثم الضغط عليه مع  مفتاح عالي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Shift</a:t>
            </a:r>
            <a:endParaRPr lang="ar-SA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  <p:sp>
        <p:nvSpPr>
          <p:cNvPr id="9" name="وسيلة شرح مستطيلة مستديرة الزوايا 8"/>
          <p:cNvSpPr/>
          <p:nvPr/>
        </p:nvSpPr>
        <p:spPr>
          <a:xfrm>
            <a:off x="6983760" y="3717032"/>
            <a:ext cx="2160240" cy="1224136"/>
          </a:xfrm>
          <a:prstGeom prst="wedgeRoundRectCallout">
            <a:avLst>
              <a:gd name="adj1" fmla="val -68697"/>
              <a:gd name="adj2" fmla="val 59630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الحرف يظهر عند يظهر عند اختيار اللغة العربية ثم الضغط عليه مباشر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توزيع الحروف في لوحة المفاتيح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627784" y="3789040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/>
                <a:gridCol w="2052228"/>
              </a:tblGrid>
              <a:tr h="1188132">
                <a:tc>
                  <a:txBody>
                    <a:bodyPr/>
                    <a:lstStyle/>
                    <a:p>
                      <a:pPr rtl="1"/>
                      <a:endParaRPr kumimoji="0" lang="ar-SA" sz="2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88132">
                <a:tc>
                  <a:txBody>
                    <a:bodyPr/>
                    <a:lstStyle/>
                    <a:p>
                      <a:pPr rtl="1"/>
                      <a:endParaRPr kumimoji="0" lang="ar-SA" sz="2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وسيلة شرح مستطيلة مستديرة الزوايا 8"/>
          <p:cNvSpPr/>
          <p:nvPr/>
        </p:nvSpPr>
        <p:spPr>
          <a:xfrm>
            <a:off x="1403648" y="1484784"/>
            <a:ext cx="4320480" cy="1872208"/>
          </a:xfrm>
          <a:prstGeom prst="wedgeRoundRectCallout">
            <a:avLst>
              <a:gd name="adj1" fmla="val 3008"/>
              <a:gd name="adj2" fmla="val 7192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اليسرى وهي التي تظهر عند اختيار الطباعة باللغة </a:t>
            </a:r>
            <a:r>
              <a:rPr lang="ar-SA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الإنجليزية </a:t>
            </a:r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:  إذا كانت تحوي حرف فأنه يظهر عند الضغط على المفتاح مباشرة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Small </a:t>
            </a:r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 أما عند ضغط مفتاح </a:t>
            </a:r>
            <a:r>
              <a:rPr lang="ar-SA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عالي (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Shift</a:t>
            </a:r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) معه فأن الحرف يظهر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capital </a:t>
            </a:r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توزيع الحروف في لوحة المفاتيح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3707904" y="3933056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/>
                <a:gridCol w="2052228"/>
              </a:tblGrid>
              <a:tr h="1188132">
                <a:tc>
                  <a:txBody>
                    <a:bodyPr/>
                    <a:lstStyle/>
                    <a:p>
                      <a:pPr rtl="1"/>
                      <a:endParaRPr kumimoji="0" lang="ar-SA" sz="2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88132">
                <a:tc>
                  <a:txBody>
                    <a:bodyPr/>
                    <a:lstStyle/>
                    <a:p>
                      <a:pPr rtl="1"/>
                      <a:endParaRPr kumimoji="0" lang="ar-SA" sz="2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وسيلة شرح مستطيلة مستديرة الزوايا 8"/>
          <p:cNvSpPr/>
          <p:nvPr/>
        </p:nvSpPr>
        <p:spPr>
          <a:xfrm>
            <a:off x="1403648" y="1484784"/>
            <a:ext cx="4320480" cy="1872208"/>
          </a:xfrm>
          <a:prstGeom prst="wedgeRoundRectCallout">
            <a:avLst>
              <a:gd name="adj1" fmla="val 17715"/>
              <a:gd name="adj2" fmla="val 8103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اليسرى العليا وهي التي تظهر عند اختيار الطباعة باللغة </a:t>
            </a:r>
            <a:r>
              <a:rPr lang="ar-SA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الإنجليزية </a:t>
            </a:r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:  إذا كانت تحوي رمز  فأنه يظهر عند الضغط عليه مع  مفتاح </a:t>
            </a:r>
            <a:r>
              <a:rPr lang="ar-SA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عالي (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Shift</a:t>
            </a:r>
            <a:r>
              <a:rPr lang="ar-SA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)</a:t>
            </a:r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  <p:sp>
        <p:nvSpPr>
          <p:cNvPr id="5" name="وسيلة شرح مستطيلة مستديرة الزوايا 4"/>
          <p:cNvSpPr/>
          <p:nvPr/>
        </p:nvSpPr>
        <p:spPr>
          <a:xfrm>
            <a:off x="323528" y="4509120"/>
            <a:ext cx="2987824" cy="1872208"/>
          </a:xfrm>
          <a:prstGeom prst="wedgeRoundRectCallout">
            <a:avLst>
              <a:gd name="adj1" fmla="val 95208"/>
              <a:gd name="adj2" fmla="val 2225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اليسرى السفلى وهي التي تظهر عند اختيار الطباعة باللغة </a:t>
            </a:r>
            <a:r>
              <a:rPr lang="ar-SA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الإنجليزية </a:t>
            </a:r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:  إذا كانت تحوي رمز  فأنه يظهر عند الضغط على المفتاح مباشرة</a:t>
            </a:r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توزيع الحروف في لوحة </a:t>
            </a:r>
            <a:r>
              <a:rPr lang="ar-SA" dirty="0" err="1" smtClean="0"/>
              <a:t>المفاتيح </a:t>
            </a:r>
            <a:r>
              <a:rPr lang="ar-SA" dirty="0" smtClean="0"/>
              <a:t>: مثال 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699792" y="1628800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/>
                <a:gridCol w="2052228"/>
              </a:tblGrid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5400" kern="1200" dirty="0" err="1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]</a:t>
                      </a:r>
                      <a:endParaRPr kumimoji="0" lang="ar-SA" sz="54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en-US" sz="5400" b="1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D</a:t>
                      </a:r>
                      <a:endParaRPr kumimoji="0" lang="ar-SA" sz="5400" b="1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5400" kern="1200" dirty="0" err="1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يـ</a:t>
                      </a:r>
                      <a:endParaRPr kumimoji="0" lang="ar-SA" sz="54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5400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889816" y="4869160"/>
            <a:ext cx="825418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العربية والضغط على المفتاح مع مفتاح عالي فإن الذي سيظهر هو </a:t>
            </a:r>
            <a:endParaRPr lang="ar-SA" sz="24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1649640" y="4293096"/>
            <a:ext cx="749436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العربية والضغط على المفتاح مباشرة فإن الذي سيظهر هو </a:t>
            </a:r>
            <a:endParaRPr lang="ar-SA" sz="24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1443392" y="5733256"/>
            <a:ext cx="777809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الإنجليزية والضغط على المفتاح مباشرة فإن الذي سيظهر هو </a:t>
            </a:r>
            <a:endParaRPr lang="ar-SA" sz="24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755576" y="6165304"/>
            <a:ext cx="853791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الإنجليزية والضغط على المفتاح مع مفتاح عالي فإن الذي سيظهر هو </a:t>
            </a:r>
            <a:endParaRPr lang="ar-SA" sz="2400" dirty="0"/>
          </a:p>
        </p:txBody>
      </p:sp>
      <p:sp>
        <p:nvSpPr>
          <p:cNvPr id="10" name="مستطيل 9"/>
          <p:cNvSpPr/>
          <p:nvPr/>
        </p:nvSpPr>
        <p:spPr>
          <a:xfrm>
            <a:off x="0" y="6281936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dirty="0" smtClean="0"/>
              <a:t>D</a:t>
            </a:r>
            <a:endParaRPr lang="ar-SA" sz="3200" dirty="0"/>
          </a:p>
        </p:txBody>
      </p:sp>
      <p:sp>
        <p:nvSpPr>
          <p:cNvPr id="11" name="مستطيل 10"/>
          <p:cNvSpPr/>
          <p:nvPr/>
        </p:nvSpPr>
        <p:spPr>
          <a:xfrm>
            <a:off x="827584" y="4077072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ي</a:t>
            </a:r>
            <a:endParaRPr lang="ar-SA" sz="3200" dirty="0"/>
          </a:p>
        </p:txBody>
      </p:sp>
      <p:sp>
        <p:nvSpPr>
          <p:cNvPr id="12" name="مستطيل 11"/>
          <p:cNvSpPr/>
          <p:nvPr/>
        </p:nvSpPr>
        <p:spPr>
          <a:xfrm>
            <a:off x="683568" y="5517232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dirty="0" smtClean="0"/>
              <a:t>d</a:t>
            </a:r>
            <a:endParaRPr lang="ar-SA" sz="3200" dirty="0"/>
          </a:p>
        </p:txBody>
      </p:sp>
      <p:sp>
        <p:nvSpPr>
          <p:cNvPr id="13" name="مستطيل 12"/>
          <p:cNvSpPr/>
          <p:nvPr/>
        </p:nvSpPr>
        <p:spPr>
          <a:xfrm>
            <a:off x="0" y="4797152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err="1" smtClean="0"/>
              <a:t>]</a:t>
            </a:r>
            <a:endParaRPr lang="ar-SA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A3DFA58E09EF4594CC0DD75C42FEFF" ma:contentTypeVersion="0" ma:contentTypeDescription="Create a new document." ma:contentTypeScope="" ma:versionID="30e64c5ad0a70b03ce83f7b702236c6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F3F3B1-135C-4D97-89DD-CEBE6AF23A6E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963BBD4-AB4A-493C-AFE4-19761388FE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4ECB46-8ED0-465A-AD7A-803095528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1310</TotalTime>
  <Words>814</Words>
  <Application>Microsoft Office PowerPoint</Application>
  <PresentationFormat>عرض على الشاشة (3:4)‏</PresentationFormat>
  <Paragraphs>111</Paragraphs>
  <Slides>21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22" baseType="lpstr">
      <vt:lpstr>انقلاب</vt:lpstr>
      <vt:lpstr>معالجة الكلمات والنسخ  برنامج السكرتارية الطبية</vt:lpstr>
      <vt:lpstr>الحروف الإنجليزية في لوحة المفاتيح</vt:lpstr>
      <vt:lpstr>توزيع الحروف في لوحة المفاتيح</vt:lpstr>
      <vt:lpstr>مثال انظري إلى مفتاح حرف ط :</vt:lpstr>
      <vt:lpstr>توزيع الحروف في لوحة المفاتيح</vt:lpstr>
      <vt:lpstr>توزيع الحروف في لوحة المفاتيح</vt:lpstr>
      <vt:lpstr>توزيع الحروف في لوحة المفاتيح</vt:lpstr>
      <vt:lpstr>توزيع الحروف في لوحة المفاتيح</vt:lpstr>
      <vt:lpstr>توزيع الحروف في لوحة المفاتيح : مثال </vt:lpstr>
      <vt:lpstr>توزيع الحروف في لوحة المفاتيح : مثال </vt:lpstr>
      <vt:lpstr>توزيع الحروف في لوحة المفاتيح : مثال </vt:lpstr>
      <vt:lpstr>لوحة المفاتيح وتقسيمها </vt:lpstr>
      <vt:lpstr>صف الارتكاز</vt:lpstr>
      <vt:lpstr>ماهي أحرف صف الارتكاز </vt:lpstr>
      <vt:lpstr>تمرين على صف الارتكاز لليد اليمنى </vt:lpstr>
      <vt:lpstr>ملحوظة  </vt:lpstr>
      <vt:lpstr>عرض تقديمي في PowerPoint</vt:lpstr>
      <vt:lpstr>      حرفي: G,H وعلامة: ‘             </vt:lpstr>
      <vt:lpstr>                   </vt:lpstr>
      <vt:lpstr>موقع الكتروني مفيد للتدريب على الطباعة http://www.sense-lang.org/typing/tutor/keyboarding.php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B1O314-01</cp:lastModifiedBy>
  <cp:revision>64</cp:revision>
  <dcterms:created xsi:type="dcterms:W3CDTF">2014-02-09T17:56:55Z</dcterms:created>
  <dcterms:modified xsi:type="dcterms:W3CDTF">2020-03-02T04:44:12Z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0x010100DBA3DFA58E09EF4594CC0DD75C42FEFF</vt:lpwstr>
  </property>
</Properties>
</file>