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4"/>
  </p:sldMasterIdLst>
  <p:notesMasterIdLst>
    <p:notesMasterId r:id="rId26"/>
  </p:notesMasterIdLst>
  <p:sldIdLst>
    <p:sldId id="256" r:id="rId5"/>
    <p:sldId id="258" r:id="rId6"/>
    <p:sldId id="259" r:id="rId7"/>
    <p:sldId id="260" r:id="rId8"/>
    <p:sldId id="261" r:id="rId9"/>
    <p:sldId id="262" r:id="rId10"/>
    <p:sldId id="263"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p:scale>
          <a:sx n="100" d="100"/>
          <a:sy n="100" d="100"/>
        </p:scale>
        <p:origin x="-294" y="-1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9D857C5-360E-4ADE-8414-C002DDE796B8}" type="datetimeFigureOut">
              <a:rPr lang="ar-SA" smtClean="0"/>
              <a:t>25/01/39</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432D357-A025-4471-AC79-F9FC36409EC0}" type="slidenum">
              <a:rPr lang="ar-SA" smtClean="0"/>
              <a:t>‹#›</a:t>
            </a:fld>
            <a:endParaRPr lang="ar-S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432D357-A025-4471-AC79-F9FC36409EC0}" type="slidenum">
              <a:rPr lang="ar-SA" smtClean="0"/>
              <a:t>1</a:t>
            </a:fld>
            <a:endParaRPr lang="ar-SA"/>
          </a:p>
        </p:txBody>
      </p:sp>
    </p:spTree>
    <p:extLst>
      <p:ext uri="{BB962C8B-B14F-4D97-AF65-F5344CB8AC3E}">
        <p14:creationId xmlns:p14="http://schemas.microsoft.com/office/powerpoint/2010/main" val="36340127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a:lstStyle/>
          <a:p>
            <a:pPr eaLnBrk="1" hangingPunct="1">
              <a:spcBef>
                <a:spcPct val="0"/>
              </a:spcBef>
            </a:pPr>
            <a:endParaRPr lang="ar-SA"/>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422ED0E-080B-457F-9375-B0A1EAF38F6F}" type="slidenum">
              <a:rPr lang="ar-SA" smtClean="0">
                <a:latin typeface="Arial" charset="0"/>
                <a:cs typeface="Arial" charset="0"/>
              </a:rPr>
              <a:pPr/>
              <a:t>10</a:t>
            </a:fld>
            <a:endParaRPr lang="ar-SA">
              <a:latin typeface="Arial"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a:lstStyle/>
          <a:p>
            <a:pPr eaLnBrk="1" hangingPunct="1">
              <a:spcBef>
                <a:spcPct val="0"/>
              </a:spcBef>
            </a:pPr>
            <a:endParaRPr lang="ar-SA"/>
          </a:p>
        </p:txBody>
      </p:sp>
      <p:sp>
        <p:nvSpPr>
          <p:cNvPr id="481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1D23A9B-98FB-4E11-A091-8EFA3BF9E61D}" type="slidenum">
              <a:rPr lang="ar-SA" smtClean="0">
                <a:latin typeface="Arial" charset="0"/>
                <a:cs typeface="Arial" charset="0"/>
              </a:rPr>
              <a:pPr/>
              <a:t>11</a:t>
            </a:fld>
            <a:endParaRPr lang="ar-SA">
              <a:latin typeface="Arial" charset="0"/>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a:lstStyle/>
          <a:p>
            <a:pPr eaLnBrk="1" hangingPunct="1">
              <a:spcBef>
                <a:spcPct val="0"/>
              </a:spcBef>
            </a:pPr>
            <a:endParaRPr lang="ar-SA"/>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E4C409D-5014-40D8-9F57-2E3868B65FDB}" type="slidenum">
              <a:rPr lang="ar-SA" smtClean="0">
                <a:latin typeface="Arial" charset="0"/>
                <a:cs typeface="Arial" charset="0"/>
              </a:rPr>
              <a:pPr/>
              <a:t>12</a:t>
            </a:fld>
            <a:endParaRPr lang="ar-SA">
              <a:latin typeface="Arial" charset="0"/>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pPr eaLnBrk="1" hangingPunct="1">
              <a:spcBef>
                <a:spcPct val="0"/>
              </a:spcBef>
            </a:pPr>
            <a:endParaRPr lang="ar-SA"/>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427238-2EFA-4B0A-812D-D743E447F8B8}" type="slidenum">
              <a:rPr lang="ar-SA" smtClean="0">
                <a:latin typeface="Arial" charset="0"/>
                <a:cs typeface="Arial" charset="0"/>
              </a:rPr>
              <a:pPr/>
              <a:t>13</a:t>
            </a:fld>
            <a:endParaRPr lang="ar-SA">
              <a:latin typeface="Arial" charset="0"/>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a:lstStyle/>
          <a:p>
            <a:pPr eaLnBrk="1" hangingPunct="1">
              <a:spcBef>
                <a:spcPct val="0"/>
              </a:spcBef>
            </a:pPr>
            <a:endParaRPr lang="ar-SA"/>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EB58C6-B3A7-49B8-822B-263B1315F5A7}" type="slidenum">
              <a:rPr lang="ar-SA" smtClean="0">
                <a:latin typeface="Arial" charset="0"/>
                <a:cs typeface="Arial" charset="0"/>
              </a:rPr>
              <a:pPr/>
              <a:t>14</a:t>
            </a:fld>
            <a:endParaRPr lang="ar-SA">
              <a:latin typeface="Arial" charset="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a:lstStyle/>
          <a:p>
            <a:pPr eaLnBrk="1" hangingPunct="1">
              <a:spcBef>
                <a:spcPct val="0"/>
              </a:spcBef>
            </a:pPr>
            <a:endParaRPr lang="ar-SA"/>
          </a:p>
        </p:txBody>
      </p:sp>
      <p:sp>
        <p:nvSpPr>
          <p:cNvPr id="522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7CB4292-4DCC-4FFD-92C9-4FEA00190E3B}" type="slidenum">
              <a:rPr lang="ar-SA" smtClean="0">
                <a:latin typeface="Arial" charset="0"/>
                <a:cs typeface="Arial" charset="0"/>
              </a:rPr>
              <a:pPr/>
              <a:t>15</a:t>
            </a:fld>
            <a:endParaRPr lang="ar-SA">
              <a:latin typeface="Arial" charset="0"/>
              <a:cs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a:lstStyle/>
          <a:p>
            <a:pPr eaLnBrk="1" hangingPunct="1">
              <a:spcBef>
                <a:spcPct val="0"/>
              </a:spcBef>
            </a:pPr>
            <a:endParaRPr lang="ar-SA"/>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1178E18-E0FA-4018-9908-423DEBADFA04}" type="slidenum">
              <a:rPr lang="ar-SA" smtClean="0">
                <a:latin typeface="Arial" charset="0"/>
                <a:cs typeface="Arial" charset="0"/>
              </a:rPr>
              <a:pPr/>
              <a:t>16</a:t>
            </a:fld>
            <a:endParaRPr lang="ar-SA">
              <a:latin typeface="Arial" charset="0"/>
              <a:cs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a:lstStyle/>
          <a:p>
            <a:pPr eaLnBrk="1" hangingPunct="1">
              <a:spcBef>
                <a:spcPct val="0"/>
              </a:spcBef>
            </a:pPr>
            <a:endParaRPr lang="ar-SA"/>
          </a:p>
        </p:txBody>
      </p:sp>
      <p:sp>
        <p:nvSpPr>
          <p:cNvPr id="542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C42CD75-8B67-47E0-ABBE-D2138BC312A2}" type="slidenum">
              <a:rPr lang="ar-SA" smtClean="0">
                <a:latin typeface="Arial" charset="0"/>
                <a:cs typeface="Arial" charset="0"/>
              </a:rPr>
              <a:pPr/>
              <a:t>17</a:t>
            </a:fld>
            <a:endParaRPr lang="ar-SA">
              <a:latin typeface="Arial" charset="0"/>
              <a:cs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a:lstStyle/>
          <a:p>
            <a:pPr eaLnBrk="1" hangingPunct="1">
              <a:spcBef>
                <a:spcPct val="0"/>
              </a:spcBef>
            </a:pPr>
            <a:endParaRPr lang="ar-SA"/>
          </a:p>
        </p:txBody>
      </p:sp>
      <p:sp>
        <p:nvSpPr>
          <p:cNvPr id="553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D2AA71C-9449-4AF3-BA0B-306E269C70A5}" type="slidenum">
              <a:rPr lang="ar-SA" smtClean="0">
                <a:latin typeface="Arial" charset="0"/>
                <a:cs typeface="Arial" charset="0"/>
              </a:rPr>
              <a:pPr/>
              <a:t>18</a:t>
            </a:fld>
            <a:endParaRPr lang="ar-SA">
              <a:latin typeface="Arial" charset="0"/>
              <a:cs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a:lstStyle/>
          <a:p>
            <a:pPr eaLnBrk="1" hangingPunct="1">
              <a:spcBef>
                <a:spcPct val="0"/>
              </a:spcBef>
            </a:pPr>
            <a:endParaRPr lang="ar-SA"/>
          </a:p>
        </p:txBody>
      </p:sp>
      <p:sp>
        <p:nvSpPr>
          <p:cNvPr id="563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B3C9901-012B-4D26-A86C-28C956036948}" type="slidenum">
              <a:rPr lang="ar-SA" smtClean="0">
                <a:latin typeface="Arial" charset="0"/>
                <a:cs typeface="Arial" charset="0"/>
              </a:rPr>
              <a:pPr/>
              <a:t>19</a:t>
            </a:fld>
            <a:endParaRPr lang="ar-SA">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a:lstStyle/>
          <a:p>
            <a:pPr eaLnBrk="1" hangingPunct="1">
              <a:spcBef>
                <a:spcPct val="0"/>
              </a:spcBef>
            </a:pPr>
            <a:endParaRPr lang="ar-SA"/>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9ED1A74-4137-44A6-9653-B8627B94A937}" type="slidenum">
              <a:rPr lang="ar-SA" smtClean="0">
                <a:latin typeface="Arial" charset="0"/>
                <a:cs typeface="Arial" charset="0"/>
              </a:rPr>
              <a:pPr/>
              <a:t>2</a:t>
            </a:fld>
            <a:endParaRPr lang="ar-SA">
              <a:latin typeface="Arial" charset="0"/>
              <a:cs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a:lstStyle/>
          <a:p>
            <a:pPr eaLnBrk="1" hangingPunct="1">
              <a:spcBef>
                <a:spcPct val="0"/>
              </a:spcBef>
            </a:pPr>
            <a:endParaRPr lang="ar-SA"/>
          </a:p>
        </p:txBody>
      </p:sp>
      <p:sp>
        <p:nvSpPr>
          <p:cNvPr id="573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9BCC63A-B17D-47DE-8A23-903A27C02133}" type="slidenum">
              <a:rPr lang="ar-SA" smtClean="0">
                <a:latin typeface="Arial" charset="0"/>
                <a:cs typeface="Arial" charset="0"/>
              </a:rPr>
              <a:pPr/>
              <a:t>20</a:t>
            </a:fld>
            <a:endParaRPr lang="ar-SA">
              <a:latin typeface="Arial" charset="0"/>
              <a:cs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a:lstStyle/>
          <a:p>
            <a:pPr eaLnBrk="1" hangingPunct="1">
              <a:spcBef>
                <a:spcPct val="0"/>
              </a:spcBef>
            </a:pPr>
            <a:endParaRPr lang="ar-SA"/>
          </a:p>
        </p:txBody>
      </p:sp>
      <p:sp>
        <p:nvSpPr>
          <p:cNvPr id="583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BE42BAF-E63C-4A79-8688-AF6DA8683361}" type="slidenum">
              <a:rPr lang="ar-SA" smtClean="0">
                <a:latin typeface="Arial" charset="0"/>
                <a:cs typeface="Arial" charset="0"/>
              </a:rPr>
              <a:pPr/>
              <a:t>21</a:t>
            </a:fld>
            <a:endParaRPr lang="ar-SA">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a:lstStyle/>
          <a:p>
            <a:pPr eaLnBrk="1" hangingPunct="1">
              <a:spcBef>
                <a:spcPct val="0"/>
              </a:spcBef>
            </a:pPr>
            <a:endParaRPr lang="ar-SA"/>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72B7327-3FF0-4F53-907A-8585DA137B0F}" type="slidenum">
              <a:rPr lang="ar-SA" smtClean="0">
                <a:latin typeface="Arial" charset="0"/>
                <a:cs typeface="Arial" charset="0"/>
              </a:rPr>
              <a:pPr/>
              <a:t>3</a:t>
            </a:fld>
            <a:endParaRPr lang="ar-SA">
              <a:latin typeface="Arial" charset="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a:lstStyle/>
          <a:p>
            <a:pPr eaLnBrk="1" hangingPunct="1">
              <a:spcBef>
                <a:spcPct val="0"/>
              </a:spcBef>
            </a:pPr>
            <a:endParaRPr lang="ar-SA"/>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CB36F23-C9D7-469C-BAC8-26BF2EEDC7E5}" type="slidenum">
              <a:rPr lang="ar-SA" smtClean="0">
                <a:latin typeface="Arial" charset="0"/>
                <a:cs typeface="Arial" charset="0"/>
              </a:rPr>
              <a:pPr/>
              <a:t>4</a:t>
            </a:fld>
            <a:endParaRPr lang="ar-SA">
              <a:latin typeface="Arial" charset="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a:lstStyle/>
          <a:p>
            <a:pPr eaLnBrk="1" hangingPunct="1">
              <a:spcBef>
                <a:spcPct val="0"/>
              </a:spcBef>
            </a:pPr>
            <a:endParaRPr lang="ar-SA"/>
          </a:p>
        </p:txBody>
      </p:sp>
      <p:sp>
        <p:nvSpPr>
          <p:cNvPr id="40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07051B5-A28B-420A-9BD9-1A324AB6325E}" type="slidenum">
              <a:rPr lang="ar-SA" smtClean="0">
                <a:latin typeface="Arial" charset="0"/>
                <a:cs typeface="Arial" charset="0"/>
              </a:rPr>
              <a:pPr/>
              <a:t>5</a:t>
            </a:fld>
            <a:endParaRPr lang="ar-SA">
              <a:latin typeface="Arial"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a:lstStyle/>
          <a:p>
            <a:pPr eaLnBrk="1" hangingPunct="1">
              <a:spcBef>
                <a:spcPct val="0"/>
              </a:spcBef>
            </a:pPr>
            <a:endParaRPr lang="ar-SA"/>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2663A60-9B2F-40A2-8065-40F1BD9FE0D1}" type="slidenum">
              <a:rPr lang="ar-SA" smtClean="0">
                <a:latin typeface="Arial" charset="0"/>
                <a:cs typeface="Arial" charset="0"/>
              </a:rPr>
              <a:pPr/>
              <a:t>6</a:t>
            </a:fld>
            <a:endParaRPr lang="ar-SA">
              <a:latin typeface="Arial" charset="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a:lstStyle/>
          <a:p>
            <a:pPr eaLnBrk="1" hangingPunct="1">
              <a:spcBef>
                <a:spcPct val="0"/>
              </a:spcBef>
            </a:pPr>
            <a:endParaRPr lang="ar-SA"/>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BB33533-C055-47FC-971E-9D382098A07B}" type="slidenum">
              <a:rPr lang="ar-SA" smtClean="0">
                <a:latin typeface="Arial" charset="0"/>
                <a:cs typeface="Arial" charset="0"/>
              </a:rPr>
              <a:pPr/>
              <a:t>7</a:t>
            </a:fld>
            <a:endParaRPr lang="ar-SA">
              <a:latin typeface="Arial" charset="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a:lstStyle/>
          <a:p>
            <a:pPr eaLnBrk="1" hangingPunct="1">
              <a:spcBef>
                <a:spcPct val="0"/>
              </a:spcBef>
            </a:pPr>
            <a:endParaRPr lang="ar-SA"/>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E3480F-DAD7-4B9F-9C24-EADE28D1FAF5}" type="slidenum">
              <a:rPr lang="ar-SA" smtClean="0">
                <a:latin typeface="Arial" charset="0"/>
                <a:cs typeface="Arial" charset="0"/>
              </a:rPr>
              <a:pPr/>
              <a:t>8</a:t>
            </a:fld>
            <a:endParaRPr lang="ar-SA">
              <a:latin typeface="Arial" charset="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a:lstStyle/>
          <a:p>
            <a:pPr eaLnBrk="1" hangingPunct="1">
              <a:spcBef>
                <a:spcPct val="0"/>
              </a:spcBef>
            </a:pPr>
            <a:endParaRPr lang="ar-SA"/>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1D3F94C-B975-4F22-B293-7860E3655ACD}" type="slidenum">
              <a:rPr lang="ar-SA" smtClean="0">
                <a:latin typeface="Arial" charset="0"/>
                <a:cs typeface="Arial" charset="0"/>
              </a:rPr>
              <a:pPr/>
              <a:t>9</a:t>
            </a:fld>
            <a:endParaRPr lang="ar-SA">
              <a:latin typeface="Arial"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027748B-ECCB-4108-91BE-B4504A0C3F00}" type="slidenum">
              <a:rPr lang="ar-SA" smtClean="0"/>
              <a:t>‹#›</a:t>
            </a:fld>
            <a:endParaRPr lang="ar-SA"/>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F027748B-ECCB-4108-91BE-B4504A0C3F00}" type="slidenum">
              <a:rPr lang="ar-SA" smtClean="0"/>
              <a:t>‹#›</a:t>
            </a:fld>
            <a:endParaRPr lang="ar-SA"/>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F027748B-ECCB-4108-91BE-B4504A0C3F00}" type="slidenum">
              <a:rPr lang="ar-SA" smtClean="0"/>
              <a:t>‹#›</a:t>
            </a:fld>
            <a:endParaRPr lang="ar-SA"/>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027748B-ECCB-4108-91BE-B4504A0C3F00}" type="slidenum">
              <a:rPr lang="ar-SA" smtClean="0"/>
              <a:t>‹#›</a:t>
            </a:fld>
            <a:endParaRPr lang="ar-SA"/>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F027748B-ECCB-4108-91BE-B4504A0C3F00}"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endParaRPr lang="ar-SA"/>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ar-SA"/>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027748B-ECCB-4108-91BE-B4504A0C3F00}"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1"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SQL</a:t>
            </a:r>
            <a:br>
              <a:rPr lang="en-US"/>
            </a:br>
            <a:r>
              <a:rPr lang="en-US" sz="3600"/>
              <a:t>Creating and Managing Tables </a:t>
            </a:r>
            <a:endParaRPr lang="ar-SA"/>
          </a:p>
        </p:txBody>
      </p:sp>
      <p:sp>
        <p:nvSpPr>
          <p:cNvPr id="3" name="Subtitle 2"/>
          <p:cNvSpPr>
            <a:spLocks noGrp="1"/>
          </p:cNvSpPr>
          <p:nvPr>
            <p:ph type="subTitle" idx="1"/>
          </p:nvPr>
        </p:nvSpPr>
        <p:spPr/>
        <p:txBody>
          <a:bodyPr/>
          <a:lstStyle/>
          <a:p>
            <a:r>
              <a:rPr lang="en-US"/>
              <a:t>lecture4</a:t>
            </a:r>
            <a:endParaRPr lang="ar-SA"/>
          </a:p>
        </p:txBody>
      </p:sp>
      <p:sp>
        <p:nvSpPr>
          <p:cNvPr id="4" name="Slide Number Placeholder 3"/>
          <p:cNvSpPr>
            <a:spLocks noGrp="1"/>
          </p:cNvSpPr>
          <p:nvPr>
            <p:ph type="sldNum" sz="quarter" idx="12"/>
          </p:nvPr>
        </p:nvSpPr>
        <p:spPr/>
        <p:txBody>
          <a:bodyPr/>
          <a:lstStyle/>
          <a:p>
            <a:fld id="{F027748B-ECCB-4108-91BE-B4504A0C3F00}" type="slidenum">
              <a:rPr lang="ar-SA" smtClean="0"/>
              <a:t>1</a:t>
            </a:fld>
            <a:endParaRPr lang="ar-SA"/>
          </a:p>
        </p:txBody>
      </p:sp>
    </p:spTree>
    <p:extLst>
      <p:ext uri="{BB962C8B-B14F-4D97-AF65-F5344CB8AC3E}">
        <p14:creationId xmlns:p14="http://schemas.microsoft.com/office/powerpoint/2010/main" val="21909733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b="1">
                <a:solidFill>
                  <a:srgbClr val="7B9899"/>
                </a:solidFill>
              </a:rPr>
              <a:t>Creating table: </a:t>
            </a:r>
            <a:r>
              <a:rPr lang="en-US">
                <a:solidFill>
                  <a:schemeClr val="accent1"/>
                </a:solidFill>
              </a:rPr>
              <a:t>DEFAULT</a:t>
            </a:r>
          </a:p>
        </p:txBody>
      </p:sp>
      <p:sp>
        <p:nvSpPr>
          <p:cNvPr id="23555" name="Content Placeholder 2"/>
          <p:cNvSpPr>
            <a:spLocks noGrp="1"/>
          </p:cNvSpPr>
          <p:nvPr>
            <p:ph sz="quarter" idx="1"/>
          </p:nvPr>
        </p:nvSpPr>
        <p:spPr>
          <a:xfrm>
            <a:off x="301625" y="1527175"/>
            <a:ext cx="8504238" cy="4572000"/>
          </a:xfrm>
        </p:spPr>
        <p:txBody>
          <a:bodyPr/>
          <a:lstStyle/>
          <a:p>
            <a:pPr algn="l" rtl="0" eaLnBrk="1" hangingPunct="1">
              <a:spcBef>
                <a:spcPts val="575"/>
              </a:spcBef>
            </a:pPr>
            <a:r>
              <a:rPr lang="en-US" sz="2400" b="1"/>
              <a:t>Specify default value for the column during the </a:t>
            </a:r>
            <a:r>
              <a:rPr lang="en-US" sz="2400" b="1">
                <a:solidFill>
                  <a:schemeClr val="accent1"/>
                </a:solidFill>
              </a:rPr>
              <a:t>INSERT</a:t>
            </a:r>
            <a:r>
              <a:rPr lang="en-US" sz="2400" b="1"/>
              <a:t>  operation </a:t>
            </a:r>
            <a:r>
              <a:rPr lang="en-US" sz="2400" b="1">
                <a:solidFill>
                  <a:srgbClr val="00B050"/>
                </a:solidFill>
                <a:sym typeface="Wingdings" pitchFamily="2" charset="2"/>
              </a:rPr>
              <a:t></a:t>
            </a:r>
            <a:r>
              <a:rPr lang="en-US" sz="2400" b="1">
                <a:sym typeface="Wingdings" pitchFamily="2" charset="2"/>
              </a:rPr>
              <a:t> Prevents </a:t>
            </a:r>
            <a:r>
              <a:rPr lang="en-US" sz="2400" b="1">
                <a:solidFill>
                  <a:schemeClr val="accent1"/>
                </a:solidFill>
                <a:sym typeface="Wingdings" pitchFamily="2" charset="2"/>
              </a:rPr>
              <a:t>NULL</a:t>
            </a:r>
            <a:r>
              <a:rPr lang="en-US" sz="2400" b="1">
                <a:sym typeface="Wingdings" pitchFamily="2" charset="2"/>
              </a:rPr>
              <a:t> values </a:t>
            </a:r>
            <a:r>
              <a:rPr lang="en-US" sz="2400" b="1"/>
              <a:t> from entering  the columns if  the row entered inserted </a:t>
            </a:r>
            <a:r>
              <a:rPr lang="en-US" sz="2400" b="1" u="sng">
                <a:solidFill>
                  <a:srgbClr val="00B050"/>
                </a:solidFill>
              </a:rPr>
              <a:t>without </a:t>
            </a:r>
            <a:r>
              <a:rPr lang="en-US" sz="2400" b="1"/>
              <a:t>a value for the column</a:t>
            </a:r>
          </a:p>
          <a:p>
            <a:pPr algn="l" rtl="0" eaLnBrk="1" hangingPunct="1">
              <a:spcBef>
                <a:spcPts val="575"/>
              </a:spcBef>
            </a:pPr>
            <a:r>
              <a:rPr lang="en-US" sz="2400" b="1"/>
              <a:t>For the DEFAULT :</a:t>
            </a:r>
          </a:p>
          <a:p>
            <a:pPr lvl="1" algn="l" rtl="0" eaLnBrk="1" hangingPunct="1">
              <a:spcBef>
                <a:spcPts val="575"/>
              </a:spcBef>
              <a:buFont typeface="Wingdings 2" pitchFamily="18" charset="2"/>
              <a:buChar char=""/>
            </a:pPr>
            <a:r>
              <a:rPr lang="en-US" b="1"/>
              <a:t>Literal values, expressions, or SQL functions are </a:t>
            </a:r>
            <a:r>
              <a:rPr lang="en-US" b="1">
                <a:solidFill>
                  <a:srgbClr val="00B050"/>
                </a:solidFill>
              </a:rPr>
              <a:t>legal</a:t>
            </a:r>
            <a:r>
              <a:rPr lang="en-US" b="1"/>
              <a:t> values</a:t>
            </a:r>
          </a:p>
          <a:p>
            <a:pPr lvl="1" algn="l" rtl="0" eaLnBrk="1" hangingPunct="1">
              <a:spcBef>
                <a:spcPts val="575"/>
              </a:spcBef>
              <a:buFont typeface="Wingdings 2" pitchFamily="18" charset="2"/>
              <a:buChar char=""/>
            </a:pPr>
            <a:r>
              <a:rPr lang="en-US" b="1"/>
              <a:t> Another column’s name or pseudocolumn are </a:t>
            </a:r>
            <a:r>
              <a:rPr lang="en-US" b="1">
                <a:solidFill>
                  <a:srgbClr val="00B050"/>
                </a:solidFill>
              </a:rPr>
              <a:t>illegal</a:t>
            </a:r>
            <a:r>
              <a:rPr lang="en-US" b="1"/>
              <a:t> values</a:t>
            </a:r>
          </a:p>
          <a:p>
            <a:pPr lvl="1" algn="l" rtl="0" eaLnBrk="1" hangingPunct="1">
              <a:spcBef>
                <a:spcPts val="575"/>
              </a:spcBef>
              <a:buFont typeface="Wingdings 2" pitchFamily="18" charset="2"/>
              <a:buChar char=""/>
            </a:pPr>
            <a:r>
              <a:rPr lang="en-US" b="1"/>
              <a:t>The DEFAULT value data type </a:t>
            </a:r>
            <a:r>
              <a:rPr lang="en-US" b="1">
                <a:solidFill>
                  <a:srgbClr val="00B050"/>
                </a:solidFill>
              </a:rPr>
              <a:t>must</a:t>
            </a:r>
            <a:r>
              <a:rPr lang="en-US" b="1"/>
              <a:t> match the column data type </a:t>
            </a:r>
            <a:endParaRPr lang="en-US"/>
          </a:p>
          <a:p>
            <a:pPr lvl="1" algn="l" rtl="0" eaLnBrk="1" hangingPunct="1">
              <a:spcBef>
                <a:spcPts val="575"/>
              </a:spcBef>
              <a:buFont typeface="Wingdings 2" pitchFamily="18" charset="2"/>
              <a:buChar char=""/>
            </a:pPr>
            <a:endParaRPr lang="en-US"/>
          </a:p>
          <a:p>
            <a:pPr algn="l" rtl="0" eaLnBrk="1" hangingPunct="1">
              <a:spcBef>
                <a:spcPts val="575"/>
              </a:spcBef>
              <a:buFont typeface="Wingdings 2" pitchFamily="18" charset="2"/>
              <a:buNone/>
            </a:pPr>
            <a:endParaRPr lang="en-US"/>
          </a:p>
          <a:p>
            <a:pPr algn="l" rtl="0" eaLnBrk="1" hangingPunct="1">
              <a:spcBef>
                <a:spcPts val="575"/>
              </a:spcBef>
              <a:buFont typeface="Wingdings 2" pitchFamily="18" charset="2"/>
              <a:buNone/>
            </a:pPr>
            <a:endParaRPr lang="en-US"/>
          </a:p>
        </p:txBody>
      </p:sp>
    </p:spTree>
    <p:extLst>
      <p:ext uri="{BB962C8B-B14F-4D97-AF65-F5344CB8AC3E}">
        <p14:creationId xmlns:p14="http://schemas.microsoft.com/office/powerpoint/2010/main" val="3235916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b="1">
                <a:solidFill>
                  <a:srgbClr val="7B9899"/>
                </a:solidFill>
              </a:rPr>
              <a:t>Creating table: </a:t>
            </a:r>
            <a:r>
              <a:rPr lang="en-US">
                <a:solidFill>
                  <a:schemeClr val="accent1"/>
                </a:solidFill>
              </a:rPr>
              <a:t>Example</a:t>
            </a:r>
            <a:endParaRPr lang="en-US">
              <a:solidFill>
                <a:srgbClr val="7B9899"/>
              </a:solidFill>
            </a:endParaRPr>
          </a:p>
        </p:txBody>
      </p:sp>
      <p:sp>
        <p:nvSpPr>
          <p:cNvPr id="4" name="Rectangle 3"/>
          <p:cNvSpPr/>
          <p:nvPr/>
        </p:nvSpPr>
        <p:spPr>
          <a:xfrm>
            <a:off x="457200" y="1828800"/>
            <a:ext cx="8153400" cy="144780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marL="274320" indent="-274320" algn="l" rtl="0" fontAlgn="auto">
              <a:spcBef>
                <a:spcPts val="580"/>
              </a:spcBef>
              <a:spcAft>
                <a:spcPts val="0"/>
              </a:spcAft>
              <a:defRPr/>
            </a:pPr>
            <a:r>
              <a:rPr lang="en-US" b="1" dirty="0"/>
              <a:t>CREATE  TABLE  </a:t>
            </a:r>
            <a:r>
              <a:rPr lang="en-US" b="1" dirty="0">
                <a:solidFill>
                  <a:schemeClr val="tx2">
                    <a:lumMod val="60000"/>
                    <a:lumOff val="40000"/>
                  </a:schemeClr>
                </a:solidFill>
              </a:rPr>
              <a:t> </a:t>
            </a:r>
            <a:r>
              <a:rPr lang="en-US" b="1" dirty="0" err="1">
                <a:solidFill>
                  <a:schemeClr val="tx2">
                    <a:lumMod val="60000"/>
                    <a:lumOff val="40000"/>
                  </a:schemeClr>
                </a:solidFill>
              </a:rPr>
              <a:t>dept</a:t>
            </a:r>
            <a:r>
              <a:rPr lang="en-US" dirty="0">
                <a:solidFill>
                  <a:schemeClr val="tx2">
                    <a:lumMod val="60000"/>
                    <a:lumOff val="40000"/>
                  </a:schemeClr>
                </a:solidFill>
              </a:rPr>
              <a:t> </a:t>
            </a:r>
            <a:r>
              <a:rPr lang="en-US" b="1" dirty="0">
                <a:solidFill>
                  <a:schemeClr val="accent1"/>
                </a:solidFill>
              </a:rPr>
              <a:t>(</a:t>
            </a:r>
            <a:r>
              <a:rPr lang="en-US" b="1" dirty="0" err="1">
                <a:solidFill>
                  <a:schemeClr val="tx2">
                    <a:lumMod val="60000"/>
                    <a:lumOff val="40000"/>
                  </a:schemeClr>
                </a:solidFill>
              </a:rPr>
              <a:t>dnum</a:t>
            </a:r>
            <a:r>
              <a:rPr lang="en-US" b="1" dirty="0">
                <a:solidFill>
                  <a:schemeClr val="tx2">
                    <a:lumMod val="60000"/>
                    <a:lumOff val="40000"/>
                  </a:schemeClr>
                </a:solidFill>
              </a:rPr>
              <a:t>  </a:t>
            </a:r>
            <a:r>
              <a:rPr lang="en-US" b="1" dirty="0">
                <a:solidFill>
                  <a:srgbClr val="00B050"/>
                </a:solidFill>
              </a:rPr>
              <a:t>NUMBER(2)</a:t>
            </a:r>
            <a:r>
              <a:rPr lang="en-US" dirty="0">
                <a:solidFill>
                  <a:schemeClr val="accent1"/>
                </a:solidFill>
              </a:rPr>
              <a:t>,</a:t>
            </a:r>
            <a:r>
              <a:rPr lang="en-US" b="1" dirty="0">
                <a:solidFill>
                  <a:schemeClr val="tx2">
                    <a:lumMod val="60000"/>
                    <a:lumOff val="40000"/>
                  </a:schemeClr>
                </a:solidFill>
              </a:rPr>
              <a:t> </a:t>
            </a:r>
            <a:r>
              <a:rPr lang="en-US" b="1" dirty="0" err="1">
                <a:solidFill>
                  <a:schemeClr val="tx2">
                    <a:lumMod val="60000"/>
                    <a:lumOff val="40000"/>
                  </a:schemeClr>
                </a:solidFill>
              </a:rPr>
              <a:t>dname</a:t>
            </a:r>
            <a:r>
              <a:rPr lang="en-US" b="1" dirty="0">
                <a:solidFill>
                  <a:schemeClr val="tx2">
                    <a:lumMod val="60000"/>
                    <a:lumOff val="40000"/>
                  </a:schemeClr>
                </a:solidFill>
              </a:rPr>
              <a:t>  </a:t>
            </a:r>
            <a:r>
              <a:rPr lang="en-US" b="1" dirty="0">
                <a:solidFill>
                  <a:srgbClr val="00B050"/>
                </a:solidFill>
              </a:rPr>
              <a:t>VARCHAR2(14)</a:t>
            </a:r>
            <a:r>
              <a:rPr lang="en-US" b="1" dirty="0">
                <a:solidFill>
                  <a:schemeClr val="accent1"/>
                </a:solidFill>
              </a:rPr>
              <a:t>,</a:t>
            </a:r>
            <a:r>
              <a:rPr lang="en-US" b="1" dirty="0" err="1">
                <a:solidFill>
                  <a:schemeClr val="tx2">
                    <a:lumMod val="60000"/>
                    <a:lumOff val="40000"/>
                  </a:schemeClr>
                </a:solidFill>
              </a:rPr>
              <a:t>dlocation</a:t>
            </a:r>
            <a:r>
              <a:rPr lang="en-US" b="1" dirty="0">
                <a:solidFill>
                  <a:schemeClr val="tx2">
                    <a:lumMod val="60000"/>
                    <a:lumOff val="40000"/>
                  </a:schemeClr>
                </a:solidFill>
              </a:rPr>
              <a:t> </a:t>
            </a:r>
            <a:r>
              <a:rPr lang="en-US" b="1" dirty="0">
                <a:solidFill>
                  <a:srgbClr val="00B050"/>
                </a:solidFill>
              </a:rPr>
              <a:t>VARCHAR2(13)</a:t>
            </a:r>
            <a:r>
              <a:rPr lang="en-US" b="1" dirty="0">
                <a:solidFill>
                  <a:schemeClr val="accent1"/>
                </a:solidFill>
              </a:rPr>
              <a:t>)</a:t>
            </a:r>
            <a:r>
              <a:rPr lang="en-US" b="1" dirty="0"/>
              <a:t>;</a:t>
            </a:r>
          </a:p>
          <a:p>
            <a:pPr marL="274320" indent="-274320" algn="l" rtl="0" fontAlgn="auto">
              <a:spcBef>
                <a:spcPts val="580"/>
              </a:spcBef>
              <a:spcAft>
                <a:spcPts val="0"/>
              </a:spcAft>
              <a:defRPr/>
            </a:pPr>
            <a:r>
              <a:rPr lang="en-US" dirty="0"/>
              <a:t>Table created </a:t>
            </a:r>
            <a:r>
              <a:rPr lang="en-US" dirty="0">
                <a:sym typeface="Wingdings" pitchFamily="2" charset="2"/>
              </a:rPr>
              <a:t> </a:t>
            </a:r>
            <a:r>
              <a:rPr lang="en-US" i="1" dirty="0">
                <a:solidFill>
                  <a:schemeClr val="accent1"/>
                </a:solidFill>
                <a:sym typeface="Wingdings" pitchFamily="2" charset="2"/>
              </a:rPr>
              <a:t>Appears when you run the query</a:t>
            </a:r>
            <a:endParaRPr lang="en-US" i="1" dirty="0">
              <a:solidFill>
                <a:schemeClr val="accent1"/>
              </a:solidFill>
            </a:endParaRPr>
          </a:p>
        </p:txBody>
      </p:sp>
      <p:sp>
        <p:nvSpPr>
          <p:cNvPr id="5" name="Rectangle 4"/>
          <p:cNvSpPr/>
          <p:nvPr/>
        </p:nvSpPr>
        <p:spPr>
          <a:xfrm>
            <a:off x="533400" y="3733800"/>
            <a:ext cx="8153400" cy="190500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marL="274320" indent="-274320" algn="l" fontAlgn="auto">
              <a:spcBef>
                <a:spcPts val="580"/>
              </a:spcBef>
              <a:spcAft>
                <a:spcPts val="0"/>
              </a:spcAft>
              <a:defRPr/>
            </a:pPr>
            <a:r>
              <a:rPr lang="en-US" b="1" dirty="0"/>
              <a:t>DESCRIBE </a:t>
            </a:r>
            <a:r>
              <a:rPr lang="en-US" b="1" dirty="0" err="1">
                <a:solidFill>
                  <a:schemeClr val="tx2">
                    <a:lumMod val="60000"/>
                    <a:lumOff val="40000"/>
                  </a:schemeClr>
                </a:solidFill>
              </a:rPr>
              <a:t>dept</a:t>
            </a:r>
            <a:r>
              <a:rPr lang="en-US" b="1" dirty="0">
                <a:solidFill>
                  <a:schemeClr val="tx2">
                    <a:lumMod val="60000"/>
                    <a:lumOff val="40000"/>
                  </a:schemeClr>
                </a:solidFill>
              </a:rPr>
              <a:t> </a:t>
            </a:r>
            <a:r>
              <a:rPr lang="en-US" b="1" dirty="0">
                <a:solidFill>
                  <a:schemeClr val="tx1"/>
                </a:solidFill>
              </a:rPr>
              <a:t>;</a:t>
            </a:r>
          </a:p>
          <a:p>
            <a:pPr marL="274320" indent="-274320" algn="l" fontAlgn="auto">
              <a:spcBef>
                <a:spcPts val="580"/>
              </a:spcBef>
              <a:spcAft>
                <a:spcPts val="0"/>
              </a:spcAft>
              <a:defRPr/>
            </a:pPr>
            <a:endParaRPr lang="en-US" b="1" dirty="0">
              <a:solidFill>
                <a:schemeClr val="tx1"/>
              </a:solidFill>
            </a:endParaRPr>
          </a:p>
          <a:p>
            <a:pPr marL="274320" indent="-274320" algn="l" fontAlgn="auto">
              <a:spcBef>
                <a:spcPts val="580"/>
              </a:spcBef>
              <a:spcAft>
                <a:spcPts val="0"/>
              </a:spcAft>
              <a:defRPr/>
            </a:pPr>
            <a:endParaRPr lang="en-US" b="1" dirty="0">
              <a:solidFill>
                <a:schemeClr val="tx1"/>
              </a:solidFill>
            </a:endParaRPr>
          </a:p>
          <a:p>
            <a:pPr marL="274320" indent="-274320" algn="l" fontAlgn="auto">
              <a:spcBef>
                <a:spcPts val="580"/>
              </a:spcBef>
              <a:spcAft>
                <a:spcPts val="0"/>
              </a:spcAft>
              <a:defRPr/>
            </a:pPr>
            <a:endParaRPr lang="en-US" b="1" dirty="0">
              <a:solidFill>
                <a:schemeClr val="tx1"/>
              </a:solidFill>
            </a:endParaRPr>
          </a:p>
          <a:p>
            <a:pPr marL="274320" indent="-274320" algn="l" fontAlgn="auto">
              <a:spcBef>
                <a:spcPts val="580"/>
              </a:spcBef>
              <a:spcAft>
                <a:spcPts val="0"/>
              </a:spcAft>
              <a:defRPr/>
            </a:pPr>
            <a:r>
              <a:rPr lang="en-US" dirty="0">
                <a:solidFill>
                  <a:schemeClr val="tx2">
                    <a:lumMod val="60000"/>
                    <a:lumOff val="40000"/>
                  </a:schemeClr>
                </a:solidFill>
              </a:rPr>
              <a:t> </a:t>
            </a:r>
            <a:endParaRPr lang="en-US" i="1" dirty="0">
              <a:solidFill>
                <a:schemeClr val="accent1"/>
              </a:solidFill>
            </a:endParaRPr>
          </a:p>
        </p:txBody>
      </p:sp>
      <p:sp>
        <p:nvSpPr>
          <p:cNvPr id="6" name="TextBox 5"/>
          <p:cNvSpPr txBox="1"/>
          <p:nvPr/>
        </p:nvSpPr>
        <p:spPr>
          <a:xfrm>
            <a:off x="533400" y="1447800"/>
            <a:ext cx="1905000" cy="400050"/>
          </a:xfrm>
          <a:prstGeom prst="rect">
            <a:avLst/>
          </a:prstGeom>
          <a:noFill/>
        </p:spPr>
        <p:txBody>
          <a:bodyPr wrap="none" rtlCol="1">
            <a:spAutoFit/>
          </a:bodyPr>
          <a:lstStyle/>
          <a:p>
            <a:pPr>
              <a:defRPr/>
            </a:pPr>
            <a:r>
              <a:rPr lang="en-US" sz="2000" b="1">
                <a:solidFill>
                  <a:schemeClr val="accent6"/>
                </a:solidFill>
                <a:latin typeface="+mj-lt"/>
                <a:cs typeface="+mn-cs"/>
              </a:rPr>
              <a:t>Crete a Table</a:t>
            </a:r>
            <a:endParaRPr lang="ar-SA" sz="2000" b="1">
              <a:solidFill>
                <a:schemeClr val="accent6"/>
              </a:solidFill>
              <a:latin typeface="+mj-lt"/>
              <a:cs typeface="+mn-cs"/>
            </a:endParaRPr>
          </a:p>
        </p:txBody>
      </p:sp>
      <p:sp>
        <p:nvSpPr>
          <p:cNvPr id="7" name="TextBox 6"/>
          <p:cNvSpPr txBox="1"/>
          <p:nvPr/>
        </p:nvSpPr>
        <p:spPr>
          <a:xfrm>
            <a:off x="457200" y="3352800"/>
            <a:ext cx="3354388" cy="400050"/>
          </a:xfrm>
          <a:prstGeom prst="rect">
            <a:avLst/>
          </a:prstGeom>
          <a:noFill/>
        </p:spPr>
        <p:txBody>
          <a:bodyPr wrap="none" rtlCol="1">
            <a:spAutoFit/>
          </a:bodyPr>
          <a:lstStyle/>
          <a:p>
            <a:pPr>
              <a:defRPr/>
            </a:pPr>
            <a:r>
              <a:rPr lang="en-US" sz="2000" b="1" dirty="0">
                <a:solidFill>
                  <a:schemeClr val="accent6"/>
                </a:solidFill>
                <a:latin typeface="+mj-lt"/>
                <a:cs typeface="+mn-cs"/>
              </a:rPr>
              <a:t>To Confirm the creation</a:t>
            </a:r>
            <a:endParaRPr lang="ar-SA" sz="2000" b="1" dirty="0">
              <a:solidFill>
                <a:schemeClr val="accent6"/>
              </a:solidFill>
              <a:latin typeface="+mj-lt"/>
              <a:cs typeface="+mn-cs"/>
            </a:endParaRPr>
          </a:p>
        </p:txBody>
      </p:sp>
      <p:pic>
        <p:nvPicPr>
          <p:cNvPr id="24583" name="Picture 7"/>
          <p:cNvPicPr>
            <a:picLocks noChangeAspect="1" noChangeArrowheads="1"/>
          </p:cNvPicPr>
          <p:nvPr/>
        </p:nvPicPr>
        <p:blipFill>
          <a:blip r:embed="rId3" cstate="print"/>
          <a:srcRect l="24597" t="66145" r="19913" b="22134"/>
          <a:stretch>
            <a:fillRect/>
          </a:stretch>
        </p:blipFill>
        <p:spPr bwMode="auto">
          <a:xfrm>
            <a:off x="685800" y="4397375"/>
            <a:ext cx="7848600" cy="1012825"/>
          </a:xfrm>
          <a:prstGeom prst="rect">
            <a:avLst/>
          </a:prstGeom>
          <a:noFill/>
          <a:ln w="9525">
            <a:noFill/>
            <a:miter lim="800000"/>
            <a:headEnd/>
            <a:tailEnd/>
          </a:ln>
        </p:spPr>
      </p:pic>
    </p:spTree>
    <p:extLst>
      <p:ext uri="{BB962C8B-B14F-4D97-AF65-F5344CB8AC3E}">
        <p14:creationId xmlns:p14="http://schemas.microsoft.com/office/powerpoint/2010/main" val="1489564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b="1"/>
              <a:t>The ALTER TABLE Statement</a:t>
            </a:r>
            <a:endParaRPr lang="en-US"/>
          </a:p>
        </p:txBody>
      </p:sp>
      <p:sp>
        <p:nvSpPr>
          <p:cNvPr id="21507" name="Content Placeholder 2"/>
          <p:cNvSpPr>
            <a:spLocks noGrp="1"/>
          </p:cNvSpPr>
          <p:nvPr>
            <p:ph sz="quarter" idx="1"/>
          </p:nvPr>
        </p:nvSpPr>
        <p:spPr>
          <a:xfrm>
            <a:off x="301625" y="1527175"/>
            <a:ext cx="8504238" cy="4572000"/>
          </a:xfrm>
        </p:spPr>
        <p:txBody>
          <a:bodyPr/>
          <a:lstStyle/>
          <a:p>
            <a:pPr algn="l" rtl="0" eaLnBrk="1" hangingPunct="1">
              <a:buFont typeface="Wingdings 2" pitchFamily="18" charset="2"/>
              <a:buNone/>
              <a:defRPr/>
            </a:pPr>
            <a:r>
              <a:rPr lang="en-US" b="1"/>
              <a:t>Use the ALTER TABLE statement to:</a:t>
            </a:r>
            <a:endParaRPr lang="en-US"/>
          </a:p>
          <a:p>
            <a:pPr algn="l" rtl="0" eaLnBrk="1" hangingPunct="1">
              <a:buFont typeface="Wingdings 2" pitchFamily="18" charset="2"/>
              <a:buNone/>
              <a:defRPr/>
            </a:pPr>
            <a:r>
              <a:rPr lang="en-US">
                <a:solidFill>
                  <a:schemeClr val="tx1">
                    <a:lumMod val="50000"/>
                    <a:lumOff val="50000"/>
                  </a:schemeClr>
                </a:solidFill>
              </a:rPr>
              <a:t>•</a:t>
            </a:r>
            <a:r>
              <a:rPr lang="en-US"/>
              <a:t> </a:t>
            </a:r>
            <a:r>
              <a:rPr lang="en-US">
                <a:solidFill>
                  <a:schemeClr val="tx1">
                    <a:lumMod val="50000"/>
                    <a:lumOff val="50000"/>
                  </a:schemeClr>
                </a:solidFill>
              </a:rPr>
              <a:t>Add a new column</a:t>
            </a:r>
          </a:p>
          <a:p>
            <a:pPr algn="l" rtl="0" eaLnBrk="1" hangingPunct="1">
              <a:buFont typeface="Wingdings 2" pitchFamily="18" charset="2"/>
              <a:buNone/>
              <a:defRPr/>
            </a:pPr>
            <a:r>
              <a:rPr lang="en-US">
                <a:solidFill>
                  <a:schemeClr val="tx1">
                    <a:lumMod val="50000"/>
                    <a:lumOff val="50000"/>
                  </a:schemeClr>
                </a:solidFill>
              </a:rPr>
              <a:t>• Modify an existing column</a:t>
            </a:r>
          </a:p>
          <a:p>
            <a:pPr algn="l" rtl="0" eaLnBrk="1" hangingPunct="1">
              <a:buFont typeface="Wingdings 2" pitchFamily="18" charset="2"/>
              <a:buNone/>
              <a:defRPr/>
            </a:pPr>
            <a:r>
              <a:rPr lang="en-US">
                <a:solidFill>
                  <a:schemeClr val="tx1">
                    <a:lumMod val="50000"/>
                    <a:lumOff val="50000"/>
                  </a:schemeClr>
                </a:solidFill>
              </a:rPr>
              <a:t>• Define a default value for the new column</a:t>
            </a:r>
          </a:p>
          <a:p>
            <a:pPr algn="l" rtl="0" eaLnBrk="1" hangingPunct="1">
              <a:buFont typeface="Wingdings 2" pitchFamily="18" charset="2"/>
              <a:buNone/>
              <a:defRPr/>
            </a:pPr>
            <a:r>
              <a:rPr lang="en-US">
                <a:solidFill>
                  <a:schemeClr val="tx1">
                    <a:lumMod val="50000"/>
                    <a:lumOff val="50000"/>
                  </a:schemeClr>
                </a:solidFill>
              </a:rPr>
              <a:t>• Drop a column</a:t>
            </a:r>
          </a:p>
          <a:p>
            <a:pPr algn="l" rtl="0" eaLnBrk="1" hangingPunct="1">
              <a:buFont typeface="Wingdings 2" pitchFamily="18" charset="2"/>
              <a:buNone/>
              <a:defRPr/>
            </a:pPr>
            <a:endParaRPr lang="en-US"/>
          </a:p>
        </p:txBody>
      </p:sp>
    </p:spTree>
    <p:extLst>
      <p:ext uri="{BB962C8B-B14F-4D97-AF65-F5344CB8AC3E}">
        <p14:creationId xmlns:p14="http://schemas.microsoft.com/office/powerpoint/2010/main" val="1351662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438400"/>
            <a:ext cx="8534400" cy="381000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defRPr/>
            </a:pPr>
            <a:endParaRPr lang="ar-SA"/>
          </a:p>
        </p:txBody>
      </p:sp>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b="1"/>
              <a:t>The ALTER TABLE Statement: </a:t>
            </a:r>
            <a:r>
              <a:rPr lang="en-US">
                <a:solidFill>
                  <a:schemeClr val="accent1"/>
                </a:solidFill>
              </a:rPr>
              <a:t>Syntax</a:t>
            </a:r>
          </a:p>
        </p:txBody>
      </p:sp>
      <p:sp>
        <p:nvSpPr>
          <p:cNvPr id="26628" name="Content Placeholder 2"/>
          <p:cNvSpPr>
            <a:spLocks noGrp="1"/>
          </p:cNvSpPr>
          <p:nvPr>
            <p:ph sz="quarter" idx="1"/>
          </p:nvPr>
        </p:nvSpPr>
        <p:spPr>
          <a:xfrm>
            <a:off x="301625" y="1527175"/>
            <a:ext cx="8504238" cy="4572000"/>
          </a:xfrm>
        </p:spPr>
        <p:txBody>
          <a:bodyPr/>
          <a:lstStyle/>
          <a:p>
            <a:pPr algn="l" rtl="0" eaLnBrk="1" hangingPunct="1"/>
            <a:r>
              <a:rPr lang="en-US" b="1"/>
              <a:t>Use the ALTER TABLE statement to add, modify or drop columns.</a:t>
            </a:r>
            <a:endParaRPr lang="en-US"/>
          </a:p>
          <a:p>
            <a:pPr lvl="1" algn="l" rtl="0" eaLnBrk="1" hangingPunct="1"/>
            <a:r>
              <a:rPr lang="en-US" b="1">
                <a:solidFill>
                  <a:schemeClr val="tx1"/>
                </a:solidFill>
              </a:rPr>
              <a:t>ALTER TABLE </a:t>
            </a:r>
            <a:r>
              <a:rPr lang="en-US" b="1" i="1"/>
              <a:t>table</a:t>
            </a:r>
            <a:endParaRPr lang="en-US" i="1"/>
          </a:p>
          <a:p>
            <a:pPr lvl="1" algn="l" rtl="0" eaLnBrk="1" hangingPunct="1">
              <a:buFont typeface="Wingdings 2" pitchFamily="18" charset="2"/>
              <a:buNone/>
            </a:pPr>
            <a:r>
              <a:rPr lang="en-US" b="1"/>
              <a:t>          </a:t>
            </a:r>
            <a:r>
              <a:rPr lang="en-US" b="1">
                <a:solidFill>
                  <a:schemeClr val="tx1"/>
                </a:solidFill>
              </a:rPr>
              <a:t>ADD</a:t>
            </a:r>
            <a:r>
              <a:rPr lang="en-US" b="1"/>
              <a:t> </a:t>
            </a:r>
            <a:r>
              <a:rPr lang="en-US" b="1">
                <a:solidFill>
                  <a:schemeClr val="accent1"/>
                </a:solidFill>
              </a:rPr>
              <a:t>(</a:t>
            </a:r>
            <a:r>
              <a:rPr lang="en-US" b="1" i="1"/>
              <a:t>column datatype</a:t>
            </a:r>
            <a:r>
              <a:rPr lang="en-US" b="1"/>
              <a:t> </a:t>
            </a:r>
            <a:r>
              <a:rPr lang="en-US" b="1">
                <a:solidFill>
                  <a:schemeClr val="accent1"/>
                </a:solidFill>
              </a:rPr>
              <a:t>[</a:t>
            </a:r>
            <a:r>
              <a:rPr lang="en-US" b="1">
                <a:solidFill>
                  <a:schemeClr val="tx1"/>
                </a:solidFill>
              </a:rPr>
              <a:t>DEFAULT</a:t>
            </a:r>
            <a:r>
              <a:rPr lang="en-US" b="1"/>
              <a:t> </a:t>
            </a:r>
            <a:r>
              <a:rPr lang="en-US" b="1" i="1"/>
              <a:t>expr</a:t>
            </a:r>
            <a:r>
              <a:rPr lang="en-US" b="1">
                <a:solidFill>
                  <a:schemeClr val="accent1"/>
                </a:solidFill>
              </a:rPr>
              <a:t>]</a:t>
            </a:r>
          </a:p>
          <a:p>
            <a:pPr lvl="1" algn="l" rtl="0" eaLnBrk="1" hangingPunct="1">
              <a:buFont typeface="Wingdings 2" pitchFamily="18" charset="2"/>
              <a:buNone/>
            </a:pPr>
            <a:r>
              <a:rPr lang="en-US" b="1"/>
              <a:t>                    </a:t>
            </a:r>
            <a:r>
              <a:rPr lang="en-US" b="1">
                <a:solidFill>
                  <a:schemeClr val="accent1"/>
                </a:solidFill>
              </a:rPr>
              <a:t>[, </a:t>
            </a:r>
            <a:r>
              <a:rPr lang="en-US" b="1" i="1"/>
              <a:t>column datatype</a:t>
            </a:r>
            <a:r>
              <a:rPr lang="en-US" b="1">
                <a:solidFill>
                  <a:schemeClr val="accent1"/>
                </a:solidFill>
              </a:rPr>
              <a:t>]...);</a:t>
            </a:r>
            <a:endParaRPr lang="en-US">
              <a:solidFill>
                <a:schemeClr val="accent1"/>
              </a:solidFill>
            </a:endParaRPr>
          </a:p>
          <a:p>
            <a:pPr lvl="1" algn="l" rtl="0" eaLnBrk="1" hangingPunct="1"/>
            <a:r>
              <a:rPr lang="en-US" b="1">
                <a:solidFill>
                  <a:schemeClr val="tx1"/>
                </a:solidFill>
              </a:rPr>
              <a:t>ALTER TABLE </a:t>
            </a:r>
            <a:r>
              <a:rPr lang="en-US" b="1" i="1"/>
              <a:t>table</a:t>
            </a:r>
            <a:endParaRPr lang="en-US" i="1"/>
          </a:p>
          <a:p>
            <a:pPr lvl="1" algn="l" rtl="0" eaLnBrk="1" hangingPunct="1">
              <a:buFont typeface="Wingdings 2" pitchFamily="18" charset="2"/>
              <a:buNone/>
            </a:pPr>
            <a:r>
              <a:rPr lang="en-US" b="1"/>
              <a:t>         </a:t>
            </a:r>
            <a:r>
              <a:rPr lang="en-US" b="1">
                <a:solidFill>
                  <a:schemeClr val="tx1"/>
                </a:solidFill>
              </a:rPr>
              <a:t>MODIFY</a:t>
            </a:r>
            <a:r>
              <a:rPr lang="en-US" b="1"/>
              <a:t> </a:t>
            </a:r>
            <a:r>
              <a:rPr lang="en-US" b="1">
                <a:solidFill>
                  <a:schemeClr val="accent1"/>
                </a:solidFill>
              </a:rPr>
              <a:t>(</a:t>
            </a:r>
            <a:r>
              <a:rPr lang="en-US" b="1" i="1"/>
              <a:t>column datatype </a:t>
            </a:r>
            <a:r>
              <a:rPr lang="en-US" b="1">
                <a:solidFill>
                  <a:schemeClr val="accent1"/>
                </a:solidFill>
              </a:rPr>
              <a:t>[</a:t>
            </a:r>
            <a:r>
              <a:rPr lang="en-US" b="1">
                <a:solidFill>
                  <a:schemeClr val="tx1"/>
                </a:solidFill>
              </a:rPr>
              <a:t>DEFAULT</a:t>
            </a:r>
            <a:r>
              <a:rPr lang="en-US" b="1"/>
              <a:t> </a:t>
            </a:r>
            <a:r>
              <a:rPr lang="en-US" b="1" i="1"/>
              <a:t>expr</a:t>
            </a:r>
            <a:r>
              <a:rPr lang="en-US" b="1">
                <a:solidFill>
                  <a:schemeClr val="accent1"/>
                </a:solidFill>
              </a:rPr>
              <a:t>]</a:t>
            </a:r>
            <a:endParaRPr lang="en-US">
              <a:solidFill>
                <a:schemeClr val="accent1"/>
              </a:solidFill>
            </a:endParaRPr>
          </a:p>
          <a:p>
            <a:pPr lvl="1" algn="l" rtl="0" eaLnBrk="1" hangingPunct="1">
              <a:buFont typeface="Wingdings 2" pitchFamily="18" charset="2"/>
              <a:buNone/>
            </a:pPr>
            <a:r>
              <a:rPr lang="en-US" b="1"/>
              <a:t>                      </a:t>
            </a:r>
            <a:r>
              <a:rPr lang="en-US" b="1">
                <a:solidFill>
                  <a:schemeClr val="accent1"/>
                </a:solidFill>
              </a:rPr>
              <a:t>[,</a:t>
            </a:r>
            <a:r>
              <a:rPr lang="en-US" b="1"/>
              <a:t> </a:t>
            </a:r>
            <a:r>
              <a:rPr lang="en-US" b="1" i="1"/>
              <a:t>column datatype</a:t>
            </a:r>
            <a:r>
              <a:rPr lang="en-US" b="1">
                <a:solidFill>
                  <a:schemeClr val="accent1"/>
                </a:solidFill>
              </a:rPr>
              <a:t>]...);</a:t>
            </a:r>
            <a:endParaRPr lang="en-US">
              <a:solidFill>
                <a:schemeClr val="accent1"/>
              </a:solidFill>
            </a:endParaRPr>
          </a:p>
          <a:p>
            <a:pPr lvl="1" algn="l" rtl="0" eaLnBrk="1" hangingPunct="1"/>
            <a:r>
              <a:rPr lang="en-US" b="1">
                <a:solidFill>
                  <a:schemeClr val="tx1"/>
                </a:solidFill>
              </a:rPr>
              <a:t>ALTER TABLE </a:t>
            </a:r>
            <a:r>
              <a:rPr lang="en-US" b="1" i="1"/>
              <a:t>table</a:t>
            </a:r>
            <a:endParaRPr lang="en-US" i="1"/>
          </a:p>
          <a:p>
            <a:pPr lvl="1" algn="l" rtl="0" eaLnBrk="1" hangingPunct="1">
              <a:buFont typeface="Wingdings 2" pitchFamily="18" charset="2"/>
              <a:buNone/>
            </a:pPr>
            <a:r>
              <a:rPr lang="en-US" b="1"/>
              <a:t>              </a:t>
            </a:r>
            <a:r>
              <a:rPr lang="en-US" b="1">
                <a:solidFill>
                  <a:schemeClr val="tx1"/>
                </a:solidFill>
              </a:rPr>
              <a:t>DROP COLUMN   </a:t>
            </a:r>
            <a:r>
              <a:rPr lang="en-US" b="1" i="1"/>
              <a:t>column</a:t>
            </a:r>
            <a:r>
              <a:rPr lang="en-US" b="1"/>
              <a:t>;</a:t>
            </a:r>
            <a:endParaRPr lang="en-US"/>
          </a:p>
          <a:p>
            <a:pPr algn="l" rtl="0" eaLnBrk="1" hangingPunct="1"/>
            <a:endParaRPr lang="en-US"/>
          </a:p>
        </p:txBody>
      </p:sp>
    </p:spTree>
    <p:extLst>
      <p:ext uri="{BB962C8B-B14F-4D97-AF65-F5344CB8AC3E}">
        <p14:creationId xmlns:p14="http://schemas.microsoft.com/office/powerpoint/2010/main" val="1903328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b="1"/>
              <a:t>The ALTER TABLE Statement: </a:t>
            </a:r>
            <a:r>
              <a:rPr lang="en-US">
                <a:solidFill>
                  <a:schemeClr val="accent1"/>
                </a:solidFill>
              </a:rPr>
              <a:t>Syntax</a:t>
            </a:r>
            <a:endParaRPr lang="en-US"/>
          </a:p>
        </p:txBody>
      </p:sp>
      <p:pic>
        <p:nvPicPr>
          <p:cNvPr id="27651" name="Picture 2"/>
          <p:cNvPicPr>
            <a:picLocks noGrp="1" noChangeAspect="1" noChangeArrowheads="1"/>
          </p:cNvPicPr>
          <p:nvPr>
            <p:ph sz="quarter" idx="1"/>
          </p:nvPr>
        </p:nvPicPr>
        <p:blipFill>
          <a:blip r:embed="rId3" cstate="print"/>
          <a:srcRect l="21176" t="36597" r="31319" b="41736"/>
          <a:stretch>
            <a:fillRect/>
          </a:stretch>
        </p:blipFill>
        <p:spPr>
          <a:xfrm>
            <a:off x="304800" y="2133600"/>
            <a:ext cx="8510588" cy="2514600"/>
          </a:xfrm>
          <a:noFill/>
        </p:spPr>
      </p:pic>
    </p:spTree>
    <p:extLst>
      <p:ext uri="{BB962C8B-B14F-4D97-AF65-F5344CB8AC3E}">
        <p14:creationId xmlns:p14="http://schemas.microsoft.com/office/powerpoint/2010/main" val="15744399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981200"/>
            <a:ext cx="8305800" cy="144780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defRPr/>
            </a:pPr>
            <a:endParaRPr lang="ar-SA"/>
          </a:p>
        </p:txBody>
      </p:sp>
      <p:sp>
        <p:nvSpPr>
          <p:cNvPr id="2" name="Title 1"/>
          <p:cNvSpPr>
            <a:spLocks noGrp="1"/>
          </p:cNvSpPr>
          <p:nvPr>
            <p:ph type="title"/>
          </p:nvPr>
        </p:nvSpPr>
        <p:spPr>
          <a:xfrm>
            <a:off x="301625" y="384175"/>
            <a:ext cx="8534400" cy="758825"/>
          </a:xfrm>
        </p:spPr>
        <p:txBody>
          <a:bodyPr rtlCol="0">
            <a:normAutofit fontScale="90000"/>
          </a:bodyPr>
          <a:lstStyle/>
          <a:p>
            <a:pPr eaLnBrk="1" fontAlgn="auto" hangingPunct="1">
              <a:spcAft>
                <a:spcPts val="0"/>
              </a:spcAft>
              <a:defRPr/>
            </a:pPr>
            <a:r>
              <a:rPr lang="en-US" b="1"/>
              <a:t>The ALTER TABLE Statement: </a:t>
            </a:r>
            <a:r>
              <a:rPr lang="en-US">
                <a:solidFill>
                  <a:schemeClr val="accent1"/>
                </a:solidFill>
              </a:rPr>
              <a:t>Example (Add)</a:t>
            </a:r>
            <a:endParaRPr lang="en-US"/>
          </a:p>
        </p:txBody>
      </p:sp>
      <p:sp>
        <p:nvSpPr>
          <p:cNvPr id="23555" name="Content Placeholder 2"/>
          <p:cNvSpPr>
            <a:spLocks noGrp="1"/>
          </p:cNvSpPr>
          <p:nvPr>
            <p:ph sz="quarter" idx="1"/>
          </p:nvPr>
        </p:nvSpPr>
        <p:spPr>
          <a:xfrm>
            <a:off x="301625" y="1527175"/>
            <a:ext cx="8504238" cy="4572000"/>
          </a:xfrm>
        </p:spPr>
        <p:txBody>
          <a:bodyPr/>
          <a:lstStyle/>
          <a:p>
            <a:pPr algn="l" rtl="0" eaLnBrk="1" hangingPunct="1">
              <a:defRPr/>
            </a:pPr>
            <a:r>
              <a:rPr lang="en-US"/>
              <a:t>Use the ADD clause to add columns.</a:t>
            </a:r>
          </a:p>
          <a:p>
            <a:pPr algn="l" rtl="0" eaLnBrk="1" hangingPunct="1">
              <a:buFont typeface="Wingdings 2" pitchFamily="18" charset="2"/>
              <a:buNone/>
              <a:defRPr/>
            </a:pPr>
            <a:r>
              <a:rPr lang="en-US" b="1"/>
              <a:t>                 ALTER TABLE </a:t>
            </a:r>
            <a:r>
              <a:rPr lang="en-US" b="1">
                <a:solidFill>
                  <a:schemeClr val="tx1">
                    <a:lumMod val="50000"/>
                    <a:lumOff val="50000"/>
                  </a:schemeClr>
                </a:solidFill>
              </a:rPr>
              <a:t>dept80</a:t>
            </a:r>
            <a:endParaRPr lang="en-US">
              <a:solidFill>
                <a:schemeClr val="tx1">
                  <a:lumMod val="50000"/>
                  <a:lumOff val="50000"/>
                </a:schemeClr>
              </a:solidFill>
            </a:endParaRPr>
          </a:p>
          <a:p>
            <a:pPr algn="l" rtl="0" eaLnBrk="1" hangingPunct="1">
              <a:buFont typeface="Wingdings 2" pitchFamily="18" charset="2"/>
              <a:buNone/>
              <a:defRPr/>
            </a:pPr>
            <a:r>
              <a:rPr lang="en-US" b="1"/>
              <a:t>                   ADD </a:t>
            </a:r>
            <a:r>
              <a:rPr lang="en-US" b="1">
                <a:solidFill>
                  <a:schemeClr val="accent1"/>
                </a:solidFill>
              </a:rPr>
              <a:t>(</a:t>
            </a:r>
            <a:r>
              <a:rPr lang="en-US" b="1">
                <a:solidFill>
                  <a:schemeClr val="tx1">
                    <a:lumMod val="50000"/>
                    <a:lumOff val="50000"/>
                  </a:schemeClr>
                </a:solidFill>
              </a:rPr>
              <a:t>job_id</a:t>
            </a:r>
            <a:r>
              <a:rPr lang="en-US" b="1"/>
              <a:t> </a:t>
            </a:r>
            <a:r>
              <a:rPr lang="en-US" b="1">
                <a:solidFill>
                  <a:srgbClr val="00B050"/>
                </a:solidFill>
              </a:rPr>
              <a:t>VARCHAR2(9)</a:t>
            </a:r>
            <a:r>
              <a:rPr lang="en-US" b="1">
                <a:solidFill>
                  <a:schemeClr val="accent1"/>
                </a:solidFill>
              </a:rPr>
              <a:t>);</a:t>
            </a:r>
            <a:endParaRPr lang="en-US">
              <a:solidFill>
                <a:schemeClr val="accent1"/>
              </a:solidFill>
            </a:endParaRPr>
          </a:p>
          <a:p>
            <a:pPr algn="l" rtl="0" eaLnBrk="1" hangingPunct="1">
              <a:buFont typeface="Wingdings 2" pitchFamily="18" charset="2"/>
              <a:buNone/>
              <a:defRPr/>
            </a:pPr>
            <a:r>
              <a:rPr lang="en-US" b="1"/>
              <a:t>       </a:t>
            </a:r>
            <a:endParaRPr lang="en-US"/>
          </a:p>
          <a:p>
            <a:pPr algn="l" rtl="0" eaLnBrk="1" hangingPunct="1">
              <a:buFont typeface="Wingdings 2" pitchFamily="18" charset="2"/>
              <a:buNone/>
              <a:defRPr/>
            </a:pPr>
            <a:r>
              <a:rPr lang="en-US">
                <a:solidFill>
                  <a:schemeClr val="accent1"/>
                </a:solidFill>
              </a:rPr>
              <a:t>•Note That </a:t>
            </a:r>
          </a:p>
          <a:p>
            <a:pPr lvl="1" algn="l" rtl="0" eaLnBrk="1" hangingPunct="1">
              <a:defRPr/>
            </a:pPr>
            <a:r>
              <a:rPr lang="en-US"/>
              <a:t>You cannot specify where the new column appear</a:t>
            </a:r>
            <a:r>
              <a:rPr lang="en-US">
                <a:solidFill>
                  <a:srgbClr val="00B050"/>
                </a:solidFill>
                <a:sym typeface="Wingdings" pitchFamily="2" charset="2"/>
              </a:rPr>
              <a:t></a:t>
            </a:r>
            <a:r>
              <a:rPr lang="en-US">
                <a:sym typeface="Wingdings" pitchFamily="2" charset="2"/>
              </a:rPr>
              <a:t> </a:t>
            </a:r>
            <a:r>
              <a:rPr lang="en-US"/>
              <a:t>The new column becomes the </a:t>
            </a:r>
            <a:r>
              <a:rPr lang="en-US" u="sng"/>
              <a:t>last column </a:t>
            </a:r>
            <a:r>
              <a:rPr lang="en-US"/>
              <a:t>directly.</a:t>
            </a:r>
          </a:p>
          <a:p>
            <a:pPr lvl="1" algn="l" rtl="0" eaLnBrk="1" hangingPunct="1">
              <a:defRPr/>
            </a:pPr>
            <a:r>
              <a:rPr lang="en-US"/>
              <a:t>If the table already contains rows when the new column added, then the new column is initialized to NULL (as in this example) or  default value (if specified) for all the rows </a:t>
            </a:r>
          </a:p>
        </p:txBody>
      </p:sp>
    </p:spTree>
    <p:extLst>
      <p:ext uri="{BB962C8B-B14F-4D97-AF65-F5344CB8AC3E}">
        <p14:creationId xmlns:p14="http://schemas.microsoft.com/office/powerpoint/2010/main" val="5181478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384175"/>
            <a:ext cx="8534400" cy="758825"/>
          </a:xfrm>
        </p:spPr>
        <p:txBody>
          <a:bodyPr rtlCol="0">
            <a:normAutofit fontScale="90000"/>
          </a:bodyPr>
          <a:lstStyle/>
          <a:p>
            <a:pPr eaLnBrk="1" fontAlgn="auto" hangingPunct="1">
              <a:spcAft>
                <a:spcPts val="0"/>
              </a:spcAft>
              <a:defRPr/>
            </a:pPr>
            <a:r>
              <a:rPr lang="en-US" b="1"/>
              <a:t>The ALTER TABLE Statement: </a:t>
            </a:r>
            <a:r>
              <a:rPr lang="en-US">
                <a:solidFill>
                  <a:schemeClr val="accent1"/>
                </a:solidFill>
              </a:rPr>
              <a:t>Example (Add)</a:t>
            </a:r>
            <a:endParaRPr lang="en-US"/>
          </a:p>
        </p:txBody>
      </p:sp>
      <p:pic>
        <p:nvPicPr>
          <p:cNvPr id="61442" name="Picture 2"/>
          <p:cNvPicPr>
            <a:picLocks noChangeAspect="1" noChangeArrowheads="1"/>
          </p:cNvPicPr>
          <p:nvPr/>
        </p:nvPicPr>
        <p:blipFill>
          <a:blip r:embed="rId3" cstate="print"/>
          <a:srcRect l="20498" t="15625" r="17423" b="26042"/>
          <a:stretch>
            <a:fillRect/>
          </a:stretch>
        </p:blipFill>
        <p:spPr bwMode="auto">
          <a:xfrm>
            <a:off x="533400" y="1752600"/>
            <a:ext cx="8077200" cy="4267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246038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514600"/>
            <a:ext cx="8534400" cy="121920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defRPr/>
            </a:pPr>
            <a:endParaRPr lang="ar-SA"/>
          </a:p>
        </p:txBody>
      </p:sp>
      <p:sp>
        <p:nvSpPr>
          <p:cNvPr id="2" name="Title 1"/>
          <p:cNvSpPr>
            <a:spLocks noGrp="1"/>
          </p:cNvSpPr>
          <p:nvPr>
            <p:ph type="title"/>
          </p:nvPr>
        </p:nvSpPr>
        <p:spPr>
          <a:xfrm>
            <a:off x="301625" y="384175"/>
            <a:ext cx="8534400" cy="758825"/>
          </a:xfrm>
        </p:spPr>
        <p:txBody>
          <a:bodyPr rtlCol="0">
            <a:normAutofit fontScale="90000"/>
          </a:bodyPr>
          <a:lstStyle/>
          <a:p>
            <a:pPr eaLnBrk="1" fontAlgn="auto" hangingPunct="1">
              <a:spcAft>
                <a:spcPts val="0"/>
              </a:spcAft>
              <a:defRPr/>
            </a:pPr>
            <a:r>
              <a:rPr lang="en-US" b="1"/>
              <a:t>The ALTER TABLE Statement: </a:t>
            </a:r>
            <a:r>
              <a:rPr lang="en-US">
                <a:solidFill>
                  <a:schemeClr val="accent1"/>
                </a:solidFill>
              </a:rPr>
              <a:t>Example (Modify)</a:t>
            </a:r>
            <a:endParaRPr lang="en-US"/>
          </a:p>
        </p:txBody>
      </p:sp>
      <p:sp>
        <p:nvSpPr>
          <p:cNvPr id="3" name="Content Placeholder 2"/>
          <p:cNvSpPr>
            <a:spLocks noGrp="1"/>
          </p:cNvSpPr>
          <p:nvPr>
            <p:ph sz="quarter" idx="1"/>
          </p:nvPr>
        </p:nvSpPr>
        <p:spPr>
          <a:xfrm>
            <a:off x="301625" y="1527175"/>
            <a:ext cx="8504238" cy="4572000"/>
          </a:xfrm>
        </p:spPr>
        <p:txBody>
          <a:bodyPr rtlCol="0">
            <a:normAutofit fontScale="92500" lnSpcReduction="10000"/>
          </a:bodyPr>
          <a:lstStyle/>
          <a:p>
            <a:pPr marL="274320" indent="-274320" algn="l" rtl="0" eaLnBrk="1" fontAlgn="auto" hangingPunct="1">
              <a:spcBef>
                <a:spcPts val="580"/>
              </a:spcBef>
              <a:spcAft>
                <a:spcPts val="0"/>
              </a:spcAft>
              <a:buFont typeface="Wingdings 2"/>
              <a:buChar char=""/>
              <a:defRPr/>
            </a:pPr>
            <a:r>
              <a:rPr lang="en-US"/>
              <a:t>You can change a column’s </a:t>
            </a:r>
            <a:r>
              <a:rPr lang="en-US">
                <a:solidFill>
                  <a:schemeClr val="accent1"/>
                </a:solidFill>
              </a:rPr>
              <a:t>data type</a:t>
            </a:r>
            <a:r>
              <a:rPr lang="en-US"/>
              <a:t>, </a:t>
            </a:r>
            <a:r>
              <a:rPr lang="en-US">
                <a:solidFill>
                  <a:schemeClr val="accent1"/>
                </a:solidFill>
              </a:rPr>
              <a:t>size</a:t>
            </a:r>
            <a:r>
              <a:rPr lang="en-US"/>
              <a:t>, and </a:t>
            </a:r>
          </a:p>
          <a:p>
            <a:pPr marL="274320" indent="-274320" algn="l" rtl="0" eaLnBrk="1" fontAlgn="auto" hangingPunct="1">
              <a:spcBef>
                <a:spcPts val="580"/>
              </a:spcBef>
              <a:spcAft>
                <a:spcPts val="0"/>
              </a:spcAft>
              <a:buFont typeface="Wingdings 2"/>
              <a:buNone/>
              <a:defRPr/>
            </a:pPr>
            <a:r>
              <a:rPr lang="en-US" b="1"/>
              <a:t>    </a:t>
            </a:r>
            <a:r>
              <a:rPr lang="en-US">
                <a:solidFill>
                  <a:schemeClr val="accent1"/>
                </a:solidFill>
              </a:rPr>
              <a:t>default value</a:t>
            </a:r>
            <a:r>
              <a:rPr lang="en-US" b="1"/>
              <a:t>.</a:t>
            </a:r>
          </a:p>
          <a:p>
            <a:pPr marL="274320" indent="-274320" algn="l" rtl="0" eaLnBrk="1" fontAlgn="auto" hangingPunct="1">
              <a:spcBef>
                <a:spcPts val="580"/>
              </a:spcBef>
              <a:spcAft>
                <a:spcPts val="0"/>
              </a:spcAft>
              <a:buFont typeface="Wingdings 2" pitchFamily="18" charset="2"/>
              <a:buNone/>
              <a:defRPr/>
            </a:pPr>
            <a:r>
              <a:rPr lang="en-US" b="1"/>
              <a:t>	</a:t>
            </a:r>
          </a:p>
          <a:p>
            <a:pPr marL="274320" indent="-274320" algn="l" rtl="0" eaLnBrk="1" fontAlgn="auto" hangingPunct="1">
              <a:spcBef>
                <a:spcPts val="580"/>
              </a:spcBef>
              <a:spcAft>
                <a:spcPts val="0"/>
              </a:spcAft>
              <a:buFont typeface="Wingdings 2" pitchFamily="18" charset="2"/>
              <a:buNone/>
              <a:defRPr/>
            </a:pPr>
            <a:r>
              <a:rPr lang="en-US" b="1"/>
              <a:t>ALTER TABLE </a:t>
            </a:r>
            <a:r>
              <a:rPr lang="en-US" b="1">
                <a:solidFill>
                  <a:schemeClr val="tx1">
                    <a:lumMod val="50000"/>
                    <a:lumOff val="50000"/>
                  </a:schemeClr>
                </a:solidFill>
              </a:rPr>
              <a:t>dept80</a:t>
            </a:r>
            <a:endParaRPr lang="en-US">
              <a:solidFill>
                <a:schemeClr val="tx1">
                  <a:lumMod val="50000"/>
                  <a:lumOff val="50000"/>
                </a:schemeClr>
              </a:solidFill>
            </a:endParaRPr>
          </a:p>
          <a:p>
            <a:pPr marL="274320" indent="-274320" algn="l" rtl="0" eaLnBrk="1" fontAlgn="auto" hangingPunct="1">
              <a:spcBef>
                <a:spcPts val="580"/>
              </a:spcBef>
              <a:spcAft>
                <a:spcPts val="0"/>
              </a:spcAft>
              <a:buFont typeface="Wingdings 2"/>
              <a:buNone/>
              <a:defRPr/>
            </a:pPr>
            <a:r>
              <a:rPr lang="en-US" b="1"/>
              <a:t>          MODIFY (</a:t>
            </a:r>
            <a:r>
              <a:rPr lang="en-US" b="1" err="1">
                <a:solidFill>
                  <a:schemeClr val="tx1">
                    <a:lumMod val="50000"/>
                    <a:lumOff val="50000"/>
                  </a:schemeClr>
                </a:solidFill>
              </a:rPr>
              <a:t>last_name</a:t>
            </a:r>
            <a:r>
              <a:rPr lang="en-US" b="1"/>
              <a:t> </a:t>
            </a:r>
            <a:r>
              <a:rPr lang="en-US" b="1">
                <a:solidFill>
                  <a:srgbClr val="00B050"/>
                </a:solidFill>
              </a:rPr>
              <a:t>VARCHAR2(30)</a:t>
            </a:r>
            <a:r>
              <a:rPr lang="en-US" b="1"/>
              <a:t>);</a:t>
            </a:r>
            <a:endParaRPr lang="en-US"/>
          </a:p>
          <a:p>
            <a:pPr marL="274320" indent="-274320" algn="l" rtl="0" eaLnBrk="1" fontAlgn="auto" hangingPunct="1">
              <a:spcBef>
                <a:spcPts val="580"/>
              </a:spcBef>
              <a:spcAft>
                <a:spcPts val="0"/>
              </a:spcAft>
              <a:buFont typeface="Wingdings 2"/>
              <a:buNone/>
              <a:defRPr/>
            </a:pPr>
            <a:r>
              <a:rPr lang="en-US" b="1"/>
              <a:t>   </a:t>
            </a:r>
            <a:endParaRPr lang="en-US"/>
          </a:p>
          <a:p>
            <a:pPr marL="274320" indent="-274320" algn="l" rtl="0" eaLnBrk="1" fontAlgn="auto" hangingPunct="1">
              <a:spcBef>
                <a:spcPts val="580"/>
              </a:spcBef>
              <a:spcAft>
                <a:spcPts val="0"/>
              </a:spcAft>
              <a:buFont typeface="Wingdings 2"/>
              <a:buNone/>
              <a:defRPr/>
            </a:pPr>
            <a:endParaRPr lang="en-US"/>
          </a:p>
          <a:p>
            <a:pPr marL="274320" indent="-274320" algn="l" rtl="0" eaLnBrk="1" fontAlgn="auto" hangingPunct="1">
              <a:spcBef>
                <a:spcPts val="580"/>
              </a:spcBef>
              <a:spcAft>
                <a:spcPts val="0"/>
              </a:spcAft>
              <a:defRPr/>
            </a:pPr>
            <a:r>
              <a:rPr lang="en-US" b="1">
                <a:solidFill>
                  <a:schemeClr val="accent1"/>
                </a:solidFill>
              </a:rPr>
              <a:t>Note That:</a:t>
            </a:r>
          </a:p>
          <a:p>
            <a:pPr marL="548958" lvl="1" indent="-274320" algn="l" rtl="0" eaLnBrk="1" fontAlgn="auto" hangingPunct="1">
              <a:spcBef>
                <a:spcPts val="580"/>
              </a:spcBef>
              <a:spcAft>
                <a:spcPts val="0"/>
              </a:spcAft>
              <a:defRPr/>
            </a:pPr>
            <a:r>
              <a:rPr lang="en-US">
                <a:solidFill>
                  <a:schemeClr val="tx1">
                    <a:lumMod val="50000"/>
                    <a:lumOff val="50000"/>
                  </a:schemeClr>
                </a:solidFill>
              </a:rPr>
              <a:t>A change to the default value affects only </a:t>
            </a:r>
            <a:r>
              <a:rPr lang="en-US" b="1" u="sng">
                <a:solidFill>
                  <a:srgbClr val="00B050"/>
                </a:solidFill>
              </a:rPr>
              <a:t>subsequent insertions to the table</a:t>
            </a:r>
          </a:p>
          <a:p>
            <a:pPr marL="548958" lvl="1" indent="-274320" algn="l" rtl="0" eaLnBrk="1" fontAlgn="auto" hangingPunct="1">
              <a:spcBef>
                <a:spcPts val="580"/>
              </a:spcBef>
              <a:spcAft>
                <a:spcPts val="0"/>
              </a:spcAft>
              <a:defRPr/>
            </a:pPr>
            <a:r>
              <a:rPr lang="en-US">
                <a:solidFill>
                  <a:schemeClr val="tx1">
                    <a:lumMod val="50000"/>
                    <a:lumOff val="50000"/>
                  </a:schemeClr>
                </a:solidFill>
              </a:rPr>
              <a:t>You can decrease the width of a column only if the column contains only null values or if the table has no rows.</a:t>
            </a:r>
          </a:p>
          <a:p>
            <a:pPr marL="548958" lvl="1" indent="-274320" algn="l" rtl="0" eaLnBrk="1" fontAlgn="auto" hangingPunct="1">
              <a:spcBef>
                <a:spcPts val="580"/>
              </a:spcBef>
              <a:spcAft>
                <a:spcPts val="0"/>
              </a:spcAft>
              <a:defRPr/>
            </a:pPr>
            <a:r>
              <a:rPr lang="en-US">
                <a:solidFill>
                  <a:schemeClr val="tx1">
                    <a:lumMod val="50000"/>
                    <a:lumOff val="50000"/>
                  </a:schemeClr>
                </a:solidFill>
              </a:rPr>
              <a:t>You can change the data type only if the column contains null values</a:t>
            </a:r>
            <a:r>
              <a:rPr lang="en-US"/>
              <a:t>.</a:t>
            </a:r>
          </a:p>
          <a:p>
            <a:pPr marL="274320" indent="-274320" algn="l" rtl="0" eaLnBrk="1" fontAlgn="auto" hangingPunct="1">
              <a:spcBef>
                <a:spcPts val="580"/>
              </a:spcBef>
              <a:spcAft>
                <a:spcPts val="0"/>
              </a:spcAft>
              <a:buFont typeface="Wingdings 2"/>
              <a:buNone/>
              <a:defRPr/>
            </a:pPr>
            <a:endParaRPr lang="en-US"/>
          </a:p>
        </p:txBody>
      </p:sp>
    </p:spTree>
    <p:extLst>
      <p:ext uri="{BB962C8B-B14F-4D97-AF65-F5344CB8AC3E}">
        <p14:creationId xmlns:p14="http://schemas.microsoft.com/office/powerpoint/2010/main" val="3164278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362200"/>
            <a:ext cx="8153400" cy="91440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defRPr/>
            </a:pPr>
            <a:endParaRPr lang="ar-SA"/>
          </a:p>
        </p:txBody>
      </p:sp>
      <p:sp>
        <p:nvSpPr>
          <p:cNvPr id="2" name="Title 1"/>
          <p:cNvSpPr>
            <a:spLocks noGrp="1"/>
          </p:cNvSpPr>
          <p:nvPr>
            <p:ph type="title"/>
          </p:nvPr>
        </p:nvSpPr>
        <p:spPr>
          <a:xfrm>
            <a:off x="301625" y="307975"/>
            <a:ext cx="8534400" cy="758825"/>
          </a:xfrm>
        </p:spPr>
        <p:txBody>
          <a:bodyPr rtlCol="0">
            <a:normAutofit fontScale="90000"/>
          </a:bodyPr>
          <a:lstStyle/>
          <a:p>
            <a:pPr eaLnBrk="1" fontAlgn="auto" hangingPunct="1">
              <a:spcAft>
                <a:spcPts val="0"/>
              </a:spcAft>
              <a:defRPr/>
            </a:pPr>
            <a:r>
              <a:rPr lang="en-US" b="1"/>
              <a:t>The ALTER TABLE Statement: </a:t>
            </a:r>
            <a:r>
              <a:rPr lang="en-US">
                <a:solidFill>
                  <a:schemeClr val="accent1"/>
                </a:solidFill>
              </a:rPr>
              <a:t>Example (DROP)</a:t>
            </a:r>
            <a:endParaRPr lang="en-US"/>
          </a:p>
        </p:txBody>
      </p:sp>
      <p:sp>
        <p:nvSpPr>
          <p:cNvPr id="16387" name="Content Placeholder 2"/>
          <p:cNvSpPr>
            <a:spLocks noGrp="1"/>
          </p:cNvSpPr>
          <p:nvPr>
            <p:ph sz="quarter" idx="1"/>
          </p:nvPr>
        </p:nvSpPr>
        <p:spPr>
          <a:xfrm>
            <a:off x="301625" y="1527175"/>
            <a:ext cx="8504238" cy="4572000"/>
          </a:xfrm>
        </p:spPr>
        <p:txBody>
          <a:bodyPr rtlCol="0">
            <a:normAutofit/>
          </a:bodyPr>
          <a:lstStyle/>
          <a:p>
            <a:pPr marL="274320" indent="-274320" algn="l" rtl="0" eaLnBrk="1" fontAlgn="auto" hangingPunct="1">
              <a:spcAft>
                <a:spcPts val="0"/>
              </a:spcAft>
              <a:buFont typeface="Wingdings 2"/>
              <a:buChar char=""/>
              <a:defRPr/>
            </a:pPr>
            <a:r>
              <a:rPr lang="en-US"/>
              <a:t>Use the DROP COLUMN clause to drop columns you no longer need from the table.</a:t>
            </a:r>
          </a:p>
          <a:p>
            <a:pPr marL="274320" indent="-274320" algn="l" rtl="0" eaLnBrk="1" fontAlgn="auto" hangingPunct="1">
              <a:spcAft>
                <a:spcPts val="0"/>
              </a:spcAft>
              <a:buFont typeface="Wingdings 2" pitchFamily="18" charset="2"/>
              <a:buNone/>
              <a:defRPr/>
            </a:pPr>
            <a:r>
              <a:rPr lang="en-US" b="1"/>
              <a:t>	ALTER TABLE </a:t>
            </a:r>
            <a:r>
              <a:rPr lang="en-US" b="1">
                <a:solidFill>
                  <a:schemeClr val="tx1">
                    <a:lumMod val="50000"/>
                    <a:lumOff val="50000"/>
                  </a:schemeClr>
                </a:solidFill>
              </a:rPr>
              <a:t>dept80</a:t>
            </a:r>
            <a:endParaRPr lang="en-US">
              <a:solidFill>
                <a:schemeClr val="tx1">
                  <a:lumMod val="50000"/>
                  <a:lumOff val="50000"/>
                </a:schemeClr>
              </a:solidFill>
            </a:endParaRPr>
          </a:p>
          <a:p>
            <a:pPr marL="274320" indent="-274320" algn="l" rtl="0" eaLnBrk="1" fontAlgn="auto" hangingPunct="1">
              <a:spcAft>
                <a:spcPts val="0"/>
              </a:spcAft>
              <a:buFont typeface="Wingdings 2" pitchFamily="18" charset="2"/>
              <a:buNone/>
              <a:defRPr/>
            </a:pPr>
            <a:r>
              <a:rPr lang="en-US" b="1"/>
              <a:t>          DROP  COLUMN   </a:t>
            </a:r>
            <a:r>
              <a:rPr lang="en-US" b="1">
                <a:solidFill>
                  <a:schemeClr val="tx1">
                    <a:lumMod val="50000"/>
                    <a:lumOff val="50000"/>
                  </a:schemeClr>
                </a:solidFill>
              </a:rPr>
              <a:t>job_id</a:t>
            </a:r>
            <a:r>
              <a:rPr lang="en-US" b="1"/>
              <a:t>; </a:t>
            </a:r>
          </a:p>
          <a:p>
            <a:pPr marL="274320" indent="-274320" algn="l" rtl="0" eaLnBrk="1" fontAlgn="auto" hangingPunct="1">
              <a:spcAft>
                <a:spcPts val="0"/>
              </a:spcAft>
              <a:buFont typeface="Wingdings 2" pitchFamily="18" charset="2"/>
              <a:buNone/>
              <a:defRPr/>
            </a:pPr>
            <a:r>
              <a:rPr lang="en-US">
                <a:solidFill>
                  <a:schemeClr val="accent1"/>
                </a:solidFill>
              </a:rPr>
              <a:t>• Note that:</a:t>
            </a:r>
          </a:p>
          <a:p>
            <a:pPr marL="548958" lvl="1" indent="-274320" algn="l" rtl="0" eaLnBrk="1" fontAlgn="auto" hangingPunct="1">
              <a:spcAft>
                <a:spcPts val="0"/>
              </a:spcAft>
              <a:defRPr/>
            </a:pPr>
            <a:r>
              <a:rPr lang="en-US"/>
              <a:t>The column may or may not contain data.</a:t>
            </a:r>
          </a:p>
          <a:p>
            <a:pPr marL="548958" lvl="1" indent="-274320" algn="l" rtl="0" eaLnBrk="1" fontAlgn="auto" hangingPunct="1">
              <a:spcAft>
                <a:spcPts val="0"/>
              </a:spcAft>
              <a:defRPr/>
            </a:pPr>
            <a:r>
              <a:rPr lang="en-US"/>
              <a:t>Using the ALTER TABLE statement, only one column can be dropped at a time.</a:t>
            </a:r>
          </a:p>
          <a:p>
            <a:pPr marL="548958" lvl="1" indent="-274320" algn="l" rtl="0" eaLnBrk="1" fontAlgn="auto" hangingPunct="1">
              <a:spcAft>
                <a:spcPts val="0"/>
              </a:spcAft>
              <a:defRPr/>
            </a:pPr>
            <a:r>
              <a:rPr lang="en-US"/>
              <a:t>The table must have at least one column remaining in it after it is altered.</a:t>
            </a:r>
          </a:p>
          <a:p>
            <a:pPr marL="548958" lvl="1" indent="-274320" algn="l" rtl="0" eaLnBrk="1" fontAlgn="auto" hangingPunct="1">
              <a:spcAft>
                <a:spcPts val="0"/>
              </a:spcAft>
              <a:defRPr/>
            </a:pPr>
            <a:r>
              <a:rPr lang="en-US"/>
              <a:t>Once a column is dropped, it cannot be recovered</a:t>
            </a:r>
          </a:p>
        </p:txBody>
      </p:sp>
    </p:spTree>
    <p:extLst>
      <p:ext uri="{BB962C8B-B14F-4D97-AF65-F5344CB8AC3E}">
        <p14:creationId xmlns:p14="http://schemas.microsoft.com/office/powerpoint/2010/main" val="13488451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819400"/>
            <a:ext cx="8305800" cy="114300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defRPr/>
            </a:pPr>
            <a:endParaRPr lang="ar-SA"/>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b="1"/>
              <a:t>Dropping a Table</a:t>
            </a:r>
            <a:endParaRPr lang="en-US"/>
          </a:p>
        </p:txBody>
      </p:sp>
      <p:sp>
        <p:nvSpPr>
          <p:cNvPr id="26627" name="Content Placeholder 2"/>
          <p:cNvSpPr>
            <a:spLocks noGrp="1"/>
          </p:cNvSpPr>
          <p:nvPr>
            <p:ph sz="quarter" idx="1"/>
          </p:nvPr>
        </p:nvSpPr>
        <p:spPr>
          <a:xfrm>
            <a:off x="301625" y="1527175"/>
            <a:ext cx="8504238" cy="4572000"/>
          </a:xfrm>
        </p:spPr>
        <p:txBody>
          <a:bodyPr/>
          <a:lstStyle/>
          <a:p>
            <a:pPr algn="l" rtl="0" eaLnBrk="1" hangingPunct="1">
              <a:buFont typeface="Wingdings 2" pitchFamily="18" charset="2"/>
              <a:buNone/>
              <a:defRPr/>
            </a:pPr>
            <a:r>
              <a:rPr lang="en-US"/>
              <a:t>• All </a:t>
            </a:r>
            <a:r>
              <a:rPr lang="en-US">
                <a:solidFill>
                  <a:schemeClr val="accent1"/>
                </a:solidFill>
              </a:rPr>
              <a:t>data</a:t>
            </a:r>
            <a:r>
              <a:rPr lang="en-US"/>
              <a:t> and </a:t>
            </a:r>
            <a:r>
              <a:rPr lang="en-US">
                <a:solidFill>
                  <a:schemeClr val="accent1"/>
                </a:solidFill>
              </a:rPr>
              <a:t>structure</a:t>
            </a:r>
            <a:r>
              <a:rPr lang="en-US"/>
              <a:t> in the table is deleted.</a:t>
            </a:r>
          </a:p>
          <a:p>
            <a:pPr algn="l" rtl="0" eaLnBrk="1" hangingPunct="1">
              <a:buFont typeface="Wingdings 2" pitchFamily="18" charset="2"/>
              <a:buNone/>
              <a:defRPr/>
            </a:pPr>
            <a:r>
              <a:rPr lang="en-US"/>
              <a:t>• You cannot roll back the DROP TABLE statement.</a:t>
            </a:r>
          </a:p>
          <a:p>
            <a:pPr algn="l" rtl="0" eaLnBrk="1" hangingPunct="1">
              <a:buFont typeface="Wingdings 2" pitchFamily="18" charset="2"/>
              <a:buNone/>
              <a:defRPr/>
            </a:pPr>
            <a:endParaRPr lang="en-US" b="1"/>
          </a:p>
          <a:p>
            <a:pPr algn="l" rtl="0" eaLnBrk="1" hangingPunct="1">
              <a:buFont typeface="Wingdings 2" pitchFamily="18" charset="2"/>
              <a:buNone/>
              <a:defRPr/>
            </a:pPr>
            <a:r>
              <a:rPr lang="en-US" b="1"/>
              <a:t>DROP TABLE  </a:t>
            </a:r>
            <a:r>
              <a:rPr lang="en-US" b="1">
                <a:solidFill>
                  <a:schemeClr val="tx1">
                    <a:lumMod val="50000"/>
                    <a:lumOff val="50000"/>
                  </a:schemeClr>
                </a:solidFill>
              </a:rPr>
              <a:t>dept80</a:t>
            </a:r>
            <a:r>
              <a:rPr lang="en-US" b="1"/>
              <a:t>;</a:t>
            </a:r>
            <a:endParaRPr lang="en-US"/>
          </a:p>
          <a:p>
            <a:pPr algn="l" rtl="0" eaLnBrk="1" hangingPunct="1">
              <a:buFont typeface="Wingdings 2" pitchFamily="18" charset="2"/>
              <a:buNone/>
              <a:defRPr/>
            </a:pPr>
            <a:endParaRPr lang="en-US"/>
          </a:p>
        </p:txBody>
      </p:sp>
    </p:spTree>
    <p:extLst>
      <p:ext uri="{BB962C8B-B14F-4D97-AF65-F5344CB8AC3E}">
        <p14:creationId xmlns:p14="http://schemas.microsoft.com/office/powerpoint/2010/main" val="876838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758825"/>
          </a:xfrm>
        </p:spPr>
        <p:txBody>
          <a:bodyPr rtlCol="0">
            <a:normAutofit fontScale="90000"/>
          </a:bodyPr>
          <a:lstStyle/>
          <a:p>
            <a:pPr>
              <a:defRPr/>
            </a:pPr>
            <a:r>
              <a:rPr lang="en-US" b="1"/>
              <a:t/>
            </a:r>
            <a:br>
              <a:rPr lang="en-US" b="1"/>
            </a:br>
            <a:r>
              <a:rPr lang="en-US" b="1"/>
              <a:t/>
            </a:r>
            <a:br>
              <a:rPr lang="en-US" b="1"/>
            </a:br>
            <a:r>
              <a:rPr lang="en-US" b="1"/>
              <a:t/>
            </a:r>
            <a:br>
              <a:rPr lang="en-US" b="1"/>
            </a:br>
            <a:r>
              <a:rPr lang="en-US" b="1"/>
              <a:t>Database Objects</a:t>
            </a:r>
            <a:br>
              <a:rPr lang="en-US" b="1"/>
            </a:br>
            <a:r>
              <a:rPr lang="en-US" b="1"/>
              <a:t/>
            </a:r>
            <a:br>
              <a:rPr lang="en-US" b="1"/>
            </a:br>
            <a:r>
              <a:rPr lang="en-US" b="1"/>
              <a:t/>
            </a:r>
            <a:br>
              <a:rPr lang="en-US" b="1"/>
            </a:br>
            <a:r>
              <a:rPr lang="en-US" b="1"/>
              <a:t>Database Objects</a:t>
            </a:r>
            <a:endParaRPr lang="en-US"/>
          </a:p>
        </p:txBody>
      </p:sp>
      <p:graphicFrame>
        <p:nvGraphicFramePr>
          <p:cNvPr id="4" name="Content Placeholder 3"/>
          <p:cNvGraphicFramePr>
            <a:graphicFrameLocks noGrp="1"/>
          </p:cNvGraphicFramePr>
          <p:nvPr>
            <p:ph sz="quarter" idx="1"/>
          </p:nvPr>
        </p:nvGraphicFramePr>
        <p:xfrm>
          <a:off x="301625" y="1527175"/>
          <a:ext cx="8504238" cy="4419600"/>
        </p:xfrm>
        <a:graphic>
          <a:graphicData uri="http://schemas.openxmlformats.org/drawingml/2006/table">
            <a:tbl>
              <a:tblPr firstRow="1" bandRow="1">
                <a:tableStyleId>{5C22544A-7EE6-4342-B048-85BDC9FD1C3A}</a:tableStyleId>
              </a:tblPr>
              <a:tblGrid>
                <a:gridCol w="4252119">
                  <a:extLst>
                    <a:ext uri="{9D8B030D-6E8A-4147-A177-3AD203B41FA5}">
                      <a16:colId xmlns:a16="http://schemas.microsoft.com/office/drawing/2014/main" xmlns="" val="20000"/>
                    </a:ext>
                  </a:extLst>
                </a:gridCol>
                <a:gridCol w="4252119">
                  <a:extLst>
                    <a:ext uri="{9D8B030D-6E8A-4147-A177-3AD203B41FA5}">
                      <a16:colId xmlns:a16="http://schemas.microsoft.com/office/drawing/2014/main" xmlns="" val="20001"/>
                    </a:ext>
                  </a:extLst>
                </a:gridCol>
              </a:tblGrid>
              <a:tr h="370840">
                <a:tc>
                  <a:txBody>
                    <a:bodyPr/>
                    <a:lstStyle/>
                    <a:p>
                      <a:pPr marL="0" marR="0" algn="ctr">
                        <a:spcBef>
                          <a:spcPts val="0"/>
                        </a:spcBef>
                        <a:spcAft>
                          <a:spcPts val="0"/>
                        </a:spcAft>
                      </a:pPr>
                      <a:r>
                        <a:rPr lang="en-US" sz="2000" b="1" kern="0">
                          <a:solidFill>
                            <a:srgbClr val="000000"/>
                          </a:solidFill>
                          <a:latin typeface="Times New Roman"/>
                          <a:ea typeface="Times New Roman"/>
                          <a:cs typeface="Times New Roman"/>
                        </a:rPr>
                        <a:t>Object</a:t>
                      </a:r>
                      <a:endParaRPr lang="en-US" sz="2000" kern="100">
                        <a:latin typeface="Times New Roman"/>
                        <a:ea typeface="MS Gothic"/>
                        <a:cs typeface="MS Gothic"/>
                      </a:endParaRPr>
                    </a:p>
                  </a:txBody>
                  <a:tcPr marL="118114" marR="118114" marT="114300" marB="114300"/>
                </a:tc>
                <a:tc>
                  <a:txBody>
                    <a:bodyPr/>
                    <a:lstStyle/>
                    <a:p>
                      <a:pPr marL="0" marR="0" algn="ctr">
                        <a:spcBef>
                          <a:spcPts val="0"/>
                        </a:spcBef>
                        <a:spcAft>
                          <a:spcPts val="0"/>
                        </a:spcAft>
                      </a:pPr>
                      <a:r>
                        <a:rPr lang="en-US" sz="2000" b="1" kern="0">
                          <a:solidFill>
                            <a:srgbClr val="000000"/>
                          </a:solidFill>
                          <a:latin typeface="Times New Roman"/>
                          <a:ea typeface="Times New Roman"/>
                          <a:cs typeface="Times New Roman"/>
                        </a:rPr>
                        <a:t>Description</a:t>
                      </a:r>
                      <a:endParaRPr lang="en-US" sz="2000" kern="100">
                        <a:latin typeface="Times New Roman"/>
                        <a:ea typeface="MS Gothic"/>
                        <a:cs typeface="MS Gothic"/>
                      </a:endParaRPr>
                    </a:p>
                  </a:txBody>
                  <a:tcPr marL="118114" marR="118114" marT="114300" marB="114300"/>
                </a:tc>
                <a:extLst>
                  <a:ext uri="{0D108BD9-81ED-4DB2-BD59-A6C34878D82A}">
                    <a16:rowId xmlns:a16="http://schemas.microsoft.com/office/drawing/2014/main" xmlns="" val="10000"/>
                  </a:ext>
                </a:extLst>
              </a:tr>
              <a:tr h="370840">
                <a:tc>
                  <a:txBody>
                    <a:bodyPr/>
                    <a:lstStyle/>
                    <a:p>
                      <a:pPr marL="0" marR="0" algn="ctr">
                        <a:spcBef>
                          <a:spcPts val="0"/>
                        </a:spcBef>
                        <a:spcAft>
                          <a:spcPts val="0"/>
                        </a:spcAft>
                      </a:pPr>
                      <a:r>
                        <a:rPr lang="en-US" sz="2000" b="1" kern="0">
                          <a:solidFill>
                            <a:srgbClr val="000000"/>
                          </a:solidFill>
                          <a:latin typeface="Times New Roman"/>
                          <a:ea typeface="Times New Roman"/>
                          <a:cs typeface="Times New Roman"/>
                        </a:rPr>
                        <a:t>Table</a:t>
                      </a:r>
                      <a:endParaRPr lang="en-US" sz="2000" kern="100">
                        <a:latin typeface="Times New Roman"/>
                        <a:ea typeface="MS Gothic"/>
                        <a:cs typeface="MS Gothic"/>
                      </a:endParaRPr>
                    </a:p>
                  </a:txBody>
                  <a:tcPr marL="118114" marR="118114" marT="114300" marB="114300"/>
                </a:tc>
                <a:tc>
                  <a:txBody>
                    <a:bodyPr/>
                    <a:lstStyle/>
                    <a:p>
                      <a:pPr marL="0" marR="0" algn="l">
                        <a:spcBef>
                          <a:spcPts val="0"/>
                        </a:spcBef>
                        <a:spcAft>
                          <a:spcPts val="0"/>
                        </a:spcAft>
                      </a:pPr>
                      <a:r>
                        <a:rPr lang="en-US" sz="2000" b="1" kern="0">
                          <a:solidFill>
                            <a:srgbClr val="000000"/>
                          </a:solidFill>
                          <a:latin typeface="Times New Roman"/>
                          <a:ea typeface="Times New Roman"/>
                          <a:cs typeface="Times New Roman"/>
                        </a:rPr>
                        <a:t>Basic unit of storage; composed of rows  and columns</a:t>
                      </a:r>
                      <a:endParaRPr lang="en-US" sz="2000" kern="100">
                        <a:latin typeface="Times New Roman"/>
                        <a:ea typeface="MS Gothic"/>
                        <a:cs typeface="MS Gothic"/>
                      </a:endParaRPr>
                    </a:p>
                  </a:txBody>
                  <a:tcPr marL="118114" marR="118114" marT="114300" marB="114300"/>
                </a:tc>
                <a:extLst>
                  <a:ext uri="{0D108BD9-81ED-4DB2-BD59-A6C34878D82A}">
                    <a16:rowId xmlns:a16="http://schemas.microsoft.com/office/drawing/2014/main" xmlns="" val="10001"/>
                  </a:ext>
                </a:extLst>
              </a:tr>
              <a:tr h="370840">
                <a:tc>
                  <a:txBody>
                    <a:bodyPr/>
                    <a:lstStyle/>
                    <a:p>
                      <a:pPr marL="0" marR="0" algn="ctr">
                        <a:spcBef>
                          <a:spcPts val="0"/>
                        </a:spcBef>
                        <a:spcAft>
                          <a:spcPts val="0"/>
                        </a:spcAft>
                      </a:pPr>
                      <a:r>
                        <a:rPr lang="en-US" sz="2000" b="1" kern="0">
                          <a:solidFill>
                            <a:srgbClr val="000000"/>
                          </a:solidFill>
                          <a:latin typeface="Times New Roman"/>
                          <a:ea typeface="Times New Roman"/>
                          <a:cs typeface="Times New Roman"/>
                        </a:rPr>
                        <a:t>View</a:t>
                      </a:r>
                      <a:endParaRPr lang="en-US" sz="2000" kern="100">
                        <a:latin typeface="Times New Roman"/>
                        <a:ea typeface="MS Gothic"/>
                        <a:cs typeface="MS Gothic"/>
                      </a:endParaRPr>
                    </a:p>
                  </a:txBody>
                  <a:tcPr marL="118114" marR="118114" marT="114300" marB="114300"/>
                </a:tc>
                <a:tc>
                  <a:txBody>
                    <a:bodyPr/>
                    <a:lstStyle/>
                    <a:p>
                      <a:pPr marL="0" marR="0" algn="l">
                        <a:spcBef>
                          <a:spcPts val="0"/>
                        </a:spcBef>
                        <a:spcAft>
                          <a:spcPts val="0"/>
                        </a:spcAft>
                      </a:pPr>
                      <a:r>
                        <a:rPr lang="en-US" sz="2000" b="1" kern="0">
                          <a:solidFill>
                            <a:srgbClr val="000000"/>
                          </a:solidFill>
                          <a:latin typeface="Times New Roman"/>
                          <a:ea typeface="Times New Roman"/>
                          <a:cs typeface="Times New Roman"/>
                        </a:rPr>
                        <a:t>Logically represents subsets of data from one</a:t>
                      </a:r>
                      <a:r>
                        <a:rPr lang="en-US" sz="2000" b="1" kern="0" baseline="0">
                          <a:solidFill>
                            <a:srgbClr val="000000"/>
                          </a:solidFill>
                          <a:latin typeface="Times New Roman"/>
                          <a:ea typeface="Times New Roman"/>
                          <a:cs typeface="Times New Roman"/>
                        </a:rPr>
                        <a:t> or more tables</a:t>
                      </a:r>
                      <a:r>
                        <a:rPr lang="en-US" sz="2000" b="1" kern="0">
                          <a:solidFill>
                            <a:srgbClr val="000000"/>
                          </a:solidFill>
                          <a:latin typeface="Times New Roman"/>
                          <a:ea typeface="Times New Roman"/>
                          <a:cs typeface="Times New Roman"/>
                        </a:rPr>
                        <a:t>  </a:t>
                      </a:r>
                      <a:endParaRPr lang="en-US" sz="2000" kern="100">
                        <a:latin typeface="Times New Roman"/>
                        <a:ea typeface="MS Gothic"/>
                        <a:cs typeface="MS Gothic"/>
                      </a:endParaRPr>
                    </a:p>
                  </a:txBody>
                  <a:tcPr marL="118114" marR="118114" marT="114300" marB="114300"/>
                </a:tc>
                <a:extLst>
                  <a:ext uri="{0D108BD9-81ED-4DB2-BD59-A6C34878D82A}">
                    <a16:rowId xmlns:a16="http://schemas.microsoft.com/office/drawing/2014/main" xmlns="" val="10002"/>
                  </a:ext>
                </a:extLst>
              </a:tr>
              <a:tr h="370840">
                <a:tc>
                  <a:txBody>
                    <a:bodyPr/>
                    <a:lstStyle/>
                    <a:p>
                      <a:pPr marL="0" marR="0" algn="ctr">
                        <a:spcBef>
                          <a:spcPts val="0"/>
                        </a:spcBef>
                        <a:spcAft>
                          <a:spcPts val="0"/>
                        </a:spcAft>
                      </a:pPr>
                      <a:r>
                        <a:rPr lang="en-US" sz="2000" b="1" kern="0">
                          <a:solidFill>
                            <a:srgbClr val="000000"/>
                          </a:solidFill>
                          <a:latin typeface="Times New Roman"/>
                          <a:ea typeface="Times New Roman"/>
                          <a:cs typeface="Times New Roman"/>
                        </a:rPr>
                        <a:t>Sequence</a:t>
                      </a:r>
                      <a:endParaRPr lang="en-US" sz="2000" kern="100">
                        <a:latin typeface="Times New Roman"/>
                        <a:ea typeface="MS Gothic"/>
                        <a:cs typeface="MS Gothic"/>
                      </a:endParaRPr>
                    </a:p>
                  </a:txBody>
                  <a:tcPr marL="118114" marR="118114" marT="114300" marB="114300"/>
                </a:tc>
                <a:tc>
                  <a:txBody>
                    <a:bodyPr/>
                    <a:lstStyle/>
                    <a:p>
                      <a:pPr marL="0" marR="0" algn="l">
                        <a:spcBef>
                          <a:spcPts val="0"/>
                        </a:spcBef>
                        <a:spcAft>
                          <a:spcPts val="0"/>
                        </a:spcAft>
                      </a:pPr>
                      <a:r>
                        <a:rPr lang="en-US" sz="2000" b="1" kern="0">
                          <a:solidFill>
                            <a:srgbClr val="000000"/>
                          </a:solidFill>
                          <a:latin typeface="Times New Roman"/>
                          <a:ea typeface="Times New Roman"/>
                          <a:cs typeface="Times New Roman"/>
                        </a:rPr>
                        <a:t> Numeric value generator</a:t>
                      </a:r>
                      <a:endParaRPr lang="en-US" sz="2000" kern="100">
                        <a:latin typeface="Times New Roman"/>
                        <a:ea typeface="MS Gothic"/>
                        <a:cs typeface="MS Gothic"/>
                      </a:endParaRPr>
                    </a:p>
                  </a:txBody>
                  <a:tcPr marL="118114" marR="118114" marT="114300" marB="114300"/>
                </a:tc>
                <a:extLst>
                  <a:ext uri="{0D108BD9-81ED-4DB2-BD59-A6C34878D82A}">
                    <a16:rowId xmlns:a16="http://schemas.microsoft.com/office/drawing/2014/main" xmlns="" val="10003"/>
                  </a:ext>
                </a:extLst>
              </a:tr>
              <a:tr h="370840">
                <a:tc>
                  <a:txBody>
                    <a:bodyPr/>
                    <a:lstStyle/>
                    <a:p>
                      <a:pPr marL="0" marR="0" algn="ctr">
                        <a:spcBef>
                          <a:spcPts val="0"/>
                        </a:spcBef>
                        <a:spcAft>
                          <a:spcPts val="0"/>
                        </a:spcAft>
                      </a:pPr>
                      <a:r>
                        <a:rPr lang="en-US" sz="2000" b="1" kern="0">
                          <a:solidFill>
                            <a:srgbClr val="000000"/>
                          </a:solidFill>
                          <a:latin typeface="Times New Roman"/>
                          <a:ea typeface="Times New Roman"/>
                          <a:cs typeface="Times New Roman"/>
                        </a:rPr>
                        <a:t>Index</a:t>
                      </a:r>
                      <a:endParaRPr lang="en-US" sz="2000" kern="100">
                        <a:latin typeface="Times New Roman"/>
                        <a:ea typeface="MS Gothic"/>
                        <a:cs typeface="MS Gothic"/>
                      </a:endParaRPr>
                    </a:p>
                  </a:txBody>
                  <a:tcPr marL="118114" marR="118114" marT="114300" marB="114300"/>
                </a:tc>
                <a:tc>
                  <a:txBody>
                    <a:bodyPr/>
                    <a:lstStyle/>
                    <a:p>
                      <a:pPr marL="0" marR="0" algn="l">
                        <a:spcBef>
                          <a:spcPts val="0"/>
                        </a:spcBef>
                        <a:spcAft>
                          <a:spcPts val="0"/>
                        </a:spcAft>
                      </a:pPr>
                      <a:r>
                        <a:rPr lang="en-US" sz="2000" b="1" kern="0">
                          <a:solidFill>
                            <a:srgbClr val="000000"/>
                          </a:solidFill>
                          <a:latin typeface="Times New Roman"/>
                          <a:ea typeface="Times New Roman"/>
                          <a:cs typeface="Times New Roman"/>
                        </a:rPr>
                        <a:t>Improves the performance of some queries</a:t>
                      </a:r>
                      <a:endParaRPr lang="en-US" sz="2000" kern="100">
                        <a:latin typeface="Times New Roman"/>
                        <a:ea typeface="MS Gothic"/>
                        <a:cs typeface="MS Gothic"/>
                      </a:endParaRPr>
                    </a:p>
                  </a:txBody>
                  <a:tcPr marL="118114" marR="118114" marT="114300" marB="114300"/>
                </a:tc>
                <a:extLst>
                  <a:ext uri="{0D108BD9-81ED-4DB2-BD59-A6C34878D82A}">
                    <a16:rowId xmlns:a16="http://schemas.microsoft.com/office/drawing/2014/main" xmlns="" val="10004"/>
                  </a:ext>
                </a:extLst>
              </a:tr>
              <a:tr h="370840">
                <a:tc>
                  <a:txBody>
                    <a:bodyPr/>
                    <a:lstStyle/>
                    <a:p>
                      <a:pPr marL="0" marR="0" algn="ctr">
                        <a:spcBef>
                          <a:spcPts val="0"/>
                        </a:spcBef>
                        <a:spcAft>
                          <a:spcPts val="0"/>
                        </a:spcAft>
                      </a:pPr>
                      <a:r>
                        <a:rPr lang="en-US" sz="2000" b="1" kern="0">
                          <a:solidFill>
                            <a:srgbClr val="000000"/>
                          </a:solidFill>
                          <a:latin typeface="Times New Roman"/>
                          <a:ea typeface="Times New Roman"/>
                          <a:cs typeface="Times New Roman"/>
                        </a:rPr>
                        <a:t>Synonym</a:t>
                      </a:r>
                      <a:endParaRPr lang="en-US" sz="2000" kern="100">
                        <a:latin typeface="Times New Roman"/>
                        <a:ea typeface="MS Gothic"/>
                        <a:cs typeface="MS Gothic"/>
                      </a:endParaRPr>
                    </a:p>
                  </a:txBody>
                  <a:tcPr marL="118114" marR="118114" marT="114300" marB="114300"/>
                </a:tc>
                <a:tc>
                  <a:txBody>
                    <a:bodyPr/>
                    <a:lstStyle/>
                    <a:p>
                      <a:pPr marL="0" marR="0" algn="l">
                        <a:spcBef>
                          <a:spcPts val="0"/>
                        </a:spcBef>
                        <a:spcAft>
                          <a:spcPts val="0"/>
                        </a:spcAft>
                      </a:pPr>
                      <a:r>
                        <a:rPr lang="en-US" sz="2000" b="1" kern="0">
                          <a:solidFill>
                            <a:srgbClr val="000000"/>
                          </a:solidFill>
                          <a:latin typeface="Times New Roman"/>
                          <a:ea typeface="Times New Roman"/>
                          <a:cs typeface="Times New Roman"/>
                        </a:rPr>
                        <a:t>Gives alternative names to the other objects</a:t>
                      </a:r>
                      <a:endParaRPr lang="en-US" sz="2000" kern="100">
                        <a:latin typeface="Times New Roman"/>
                        <a:ea typeface="MS Gothic"/>
                        <a:cs typeface="MS Gothic"/>
                      </a:endParaRPr>
                    </a:p>
                  </a:txBody>
                  <a:tcPr marL="118114" marR="118114" marT="114300" marB="114300"/>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3824142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2590800"/>
            <a:ext cx="8305800" cy="99060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defRPr/>
            </a:pPr>
            <a:endParaRPr lang="ar-SA"/>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b="1"/>
              <a:t>Truncating a Table</a:t>
            </a:r>
            <a:endParaRPr lang="en-US"/>
          </a:p>
        </p:txBody>
      </p:sp>
      <p:sp>
        <p:nvSpPr>
          <p:cNvPr id="3" name="Content Placeholder 2"/>
          <p:cNvSpPr>
            <a:spLocks noGrp="1"/>
          </p:cNvSpPr>
          <p:nvPr>
            <p:ph sz="quarter" idx="1"/>
          </p:nvPr>
        </p:nvSpPr>
        <p:spPr>
          <a:xfrm>
            <a:off x="301625" y="1527175"/>
            <a:ext cx="8504238" cy="5102225"/>
          </a:xfrm>
        </p:spPr>
        <p:txBody>
          <a:bodyPr rtlCol="0">
            <a:normAutofit/>
          </a:bodyPr>
          <a:lstStyle/>
          <a:p>
            <a:pPr marL="274320" indent="-274320" algn="l" rtl="0" eaLnBrk="1" fontAlgn="auto" hangingPunct="1">
              <a:spcBef>
                <a:spcPts val="580"/>
              </a:spcBef>
              <a:spcAft>
                <a:spcPts val="0"/>
              </a:spcAft>
              <a:buFont typeface="Wingdings 2"/>
              <a:buNone/>
              <a:defRPr/>
            </a:pPr>
            <a:r>
              <a:rPr lang="en-US" sz="2000"/>
              <a:t>• The TRUNCATE TABLE statement:</a:t>
            </a:r>
          </a:p>
          <a:p>
            <a:pPr marL="548958" lvl="1" indent="-274320" algn="l" rtl="0" eaLnBrk="1" fontAlgn="auto" hangingPunct="1">
              <a:spcBef>
                <a:spcPts val="580"/>
              </a:spcBef>
              <a:spcAft>
                <a:spcPts val="0"/>
              </a:spcAft>
              <a:defRPr/>
            </a:pPr>
            <a:r>
              <a:rPr lang="en-US" sz="1800"/>
              <a:t>Removes all rows from a table</a:t>
            </a:r>
          </a:p>
          <a:p>
            <a:pPr marL="548958" lvl="1" indent="-274320" algn="l" rtl="0" eaLnBrk="1" fontAlgn="auto" hangingPunct="1">
              <a:spcBef>
                <a:spcPts val="580"/>
              </a:spcBef>
              <a:spcAft>
                <a:spcPts val="0"/>
              </a:spcAft>
              <a:defRPr/>
            </a:pPr>
            <a:r>
              <a:rPr lang="en-US" sz="1800"/>
              <a:t>Releases the storage space used by that table</a:t>
            </a:r>
          </a:p>
          <a:p>
            <a:pPr marL="548958" lvl="1" indent="-274320" algn="l" rtl="0" eaLnBrk="1" fontAlgn="auto" hangingPunct="1">
              <a:spcBef>
                <a:spcPts val="580"/>
              </a:spcBef>
              <a:spcAft>
                <a:spcPts val="0"/>
              </a:spcAft>
              <a:defRPr/>
            </a:pPr>
            <a:endParaRPr lang="en-US" sz="1800"/>
          </a:p>
          <a:p>
            <a:pPr marL="274320" indent="-274320" algn="l" rtl="0" eaLnBrk="1" fontAlgn="auto" hangingPunct="1">
              <a:spcBef>
                <a:spcPts val="580"/>
              </a:spcBef>
              <a:spcAft>
                <a:spcPts val="0"/>
              </a:spcAft>
              <a:buFont typeface="Wingdings 2" pitchFamily="18" charset="2"/>
              <a:buNone/>
              <a:defRPr/>
            </a:pPr>
            <a:r>
              <a:rPr lang="en-US" sz="2000" b="1"/>
              <a:t>TRUNCATE  TABLE  </a:t>
            </a:r>
            <a:r>
              <a:rPr lang="en-US" sz="2000" b="1" err="1">
                <a:solidFill>
                  <a:schemeClr val="tx1">
                    <a:lumMod val="50000"/>
                    <a:lumOff val="50000"/>
                  </a:schemeClr>
                </a:solidFill>
              </a:rPr>
              <a:t>detail_dept</a:t>
            </a:r>
            <a:r>
              <a:rPr lang="en-US" sz="2000" b="1"/>
              <a:t>;</a:t>
            </a:r>
          </a:p>
          <a:p>
            <a:pPr marL="274320" indent="-274320" algn="l" rtl="0" eaLnBrk="1" fontAlgn="auto" hangingPunct="1">
              <a:spcBef>
                <a:spcPts val="580"/>
              </a:spcBef>
              <a:spcAft>
                <a:spcPts val="0"/>
              </a:spcAft>
              <a:buFont typeface="Wingdings 2" pitchFamily="18" charset="2"/>
              <a:buNone/>
              <a:defRPr/>
            </a:pPr>
            <a:endParaRPr lang="en-US" sz="2000"/>
          </a:p>
          <a:p>
            <a:pPr marL="274320" indent="-274320" algn="l" rtl="0" eaLnBrk="1" fontAlgn="auto" hangingPunct="1">
              <a:spcBef>
                <a:spcPts val="580"/>
              </a:spcBef>
              <a:spcAft>
                <a:spcPts val="0"/>
              </a:spcAft>
              <a:buFont typeface="Wingdings 2"/>
              <a:buNone/>
              <a:defRPr/>
            </a:pPr>
            <a:r>
              <a:rPr lang="en-US" sz="2000"/>
              <a:t>•</a:t>
            </a:r>
            <a:r>
              <a:rPr lang="en-US" sz="2000">
                <a:solidFill>
                  <a:schemeClr val="accent1"/>
                </a:solidFill>
              </a:rPr>
              <a:t>Note That</a:t>
            </a:r>
          </a:p>
          <a:p>
            <a:pPr marL="548958" lvl="1" indent="-274320" algn="l" rtl="0" eaLnBrk="1" fontAlgn="auto" hangingPunct="1">
              <a:spcBef>
                <a:spcPts val="580"/>
              </a:spcBef>
              <a:spcAft>
                <a:spcPts val="0"/>
              </a:spcAft>
              <a:defRPr/>
            </a:pPr>
            <a:r>
              <a:rPr lang="en-US" sz="1800"/>
              <a:t>You cannot roll back row removal when using  </a:t>
            </a:r>
            <a:r>
              <a:rPr lang="en-US" sz="1800" b="1"/>
              <a:t>TRUNCATE.</a:t>
            </a:r>
            <a:endParaRPr lang="en-US" sz="1800"/>
          </a:p>
          <a:p>
            <a:pPr marL="548958" lvl="1" indent="-274320" algn="l" rtl="0" eaLnBrk="1" fontAlgn="auto" hangingPunct="1">
              <a:spcBef>
                <a:spcPts val="580"/>
              </a:spcBef>
              <a:spcAft>
                <a:spcPts val="0"/>
              </a:spcAft>
              <a:defRPr/>
            </a:pPr>
            <a:r>
              <a:rPr lang="en-US" sz="1800"/>
              <a:t>Alternatively, you can remove rows by using the </a:t>
            </a:r>
            <a:r>
              <a:rPr lang="en-US" sz="1800" b="1"/>
              <a:t>DELETE statement. </a:t>
            </a:r>
            <a:r>
              <a:rPr lang="en-US" sz="1800" b="1">
                <a:solidFill>
                  <a:srgbClr val="00B050"/>
                </a:solidFill>
              </a:rPr>
              <a:t>(Later)</a:t>
            </a:r>
          </a:p>
          <a:p>
            <a:pPr marL="548958" lvl="1" indent="-274320" algn="l" rtl="0" eaLnBrk="1" fontAlgn="auto" hangingPunct="1">
              <a:spcBef>
                <a:spcPts val="580"/>
              </a:spcBef>
              <a:spcAft>
                <a:spcPts val="0"/>
              </a:spcAft>
              <a:defRPr/>
            </a:pPr>
            <a:r>
              <a:rPr lang="en-US" sz="1800"/>
              <a:t>If the table is the parent of a referential integrity constraint, you cannot truncate the table. Disable the constraint before issuing the TRUNCATE statement.</a:t>
            </a:r>
          </a:p>
          <a:p>
            <a:pPr marL="274320" indent="-274320" algn="l" rtl="0" eaLnBrk="1" fontAlgn="auto" hangingPunct="1">
              <a:spcBef>
                <a:spcPts val="580"/>
              </a:spcBef>
              <a:spcAft>
                <a:spcPts val="0"/>
              </a:spcAft>
              <a:buFont typeface="Wingdings 2"/>
              <a:buNone/>
              <a:defRPr/>
            </a:pPr>
            <a:endParaRPr lang="en-US" sz="2000"/>
          </a:p>
          <a:p>
            <a:pPr marL="274320" indent="-274320" algn="l" rtl="0" eaLnBrk="1" fontAlgn="auto" hangingPunct="1">
              <a:spcBef>
                <a:spcPts val="580"/>
              </a:spcBef>
              <a:spcAft>
                <a:spcPts val="0"/>
              </a:spcAft>
              <a:buFont typeface="Wingdings 2"/>
              <a:buChar char=""/>
              <a:defRPr/>
            </a:pPr>
            <a:endParaRPr lang="en-US" sz="2000"/>
          </a:p>
        </p:txBody>
      </p:sp>
    </p:spTree>
    <p:extLst>
      <p:ext uri="{BB962C8B-B14F-4D97-AF65-F5344CB8AC3E}">
        <p14:creationId xmlns:p14="http://schemas.microsoft.com/office/powerpoint/2010/main" val="15868988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a:solidFill>
                  <a:srgbClr val="7B9899"/>
                </a:solidFill>
              </a:rPr>
              <a:t>Exersises</a:t>
            </a:r>
          </a:p>
        </p:txBody>
      </p:sp>
      <p:sp>
        <p:nvSpPr>
          <p:cNvPr id="3" name="Content Placeholder 2"/>
          <p:cNvSpPr>
            <a:spLocks noGrp="1"/>
          </p:cNvSpPr>
          <p:nvPr>
            <p:ph sz="quarter" idx="1"/>
          </p:nvPr>
        </p:nvSpPr>
        <p:spPr>
          <a:xfrm>
            <a:off x="301625" y="1527175"/>
            <a:ext cx="8504238" cy="4572000"/>
          </a:xfrm>
        </p:spPr>
        <p:txBody>
          <a:bodyPr rtlCol="0">
            <a:normAutofit fontScale="92500" lnSpcReduction="10000"/>
          </a:bodyPr>
          <a:lstStyle/>
          <a:p>
            <a:pPr marL="274320" indent="-274320" algn="l" rtl="0" eaLnBrk="1" fontAlgn="auto" hangingPunct="1">
              <a:spcBef>
                <a:spcPts val="580"/>
              </a:spcBef>
              <a:spcAft>
                <a:spcPts val="0"/>
              </a:spcAft>
              <a:buFont typeface="Wingdings 2"/>
              <a:buChar char=""/>
              <a:defRPr/>
            </a:pPr>
            <a:r>
              <a:rPr lang="en-US"/>
              <a:t>. Create the DEPT table based on the following table instance chart. Place the syntax in a script called lab_1.sql, then execute the statement in the script to create the table.</a:t>
            </a:r>
          </a:p>
          <a:p>
            <a:pPr marL="274320" indent="-274320" algn="l" rtl="0" eaLnBrk="1" fontAlgn="auto" hangingPunct="1">
              <a:spcBef>
                <a:spcPts val="580"/>
              </a:spcBef>
              <a:spcAft>
                <a:spcPts val="0"/>
              </a:spcAft>
              <a:buFont typeface="Wingdings 2"/>
              <a:buNone/>
              <a:defRPr/>
            </a:pPr>
            <a:endParaRPr lang="en-US"/>
          </a:p>
          <a:p>
            <a:pPr marL="274320" indent="-274320" algn="l" rtl="0" eaLnBrk="1" fontAlgn="auto" hangingPunct="1">
              <a:spcBef>
                <a:spcPts val="580"/>
              </a:spcBef>
              <a:spcAft>
                <a:spcPts val="0"/>
              </a:spcAft>
              <a:buFont typeface="Wingdings 2"/>
              <a:buNone/>
              <a:defRPr/>
            </a:pPr>
            <a:endParaRPr lang="en-US"/>
          </a:p>
          <a:p>
            <a:pPr marL="274320" indent="-274320" algn="l" rtl="0" eaLnBrk="1" fontAlgn="auto" hangingPunct="1">
              <a:spcBef>
                <a:spcPts val="580"/>
              </a:spcBef>
              <a:spcAft>
                <a:spcPts val="0"/>
              </a:spcAft>
              <a:buFont typeface="Wingdings 2"/>
              <a:buNone/>
              <a:defRPr/>
            </a:pPr>
            <a:r>
              <a:rPr lang="en-US"/>
              <a:t> </a:t>
            </a:r>
          </a:p>
          <a:p>
            <a:pPr marL="274320" indent="-274320" algn="l" rtl="0" eaLnBrk="1" fontAlgn="auto" hangingPunct="1">
              <a:spcBef>
                <a:spcPts val="580"/>
              </a:spcBef>
              <a:spcAft>
                <a:spcPts val="0"/>
              </a:spcAft>
              <a:buFont typeface="Wingdings 2"/>
              <a:buNone/>
              <a:defRPr/>
            </a:pPr>
            <a:endParaRPr lang="en-US"/>
          </a:p>
          <a:p>
            <a:pPr marL="274320" indent="-274320" algn="l" rtl="0" eaLnBrk="1" fontAlgn="auto" hangingPunct="1">
              <a:spcBef>
                <a:spcPts val="580"/>
              </a:spcBef>
              <a:spcAft>
                <a:spcPts val="0"/>
              </a:spcAft>
              <a:buFont typeface="Wingdings 2"/>
              <a:buNone/>
              <a:defRPr/>
            </a:pPr>
            <a:endParaRPr lang="en-US"/>
          </a:p>
          <a:p>
            <a:pPr marL="274320" indent="-274320" algn="l" rtl="0" eaLnBrk="1" fontAlgn="auto" hangingPunct="1">
              <a:spcBef>
                <a:spcPts val="580"/>
              </a:spcBef>
              <a:spcAft>
                <a:spcPts val="0"/>
              </a:spcAft>
              <a:buFont typeface="Wingdings 2"/>
              <a:buChar char=""/>
              <a:defRPr/>
            </a:pPr>
            <a:r>
              <a:rPr lang="en-US"/>
              <a:t>Confirm that the table is created.</a:t>
            </a:r>
          </a:p>
          <a:p>
            <a:pPr marL="274320" indent="-274320" algn="l" rtl="0" eaLnBrk="1" fontAlgn="auto" hangingPunct="1">
              <a:spcBef>
                <a:spcPts val="580"/>
              </a:spcBef>
              <a:spcAft>
                <a:spcPts val="0"/>
              </a:spcAft>
              <a:buFont typeface="Wingdings 2"/>
              <a:buChar char=""/>
              <a:defRPr/>
            </a:pPr>
            <a:r>
              <a:rPr lang="en-US"/>
              <a:t>Modify the DEPT table to allow for longer employee last names. Confirm your modification</a:t>
            </a:r>
          </a:p>
          <a:p>
            <a:pPr marL="274320" indent="-274320" algn="l" rtl="0" eaLnBrk="1" fontAlgn="auto" hangingPunct="1">
              <a:spcBef>
                <a:spcPts val="580"/>
              </a:spcBef>
              <a:spcAft>
                <a:spcPts val="0"/>
              </a:spcAft>
              <a:buFont typeface="Wingdings 2"/>
              <a:buChar char=""/>
              <a:defRPr/>
            </a:pPr>
            <a:r>
              <a:rPr lang="en-US"/>
              <a:t>Empty the table.</a:t>
            </a:r>
          </a:p>
          <a:p>
            <a:pPr marL="274320" indent="-274320" eaLnBrk="1" fontAlgn="auto" hangingPunct="1">
              <a:spcBef>
                <a:spcPts val="580"/>
              </a:spcBef>
              <a:spcAft>
                <a:spcPts val="0"/>
              </a:spcAft>
              <a:buFont typeface="Wingdings 2"/>
              <a:buChar char=""/>
              <a:defRPr/>
            </a:pPr>
            <a:endParaRPr lang="en-US"/>
          </a:p>
        </p:txBody>
      </p:sp>
      <p:graphicFrame>
        <p:nvGraphicFramePr>
          <p:cNvPr id="5" name="Table 4"/>
          <p:cNvGraphicFramePr>
            <a:graphicFrameLocks noGrp="1"/>
          </p:cNvGraphicFramePr>
          <p:nvPr/>
        </p:nvGraphicFramePr>
        <p:xfrm>
          <a:off x="1295400" y="2590800"/>
          <a:ext cx="6172200" cy="109474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xmlns="" val="20000"/>
                    </a:ext>
                  </a:extLst>
                </a:gridCol>
                <a:gridCol w="2057400">
                  <a:extLst>
                    <a:ext uri="{9D8B030D-6E8A-4147-A177-3AD203B41FA5}">
                      <a16:colId xmlns:a16="http://schemas.microsoft.com/office/drawing/2014/main" xmlns="" val="20001"/>
                    </a:ext>
                  </a:extLst>
                </a:gridCol>
                <a:gridCol w="2057400">
                  <a:extLst>
                    <a:ext uri="{9D8B030D-6E8A-4147-A177-3AD203B41FA5}">
                      <a16:colId xmlns:a16="http://schemas.microsoft.com/office/drawing/2014/main" xmlns="" val="20002"/>
                    </a:ext>
                  </a:extLst>
                </a:gridCol>
              </a:tblGrid>
              <a:tr h="332740">
                <a:tc>
                  <a:txBody>
                    <a:bodyPr/>
                    <a:lstStyle/>
                    <a:p>
                      <a:r>
                        <a:rPr lang="en-US" sz="1400" b="1" kern="1200">
                          <a:solidFill>
                            <a:schemeClr val="lt1"/>
                          </a:solidFill>
                          <a:latin typeface="Times New Roman" pitchFamily="18" charset="0"/>
                          <a:ea typeface="+mn-ea"/>
                          <a:cs typeface="Times New Roman" pitchFamily="18" charset="0"/>
                        </a:rPr>
                        <a:t>Column Name </a:t>
                      </a:r>
                      <a:endParaRPr lang="en-US" sz="1400" b="1">
                        <a:latin typeface="Times New Roman" pitchFamily="18" charset="0"/>
                        <a:cs typeface="Times New Roman" pitchFamily="18" charset="0"/>
                      </a:endParaRPr>
                    </a:p>
                  </a:txBody>
                  <a:tcPr/>
                </a:tc>
                <a:tc>
                  <a:txBody>
                    <a:bodyPr/>
                    <a:lstStyle/>
                    <a:p>
                      <a:pPr marL="0" marR="0" algn="just">
                        <a:lnSpc>
                          <a:spcPts val="1200"/>
                        </a:lnSpc>
                        <a:spcBef>
                          <a:spcPts val="0"/>
                        </a:spcBef>
                        <a:spcAft>
                          <a:spcPts val="0"/>
                        </a:spcAft>
                      </a:pPr>
                      <a:r>
                        <a:rPr lang="en-US" sz="1400" b="1" kern="0">
                          <a:solidFill>
                            <a:schemeClr val="bg1"/>
                          </a:solidFill>
                          <a:latin typeface="Times New Roman" pitchFamily="18" charset="0"/>
                          <a:ea typeface="Times New Roman"/>
                          <a:cs typeface="Times New Roman" pitchFamily="18" charset="0"/>
                        </a:rPr>
                        <a:t>ID </a:t>
                      </a:r>
                      <a:endParaRPr lang="en-US" sz="1400" b="1" kern="100">
                        <a:solidFill>
                          <a:schemeClr val="bg1"/>
                        </a:solidFill>
                        <a:latin typeface="Times New Roman" pitchFamily="18" charset="0"/>
                        <a:ea typeface="MS Gothic"/>
                        <a:cs typeface="Times New Roman" pitchFamily="18" charset="0"/>
                      </a:endParaRPr>
                    </a:p>
                  </a:txBody>
                  <a:tcPr marL="114300" marR="114300" marT="114300" marB="114300"/>
                </a:tc>
                <a:tc>
                  <a:txBody>
                    <a:bodyPr/>
                    <a:lstStyle/>
                    <a:p>
                      <a:r>
                        <a:rPr lang="en-US" sz="1400" b="1">
                          <a:latin typeface="Times New Roman" pitchFamily="18" charset="0"/>
                          <a:cs typeface="Times New Roman" pitchFamily="18" charset="0"/>
                        </a:rPr>
                        <a:t>name</a:t>
                      </a:r>
                    </a:p>
                  </a:txBody>
                  <a:tcPr/>
                </a:tc>
                <a:extLst>
                  <a:ext uri="{0D108BD9-81ED-4DB2-BD59-A6C34878D82A}">
                    <a16:rowId xmlns:a16="http://schemas.microsoft.com/office/drawing/2014/main" xmlns="" val="10000"/>
                  </a:ext>
                </a:extLst>
              </a:tr>
              <a:tr h="332740">
                <a:tc>
                  <a:txBody>
                    <a:bodyPr/>
                    <a:lstStyle/>
                    <a:p>
                      <a:r>
                        <a:rPr lang="en-US" sz="1400" b="1" kern="1200">
                          <a:solidFill>
                            <a:schemeClr val="dk1"/>
                          </a:solidFill>
                          <a:latin typeface="Times New Roman" pitchFamily="18" charset="0"/>
                          <a:ea typeface="+mn-ea"/>
                          <a:cs typeface="Times New Roman" pitchFamily="18" charset="0"/>
                        </a:rPr>
                        <a:t>Data type </a:t>
                      </a:r>
                      <a:endParaRPr lang="en-US" sz="1400" b="1">
                        <a:latin typeface="Times New Roman" pitchFamily="18" charset="0"/>
                        <a:cs typeface="Times New Roman" pitchFamily="18" charset="0"/>
                      </a:endParaRPr>
                    </a:p>
                  </a:txBody>
                  <a:tcPr/>
                </a:tc>
                <a:tc>
                  <a:txBody>
                    <a:bodyPr/>
                    <a:lstStyle/>
                    <a:p>
                      <a:r>
                        <a:rPr lang="en-US" sz="1400" b="1" kern="1200">
                          <a:solidFill>
                            <a:schemeClr val="dk1"/>
                          </a:solidFill>
                          <a:latin typeface="Times New Roman" pitchFamily="18" charset="0"/>
                          <a:ea typeface="+mn-ea"/>
                          <a:cs typeface="Times New Roman" pitchFamily="18" charset="0"/>
                        </a:rPr>
                        <a:t>NUMBER</a:t>
                      </a:r>
                      <a:endParaRPr lang="en-US" sz="1400" b="1">
                        <a:latin typeface="Times New Roman" pitchFamily="18" charset="0"/>
                        <a:cs typeface="Times New Roman" pitchFamily="18" charset="0"/>
                      </a:endParaRPr>
                    </a:p>
                  </a:txBody>
                  <a:tcPr/>
                </a:tc>
                <a:tc>
                  <a:txBody>
                    <a:bodyPr/>
                    <a:lstStyle/>
                    <a:p>
                      <a:r>
                        <a:rPr lang="en-US" sz="1400" b="1" kern="1200">
                          <a:solidFill>
                            <a:schemeClr val="dk1"/>
                          </a:solidFill>
                          <a:latin typeface="Times New Roman" pitchFamily="18" charset="0"/>
                          <a:ea typeface="+mn-ea"/>
                          <a:cs typeface="Times New Roman" pitchFamily="18" charset="0"/>
                        </a:rPr>
                        <a:t>VARCHAR2 </a:t>
                      </a:r>
                      <a:endParaRPr lang="en-US" sz="1400" b="1">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r h="332740">
                <a:tc>
                  <a:txBody>
                    <a:bodyPr/>
                    <a:lstStyle/>
                    <a:p>
                      <a:pPr marL="0" marR="0" algn="just">
                        <a:lnSpc>
                          <a:spcPts val="1200"/>
                        </a:lnSpc>
                        <a:spcBef>
                          <a:spcPts val="0"/>
                        </a:spcBef>
                        <a:spcAft>
                          <a:spcPts val="0"/>
                        </a:spcAft>
                      </a:pPr>
                      <a:r>
                        <a:rPr lang="en-US" sz="1400" b="1" kern="0">
                          <a:solidFill>
                            <a:srgbClr val="000000"/>
                          </a:solidFill>
                          <a:latin typeface="Times New Roman" pitchFamily="18" charset="0"/>
                          <a:ea typeface="Times New Roman"/>
                          <a:cs typeface="Times New Roman" pitchFamily="18" charset="0"/>
                        </a:rPr>
                        <a:t>Length  </a:t>
                      </a:r>
                      <a:endParaRPr lang="en-US" sz="1400" b="1" kern="100">
                        <a:latin typeface="Times New Roman" pitchFamily="18" charset="0"/>
                        <a:ea typeface="MS Gothic"/>
                        <a:cs typeface="Times New Roman" pitchFamily="18" charset="0"/>
                      </a:endParaRPr>
                    </a:p>
                  </a:txBody>
                  <a:tcPr marL="114300" marR="114300" marT="114300" marB="114300"/>
                </a:tc>
                <a:tc>
                  <a:txBody>
                    <a:bodyPr/>
                    <a:lstStyle/>
                    <a:p>
                      <a:r>
                        <a:rPr lang="en-US" sz="1400" b="1">
                          <a:latin typeface="Times New Roman" pitchFamily="18" charset="0"/>
                          <a:cs typeface="Times New Roman" pitchFamily="18" charset="0"/>
                        </a:rPr>
                        <a:t>7</a:t>
                      </a:r>
                    </a:p>
                  </a:txBody>
                  <a:tcPr/>
                </a:tc>
                <a:tc>
                  <a:txBody>
                    <a:bodyPr/>
                    <a:lstStyle/>
                    <a:p>
                      <a:r>
                        <a:rPr lang="en-US" sz="1400" b="1">
                          <a:latin typeface="Times New Roman" pitchFamily="18" charset="0"/>
                          <a:cs typeface="Times New Roman" pitchFamily="18" charset="0"/>
                        </a:rPr>
                        <a:t>25</a:t>
                      </a:r>
                    </a:p>
                  </a:txBody>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410779245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b="1"/>
              <a:t/>
            </a:r>
            <a:br>
              <a:rPr lang="en-US" b="1"/>
            </a:br>
            <a:r>
              <a:rPr lang="en-US" b="1"/>
              <a:t>Database Objects</a:t>
            </a:r>
            <a:endParaRPr lang="en-US"/>
          </a:p>
        </p:txBody>
      </p:sp>
      <p:sp>
        <p:nvSpPr>
          <p:cNvPr id="15364" name="Content Placeholder 4"/>
          <p:cNvSpPr>
            <a:spLocks noGrp="1"/>
          </p:cNvSpPr>
          <p:nvPr>
            <p:ph idx="1"/>
          </p:nvPr>
        </p:nvSpPr>
        <p:spPr>
          <a:xfrm>
            <a:off x="395536" y="1844824"/>
            <a:ext cx="8229600" cy="4876800"/>
          </a:xfrm>
        </p:spPr>
        <p:txBody>
          <a:bodyPr vert="horz" lIns="91440" tIns="45720" rIns="91440" bIns="45720" rtlCol="0" anchor="t">
            <a:normAutofit/>
          </a:bodyPr>
          <a:lstStyle/>
          <a:p>
            <a:pPr algn="l" rtl="0" eaLnBrk="1" hangingPunct="1"/>
            <a:r>
              <a:rPr lang="en-US"/>
              <a:t>All the previews database objects can be created using </a:t>
            </a:r>
            <a:r>
              <a:rPr lang="en-US" i="1">
                <a:solidFill>
                  <a:schemeClr val="accent3"/>
                </a:solidFill>
              </a:rPr>
              <a:t>CREATE </a:t>
            </a:r>
            <a:r>
              <a:rPr lang="en-US" i="1" err="1"/>
              <a:t>sql</a:t>
            </a:r>
            <a:r>
              <a:rPr lang="en-US" i="1"/>
              <a:t> statement</a:t>
            </a:r>
          </a:p>
          <a:p>
            <a:pPr algn="l" rtl="0" eaLnBrk="1" hangingPunct="1"/>
            <a:endParaRPr lang="en-US" i="1"/>
          </a:p>
          <a:p>
            <a:pPr algn="l" rtl="0" eaLnBrk="1" hangingPunct="1"/>
            <a:endParaRPr lang="ar-SA"/>
          </a:p>
        </p:txBody>
      </p:sp>
    </p:spTree>
    <p:extLst>
      <p:ext uri="{BB962C8B-B14F-4D97-AF65-F5344CB8AC3E}">
        <p14:creationId xmlns:p14="http://schemas.microsoft.com/office/powerpoint/2010/main" val="1193986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3"/>
          <p:cNvSpPr>
            <a:spLocks noGrp="1"/>
          </p:cNvSpPr>
          <p:nvPr>
            <p:ph type="title"/>
          </p:nvPr>
        </p:nvSpPr>
        <p:spPr/>
        <p:txBody>
          <a:bodyPr/>
          <a:lstStyle/>
          <a:p>
            <a:pPr eaLnBrk="1" hangingPunct="1"/>
            <a:r>
              <a:rPr lang="en-US"/>
              <a:t>Tables</a:t>
            </a:r>
            <a:endParaRPr lang="ar-SA"/>
          </a:p>
        </p:txBody>
      </p:sp>
      <p:sp>
        <p:nvSpPr>
          <p:cNvPr id="5" name="Text Placeholder 4"/>
          <p:cNvSpPr>
            <a:spLocks noGrp="1"/>
          </p:cNvSpPr>
          <p:nvPr>
            <p:ph idx="1"/>
          </p:nvPr>
        </p:nvSpPr>
        <p:spPr/>
        <p:txBody>
          <a:bodyPr>
            <a:normAutofit/>
          </a:bodyPr>
          <a:lstStyle/>
          <a:p>
            <a:pPr algn="l" rtl="0" eaLnBrk="1" fontAlgn="auto" hangingPunct="1">
              <a:spcAft>
                <a:spcPts val="0"/>
              </a:spcAft>
              <a:buFont typeface="Arial" pitchFamily="34" charset="0"/>
              <a:buChar char="•"/>
              <a:defRPr/>
            </a:pPr>
            <a:r>
              <a:rPr lang="en-US"/>
              <a:t>Creating tables</a:t>
            </a:r>
          </a:p>
          <a:p>
            <a:pPr algn="l" rtl="0" eaLnBrk="1" fontAlgn="auto" hangingPunct="1">
              <a:spcAft>
                <a:spcPts val="0"/>
              </a:spcAft>
              <a:buFont typeface="Arial" pitchFamily="34" charset="0"/>
              <a:buChar char="•"/>
              <a:defRPr/>
            </a:pPr>
            <a:r>
              <a:rPr lang="en-US"/>
              <a:t>The alter statement</a:t>
            </a:r>
          </a:p>
          <a:p>
            <a:pPr algn="l" rtl="0" eaLnBrk="1" fontAlgn="auto" hangingPunct="1">
              <a:spcAft>
                <a:spcPts val="0"/>
              </a:spcAft>
              <a:buFont typeface="Arial" pitchFamily="34" charset="0"/>
              <a:buChar char="•"/>
              <a:defRPr/>
            </a:pPr>
            <a:r>
              <a:rPr lang="en-US"/>
              <a:t>Dropping table</a:t>
            </a:r>
          </a:p>
        </p:txBody>
      </p:sp>
    </p:spTree>
    <p:extLst>
      <p:ext uri="{BB962C8B-B14F-4D97-AF65-F5344CB8AC3E}">
        <p14:creationId xmlns:p14="http://schemas.microsoft.com/office/powerpoint/2010/main" val="172540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b="1">
                <a:solidFill>
                  <a:srgbClr val="7B9899"/>
                </a:solidFill>
              </a:rPr>
              <a:t>Creating table: </a:t>
            </a:r>
            <a:r>
              <a:rPr lang="en-US">
                <a:solidFill>
                  <a:schemeClr val="accent1"/>
                </a:solidFill>
              </a:rPr>
              <a:t>Syntax</a:t>
            </a:r>
            <a:endParaRPr lang="en-US">
              <a:solidFill>
                <a:srgbClr val="7B9899"/>
              </a:solidFill>
            </a:endParaRPr>
          </a:p>
        </p:txBody>
      </p:sp>
      <p:sp>
        <p:nvSpPr>
          <p:cNvPr id="3" name="Content Placeholder 2"/>
          <p:cNvSpPr>
            <a:spLocks noGrp="1"/>
          </p:cNvSpPr>
          <p:nvPr>
            <p:ph sz="quarter" idx="1"/>
          </p:nvPr>
        </p:nvSpPr>
        <p:spPr>
          <a:xfrm>
            <a:off x="301625" y="1527175"/>
            <a:ext cx="8504238" cy="5559425"/>
          </a:xfrm>
        </p:spPr>
        <p:txBody>
          <a:bodyPr rtlCol="0">
            <a:normAutofit/>
          </a:bodyPr>
          <a:lstStyle/>
          <a:p>
            <a:pPr marL="274320" indent="-274320" algn="l" rtl="0" eaLnBrk="1" fontAlgn="auto" hangingPunct="1">
              <a:spcBef>
                <a:spcPts val="580"/>
              </a:spcBef>
              <a:spcAft>
                <a:spcPts val="0"/>
              </a:spcAft>
              <a:buFont typeface="Wingdings 2"/>
              <a:buChar char=""/>
              <a:defRPr/>
            </a:pPr>
            <a:r>
              <a:rPr lang="en-US" sz="2400" b="1"/>
              <a:t>Database tables created using (</a:t>
            </a:r>
            <a:r>
              <a:rPr lang="en-US" sz="2400" b="1">
                <a:solidFill>
                  <a:schemeClr val="accent6"/>
                </a:solidFill>
              </a:rPr>
              <a:t>CREATE TABLE</a:t>
            </a:r>
            <a:r>
              <a:rPr lang="en-US" sz="2400" b="1"/>
              <a:t>  statement)</a:t>
            </a:r>
          </a:p>
          <a:p>
            <a:pPr marL="274320" indent="-274320" algn="l" rtl="0" eaLnBrk="1" fontAlgn="auto" hangingPunct="1">
              <a:spcBef>
                <a:spcPts val="580"/>
              </a:spcBef>
              <a:spcAft>
                <a:spcPts val="0"/>
              </a:spcAft>
              <a:buFont typeface="Wingdings 2"/>
              <a:buChar char=""/>
              <a:defRPr/>
            </a:pPr>
            <a:r>
              <a:rPr lang="en-US" sz="2400" b="1"/>
              <a:t>The </a:t>
            </a:r>
            <a:r>
              <a:rPr lang="en-US" sz="2400" b="1" u="sng">
                <a:solidFill>
                  <a:srgbClr val="00B050"/>
                </a:solidFill>
              </a:rPr>
              <a:t>Minimal Syntax </a:t>
            </a:r>
            <a:r>
              <a:rPr lang="en-US" sz="2400" b="1"/>
              <a:t>is:</a:t>
            </a:r>
          </a:p>
          <a:p>
            <a:pPr marL="274320" indent="-274320" algn="l" rtl="0" eaLnBrk="1" fontAlgn="auto" hangingPunct="1">
              <a:spcBef>
                <a:spcPts val="580"/>
              </a:spcBef>
              <a:spcAft>
                <a:spcPts val="0"/>
              </a:spcAft>
              <a:buFont typeface="Wingdings 2"/>
              <a:buChar char=""/>
              <a:defRPr/>
            </a:pPr>
            <a:endParaRPr lang="en-US" sz="2400" b="1"/>
          </a:p>
          <a:p>
            <a:pPr marL="274320" indent="-274320" algn="l" rtl="0" eaLnBrk="1" fontAlgn="auto" hangingPunct="1">
              <a:spcBef>
                <a:spcPts val="580"/>
              </a:spcBef>
              <a:spcAft>
                <a:spcPts val="0"/>
              </a:spcAft>
              <a:buFont typeface="Wingdings 2"/>
              <a:buChar char=""/>
              <a:defRPr/>
            </a:pPr>
            <a:endParaRPr lang="en-US" sz="2400" b="1"/>
          </a:p>
          <a:p>
            <a:pPr marL="274320" indent="-274320" algn="l" rtl="0" eaLnBrk="1" fontAlgn="auto" hangingPunct="1">
              <a:spcBef>
                <a:spcPts val="580"/>
              </a:spcBef>
              <a:spcAft>
                <a:spcPts val="0"/>
              </a:spcAft>
              <a:buFont typeface="Wingdings 2" pitchFamily="18" charset="2"/>
              <a:buNone/>
              <a:defRPr/>
            </a:pPr>
            <a:endParaRPr lang="en-US" sz="2400" b="1"/>
          </a:p>
          <a:p>
            <a:pPr marL="274320" indent="-274320" algn="l" rtl="0" eaLnBrk="1" fontAlgn="auto" hangingPunct="1">
              <a:spcBef>
                <a:spcPts val="580"/>
              </a:spcBef>
              <a:spcAft>
                <a:spcPts val="0"/>
              </a:spcAft>
              <a:buFont typeface="Wingdings 2"/>
              <a:buChar char=""/>
              <a:defRPr/>
            </a:pPr>
            <a:r>
              <a:rPr lang="en-US" sz="2400" b="1"/>
              <a:t>You Specify:</a:t>
            </a:r>
          </a:p>
          <a:p>
            <a:pPr marL="548640" lvl="1" indent="-274320" algn="l" rtl="0" eaLnBrk="1" fontAlgn="auto" hangingPunct="1">
              <a:spcBef>
                <a:spcPts val="580"/>
              </a:spcBef>
              <a:spcAft>
                <a:spcPts val="0"/>
              </a:spcAft>
              <a:buFont typeface="Wingdings"/>
              <a:buChar char=""/>
              <a:defRPr/>
            </a:pPr>
            <a:r>
              <a:rPr lang="en-US" sz="1400" b="1" i="1" u="sng" err="1">
                <a:solidFill>
                  <a:schemeClr val="tx1">
                    <a:lumMod val="50000"/>
                    <a:lumOff val="50000"/>
                  </a:schemeClr>
                </a:solidFill>
              </a:rPr>
              <a:t>tablename</a:t>
            </a:r>
            <a:r>
              <a:rPr lang="en-US" sz="1400" b="1" i="1">
                <a:solidFill>
                  <a:schemeClr val="tx1">
                    <a:lumMod val="50000"/>
                    <a:lumOff val="50000"/>
                  </a:schemeClr>
                </a:solidFill>
              </a:rPr>
              <a:t> : </a:t>
            </a:r>
            <a:r>
              <a:rPr lang="en-US" sz="1400">
                <a:solidFill>
                  <a:schemeClr val="tx1">
                    <a:lumMod val="50000"/>
                    <a:lumOff val="50000"/>
                  </a:schemeClr>
                </a:solidFill>
              </a:rPr>
              <a:t>The name you chooses for the table</a:t>
            </a:r>
            <a:endParaRPr lang="en-US" sz="1300">
              <a:solidFill>
                <a:schemeClr val="tx1">
                  <a:lumMod val="50000"/>
                  <a:lumOff val="50000"/>
                </a:schemeClr>
              </a:solidFill>
            </a:endParaRPr>
          </a:p>
          <a:p>
            <a:pPr marL="548640" lvl="1" indent="-274320" algn="l" rtl="0" eaLnBrk="1" fontAlgn="auto" hangingPunct="1">
              <a:spcBef>
                <a:spcPts val="580"/>
              </a:spcBef>
              <a:spcAft>
                <a:spcPts val="0"/>
              </a:spcAft>
              <a:buFont typeface="Wingdings 2"/>
              <a:buChar char=""/>
              <a:defRPr/>
            </a:pPr>
            <a:r>
              <a:rPr lang="en-US" sz="1400" b="1" i="1" u="sng">
                <a:solidFill>
                  <a:schemeClr val="tx1">
                    <a:lumMod val="50000"/>
                    <a:lumOff val="50000"/>
                  </a:schemeClr>
                </a:solidFill>
              </a:rPr>
              <a:t>column</a:t>
            </a:r>
            <a:r>
              <a:rPr lang="en-US" sz="1400" b="1" i="1">
                <a:solidFill>
                  <a:schemeClr val="tx1">
                    <a:lumMod val="50000"/>
                    <a:lumOff val="50000"/>
                  </a:schemeClr>
                </a:solidFill>
              </a:rPr>
              <a:t> : </a:t>
            </a:r>
            <a:r>
              <a:rPr lang="en-US" sz="1300">
                <a:solidFill>
                  <a:schemeClr val="tx1">
                    <a:lumMod val="50000"/>
                    <a:lumOff val="50000"/>
                  </a:schemeClr>
                </a:solidFill>
              </a:rPr>
              <a:t>Column name</a:t>
            </a:r>
          </a:p>
          <a:p>
            <a:pPr marL="548640" lvl="1" indent="-274320" algn="l" rtl="0" eaLnBrk="1" fontAlgn="auto" hangingPunct="1">
              <a:spcBef>
                <a:spcPts val="580"/>
              </a:spcBef>
              <a:spcAft>
                <a:spcPts val="0"/>
              </a:spcAft>
              <a:buFont typeface="Wingdings 2"/>
              <a:buChar char=""/>
              <a:defRPr/>
            </a:pPr>
            <a:r>
              <a:rPr lang="en-US" sz="1400" b="1" i="1" u="sng">
                <a:solidFill>
                  <a:schemeClr val="tx1">
                    <a:lumMod val="50000"/>
                    <a:lumOff val="50000"/>
                  </a:schemeClr>
                </a:solidFill>
              </a:rPr>
              <a:t>data type </a:t>
            </a:r>
            <a:r>
              <a:rPr lang="en-US" sz="1400" b="1" i="1">
                <a:solidFill>
                  <a:schemeClr val="tx1">
                    <a:lumMod val="50000"/>
                    <a:lumOff val="50000"/>
                  </a:schemeClr>
                </a:solidFill>
              </a:rPr>
              <a:t>: </a:t>
            </a:r>
            <a:r>
              <a:rPr lang="en-US" sz="1300">
                <a:solidFill>
                  <a:schemeClr val="tx1">
                    <a:lumMod val="50000"/>
                    <a:lumOff val="50000"/>
                  </a:schemeClr>
                </a:solidFill>
              </a:rPr>
              <a:t>column data type  which specifies the type of data to be stored in this column and  column size</a:t>
            </a:r>
          </a:p>
          <a:p>
            <a:pPr marL="548958" lvl="1" indent="-274320" algn="l" rtl="0" eaLnBrk="1" fontAlgn="auto" hangingPunct="1">
              <a:spcBef>
                <a:spcPts val="580"/>
              </a:spcBef>
              <a:spcAft>
                <a:spcPts val="0"/>
              </a:spcAft>
              <a:buFont typeface="Wingdings 2"/>
              <a:buChar char=""/>
              <a:defRPr/>
            </a:pPr>
            <a:r>
              <a:rPr lang="en-US" sz="1300" b="1" u="sng">
                <a:solidFill>
                  <a:schemeClr val="tx1">
                    <a:lumMod val="50000"/>
                    <a:lumOff val="50000"/>
                  </a:schemeClr>
                </a:solidFill>
              </a:rPr>
              <a:t>DEFAULT </a:t>
            </a:r>
            <a:r>
              <a:rPr lang="en-US" sz="1300" b="1" i="1" u="sng" err="1">
                <a:solidFill>
                  <a:schemeClr val="tx1">
                    <a:lumMod val="50000"/>
                    <a:lumOff val="50000"/>
                  </a:schemeClr>
                </a:solidFill>
              </a:rPr>
              <a:t>expr</a:t>
            </a:r>
            <a:r>
              <a:rPr lang="en-US" sz="1300" b="1" u="sng">
                <a:solidFill>
                  <a:schemeClr val="tx1">
                    <a:lumMod val="50000"/>
                    <a:lumOff val="50000"/>
                  </a:schemeClr>
                </a:solidFill>
              </a:rPr>
              <a:t>: </a:t>
            </a:r>
            <a:r>
              <a:rPr lang="en-US" sz="1300">
                <a:solidFill>
                  <a:schemeClr val="tx1">
                    <a:lumMod val="50000"/>
                    <a:lumOff val="50000"/>
                  </a:schemeClr>
                </a:solidFill>
              </a:rPr>
              <a:t>specifies a default value if a value is omitted in the  INSERT statement</a:t>
            </a:r>
          </a:p>
          <a:p>
            <a:pPr marL="274320" indent="-274320" algn="l" rtl="0" eaLnBrk="1" fontAlgn="auto" hangingPunct="1">
              <a:spcBef>
                <a:spcPts val="580"/>
              </a:spcBef>
              <a:spcAft>
                <a:spcPts val="0"/>
              </a:spcAft>
              <a:buFont typeface="Wingdings 2"/>
              <a:buNone/>
              <a:defRPr/>
            </a:pPr>
            <a:endParaRPr lang="en-US"/>
          </a:p>
        </p:txBody>
      </p:sp>
      <p:sp>
        <p:nvSpPr>
          <p:cNvPr id="4" name="Rectangle 3"/>
          <p:cNvSpPr/>
          <p:nvPr/>
        </p:nvSpPr>
        <p:spPr>
          <a:xfrm>
            <a:off x="381000" y="2819400"/>
            <a:ext cx="8153400" cy="1295400"/>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marL="274320" indent="-274320" fontAlgn="auto">
              <a:spcBef>
                <a:spcPts val="580"/>
              </a:spcBef>
              <a:spcAft>
                <a:spcPts val="0"/>
              </a:spcAft>
              <a:defRPr/>
            </a:pPr>
            <a:r>
              <a:rPr lang="en-US" b="1"/>
              <a:t>CREATE  TABLE  </a:t>
            </a:r>
            <a:r>
              <a:rPr lang="en-US" b="1">
                <a:solidFill>
                  <a:schemeClr val="tx2">
                    <a:lumMod val="60000"/>
                    <a:lumOff val="40000"/>
                  </a:schemeClr>
                </a:solidFill>
              </a:rPr>
              <a:t> </a:t>
            </a:r>
            <a:r>
              <a:rPr lang="en-US" b="1" i="1" err="1">
                <a:solidFill>
                  <a:schemeClr val="tx2">
                    <a:lumMod val="60000"/>
                    <a:lumOff val="40000"/>
                  </a:schemeClr>
                </a:solidFill>
              </a:rPr>
              <a:t>tablename</a:t>
            </a:r>
            <a:r>
              <a:rPr lang="en-US">
                <a:solidFill>
                  <a:schemeClr val="tx2">
                    <a:lumMod val="60000"/>
                    <a:lumOff val="40000"/>
                  </a:schemeClr>
                </a:solidFill>
              </a:rPr>
              <a:t> </a:t>
            </a:r>
            <a:r>
              <a:rPr lang="en-US" b="1">
                <a:solidFill>
                  <a:schemeClr val="accent1"/>
                </a:solidFill>
              </a:rPr>
              <a:t>(</a:t>
            </a:r>
            <a:r>
              <a:rPr lang="en-US" b="1" i="1">
                <a:solidFill>
                  <a:schemeClr val="tx2">
                    <a:lumMod val="60000"/>
                    <a:lumOff val="40000"/>
                  </a:schemeClr>
                </a:solidFill>
              </a:rPr>
              <a:t>column data type </a:t>
            </a:r>
            <a:r>
              <a:rPr lang="en-US" b="1">
                <a:solidFill>
                  <a:schemeClr val="accent1"/>
                </a:solidFill>
              </a:rPr>
              <a:t>[</a:t>
            </a:r>
            <a:r>
              <a:rPr lang="en-US" b="1">
                <a:solidFill>
                  <a:schemeClr val="tx1"/>
                </a:solidFill>
              </a:rPr>
              <a:t>DEFAULT </a:t>
            </a:r>
            <a:r>
              <a:rPr lang="en-US" b="1" i="1" err="1">
                <a:solidFill>
                  <a:schemeClr val="tx2">
                    <a:lumMod val="60000"/>
                    <a:lumOff val="40000"/>
                  </a:schemeClr>
                </a:solidFill>
              </a:rPr>
              <a:t>expr</a:t>
            </a:r>
            <a:r>
              <a:rPr lang="en-US" b="1">
                <a:solidFill>
                  <a:schemeClr val="accent1"/>
                </a:solidFill>
              </a:rPr>
              <a:t>]</a:t>
            </a:r>
            <a:r>
              <a:rPr lang="en-US">
                <a:solidFill>
                  <a:schemeClr val="accent1"/>
                </a:solidFill>
              </a:rPr>
              <a:t>,</a:t>
            </a:r>
            <a:r>
              <a:rPr lang="en-US" b="1">
                <a:solidFill>
                  <a:schemeClr val="tx2">
                    <a:lumMod val="60000"/>
                    <a:lumOff val="40000"/>
                  </a:schemeClr>
                </a:solidFill>
              </a:rPr>
              <a:t> …..</a:t>
            </a:r>
            <a:r>
              <a:rPr lang="en-US" b="1">
                <a:solidFill>
                  <a:schemeClr val="accent1"/>
                </a:solidFill>
              </a:rPr>
              <a:t>)</a:t>
            </a:r>
            <a:r>
              <a:rPr lang="en-US" b="1"/>
              <a:t>;</a:t>
            </a:r>
            <a:endParaRPr lang="en-US"/>
          </a:p>
        </p:txBody>
      </p:sp>
    </p:spTree>
    <p:extLst>
      <p:ext uri="{BB962C8B-B14F-4D97-AF65-F5344CB8AC3E}">
        <p14:creationId xmlns:p14="http://schemas.microsoft.com/office/powerpoint/2010/main" val="729944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b="1">
                <a:solidFill>
                  <a:srgbClr val="7B9899"/>
                </a:solidFill>
              </a:rPr>
              <a:t>Creating table: </a:t>
            </a:r>
            <a:r>
              <a:rPr lang="en-US">
                <a:solidFill>
                  <a:schemeClr val="accent1"/>
                </a:solidFill>
              </a:rPr>
              <a:t>Naming Rules</a:t>
            </a:r>
            <a:endParaRPr lang="en-US">
              <a:solidFill>
                <a:srgbClr val="7B9899"/>
              </a:solidFill>
            </a:endParaRPr>
          </a:p>
        </p:txBody>
      </p:sp>
      <p:sp>
        <p:nvSpPr>
          <p:cNvPr id="3" name="Content Placeholder 2"/>
          <p:cNvSpPr>
            <a:spLocks noGrp="1"/>
          </p:cNvSpPr>
          <p:nvPr>
            <p:ph sz="quarter" idx="1"/>
          </p:nvPr>
        </p:nvSpPr>
        <p:spPr>
          <a:xfrm>
            <a:off x="301625" y="1527175"/>
            <a:ext cx="8504238" cy="4572000"/>
          </a:xfrm>
        </p:spPr>
        <p:txBody>
          <a:bodyPr rtlCol="0">
            <a:normAutofit/>
          </a:bodyPr>
          <a:lstStyle/>
          <a:p>
            <a:pPr marL="274320" indent="-274320" algn="l" rtl="0" eaLnBrk="1" fontAlgn="auto" hangingPunct="1">
              <a:spcBef>
                <a:spcPts val="580"/>
              </a:spcBef>
              <a:spcAft>
                <a:spcPts val="0"/>
              </a:spcAft>
              <a:buFont typeface="Wingdings 2"/>
              <a:buChar char=""/>
              <a:defRPr/>
            </a:pPr>
            <a:r>
              <a:rPr lang="en-US" b="1"/>
              <a:t>Table names and column names:</a:t>
            </a:r>
            <a:endParaRPr lang="en-US"/>
          </a:p>
          <a:p>
            <a:pPr marL="548640" lvl="1" indent="-274320" algn="l" rtl="0" eaLnBrk="1" fontAlgn="auto" hangingPunct="1">
              <a:spcBef>
                <a:spcPts val="580"/>
              </a:spcBef>
              <a:spcAft>
                <a:spcPts val="0"/>
              </a:spcAft>
              <a:buFont typeface="Wingdings"/>
              <a:buChar char=""/>
              <a:defRPr/>
            </a:pPr>
            <a:r>
              <a:rPr lang="en-US"/>
              <a:t>Must begin with a letter</a:t>
            </a:r>
          </a:p>
          <a:p>
            <a:pPr marL="548640" lvl="1" indent="-274320" algn="l" rtl="0" eaLnBrk="1" fontAlgn="auto" hangingPunct="1">
              <a:spcBef>
                <a:spcPts val="580"/>
              </a:spcBef>
              <a:spcAft>
                <a:spcPts val="0"/>
              </a:spcAft>
              <a:buFont typeface="Wingdings"/>
              <a:buChar char=""/>
              <a:defRPr/>
            </a:pPr>
            <a:r>
              <a:rPr lang="en-US"/>
              <a:t>Must be 1 to 30 characters long</a:t>
            </a:r>
          </a:p>
          <a:p>
            <a:pPr marL="548640" lvl="1" indent="-274320" algn="l" rtl="0" eaLnBrk="1" fontAlgn="auto" hangingPunct="1">
              <a:spcBef>
                <a:spcPts val="580"/>
              </a:spcBef>
              <a:spcAft>
                <a:spcPts val="0"/>
              </a:spcAft>
              <a:buFont typeface="Wingdings"/>
              <a:buChar char=""/>
              <a:defRPr/>
            </a:pPr>
            <a:r>
              <a:rPr lang="en-US"/>
              <a:t>Must contain only A–Z, a–z, 0–9, _, $, and #</a:t>
            </a:r>
          </a:p>
          <a:p>
            <a:pPr marL="548640" lvl="1" indent="-274320" algn="l" rtl="0" eaLnBrk="1" fontAlgn="auto" hangingPunct="1">
              <a:spcBef>
                <a:spcPts val="580"/>
              </a:spcBef>
              <a:spcAft>
                <a:spcPts val="0"/>
              </a:spcAft>
              <a:buFont typeface="Wingdings"/>
              <a:buChar char=""/>
              <a:defRPr/>
            </a:pPr>
            <a:r>
              <a:rPr lang="en-US"/>
              <a:t>Must not duplicate the name of another object </a:t>
            </a:r>
            <a:r>
              <a:rPr lang="en-US" b="1"/>
              <a:t>owned by the same user</a:t>
            </a:r>
            <a:endParaRPr lang="en-US"/>
          </a:p>
          <a:p>
            <a:pPr marL="548640" lvl="1" indent="-274320" algn="l" rtl="0" eaLnBrk="1" fontAlgn="auto" hangingPunct="1">
              <a:spcBef>
                <a:spcPts val="580"/>
              </a:spcBef>
              <a:spcAft>
                <a:spcPts val="0"/>
              </a:spcAft>
              <a:buFont typeface="Wingdings"/>
              <a:buChar char=""/>
              <a:defRPr/>
            </a:pPr>
            <a:r>
              <a:rPr lang="en-US"/>
              <a:t>Must not be an Oracle Server reserved word</a:t>
            </a:r>
          </a:p>
          <a:p>
            <a:pPr marL="274320" indent="-274320" algn="l" rtl="0" eaLnBrk="1" fontAlgn="auto" hangingPunct="1">
              <a:spcBef>
                <a:spcPts val="580"/>
              </a:spcBef>
              <a:spcAft>
                <a:spcPts val="0"/>
              </a:spcAft>
              <a:buFont typeface="Wingdings 2"/>
              <a:buChar char=""/>
              <a:defRPr/>
            </a:pPr>
            <a:r>
              <a:rPr lang="en-US" b="1">
                <a:solidFill>
                  <a:schemeClr val="accent1"/>
                </a:solidFill>
              </a:rPr>
              <a:t>Note: </a:t>
            </a:r>
            <a:r>
              <a:rPr lang="en-US" b="1"/>
              <a:t>Names are </a:t>
            </a:r>
            <a:r>
              <a:rPr lang="en-US" b="1">
                <a:solidFill>
                  <a:srgbClr val="00B050"/>
                </a:solidFill>
              </a:rPr>
              <a:t>not</a:t>
            </a:r>
            <a:r>
              <a:rPr lang="en-US" b="1"/>
              <a:t> case sensitive. (</a:t>
            </a:r>
            <a:r>
              <a:rPr lang="en-US" b="1">
                <a:solidFill>
                  <a:schemeClr val="accent6"/>
                </a:solidFill>
              </a:rPr>
              <a:t>For example</a:t>
            </a:r>
            <a:r>
              <a:rPr lang="en-US" b="1"/>
              <a:t>, </a:t>
            </a:r>
            <a:r>
              <a:rPr lang="en-US">
                <a:solidFill>
                  <a:schemeClr val="bg1">
                    <a:lumMod val="50000"/>
                  </a:schemeClr>
                </a:solidFill>
              </a:rPr>
              <a:t>EMPLOYEES is treated as the same name as </a:t>
            </a:r>
            <a:r>
              <a:rPr lang="en-US" err="1">
                <a:solidFill>
                  <a:schemeClr val="bg1">
                    <a:lumMod val="50000"/>
                  </a:schemeClr>
                </a:solidFill>
              </a:rPr>
              <a:t>eMPloyees</a:t>
            </a:r>
            <a:r>
              <a:rPr lang="en-US">
                <a:solidFill>
                  <a:schemeClr val="bg1">
                    <a:lumMod val="50000"/>
                  </a:schemeClr>
                </a:solidFill>
              </a:rPr>
              <a:t> or </a:t>
            </a:r>
            <a:r>
              <a:rPr lang="en-US" err="1">
                <a:solidFill>
                  <a:schemeClr val="bg1">
                    <a:lumMod val="50000"/>
                  </a:schemeClr>
                </a:solidFill>
              </a:rPr>
              <a:t>eMpLOYEES</a:t>
            </a:r>
            <a:r>
              <a:rPr lang="en-US"/>
              <a:t>.)</a:t>
            </a:r>
          </a:p>
          <a:p>
            <a:pPr marL="274320" indent="-274320" algn="l" rtl="0" eaLnBrk="1" fontAlgn="auto" hangingPunct="1">
              <a:spcBef>
                <a:spcPts val="580"/>
              </a:spcBef>
              <a:spcAft>
                <a:spcPts val="0"/>
              </a:spcAft>
              <a:buFont typeface="Wingdings 2"/>
              <a:buNone/>
              <a:defRPr/>
            </a:pPr>
            <a:endParaRPr lang="en-US"/>
          </a:p>
          <a:p>
            <a:pPr marL="274320" indent="-274320" algn="l" rtl="0" eaLnBrk="1" fontAlgn="auto" hangingPunct="1">
              <a:spcBef>
                <a:spcPts val="580"/>
              </a:spcBef>
              <a:spcAft>
                <a:spcPts val="0"/>
              </a:spcAft>
              <a:buFont typeface="Wingdings 2"/>
              <a:buNone/>
              <a:defRPr/>
            </a:pPr>
            <a:endParaRPr lang="en-US"/>
          </a:p>
        </p:txBody>
      </p:sp>
    </p:spTree>
    <p:extLst>
      <p:ext uri="{BB962C8B-B14F-4D97-AF65-F5344CB8AC3E}">
        <p14:creationId xmlns:p14="http://schemas.microsoft.com/office/powerpoint/2010/main" val="169626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b="1">
                <a:solidFill>
                  <a:srgbClr val="7B9899"/>
                </a:solidFill>
              </a:rPr>
              <a:t>Creating table: </a:t>
            </a:r>
            <a:r>
              <a:rPr lang="en-US">
                <a:solidFill>
                  <a:schemeClr val="accent1"/>
                </a:solidFill>
              </a:rPr>
              <a:t>Naming Guideline</a:t>
            </a:r>
            <a:endParaRPr lang="en-US">
              <a:solidFill>
                <a:srgbClr val="7B9899"/>
              </a:solidFill>
            </a:endParaRPr>
          </a:p>
        </p:txBody>
      </p:sp>
      <p:sp>
        <p:nvSpPr>
          <p:cNvPr id="3" name="Content Placeholder 2"/>
          <p:cNvSpPr>
            <a:spLocks noGrp="1"/>
          </p:cNvSpPr>
          <p:nvPr>
            <p:ph sz="quarter" idx="1"/>
          </p:nvPr>
        </p:nvSpPr>
        <p:spPr>
          <a:xfrm>
            <a:off x="301625" y="1527175"/>
            <a:ext cx="8504238" cy="4572000"/>
          </a:xfrm>
        </p:spPr>
        <p:txBody>
          <a:bodyPr rtlCol="0">
            <a:normAutofit/>
          </a:bodyPr>
          <a:lstStyle/>
          <a:p>
            <a:pPr marL="274320" indent="-274320" algn="l" rtl="0" eaLnBrk="1" fontAlgn="auto" hangingPunct="1">
              <a:spcBef>
                <a:spcPts val="580"/>
              </a:spcBef>
              <a:spcAft>
                <a:spcPts val="0"/>
              </a:spcAft>
              <a:buFont typeface="Wingdings 2"/>
              <a:buChar char=""/>
              <a:defRPr/>
            </a:pPr>
            <a:r>
              <a:rPr lang="en-US" b="1"/>
              <a:t>Table names and column names:</a:t>
            </a:r>
            <a:endParaRPr lang="en-US"/>
          </a:p>
          <a:p>
            <a:pPr marL="548958" lvl="1" indent="-274320" algn="l" rtl="0" eaLnBrk="1" fontAlgn="auto" hangingPunct="1">
              <a:spcBef>
                <a:spcPts val="580"/>
              </a:spcBef>
              <a:spcAft>
                <a:spcPts val="0"/>
              </a:spcAft>
              <a:buFont typeface="Wingdings 2"/>
              <a:buChar char=""/>
              <a:defRPr/>
            </a:pPr>
            <a:r>
              <a:rPr lang="en-US">
                <a:solidFill>
                  <a:schemeClr val="tx1">
                    <a:lumMod val="50000"/>
                    <a:lumOff val="50000"/>
                  </a:schemeClr>
                </a:solidFill>
              </a:rPr>
              <a:t>Use a descriptive names for table as well the other database objects</a:t>
            </a:r>
          </a:p>
          <a:p>
            <a:pPr marL="548958" lvl="1" indent="-274320" algn="l" rtl="0" eaLnBrk="1" fontAlgn="auto" hangingPunct="1">
              <a:spcBef>
                <a:spcPts val="580"/>
              </a:spcBef>
              <a:spcAft>
                <a:spcPts val="0"/>
              </a:spcAft>
              <a:buFont typeface="Wingdings 2"/>
              <a:buChar char=""/>
              <a:defRPr/>
            </a:pPr>
            <a:r>
              <a:rPr lang="en-US" b="1"/>
              <a:t>Names are </a:t>
            </a:r>
            <a:r>
              <a:rPr lang="en-US" b="1">
                <a:solidFill>
                  <a:srgbClr val="00B050"/>
                </a:solidFill>
              </a:rPr>
              <a:t>not</a:t>
            </a:r>
            <a:r>
              <a:rPr lang="en-US" b="1"/>
              <a:t> case sensitive. (</a:t>
            </a:r>
            <a:r>
              <a:rPr lang="en-US" b="1">
                <a:solidFill>
                  <a:schemeClr val="accent6"/>
                </a:solidFill>
              </a:rPr>
              <a:t>For example</a:t>
            </a:r>
            <a:r>
              <a:rPr lang="en-US" b="1"/>
              <a:t>, </a:t>
            </a:r>
            <a:r>
              <a:rPr lang="en-US">
                <a:solidFill>
                  <a:schemeClr val="accent1"/>
                </a:solidFill>
              </a:rPr>
              <a:t>EMPLOYEES</a:t>
            </a:r>
            <a:r>
              <a:rPr lang="en-US">
                <a:solidFill>
                  <a:schemeClr val="bg1">
                    <a:lumMod val="50000"/>
                  </a:schemeClr>
                </a:solidFill>
              </a:rPr>
              <a:t> is treated as the same name as </a:t>
            </a:r>
            <a:r>
              <a:rPr lang="en-US" err="1">
                <a:solidFill>
                  <a:schemeClr val="accent1"/>
                </a:solidFill>
              </a:rPr>
              <a:t>eMPloyees</a:t>
            </a:r>
            <a:r>
              <a:rPr lang="en-US">
                <a:solidFill>
                  <a:schemeClr val="bg1">
                    <a:lumMod val="50000"/>
                  </a:schemeClr>
                </a:solidFill>
              </a:rPr>
              <a:t> or </a:t>
            </a:r>
            <a:r>
              <a:rPr lang="en-US" err="1">
                <a:solidFill>
                  <a:schemeClr val="accent1"/>
                </a:solidFill>
              </a:rPr>
              <a:t>eMpLOYEES</a:t>
            </a:r>
            <a:r>
              <a:rPr lang="en-US"/>
              <a:t>.)</a:t>
            </a:r>
          </a:p>
          <a:p>
            <a:pPr marL="548958" lvl="1" indent="-274320" algn="l" rtl="0" eaLnBrk="1" fontAlgn="auto" hangingPunct="1">
              <a:spcBef>
                <a:spcPts val="580"/>
              </a:spcBef>
              <a:spcAft>
                <a:spcPts val="0"/>
              </a:spcAft>
              <a:buFont typeface="Wingdings 2"/>
              <a:buChar char=""/>
              <a:defRPr/>
            </a:pPr>
            <a:endParaRPr lang="en-US"/>
          </a:p>
          <a:p>
            <a:pPr marL="274320" indent="-274320" algn="l" rtl="0" eaLnBrk="1" fontAlgn="auto" hangingPunct="1">
              <a:spcBef>
                <a:spcPts val="580"/>
              </a:spcBef>
              <a:spcAft>
                <a:spcPts val="0"/>
              </a:spcAft>
              <a:buFont typeface="Wingdings 2"/>
              <a:buNone/>
              <a:defRPr/>
            </a:pPr>
            <a:endParaRPr lang="en-US"/>
          </a:p>
          <a:p>
            <a:pPr marL="274320" indent="-274320" algn="l" rtl="0" eaLnBrk="1" fontAlgn="auto" hangingPunct="1">
              <a:spcBef>
                <a:spcPts val="580"/>
              </a:spcBef>
              <a:spcAft>
                <a:spcPts val="0"/>
              </a:spcAft>
              <a:buFont typeface="Wingdings 2"/>
              <a:buNone/>
              <a:defRPr/>
            </a:pPr>
            <a:endParaRPr lang="en-US"/>
          </a:p>
        </p:txBody>
      </p:sp>
    </p:spTree>
    <p:extLst>
      <p:ext uri="{BB962C8B-B14F-4D97-AF65-F5344CB8AC3E}">
        <p14:creationId xmlns:p14="http://schemas.microsoft.com/office/powerpoint/2010/main" val="1397948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b="1">
                <a:solidFill>
                  <a:srgbClr val="7B9899"/>
                </a:solidFill>
              </a:rPr>
              <a:t>Creating table: </a:t>
            </a:r>
            <a:r>
              <a:rPr lang="en-US">
                <a:solidFill>
                  <a:schemeClr val="accent1"/>
                </a:solidFill>
              </a:rPr>
              <a:t>Data Types</a:t>
            </a:r>
            <a:endParaRPr lang="en-US">
              <a:solidFill>
                <a:srgbClr val="7B9899"/>
              </a:solidFill>
            </a:endParaRPr>
          </a:p>
        </p:txBody>
      </p:sp>
      <p:pic>
        <p:nvPicPr>
          <p:cNvPr id="21507" name="Picture 3"/>
          <p:cNvPicPr>
            <a:picLocks noChangeAspect="1" noChangeArrowheads="1"/>
          </p:cNvPicPr>
          <p:nvPr/>
        </p:nvPicPr>
        <p:blipFill>
          <a:blip r:embed="rId3" cstate="print"/>
          <a:srcRect l="19547" t="23958" r="17204" b="14583"/>
          <a:stretch>
            <a:fillRect/>
          </a:stretch>
        </p:blipFill>
        <p:spPr bwMode="auto">
          <a:xfrm>
            <a:off x="457200" y="1676400"/>
            <a:ext cx="8229600" cy="4495800"/>
          </a:xfrm>
          <a:prstGeom prst="rect">
            <a:avLst/>
          </a:prstGeom>
          <a:noFill/>
          <a:ln w="9525">
            <a:noFill/>
            <a:miter lim="800000"/>
            <a:headEnd/>
            <a:tailEnd/>
          </a:ln>
        </p:spPr>
      </p:pic>
    </p:spTree>
    <p:extLst>
      <p:ext uri="{BB962C8B-B14F-4D97-AF65-F5344CB8AC3E}">
        <p14:creationId xmlns:p14="http://schemas.microsoft.com/office/powerpoint/2010/main" val="1183844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b="1">
                <a:solidFill>
                  <a:srgbClr val="7B9899"/>
                </a:solidFill>
              </a:rPr>
              <a:t>Creating table: </a:t>
            </a:r>
            <a:r>
              <a:rPr lang="en-US">
                <a:solidFill>
                  <a:schemeClr val="accent1"/>
                </a:solidFill>
              </a:rPr>
              <a:t>Data Types (Cont.)</a:t>
            </a:r>
            <a:endParaRPr lang="en-US">
              <a:solidFill>
                <a:srgbClr val="7B9899"/>
              </a:solidFill>
            </a:endParaRPr>
          </a:p>
        </p:txBody>
      </p:sp>
      <p:pic>
        <p:nvPicPr>
          <p:cNvPr id="22531" name="Picture 2"/>
          <p:cNvPicPr>
            <a:picLocks noChangeAspect="1" noChangeArrowheads="1"/>
          </p:cNvPicPr>
          <p:nvPr/>
        </p:nvPicPr>
        <p:blipFill>
          <a:blip r:embed="rId3" cstate="print"/>
          <a:srcRect l="18155" t="26042" r="18594" b="31250"/>
          <a:stretch>
            <a:fillRect/>
          </a:stretch>
        </p:blipFill>
        <p:spPr bwMode="auto">
          <a:xfrm>
            <a:off x="533400" y="1676400"/>
            <a:ext cx="8229600" cy="3124200"/>
          </a:xfrm>
          <a:prstGeom prst="rect">
            <a:avLst/>
          </a:prstGeom>
          <a:noFill/>
          <a:ln w="9525">
            <a:noFill/>
            <a:miter lim="800000"/>
            <a:headEnd/>
            <a:tailEnd/>
          </a:ln>
        </p:spPr>
      </p:pic>
    </p:spTree>
    <p:extLst>
      <p:ext uri="{BB962C8B-B14F-4D97-AF65-F5344CB8AC3E}">
        <p14:creationId xmlns:p14="http://schemas.microsoft.com/office/powerpoint/2010/main" val="16303231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F239EEA6C779743A6B726303D9CDA82" ma:contentTypeVersion="0" ma:contentTypeDescription="Create a new document." ma:contentTypeScope="" ma:versionID="2b54c09cfc82e1b2db1d627d9b6677bd">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6B196CE-CF26-4C25-BE10-24EA4E932BF8}">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6C623BF-C9D3-49BE-A1C5-39AAE86D8D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F63BB40B-1DFB-4020-921D-80E1DA6EEE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843</Words>
  <Application>Microsoft Office PowerPoint</Application>
  <PresentationFormat>عرض على الشاشة (3:4)‏</PresentationFormat>
  <Paragraphs>169</Paragraphs>
  <Slides>21</Slides>
  <Notes>21</Notes>
  <HiddenSlides>1</HiddenSlides>
  <MMClips>0</MMClips>
  <ScaleCrop>false</ScaleCrop>
  <HeadingPairs>
    <vt:vector size="4" baseType="variant">
      <vt:variant>
        <vt:lpstr>نسق</vt:lpstr>
      </vt:variant>
      <vt:variant>
        <vt:i4>1</vt:i4>
      </vt:variant>
      <vt:variant>
        <vt:lpstr>عناوين الشرائح</vt:lpstr>
      </vt:variant>
      <vt:variant>
        <vt:i4>21</vt:i4>
      </vt:variant>
    </vt:vector>
  </HeadingPairs>
  <TitlesOfParts>
    <vt:vector size="22" baseType="lpstr">
      <vt:lpstr>Clarity</vt:lpstr>
      <vt:lpstr>SQL Creating and Managing Tables </vt:lpstr>
      <vt:lpstr>   Database Objects   Database Objects</vt:lpstr>
      <vt:lpstr> Database Objects</vt:lpstr>
      <vt:lpstr>Tables</vt:lpstr>
      <vt:lpstr>Creating table: Syntax</vt:lpstr>
      <vt:lpstr>Creating table: Naming Rules</vt:lpstr>
      <vt:lpstr>Creating table: Naming Guideline</vt:lpstr>
      <vt:lpstr>Creating table: Data Types</vt:lpstr>
      <vt:lpstr>Creating table: Data Types (Cont.)</vt:lpstr>
      <vt:lpstr>Creating table: DEFAULT</vt:lpstr>
      <vt:lpstr>Creating table: Example</vt:lpstr>
      <vt:lpstr>The ALTER TABLE Statement</vt:lpstr>
      <vt:lpstr>The ALTER TABLE Statement: Syntax</vt:lpstr>
      <vt:lpstr>The ALTER TABLE Statement: Syntax</vt:lpstr>
      <vt:lpstr>The ALTER TABLE Statement: Example (Add)</vt:lpstr>
      <vt:lpstr>The ALTER TABLE Statement: Example (Add)</vt:lpstr>
      <vt:lpstr>The ALTER TABLE Statement: Example (Modify)</vt:lpstr>
      <vt:lpstr>The ALTER TABLE Statement: Example (DROP)</vt:lpstr>
      <vt:lpstr>Dropping a Table</vt:lpstr>
      <vt:lpstr>Truncating a Table</vt:lpstr>
      <vt:lpstr>Exersises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SQL Creating and Managing Tables </dc:title>
  <cp:lastModifiedBy>user14</cp:lastModifiedBy>
  <cp:revision>2</cp:revision>
  <dcterms:modified xsi:type="dcterms:W3CDTF">2017-10-15T07:36:16Z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0x010100EF239EEA6C779743A6B726303D9CDA82</vt:lpwstr>
  </property>
</Properties>
</file>