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ثلث متساوي الساقين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ar-SA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ثلث قائم الزاوية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مثلث متساوي الساقين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  <p:cxnSp>
        <p:nvCxnSpPr>
          <p:cNvPr id="11" name="رابط مستقيم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مثلث قائم الزاوية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رابط مستقيم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رابط مستقيم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D5FEA37-B7C2-40EB-B932-93CE22B3402F}" type="datetimeFigureOut">
              <a:rPr lang="ar-SA" smtClean="0"/>
              <a:t>06/07/42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ar-SA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DCA5F81-0D3D-4A2D-A72B-36A13306C721}" type="slidenum">
              <a:rPr lang="ar-SA" smtClean="0"/>
              <a:t>‹#›</a:t>
            </a:fld>
            <a:endParaRPr lang="ar-S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1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r" rtl="1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r" rtl="1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r" rtl="1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تعديل وبناء السلوك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 smtClean="0"/>
          </a:p>
          <a:p>
            <a:endParaRPr lang="ar-SA" dirty="0" smtClean="0"/>
          </a:p>
          <a:p>
            <a:r>
              <a:rPr lang="ar-SA" dirty="0" smtClean="0"/>
              <a:t>الفصل </a:t>
            </a:r>
            <a:r>
              <a:rPr lang="ar-SA" dirty="0" smtClean="0"/>
              <a:t>الخامس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التحليل الوظيفي للسلوكيات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يقصد </a:t>
            </a:r>
            <a:r>
              <a:rPr lang="ar-SA" dirty="0" err="1" smtClean="0"/>
              <a:t>به</a:t>
            </a:r>
            <a:r>
              <a:rPr lang="ar-SA" dirty="0" smtClean="0"/>
              <a:t> التعرف على المثيرات </a:t>
            </a:r>
            <a:r>
              <a:rPr lang="ar-SA" dirty="0" smtClean="0"/>
              <a:t>التي تسبق </a:t>
            </a:r>
            <a:r>
              <a:rPr lang="ar-SA" dirty="0" smtClean="0"/>
              <a:t>السلوك والتي تأتي أثناء السلوك والتي تلحق بالسلوك والتي هي مرتبطة بالسلوك وتؤثر عليه .</a:t>
            </a:r>
          </a:p>
          <a:p>
            <a:pPr>
              <a:buNone/>
            </a:pPr>
            <a:endParaRPr lang="ar-SA" dirty="0" smtClean="0"/>
          </a:p>
          <a:p>
            <a:pPr>
              <a:buNone/>
            </a:pPr>
            <a:r>
              <a:rPr lang="ar-SA" dirty="0" smtClean="0"/>
              <a:t>من المثيرات التي يجب الاهتمام </a:t>
            </a:r>
            <a:r>
              <a:rPr lang="ar-SA" dirty="0" err="1" smtClean="0"/>
              <a:t>بها</a:t>
            </a:r>
            <a:r>
              <a:rPr lang="ar-SA" dirty="0" smtClean="0"/>
              <a:t>:</a:t>
            </a:r>
          </a:p>
          <a:p>
            <a:pPr>
              <a:buNone/>
            </a:pPr>
            <a:r>
              <a:rPr lang="ar-SA" dirty="0" smtClean="0"/>
              <a:t>    الأفعال ، المشاعر ، الأحاسيس ، الأفكار ، الأشخاص الذين لهم علاقة بالسلوك ، الأماكن التي يحدث فيها السلوك المشكل، الأزمنة التي يحدث </a:t>
            </a:r>
            <a:r>
              <a:rPr lang="ar-SA" dirty="0" err="1" smtClean="0"/>
              <a:t>بها</a:t>
            </a:r>
            <a:r>
              <a:rPr lang="ar-SA" dirty="0" smtClean="0"/>
              <a:t> السلوك بشكل عام.</a:t>
            </a:r>
          </a:p>
          <a:p>
            <a:pPr>
              <a:buNone/>
            </a:pPr>
            <a:r>
              <a:rPr lang="ar-SA" dirty="0" smtClean="0"/>
              <a:t>   مثال على التحليل الوظيفي للسلوك المشكل( ارجعي للكتاب </a:t>
            </a:r>
            <a:r>
              <a:rPr lang="ar-SA" dirty="0" err="1" smtClean="0"/>
              <a:t>ص</a:t>
            </a:r>
            <a:r>
              <a:rPr lang="ar-SA" dirty="0" smtClean="0"/>
              <a:t> 76).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الاعتبارات الأساسية في القياس السلوكي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1- </a:t>
            </a:r>
            <a:r>
              <a:rPr lang="ar-SA" dirty="0" smtClean="0"/>
              <a:t>تحديد السلوكيات التي سيتم قياسها.</a:t>
            </a:r>
          </a:p>
          <a:p>
            <a:pPr algn="ctr">
              <a:buNone/>
            </a:pPr>
            <a:r>
              <a:rPr lang="ar-SA" dirty="0" smtClean="0"/>
              <a:t>2- تحديد موعد ومكان القياس.</a:t>
            </a:r>
          </a:p>
          <a:p>
            <a:pPr algn="ctr">
              <a:buNone/>
            </a:pPr>
            <a:r>
              <a:rPr lang="ar-SA" dirty="0" smtClean="0"/>
              <a:t>3-تحديد مدة الملاحظة.</a:t>
            </a:r>
          </a:p>
          <a:p>
            <a:pPr algn="ctr">
              <a:buNone/>
            </a:pPr>
            <a:r>
              <a:rPr lang="ar-SA" dirty="0" smtClean="0"/>
              <a:t>4- تحديد الشخص الملاحظ للسلوك.</a:t>
            </a:r>
          </a:p>
          <a:p>
            <a:pPr>
              <a:buNone/>
            </a:pPr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صياغة البرنامج العلاجي وبناء الخطة العلاجية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ar-SA" dirty="0" smtClean="0"/>
          </a:p>
          <a:p>
            <a:pPr algn="ctr">
              <a:buNone/>
            </a:pPr>
            <a:r>
              <a:rPr lang="ar-SA" dirty="0" smtClean="0"/>
              <a:t>1- </a:t>
            </a:r>
            <a:r>
              <a:rPr lang="ar-SA" dirty="0" smtClean="0"/>
              <a:t>تحديد أهداف العلاج</a:t>
            </a:r>
          </a:p>
          <a:p>
            <a:pPr algn="ctr">
              <a:buNone/>
            </a:pPr>
            <a:r>
              <a:rPr lang="ar-SA" dirty="0" smtClean="0"/>
              <a:t>2- توضيح الظروف التي سيحدث خلالها السلوك</a:t>
            </a:r>
          </a:p>
          <a:p>
            <a:pPr algn="ctr">
              <a:buNone/>
            </a:pPr>
            <a:r>
              <a:rPr lang="ar-SA" dirty="0" smtClean="0"/>
              <a:t>3-تحديد الأفراد الداعمين في بيئة الفرد</a:t>
            </a:r>
          </a:p>
          <a:p>
            <a:pPr algn="ctr">
              <a:buNone/>
            </a:pPr>
            <a:r>
              <a:rPr lang="ar-SA" dirty="0" smtClean="0"/>
              <a:t>4- وضع جدول زمني للخطة العلاجية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تعميم نواتج العلاج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 يقصد </a:t>
            </a:r>
            <a:r>
              <a:rPr lang="ar-SA" dirty="0" err="1" smtClean="0"/>
              <a:t>به</a:t>
            </a:r>
            <a:r>
              <a:rPr lang="ar-SA" dirty="0" smtClean="0"/>
              <a:t> تلك العملية التي يمكن من خلالها نقل أثر التعلم من مواقف العلاج إلى المواقف الحياتية الأخرى ، وهي قدرة الفرد على أداء استجابة معينة ضمن الظروف والمثيرات المشابهة (تعميم المثير)أو أداء استجابة مشابهة للاستجابة التي تم تعلمها (تعميم الاستجابة).</a:t>
            </a:r>
          </a:p>
          <a:p>
            <a:pPr algn="ctr">
              <a:buNone/>
            </a:pPr>
            <a:r>
              <a:rPr lang="ar-SA" dirty="0" smtClean="0"/>
              <a:t>أذكري مثال على ذلك؟</a:t>
            </a:r>
            <a:endParaRPr lang="ar-S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استراتيجيات تعميم المهارات المكتسبة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ar-SA" dirty="0" smtClean="0"/>
              <a:t>1- </a:t>
            </a:r>
            <a:r>
              <a:rPr lang="ar-SA" dirty="0" smtClean="0"/>
              <a:t>تنفيذ التدريب في أوضاع مختلفة</a:t>
            </a:r>
          </a:p>
          <a:p>
            <a:pPr>
              <a:buNone/>
            </a:pPr>
            <a:r>
              <a:rPr lang="ar-SA" dirty="0" smtClean="0"/>
              <a:t>2- استخدام عدة مدربين أو معلمين</a:t>
            </a:r>
          </a:p>
          <a:p>
            <a:pPr>
              <a:buNone/>
            </a:pPr>
            <a:r>
              <a:rPr lang="ar-SA" dirty="0" smtClean="0"/>
              <a:t>3-استخدام التعزيز المتقطع</a:t>
            </a:r>
          </a:p>
          <a:p>
            <a:pPr>
              <a:buNone/>
            </a:pPr>
            <a:r>
              <a:rPr lang="ar-SA" dirty="0" smtClean="0"/>
              <a:t>4-الانتقال من التعزيز الفوري إلى التعزيز المؤجل</a:t>
            </a:r>
          </a:p>
          <a:p>
            <a:pPr>
              <a:buNone/>
            </a:pPr>
            <a:r>
              <a:rPr lang="ar-SA" dirty="0" smtClean="0"/>
              <a:t>5- تحليل ومراعاة البيئة الطبيعية للطالب</a:t>
            </a:r>
          </a:p>
          <a:p>
            <a:pPr>
              <a:buNone/>
            </a:pPr>
            <a:r>
              <a:rPr lang="ar-SA" dirty="0" smtClean="0"/>
              <a:t>6-التحول من التعزيز الاصطناعي إلى التعزيز الطبيعي</a:t>
            </a:r>
          </a:p>
          <a:p>
            <a:pPr>
              <a:buNone/>
            </a:pPr>
            <a:r>
              <a:rPr lang="ar-SA" dirty="0" smtClean="0"/>
              <a:t>7-التركيز على العناصر المشتركة </a:t>
            </a:r>
          </a:p>
          <a:p>
            <a:pPr>
              <a:buNone/>
            </a:pPr>
            <a:r>
              <a:rPr lang="ar-SA" dirty="0" smtClean="0"/>
              <a:t>8-تنظيم الذات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قياس السلوك وتطبيقات عملية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ar-SA" dirty="0" smtClean="0"/>
              <a:t>مقدمة:</a:t>
            </a:r>
          </a:p>
          <a:p>
            <a:pPr>
              <a:buNone/>
            </a:pPr>
            <a:r>
              <a:rPr lang="ar-SA" dirty="0" smtClean="0"/>
              <a:t>* يعتبر القياس السلوكي عملية متواصلة تسود كل مراحل عملية تعديل السلوك.</a:t>
            </a:r>
          </a:p>
          <a:p>
            <a:pPr>
              <a:buNone/>
            </a:pPr>
            <a:r>
              <a:rPr lang="ar-SA" dirty="0" smtClean="0"/>
              <a:t>*بعد أن يتم اختيار السلوك المراد تعديله لابد من قياسه أولاً.</a:t>
            </a:r>
          </a:p>
          <a:p>
            <a:pPr>
              <a:buNone/>
            </a:pPr>
            <a:r>
              <a:rPr lang="ar-SA" dirty="0" smtClean="0"/>
              <a:t>*تهدف عملية القياس إلى تحديد السلوكيات الأكاديمية والاجتماعية التي تعلمها الأطفال ذوي الاحتياجات الخاصة والتي مازالوا بحاجة إلى أن يتعلموها، ثم يتم بعد ذلك تقييم فعالية طرق تعديل السلوك المستخدمة.</a:t>
            </a:r>
          </a:p>
          <a:p>
            <a:pPr>
              <a:buNone/>
            </a:pPr>
            <a:r>
              <a:rPr lang="ar-SA" dirty="0" smtClean="0"/>
              <a:t>*إن طريقة القياس التي يختارها الشخص القائم على تعديل السلوك تعتمد على وجهة نظره حول أسباب السلوك.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أدوات قياس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r>
              <a:rPr lang="ar-SA" dirty="0" smtClean="0"/>
              <a:t>تعددت </a:t>
            </a:r>
            <a:r>
              <a:rPr lang="ar-SA" dirty="0" smtClean="0"/>
              <a:t>أدوات القياس المستخدمة في تعديل السلوك وتنوعت وهي تشمل الاختبارات النفسية التقليدية مثل اختبارات الذكاء واختبارات الشخصية ...الخ ، بالإضافة إلى التقويم الذاتي والمقابلة وقوائم تقدير السلوك ....الخ.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أولاً: المقابلة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الهدف منها هو تحديد السلوك المستهدف من جوانبه المختلفة بغية التعرف على العوامل التي تؤثر فيه.</a:t>
            </a:r>
          </a:p>
          <a:p>
            <a:pPr>
              <a:buNone/>
            </a:pPr>
            <a:r>
              <a:rPr lang="ar-SA" dirty="0" smtClean="0"/>
              <a:t>         ينبغي أن تتصف المقابلة السلوكية بالوضوح وهي لا تقتصر على المسترشد أو </a:t>
            </a:r>
            <a:r>
              <a:rPr lang="ar-SA" dirty="0" err="1" smtClean="0"/>
              <a:t>المتعالج</a:t>
            </a:r>
            <a:r>
              <a:rPr lang="ar-SA" dirty="0" smtClean="0"/>
              <a:t> فقط بل تشمل الأشخاص المهتمين بالطفل.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أهداف المقابلة السلوكية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1- تحديد السلوك المستهدف من جوانبه المختلفة والتعرف على العوامل المؤثرة فيه.</a:t>
            </a:r>
          </a:p>
          <a:p>
            <a:pPr>
              <a:buNone/>
            </a:pPr>
            <a:r>
              <a:rPr lang="ar-SA" dirty="0" smtClean="0"/>
              <a:t>2-تفهم المشكلة التي يعاني منها المسترشد.</a:t>
            </a:r>
          </a:p>
          <a:p>
            <a:pPr>
              <a:buNone/>
            </a:pPr>
            <a:r>
              <a:rPr lang="ar-SA" dirty="0" smtClean="0"/>
              <a:t>3- التعرف على تاريخ الحالة </a:t>
            </a:r>
            <a:r>
              <a:rPr lang="ar-SA" dirty="0" err="1" smtClean="0"/>
              <a:t>نمائياً</a:t>
            </a:r>
            <a:r>
              <a:rPr lang="ar-SA" dirty="0" smtClean="0"/>
              <a:t> واجتماعياً.</a:t>
            </a:r>
          </a:p>
          <a:p>
            <a:pPr>
              <a:buNone/>
            </a:pPr>
            <a:r>
              <a:rPr lang="ar-SA" dirty="0" smtClean="0"/>
              <a:t>4-معرفة أنماط التفاعل الأسري التي قد تؤثر في السلوك المستهدف.</a:t>
            </a:r>
          </a:p>
          <a:p>
            <a:pPr>
              <a:buNone/>
            </a:pPr>
            <a:r>
              <a:rPr lang="ar-SA" dirty="0" smtClean="0"/>
              <a:t>5- التعرف على القدرات والإمكانيات المتوافرة لدى الأسرة والتي يمكن توظيفها في برامج تعديل السلوك.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ثانياً: قوائم التقدير السلوكية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 بعد انتهاء  المرشد أو المعالج من إجراء المقابلة السلوكية يطلب معدل السلوك من الأشخاص المهمين في حياة الطالب (المسترشد) من خلال قوائم التقدير السلوكية بتزويد المرشد بمعلومات عن أنماط السلوك </a:t>
            </a:r>
            <a:r>
              <a:rPr lang="ar-SA" dirty="0" err="1" smtClean="0"/>
              <a:t>التكيفي</a:t>
            </a:r>
            <a:r>
              <a:rPr lang="ar-SA" dirty="0" smtClean="0"/>
              <a:t> وغير </a:t>
            </a:r>
            <a:r>
              <a:rPr lang="ar-SA" dirty="0" err="1" smtClean="0"/>
              <a:t>التكيفي</a:t>
            </a:r>
            <a:r>
              <a:rPr lang="ar-SA" dirty="0" smtClean="0"/>
              <a:t> لدى الفرد وتلعب دور مهم في تحديد الإجراءات العلاجية المناسبة لتعديل السلوك.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قياس نتائج السلوك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من أكثر الطرق قياساً في غرفة الصف هي قياس نتائج السلوك.</a:t>
            </a:r>
          </a:p>
          <a:p>
            <a:pPr>
              <a:buNone/>
            </a:pPr>
            <a:r>
              <a:rPr lang="ar-SA" dirty="0" smtClean="0"/>
              <a:t>قياس نتائج السلوك تعني قياس السلوك عن طريق آثاره المتبقية دون ملاحظته أثناء حدوثه.</a:t>
            </a:r>
          </a:p>
          <a:p>
            <a:pPr>
              <a:buNone/>
            </a:pPr>
            <a:r>
              <a:rPr lang="ar-SA" dirty="0" smtClean="0"/>
              <a:t>مثال: يستطيع المعلم أن يقرأ إجابات الطالب على الاختبار في أي وقت.</a:t>
            </a:r>
          </a:p>
          <a:p>
            <a:pPr>
              <a:buNone/>
            </a:pPr>
            <a:r>
              <a:rPr lang="ar-SA" dirty="0" smtClean="0"/>
              <a:t>مميزات هذه الطريقة: سهلة وعملية ولا تستغرق وقتاً كبيراً كما أنها توفر لنا معلومات دقيقة.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يقوم المعالج بتحويل البيانات التي قام بجمعها من خلال قياس السلوك إلى:</a:t>
            </a:r>
          </a:p>
          <a:p>
            <a:pPr>
              <a:buNone/>
            </a:pPr>
            <a:r>
              <a:rPr lang="ar-SA" dirty="0" smtClean="0"/>
              <a:t>1- تكرار حدوث السلوك </a:t>
            </a:r>
          </a:p>
          <a:p>
            <a:pPr>
              <a:buNone/>
            </a:pPr>
            <a:r>
              <a:rPr lang="ar-SA" dirty="0" smtClean="0"/>
              <a:t>(ما هو؟ متى يستخدم؟ أعطي أمثله عليه؟)</a:t>
            </a:r>
          </a:p>
          <a:p>
            <a:pPr>
              <a:buNone/>
            </a:pPr>
            <a:r>
              <a:rPr lang="ar-SA" dirty="0" smtClean="0"/>
              <a:t>2- معدل حدوث السلوك</a:t>
            </a:r>
          </a:p>
          <a:p>
            <a:pPr>
              <a:buNone/>
            </a:pPr>
            <a:r>
              <a:rPr lang="ar-SA" dirty="0" smtClean="0"/>
              <a:t>(ما هو؟ متى يستخدم؟ أعطي أمثله عليه؟)</a:t>
            </a:r>
          </a:p>
          <a:p>
            <a:pPr>
              <a:buNone/>
            </a:pPr>
            <a:r>
              <a:rPr lang="ar-SA" dirty="0" smtClean="0"/>
              <a:t>3-تسجيل الفواصل الزمنية</a:t>
            </a:r>
          </a:p>
          <a:p>
            <a:pPr>
              <a:buNone/>
            </a:pPr>
            <a:r>
              <a:rPr lang="ar-SA" dirty="0" smtClean="0"/>
              <a:t>(ما هي؟ متى تستخدم؟ أعطي أمثله عليها؟)</a:t>
            </a:r>
          </a:p>
          <a:p>
            <a:pPr>
              <a:buNone/>
            </a:pP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4- تسجيل العينات الزمنية اللحظية</a:t>
            </a:r>
          </a:p>
          <a:p>
            <a:pPr>
              <a:buNone/>
            </a:pPr>
            <a:r>
              <a:rPr lang="ar-SA" dirty="0" smtClean="0"/>
              <a:t>(ما هي؟ متى تستخدم؟ أعطي أمثله عليها؟)</a:t>
            </a:r>
          </a:p>
          <a:p>
            <a:pPr>
              <a:buNone/>
            </a:pPr>
            <a:r>
              <a:rPr lang="ar-SA" dirty="0" smtClean="0"/>
              <a:t>5-نسبة الاتفاق بين الملاحظين</a:t>
            </a:r>
          </a:p>
          <a:p>
            <a:pPr>
              <a:buNone/>
            </a:pPr>
            <a:r>
              <a:rPr lang="ar-SA" dirty="0" smtClean="0"/>
              <a:t>(ما هي؟ متى تستخدم؟ أعطي أمثله عليها؟)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يوية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حيوية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حيوية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11</TotalTime>
  <Words>656</Words>
  <Application>Microsoft Office PowerPoint</Application>
  <PresentationFormat>عرض على الشاشة (3:4)‏</PresentationFormat>
  <Paragraphs>70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حيوية</vt:lpstr>
      <vt:lpstr>تعديل وبناء السلوك </vt:lpstr>
      <vt:lpstr>قياس السلوك وتطبيقات عملية</vt:lpstr>
      <vt:lpstr>أدوات قياس السلوك</vt:lpstr>
      <vt:lpstr>أولاً: المقابلة</vt:lpstr>
      <vt:lpstr>أهداف المقابلة السلوكية</vt:lpstr>
      <vt:lpstr>ثانياً: قوائم التقدير السلوكية</vt:lpstr>
      <vt:lpstr>قياس نتائج السلوك</vt:lpstr>
      <vt:lpstr>الشريحة 8</vt:lpstr>
      <vt:lpstr>الشريحة 9</vt:lpstr>
      <vt:lpstr>التحليل الوظيفي للسلوكيات</vt:lpstr>
      <vt:lpstr>الاعتبارات الأساسية في القياس السلوكي</vt:lpstr>
      <vt:lpstr>صياغة البرنامج العلاجي وبناء الخطة العلاجية</vt:lpstr>
      <vt:lpstr>تعميم نواتج العلاج</vt:lpstr>
      <vt:lpstr>استراتيجيات تعميم المهارات المكتسبة</vt:lpstr>
      <vt:lpstr>الشريحة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تعديل وبناء السلوك</dc:title>
  <dc:creator>user</dc:creator>
  <cp:lastModifiedBy>user</cp:lastModifiedBy>
  <cp:revision>2</cp:revision>
  <dcterms:created xsi:type="dcterms:W3CDTF">2021-02-17T14:19:20Z</dcterms:created>
  <dcterms:modified xsi:type="dcterms:W3CDTF">2021-02-17T14:30:41Z</dcterms:modified>
</cp:coreProperties>
</file>