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8" r:id="rId4"/>
    <p:sldId id="259" r:id="rId5"/>
    <p:sldId id="260" r:id="rId6"/>
    <p:sldId id="261" r:id="rId7"/>
    <p:sldId id="262" r:id="rId8"/>
    <p:sldId id="263" r:id="rId9"/>
    <p:sldId id="283" r:id="rId10"/>
    <p:sldId id="284" r:id="rId11"/>
    <p:sldId id="267" r:id="rId12"/>
    <p:sldId id="268" r:id="rId13"/>
    <p:sldId id="285" r:id="rId14"/>
    <p:sldId id="270" r:id="rId15"/>
    <p:sldId id="271" r:id="rId16"/>
    <p:sldId id="272" r:id="rId17"/>
    <p:sldId id="274" r:id="rId18"/>
    <p:sldId id="275" r:id="rId19"/>
    <p:sldId id="276" r:id="rId20"/>
    <p:sldId id="277" r:id="rId21"/>
    <p:sldId id="278" r:id="rId22"/>
    <p:sldId id="279" r:id="rId23"/>
    <p:sldId id="280" r:id="rId24"/>
    <p:sldId id="281" r:id="rId25"/>
    <p:sldId id="282" r:id="rId26"/>
    <p:sldId id="286" r:id="rId2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50" d="100"/>
          <a:sy n="50" d="100"/>
        </p:scale>
        <p:origin x="-1196" y="-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20D4DB-8B6D-4526-B44D-B4A9616122C4}"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ar-SA"/>
        </a:p>
      </dgm:t>
    </dgm:pt>
    <dgm:pt modelId="{ABA0003B-6ABC-45D7-B3C7-69DAF12DF087}">
      <dgm:prSet phldrT="[نص]" custT="1"/>
      <dgm:spPr/>
      <dgm:t>
        <a:bodyPr/>
        <a:lstStyle/>
        <a:p>
          <a:pPr algn="ctr" defTabSz="2578100" rtl="1">
            <a:lnSpc>
              <a:spcPct val="90000"/>
            </a:lnSpc>
            <a:spcBef>
              <a:spcPct val="0"/>
            </a:spcBef>
            <a:spcAft>
              <a:spcPct val="35000"/>
            </a:spcAft>
          </a:pPr>
          <a:r>
            <a:rPr lang="ar-SA" dirty="0" smtClean="0"/>
            <a:t>تمايز المعاني</a:t>
          </a:r>
          <a:endParaRPr lang="ar-SA" dirty="0"/>
        </a:p>
      </dgm:t>
    </dgm:pt>
    <dgm:pt modelId="{3CFC5244-260D-4042-B2F1-78BD857B5F55}" type="parTrans" cxnId="{8ABF7F52-EF97-4D65-BF86-B21D65B5188A}">
      <dgm:prSet/>
      <dgm:spPr/>
      <dgm:t>
        <a:bodyPr/>
        <a:lstStyle/>
        <a:p>
          <a:pPr algn="ctr" rtl="1"/>
          <a:endParaRPr lang="ar-SA"/>
        </a:p>
      </dgm:t>
    </dgm:pt>
    <dgm:pt modelId="{E0888439-B522-4350-BC01-EAA1214DC4D1}" type="sibTrans" cxnId="{8ABF7F52-EF97-4D65-BF86-B21D65B5188A}">
      <dgm:prSet/>
      <dgm:spPr/>
      <dgm:t>
        <a:bodyPr/>
        <a:lstStyle/>
        <a:p>
          <a:pPr algn="ctr" rtl="1"/>
          <a:endParaRPr lang="ar-SA"/>
        </a:p>
      </dgm:t>
    </dgm:pt>
    <dgm:pt modelId="{CD738AC1-A3A7-4907-8B46-7DF77D57805D}">
      <dgm:prSet phldrT="[نص]" custT="1"/>
      <dgm:spPr/>
      <dgm:t>
        <a:bodyPr/>
        <a:lstStyle/>
        <a:p>
          <a:pPr marL="0" marR="0" indent="0" algn="ctr" defTabSz="2578100" rtl="1" eaLnBrk="1" fontAlgn="auto" latinLnBrk="0" hangingPunct="1">
            <a:lnSpc>
              <a:spcPct val="90000"/>
            </a:lnSpc>
            <a:spcBef>
              <a:spcPct val="0"/>
            </a:spcBef>
            <a:spcAft>
              <a:spcPct val="35000"/>
            </a:spcAft>
            <a:buClrTx/>
            <a:buSzTx/>
            <a:buFontTx/>
            <a:buNone/>
            <a:tabLst/>
            <a:defRPr/>
          </a:pPr>
          <a:r>
            <a:rPr lang="ar-SA" sz="1800" dirty="0" smtClean="0"/>
            <a:t>مقياس التقدير البياني</a:t>
          </a:r>
        </a:p>
        <a:p>
          <a:pPr algn="ctr" defTabSz="2578100" rtl="1">
            <a:lnSpc>
              <a:spcPct val="90000"/>
            </a:lnSpc>
            <a:spcBef>
              <a:spcPct val="0"/>
            </a:spcBef>
            <a:spcAft>
              <a:spcPct val="35000"/>
            </a:spcAft>
          </a:pPr>
          <a:endParaRPr lang="ar-SA" dirty="0"/>
        </a:p>
      </dgm:t>
    </dgm:pt>
    <dgm:pt modelId="{1296221D-0308-468C-B54D-B36009602C79}" type="parTrans" cxnId="{B9321C60-CC05-45C6-81C4-CCDE18739419}">
      <dgm:prSet/>
      <dgm:spPr/>
      <dgm:t>
        <a:bodyPr/>
        <a:lstStyle/>
        <a:p>
          <a:pPr algn="ctr" rtl="1"/>
          <a:endParaRPr lang="ar-SA"/>
        </a:p>
      </dgm:t>
    </dgm:pt>
    <dgm:pt modelId="{BA65CBAD-49ED-45FB-A485-80854888F37C}" type="sibTrans" cxnId="{B9321C60-CC05-45C6-81C4-CCDE18739419}">
      <dgm:prSet/>
      <dgm:spPr/>
      <dgm:t>
        <a:bodyPr/>
        <a:lstStyle/>
        <a:p>
          <a:pPr algn="ctr" rtl="1"/>
          <a:endParaRPr lang="ar-SA"/>
        </a:p>
      </dgm:t>
    </dgm:pt>
    <dgm:pt modelId="{7A1FB4CB-1FBB-4032-A062-CE749185E79E}">
      <dgm:prSet phldrT="[نص]"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800" dirty="0" smtClean="0"/>
            <a:t>مقياس التقدير الرقمي </a:t>
          </a:r>
          <a:endParaRPr lang="ar-SA" dirty="0"/>
        </a:p>
      </dgm:t>
    </dgm:pt>
    <dgm:pt modelId="{349C59D5-3CA5-47CA-9DD2-9F19B29FEBE6}" type="parTrans" cxnId="{5040CB1C-6E18-4AED-97AE-9D866F84ECDC}">
      <dgm:prSet/>
      <dgm:spPr/>
      <dgm:t>
        <a:bodyPr/>
        <a:lstStyle/>
        <a:p>
          <a:pPr algn="ctr" rtl="1"/>
          <a:endParaRPr lang="ar-SA"/>
        </a:p>
      </dgm:t>
    </dgm:pt>
    <dgm:pt modelId="{E74F24E7-82E4-4108-A594-59E639C49771}" type="sibTrans" cxnId="{5040CB1C-6E18-4AED-97AE-9D866F84ECDC}">
      <dgm:prSet/>
      <dgm:spPr/>
      <dgm:t>
        <a:bodyPr/>
        <a:lstStyle/>
        <a:p>
          <a:pPr algn="ctr" rtl="1"/>
          <a:endParaRPr lang="ar-SA"/>
        </a:p>
      </dgm:t>
    </dgm:pt>
    <dgm:pt modelId="{E7EEB5BF-0D63-4FAC-AE86-46D18B393EDF}">
      <dgm:prSet phldrT="[نص]" custT="1"/>
      <dgm:spPr/>
      <dgm:t>
        <a:bodyPr/>
        <a:lstStyle/>
        <a:p>
          <a:pPr algn="ctr" defTabSz="2578100" rtl="1">
            <a:lnSpc>
              <a:spcPct val="90000"/>
            </a:lnSpc>
            <a:spcBef>
              <a:spcPct val="0"/>
            </a:spcBef>
            <a:spcAft>
              <a:spcPct val="35000"/>
            </a:spcAft>
          </a:pPr>
          <a:r>
            <a:rPr lang="ar-SA" sz="2500" dirty="0" smtClean="0"/>
            <a:t>مقياس التقدير ذو الاختيار المقيد</a:t>
          </a:r>
          <a:endParaRPr lang="ar-SA" sz="2500" dirty="0"/>
        </a:p>
      </dgm:t>
    </dgm:pt>
    <dgm:pt modelId="{AEE25FD4-1107-4B39-980A-655A84846BA1}" type="parTrans" cxnId="{D81292B8-6DED-4808-8AF3-439159B96060}">
      <dgm:prSet/>
      <dgm:spPr/>
      <dgm:t>
        <a:bodyPr/>
        <a:lstStyle/>
        <a:p>
          <a:pPr algn="ctr" rtl="1"/>
          <a:endParaRPr lang="ar-SA"/>
        </a:p>
      </dgm:t>
    </dgm:pt>
    <dgm:pt modelId="{23979A3A-309F-4478-99A8-A155055E9066}" type="sibTrans" cxnId="{D81292B8-6DED-4808-8AF3-439159B96060}">
      <dgm:prSet/>
      <dgm:spPr/>
      <dgm:t>
        <a:bodyPr/>
        <a:lstStyle/>
        <a:p>
          <a:pPr algn="ctr" rtl="1"/>
          <a:endParaRPr lang="ar-SA"/>
        </a:p>
      </dgm:t>
    </dgm:pt>
    <dgm:pt modelId="{3A143842-A782-467F-B212-DD55B09E8813}">
      <dgm:prSet phldrT="[نص]" custT="1"/>
      <dgm:spPr/>
      <dgm:t>
        <a:bodyPr/>
        <a:lstStyle/>
        <a:p>
          <a:pPr marL="0" marR="0" indent="0" algn="ctr" defTabSz="2578100" rtl="1" eaLnBrk="1" fontAlgn="auto" latinLnBrk="0" hangingPunct="1">
            <a:lnSpc>
              <a:spcPct val="90000"/>
            </a:lnSpc>
            <a:spcBef>
              <a:spcPct val="0"/>
            </a:spcBef>
            <a:spcAft>
              <a:spcPct val="35000"/>
            </a:spcAft>
            <a:buClrTx/>
            <a:buSzTx/>
            <a:buFontTx/>
            <a:buNone/>
            <a:tabLst/>
            <a:defRPr/>
          </a:pPr>
          <a:r>
            <a:rPr lang="ar-SA" sz="2000" dirty="0" smtClean="0"/>
            <a:t>مقياس التقدير المعتمد على السلوك</a:t>
          </a:r>
        </a:p>
        <a:p>
          <a:pPr algn="ctr" defTabSz="2578100" rtl="1">
            <a:lnSpc>
              <a:spcPct val="90000"/>
            </a:lnSpc>
            <a:spcBef>
              <a:spcPct val="0"/>
            </a:spcBef>
            <a:spcAft>
              <a:spcPct val="35000"/>
            </a:spcAft>
          </a:pPr>
          <a:endParaRPr lang="ar-SA" dirty="0"/>
        </a:p>
      </dgm:t>
    </dgm:pt>
    <dgm:pt modelId="{56368897-6C13-4274-BBFC-D5F9D12D448E}" type="parTrans" cxnId="{D7C46BCD-1A84-4B39-82E5-2B5ADB868F89}">
      <dgm:prSet/>
      <dgm:spPr/>
      <dgm:t>
        <a:bodyPr/>
        <a:lstStyle/>
        <a:p>
          <a:pPr algn="ctr" rtl="1"/>
          <a:endParaRPr lang="ar-SA"/>
        </a:p>
      </dgm:t>
    </dgm:pt>
    <dgm:pt modelId="{327CA15D-9152-4D3D-9C2B-52FB1D939BD4}" type="sibTrans" cxnId="{D7C46BCD-1A84-4B39-82E5-2B5ADB868F89}">
      <dgm:prSet/>
      <dgm:spPr/>
      <dgm:t>
        <a:bodyPr/>
        <a:lstStyle/>
        <a:p>
          <a:pPr algn="ctr" rtl="1"/>
          <a:endParaRPr lang="ar-SA"/>
        </a:p>
      </dgm:t>
    </dgm:pt>
    <dgm:pt modelId="{A5C9E202-3C56-4825-ACA0-6EE8A264EC33}">
      <dgm:prSet phldrT="[نص]"/>
      <dgm:spPr/>
      <dgm:t>
        <a:bodyPr/>
        <a:lstStyle/>
        <a:p>
          <a:pPr marR="0" rtl="1" eaLnBrk="1" fontAlgn="auto" latinLnBrk="0" hangingPunct="1">
            <a:buClrTx/>
            <a:buSzTx/>
            <a:buFontTx/>
            <a:tabLst/>
            <a:defRPr/>
          </a:pPr>
          <a:r>
            <a:rPr lang="ar-SA" dirty="0" smtClean="0"/>
            <a:t>مقاييس التقدير </a:t>
          </a:r>
          <a:r>
            <a:rPr lang="ar-SA" dirty="0" smtClean="0"/>
            <a:t>المعياري</a:t>
          </a:r>
          <a:endParaRPr lang="ar-SA" dirty="0" smtClean="0"/>
        </a:p>
        <a:p>
          <a:pPr rtl="1"/>
          <a:endParaRPr lang="ar-SA" dirty="0"/>
        </a:p>
      </dgm:t>
    </dgm:pt>
    <dgm:pt modelId="{FD3E22A9-1C0D-427D-8A46-5E06087FFBB2}" type="parTrans" cxnId="{BE15A160-E8EF-4D27-8F5E-EB7660D6ADF5}">
      <dgm:prSet/>
      <dgm:spPr/>
      <dgm:t>
        <a:bodyPr/>
        <a:lstStyle/>
        <a:p>
          <a:pPr rtl="1"/>
          <a:endParaRPr lang="ar-SA"/>
        </a:p>
      </dgm:t>
    </dgm:pt>
    <dgm:pt modelId="{8AA02F4D-3237-451C-836E-BF0FC2C75D55}" type="sibTrans" cxnId="{BE15A160-E8EF-4D27-8F5E-EB7660D6ADF5}">
      <dgm:prSet/>
      <dgm:spPr/>
      <dgm:t>
        <a:bodyPr/>
        <a:lstStyle/>
        <a:p>
          <a:pPr rtl="1"/>
          <a:endParaRPr lang="ar-SA"/>
        </a:p>
      </dgm:t>
    </dgm:pt>
    <dgm:pt modelId="{B0BD5650-9119-4BE8-8F93-E14CA0053D66}">
      <dgm:prSet phldrT="[نص]"/>
      <dgm:spPr/>
      <dgm:t>
        <a:bodyPr/>
        <a:lstStyle/>
        <a:p>
          <a:pPr marR="0" rtl="1" eaLnBrk="1" fontAlgn="auto" latinLnBrk="0" hangingPunct="1">
            <a:buClrTx/>
            <a:buSzTx/>
            <a:buFontTx/>
            <a:tabLst/>
            <a:defRPr/>
          </a:pPr>
          <a:r>
            <a:rPr lang="ar-SA" dirty="0" smtClean="0"/>
            <a:t>مقاييس التقدير المجمعة</a:t>
          </a:r>
        </a:p>
        <a:p>
          <a:pPr rtl="1"/>
          <a:endParaRPr lang="ar-SA" dirty="0"/>
        </a:p>
      </dgm:t>
    </dgm:pt>
    <dgm:pt modelId="{BA6EF12A-7062-42CF-8E6A-81C373C466FC}" type="parTrans" cxnId="{BD9C0480-5E9F-4546-B9F3-9C55F233C0B1}">
      <dgm:prSet/>
      <dgm:spPr/>
      <dgm:t>
        <a:bodyPr/>
        <a:lstStyle/>
        <a:p>
          <a:pPr rtl="1"/>
          <a:endParaRPr lang="ar-SA"/>
        </a:p>
      </dgm:t>
    </dgm:pt>
    <dgm:pt modelId="{69B7B3A8-1101-4C0F-943C-0BDD0BF079B0}" type="sibTrans" cxnId="{BD9C0480-5E9F-4546-B9F3-9C55F233C0B1}">
      <dgm:prSet/>
      <dgm:spPr/>
      <dgm:t>
        <a:bodyPr/>
        <a:lstStyle/>
        <a:p>
          <a:pPr rtl="1"/>
          <a:endParaRPr lang="ar-SA"/>
        </a:p>
      </dgm:t>
    </dgm:pt>
    <dgm:pt modelId="{3F93BA39-E73E-4527-8369-284D98DDA427}" type="pres">
      <dgm:prSet presAssocID="{2220D4DB-8B6D-4526-B44D-B4A9616122C4}" presName="diagram" presStyleCnt="0">
        <dgm:presLayoutVars>
          <dgm:dir/>
          <dgm:resizeHandles val="exact"/>
        </dgm:presLayoutVars>
      </dgm:prSet>
      <dgm:spPr/>
      <dgm:t>
        <a:bodyPr/>
        <a:lstStyle/>
        <a:p>
          <a:pPr rtl="1"/>
          <a:endParaRPr lang="ar-SA"/>
        </a:p>
      </dgm:t>
    </dgm:pt>
    <dgm:pt modelId="{B6616DB0-ACD6-4EA6-A029-CFEDE2204BA3}" type="pres">
      <dgm:prSet presAssocID="{ABA0003B-6ABC-45D7-B3C7-69DAF12DF087}" presName="node" presStyleLbl="node1" presStyleIdx="0" presStyleCnt="7">
        <dgm:presLayoutVars>
          <dgm:bulletEnabled val="1"/>
        </dgm:presLayoutVars>
      </dgm:prSet>
      <dgm:spPr/>
      <dgm:t>
        <a:bodyPr/>
        <a:lstStyle/>
        <a:p>
          <a:pPr rtl="1"/>
          <a:endParaRPr lang="ar-SA"/>
        </a:p>
      </dgm:t>
    </dgm:pt>
    <dgm:pt modelId="{976A618C-B6B5-4EBD-9914-0DC7CBD74FFD}" type="pres">
      <dgm:prSet presAssocID="{E0888439-B522-4350-BC01-EAA1214DC4D1}" presName="sibTrans" presStyleCnt="0"/>
      <dgm:spPr/>
    </dgm:pt>
    <dgm:pt modelId="{624A9FEC-A85C-43ED-A703-7EAF0BEDAB6B}" type="pres">
      <dgm:prSet presAssocID="{CD738AC1-A3A7-4907-8B46-7DF77D57805D}" presName="node" presStyleLbl="node1" presStyleIdx="1" presStyleCnt="7">
        <dgm:presLayoutVars>
          <dgm:bulletEnabled val="1"/>
        </dgm:presLayoutVars>
      </dgm:prSet>
      <dgm:spPr/>
      <dgm:t>
        <a:bodyPr/>
        <a:lstStyle/>
        <a:p>
          <a:pPr rtl="1"/>
          <a:endParaRPr lang="ar-SA"/>
        </a:p>
      </dgm:t>
    </dgm:pt>
    <dgm:pt modelId="{F832724F-7196-421E-B8F8-A4207694114A}" type="pres">
      <dgm:prSet presAssocID="{BA65CBAD-49ED-45FB-A485-80854888F37C}" presName="sibTrans" presStyleCnt="0"/>
      <dgm:spPr/>
    </dgm:pt>
    <dgm:pt modelId="{943FD9CB-42E3-41D8-8358-E8C6266D287D}" type="pres">
      <dgm:prSet presAssocID="{7A1FB4CB-1FBB-4032-A062-CE749185E79E}" presName="node" presStyleLbl="node1" presStyleIdx="2" presStyleCnt="7">
        <dgm:presLayoutVars>
          <dgm:bulletEnabled val="1"/>
        </dgm:presLayoutVars>
      </dgm:prSet>
      <dgm:spPr/>
      <dgm:t>
        <a:bodyPr/>
        <a:lstStyle/>
        <a:p>
          <a:pPr rtl="1"/>
          <a:endParaRPr lang="ar-SA"/>
        </a:p>
      </dgm:t>
    </dgm:pt>
    <dgm:pt modelId="{35886B02-25BC-493A-991A-64A96905ABCE}" type="pres">
      <dgm:prSet presAssocID="{E74F24E7-82E4-4108-A594-59E639C49771}" presName="sibTrans" presStyleCnt="0"/>
      <dgm:spPr/>
    </dgm:pt>
    <dgm:pt modelId="{F9A42D7A-E198-419B-9FD8-7CE33D0E1DD1}" type="pres">
      <dgm:prSet presAssocID="{E7EEB5BF-0D63-4FAC-AE86-46D18B393EDF}" presName="node" presStyleLbl="node1" presStyleIdx="3" presStyleCnt="7">
        <dgm:presLayoutVars>
          <dgm:bulletEnabled val="1"/>
        </dgm:presLayoutVars>
      </dgm:prSet>
      <dgm:spPr/>
      <dgm:t>
        <a:bodyPr/>
        <a:lstStyle/>
        <a:p>
          <a:pPr rtl="1"/>
          <a:endParaRPr lang="ar-SA"/>
        </a:p>
      </dgm:t>
    </dgm:pt>
    <dgm:pt modelId="{549DF5B0-B026-4684-B287-B71DD1B7B4C3}" type="pres">
      <dgm:prSet presAssocID="{23979A3A-309F-4478-99A8-A155055E9066}" presName="sibTrans" presStyleCnt="0"/>
      <dgm:spPr/>
    </dgm:pt>
    <dgm:pt modelId="{914727E9-799B-4846-90B5-EFA5B512B928}" type="pres">
      <dgm:prSet presAssocID="{3A143842-A782-467F-B212-DD55B09E8813}" presName="node" presStyleLbl="node1" presStyleIdx="4" presStyleCnt="7" custLinFactNeighborX="123" custLinFactNeighborY="-2523">
        <dgm:presLayoutVars>
          <dgm:bulletEnabled val="1"/>
        </dgm:presLayoutVars>
      </dgm:prSet>
      <dgm:spPr/>
      <dgm:t>
        <a:bodyPr/>
        <a:lstStyle/>
        <a:p>
          <a:pPr rtl="1"/>
          <a:endParaRPr lang="ar-SA"/>
        </a:p>
      </dgm:t>
    </dgm:pt>
    <dgm:pt modelId="{624FA874-6781-46BE-BFA0-8DB50012CEDD}" type="pres">
      <dgm:prSet presAssocID="{327CA15D-9152-4D3D-9C2B-52FB1D939BD4}" presName="sibTrans" presStyleCnt="0"/>
      <dgm:spPr/>
    </dgm:pt>
    <dgm:pt modelId="{FA85ED81-18A2-4EDC-A810-EEBB83FAEF8D}" type="pres">
      <dgm:prSet presAssocID="{A5C9E202-3C56-4825-ACA0-6EE8A264EC33}" presName="node" presStyleLbl="node1" presStyleIdx="5" presStyleCnt="7" custLinFactNeighborX="1538" custLinFactNeighborY="-2523">
        <dgm:presLayoutVars>
          <dgm:bulletEnabled val="1"/>
        </dgm:presLayoutVars>
      </dgm:prSet>
      <dgm:spPr/>
      <dgm:t>
        <a:bodyPr/>
        <a:lstStyle/>
        <a:p>
          <a:pPr rtl="1"/>
          <a:endParaRPr lang="ar-SA"/>
        </a:p>
      </dgm:t>
    </dgm:pt>
    <dgm:pt modelId="{635936E8-1C34-4C48-B87C-1E1BD9D92E51}" type="pres">
      <dgm:prSet presAssocID="{8AA02F4D-3237-451C-836E-BF0FC2C75D55}" presName="sibTrans" presStyleCnt="0"/>
      <dgm:spPr/>
    </dgm:pt>
    <dgm:pt modelId="{840E3F3C-A86F-4AF3-BE57-D336FBA122C7}" type="pres">
      <dgm:prSet presAssocID="{B0BD5650-9119-4BE8-8F93-E14CA0053D66}" presName="node" presStyleLbl="node1" presStyleIdx="6" presStyleCnt="7" custLinFactNeighborX="1538" custLinFactNeighborY="-2523">
        <dgm:presLayoutVars>
          <dgm:bulletEnabled val="1"/>
        </dgm:presLayoutVars>
      </dgm:prSet>
      <dgm:spPr/>
      <dgm:t>
        <a:bodyPr/>
        <a:lstStyle/>
        <a:p>
          <a:pPr rtl="1"/>
          <a:endParaRPr lang="ar-SA"/>
        </a:p>
      </dgm:t>
    </dgm:pt>
  </dgm:ptLst>
  <dgm:cxnLst>
    <dgm:cxn modelId="{D7C46BCD-1A84-4B39-82E5-2B5ADB868F89}" srcId="{2220D4DB-8B6D-4526-B44D-B4A9616122C4}" destId="{3A143842-A782-467F-B212-DD55B09E8813}" srcOrd="4" destOrd="0" parTransId="{56368897-6C13-4274-BBFC-D5F9D12D448E}" sibTransId="{327CA15D-9152-4D3D-9C2B-52FB1D939BD4}"/>
    <dgm:cxn modelId="{210E0C32-B2AB-4A0C-BEE6-D9AB4DAD3966}" type="presOf" srcId="{7A1FB4CB-1FBB-4032-A062-CE749185E79E}" destId="{943FD9CB-42E3-41D8-8358-E8C6266D287D}" srcOrd="0" destOrd="0" presId="urn:microsoft.com/office/officeart/2005/8/layout/default"/>
    <dgm:cxn modelId="{BAD90BC1-4234-4C38-BF7F-4447E4A06E6C}" type="presOf" srcId="{E7EEB5BF-0D63-4FAC-AE86-46D18B393EDF}" destId="{F9A42D7A-E198-419B-9FD8-7CE33D0E1DD1}" srcOrd="0" destOrd="0" presId="urn:microsoft.com/office/officeart/2005/8/layout/default"/>
    <dgm:cxn modelId="{D81292B8-6DED-4808-8AF3-439159B96060}" srcId="{2220D4DB-8B6D-4526-B44D-B4A9616122C4}" destId="{E7EEB5BF-0D63-4FAC-AE86-46D18B393EDF}" srcOrd="3" destOrd="0" parTransId="{AEE25FD4-1107-4B39-980A-655A84846BA1}" sibTransId="{23979A3A-309F-4478-99A8-A155055E9066}"/>
    <dgm:cxn modelId="{B9321C60-CC05-45C6-81C4-CCDE18739419}" srcId="{2220D4DB-8B6D-4526-B44D-B4A9616122C4}" destId="{CD738AC1-A3A7-4907-8B46-7DF77D57805D}" srcOrd="1" destOrd="0" parTransId="{1296221D-0308-468C-B54D-B36009602C79}" sibTransId="{BA65CBAD-49ED-45FB-A485-80854888F37C}"/>
    <dgm:cxn modelId="{BD9C0480-5E9F-4546-B9F3-9C55F233C0B1}" srcId="{2220D4DB-8B6D-4526-B44D-B4A9616122C4}" destId="{B0BD5650-9119-4BE8-8F93-E14CA0053D66}" srcOrd="6" destOrd="0" parTransId="{BA6EF12A-7062-42CF-8E6A-81C373C466FC}" sibTransId="{69B7B3A8-1101-4C0F-943C-0BDD0BF079B0}"/>
    <dgm:cxn modelId="{5040CB1C-6E18-4AED-97AE-9D866F84ECDC}" srcId="{2220D4DB-8B6D-4526-B44D-B4A9616122C4}" destId="{7A1FB4CB-1FBB-4032-A062-CE749185E79E}" srcOrd="2" destOrd="0" parTransId="{349C59D5-3CA5-47CA-9DD2-9F19B29FEBE6}" sibTransId="{E74F24E7-82E4-4108-A594-59E639C49771}"/>
    <dgm:cxn modelId="{8FC0A9B1-750A-4A73-8D74-D8A7B0E623F0}" type="presOf" srcId="{2220D4DB-8B6D-4526-B44D-B4A9616122C4}" destId="{3F93BA39-E73E-4527-8369-284D98DDA427}" srcOrd="0" destOrd="0" presId="urn:microsoft.com/office/officeart/2005/8/layout/default"/>
    <dgm:cxn modelId="{4A68D864-B8A2-4BF2-BB31-49D440A998D2}" type="presOf" srcId="{ABA0003B-6ABC-45D7-B3C7-69DAF12DF087}" destId="{B6616DB0-ACD6-4EA6-A029-CFEDE2204BA3}" srcOrd="0" destOrd="0" presId="urn:microsoft.com/office/officeart/2005/8/layout/default"/>
    <dgm:cxn modelId="{7F316126-2C49-4E7F-9E12-A2103061349C}" type="presOf" srcId="{B0BD5650-9119-4BE8-8F93-E14CA0053D66}" destId="{840E3F3C-A86F-4AF3-BE57-D336FBA122C7}" srcOrd="0" destOrd="0" presId="urn:microsoft.com/office/officeart/2005/8/layout/default"/>
    <dgm:cxn modelId="{8ABF7F52-EF97-4D65-BF86-B21D65B5188A}" srcId="{2220D4DB-8B6D-4526-B44D-B4A9616122C4}" destId="{ABA0003B-6ABC-45D7-B3C7-69DAF12DF087}" srcOrd="0" destOrd="0" parTransId="{3CFC5244-260D-4042-B2F1-78BD857B5F55}" sibTransId="{E0888439-B522-4350-BC01-EAA1214DC4D1}"/>
    <dgm:cxn modelId="{C6F12330-C2BD-4F5A-BDFD-8D9829DC9CA5}" type="presOf" srcId="{CD738AC1-A3A7-4907-8B46-7DF77D57805D}" destId="{624A9FEC-A85C-43ED-A703-7EAF0BEDAB6B}" srcOrd="0" destOrd="0" presId="urn:microsoft.com/office/officeart/2005/8/layout/default"/>
    <dgm:cxn modelId="{CBA90FEB-7E9A-45A3-BA54-42EB6634B1D0}" type="presOf" srcId="{3A143842-A782-467F-B212-DD55B09E8813}" destId="{914727E9-799B-4846-90B5-EFA5B512B928}" srcOrd="0" destOrd="0" presId="urn:microsoft.com/office/officeart/2005/8/layout/default"/>
    <dgm:cxn modelId="{43BD5D52-2154-427E-8D9F-0B8965779BFD}" type="presOf" srcId="{A5C9E202-3C56-4825-ACA0-6EE8A264EC33}" destId="{FA85ED81-18A2-4EDC-A810-EEBB83FAEF8D}" srcOrd="0" destOrd="0" presId="urn:microsoft.com/office/officeart/2005/8/layout/default"/>
    <dgm:cxn modelId="{BE15A160-E8EF-4D27-8F5E-EB7660D6ADF5}" srcId="{2220D4DB-8B6D-4526-B44D-B4A9616122C4}" destId="{A5C9E202-3C56-4825-ACA0-6EE8A264EC33}" srcOrd="5" destOrd="0" parTransId="{FD3E22A9-1C0D-427D-8A46-5E06087FFBB2}" sibTransId="{8AA02F4D-3237-451C-836E-BF0FC2C75D55}"/>
    <dgm:cxn modelId="{DF4505B0-7A93-4548-BFF0-483E21CF5E2C}" type="presParOf" srcId="{3F93BA39-E73E-4527-8369-284D98DDA427}" destId="{B6616DB0-ACD6-4EA6-A029-CFEDE2204BA3}" srcOrd="0" destOrd="0" presId="urn:microsoft.com/office/officeart/2005/8/layout/default"/>
    <dgm:cxn modelId="{694F8714-6C06-4924-BCF2-E7E448AAC39F}" type="presParOf" srcId="{3F93BA39-E73E-4527-8369-284D98DDA427}" destId="{976A618C-B6B5-4EBD-9914-0DC7CBD74FFD}" srcOrd="1" destOrd="0" presId="urn:microsoft.com/office/officeart/2005/8/layout/default"/>
    <dgm:cxn modelId="{CE38680D-69FA-4AFA-A7F3-05EB07C91951}" type="presParOf" srcId="{3F93BA39-E73E-4527-8369-284D98DDA427}" destId="{624A9FEC-A85C-43ED-A703-7EAF0BEDAB6B}" srcOrd="2" destOrd="0" presId="urn:microsoft.com/office/officeart/2005/8/layout/default"/>
    <dgm:cxn modelId="{85F4BC16-7C02-4520-8C82-5B841423DB65}" type="presParOf" srcId="{3F93BA39-E73E-4527-8369-284D98DDA427}" destId="{F832724F-7196-421E-B8F8-A4207694114A}" srcOrd="3" destOrd="0" presId="urn:microsoft.com/office/officeart/2005/8/layout/default"/>
    <dgm:cxn modelId="{D92AC65F-4191-4FD7-A118-DD25294A209D}" type="presParOf" srcId="{3F93BA39-E73E-4527-8369-284D98DDA427}" destId="{943FD9CB-42E3-41D8-8358-E8C6266D287D}" srcOrd="4" destOrd="0" presId="urn:microsoft.com/office/officeart/2005/8/layout/default"/>
    <dgm:cxn modelId="{C2976242-BFA2-43EA-8EBE-3E92F84B12CB}" type="presParOf" srcId="{3F93BA39-E73E-4527-8369-284D98DDA427}" destId="{35886B02-25BC-493A-991A-64A96905ABCE}" srcOrd="5" destOrd="0" presId="urn:microsoft.com/office/officeart/2005/8/layout/default"/>
    <dgm:cxn modelId="{FAA7250A-1773-4067-B854-C0E98704707C}" type="presParOf" srcId="{3F93BA39-E73E-4527-8369-284D98DDA427}" destId="{F9A42D7A-E198-419B-9FD8-7CE33D0E1DD1}" srcOrd="6" destOrd="0" presId="urn:microsoft.com/office/officeart/2005/8/layout/default"/>
    <dgm:cxn modelId="{DCEF8E3A-54A8-442C-B685-C2BD58083C9E}" type="presParOf" srcId="{3F93BA39-E73E-4527-8369-284D98DDA427}" destId="{549DF5B0-B026-4684-B287-B71DD1B7B4C3}" srcOrd="7" destOrd="0" presId="urn:microsoft.com/office/officeart/2005/8/layout/default"/>
    <dgm:cxn modelId="{610BBA02-0978-4CF3-A0F1-B5D1E9B05741}" type="presParOf" srcId="{3F93BA39-E73E-4527-8369-284D98DDA427}" destId="{914727E9-799B-4846-90B5-EFA5B512B928}" srcOrd="8" destOrd="0" presId="urn:microsoft.com/office/officeart/2005/8/layout/default"/>
    <dgm:cxn modelId="{4F7AA212-DBEC-4072-9595-77C21AD26FBA}" type="presParOf" srcId="{3F93BA39-E73E-4527-8369-284D98DDA427}" destId="{624FA874-6781-46BE-BFA0-8DB50012CEDD}" srcOrd="9" destOrd="0" presId="urn:microsoft.com/office/officeart/2005/8/layout/default"/>
    <dgm:cxn modelId="{1C5D9AEC-070F-4808-B3BC-0BD3474A1CAB}" type="presParOf" srcId="{3F93BA39-E73E-4527-8369-284D98DDA427}" destId="{FA85ED81-18A2-4EDC-A810-EEBB83FAEF8D}" srcOrd="10" destOrd="0" presId="urn:microsoft.com/office/officeart/2005/8/layout/default"/>
    <dgm:cxn modelId="{2104F6A0-6457-4828-BA34-5670B3F7B757}" type="presParOf" srcId="{3F93BA39-E73E-4527-8369-284D98DDA427}" destId="{635936E8-1C34-4C48-B87C-1E1BD9D92E51}" srcOrd="11" destOrd="0" presId="urn:microsoft.com/office/officeart/2005/8/layout/default"/>
    <dgm:cxn modelId="{38EE0ED1-D753-431C-B1A6-3B0A33F4A0AE}" type="presParOf" srcId="{3F93BA39-E73E-4527-8369-284D98DDA427}" destId="{840E3F3C-A86F-4AF3-BE57-D336FBA122C7}" srcOrd="12"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6616DB0-ACD6-4EA6-A029-CFEDE2204BA3}">
      <dsp:nvSpPr>
        <dsp:cNvPr id="0" name=""/>
        <dsp:cNvSpPr/>
      </dsp:nvSpPr>
      <dsp:spPr>
        <a:xfrm>
          <a:off x="0" y="619780"/>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2578100" rtl="1">
            <a:lnSpc>
              <a:spcPct val="90000"/>
            </a:lnSpc>
            <a:spcBef>
              <a:spcPct val="0"/>
            </a:spcBef>
            <a:spcAft>
              <a:spcPct val="35000"/>
            </a:spcAft>
          </a:pPr>
          <a:r>
            <a:rPr lang="ar-SA" sz="3600" kern="1200" dirty="0" smtClean="0"/>
            <a:t>تمايز المعاني</a:t>
          </a:r>
          <a:endParaRPr lang="ar-SA" sz="3600" kern="1200" dirty="0"/>
        </a:p>
      </dsp:txBody>
      <dsp:txXfrm>
        <a:off x="0" y="619780"/>
        <a:ext cx="2152527" cy="1291516"/>
      </dsp:txXfrm>
    </dsp:sp>
    <dsp:sp modelId="{624A9FEC-A85C-43ED-A703-7EAF0BEDAB6B}">
      <dsp:nvSpPr>
        <dsp:cNvPr id="0" name=""/>
        <dsp:cNvSpPr/>
      </dsp:nvSpPr>
      <dsp:spPr>
        <a:xfrm>
          <a:off x="2367780" y="619780"/>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2578100" rtl="1" eaLnBrk="1" fontAlgn="auto" latinLnBrk="0" hangingPunct="1">
            <a:lnSpc>
              <a:spcPct val="90000"/>
            </a:lnSpc>
            <a:spcBef>
              <a:spcPct val="0"/>
            </a:spcBef>
            <a:spcAft>
              <a:spcPct val="35000"/>
            </a:spcAft>
            <a:buClrTx/>
            <a:buSzTx/>
            <a:buFontTx/>
            <a:buNone/>
            <a:tabLst/>
            <a:defRPr/>
          </a:pPr>
          <a:r>
            <a:rPr lang="ar-SA" sz="1800" kern="1200" dirty="0" smtClean="0"/>
            <a:t>مقياس التقدير البياني</a:t>
          </a:r>
        </a:p>
        <a:p>
          <a:pPr lvl="0" algn="ctr" defTabSz="2578100" rtl="1">
            <a:lnSpc>
              <a:spcPct val="90000"/>
            </a:lnSpc>
            <a:spcBef>
              <a:spcPct val="0"/>
            </a:spcBef>
            <a:spcAft>
              <a:spcPct val="35000"/>
            </a:spcAft>
          </a:pPr>
          <a:endParaRPr lang="ar-SA" kern="1200" dirty="0"/>
        </a:p>
      </dsp:txBody>
      <dsp:txXfrm>
        <a:off x="2367780" y="619780"/>
        <a:ext cx="2152527" cy="1291516"/>
      </dsp:txXfrm>
    </dsp:sp>
    <dsp:sp modelId="{943FD9CB-42E3-41D8-8358-E8C6266D287D}">
      <dsp:nvSpPr>
        <dsp:cNvPr id="0" name=""/>
        <dsp:cNvSpPr/>
      </dsp:nvSpPr>
      <dsp:spPr>
        <a:xfrm>
          <a:off x="4735560" y="619780"/>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1800" kern="1200" dirty="0" smtClean="0"/>
            <a:t>مقياس التقدير الرقمي </a:t>
          </a:r>
          <a:endParaRPr lang="ar-SA" kern="1200" dirty="0"/>
        </a:p>
      </dsp:txBody>
      <dsp:txXfrm>
        <a:off x="4735560" y="619780"/>
        <a:ext cx="2152527" cy="1291516"/>
      </dsp:txXfrm>
    </dsp:sp>
    <dsp:sp modelId="{F9A42D7A-E198-419B-9FD8-7CE33D0E1DD1}">
      <dsp:nvSpPr>
        <dsp:cNvPr id="0" name=""/>
        <dsp:cNvSpPr/>
      </dsp:nvSpPr>
      <dsp:spPr>
        <a:xfrm>
          <a:off x="0" y="2126549"/>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2578100" rtl="1">
            <a:lnSpc>
              <a:spcPct val="90000"/>
            </a:lnSpc>
            <a:spcBef>
              <a:spcPct val="0"/>
            </a:spcBef>
            <a:spcAft>
              <a:spcPct val="35000"/>
            </a:spcAft>
          </a:pPr>
          <a:r>
            <a:rPr lang="ar-SA" sz="2500" kern="1200" dirty="0" smtClean="0"/>
            <a:t>مقياس التقدير ذو الاختيار المقيد</a:t>
          </a:r>
          <a:endParaRPr lang="ar-SA" sz="2500" kern="1200" dirty="0"/>
        </a:p>
      </dsp:txBody>
      <dsp:txXfrm>
        <a:off x="0" y="2126549"/>
        <a:ext cx="2152527" cy="1291516"/>
      </dsp:txXfrm>
    </dsp:sp>
    <dsp:sp modelId="{914727E9-799B-4846-90B5-EFA5B512B928}">
      <dsp:nvSpPr>
        <dsp:cNvPr id="0" name=""/>
        <dsp:cNvSpPr/>
      </dsp:nvSpPr>
      <dsp:spPr>
        <a:xfrm>
          <a:off x="2370427" y="2093964"/>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ctr" defTabSz="2578100" rtl="1" eaLnBrk="1" fontAlgn="auto" latinLnBrk="0" hangingPunct="1">
            <a:lnSpc>
              <a:spcPct val="90000"/>
            </a:lnSpc>
            <a:spcBef>
              <a:spcPct val="0"/>
            </a:spcBef>
            <a:spcAft>
              <a:spcPct val="35000"/>
            </a:spcAft>
            <a:buClrTx/>
            <a:buSzTx/>
            <a:buFontTx/>
            <a:buNone/>
            <a:tabLst/>
            <a:defRPr/>
          </a:pPr>
          <a:r>
            <a:rPr lang="ar-SA" sz="2000" kern="1200" dirty="0" smtClean="0"/>
            <a:t>مقياس التقدير المعتمد على السلوك</a:t>
          </a:r>
        </a:p>
        <a:p>
          <a:pPr lvl="0" algn="ctr" defTabSz="2578100" rtl="1">
            <a:lnSpc>
              <a:spcPct val="90000"/>
            </a:lnSpc>
            <a:spcBef>
              <a:spcPct val="0"/>
            </a:spcBef>
            <a:spcAft>
              <a:spcPct val="35000"/>
            </a:spcAft>
          </a:pPr>
          <a:endParaRPr lang="ar-SA" kern="1200" dirty="0"/>
        </a:p>
      </dsp:txBody>
      <dsp:txXfrm>
        <a:off x="2370427" y="2093964"/>
        <a:ext cx="2152527" cy="1291516"/>
      </dsp:txXfrm>
    </dsp:sp>
    <dsp:sp modelId="{FA85ED81-18A2-4EDC-A810-EEBB83FAEF8D}">
      <dsp:nvSpPr>
        <dsp:cNvPr id="0" name=""/>
        <dsp:cNvSpPr/>
      </dsp:nvSpPr>
      <dsp:spPr>
        <a:xfrm>
          <a:off x="4735560" y="2093964"/>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R="0" lvl="0" algn="ctr" defTabSz="1066800" rtl="1" eaLnBrk="1" fontAlgn="auto" latinLnBrk="0" hangingPunct="1">
            <a:lnSpc>
              <a:spcPct val="90000"/>
            </a:lnSpc>
            <a:spcBef>
              <a:spcPct val="0"/>
            </a:spcBef>
            <a:spcAft>
              <a:spcPct val="35000"/>
            </a:spcAft>
            <a:buClrTx/>
            <a:buSzTx/>
            <a:buFontTx/>
            <a:tabLst/>
            <a:defRPr/>
          </a:pPr>
          <a:r>
            <a:rPr lang="ar-SA" sz="2400" kern="1200" dirty="0" smtClean="0"/>
            <a:t>مقاييس التقدير </a:t>
          </a:r>
          <a:r>
            <a:rPr lang="ar-SA" sz="2400" kern="1200" dirty="0" smtClean="0"/>
            <a:t>المعياري</a:t>
          </a:r>
          <a:endParaRPr lang="ar-SA" sz="2400" kern="1200" dirty="0" smtClean="0"/>
        </a:p>
        <a:p>
          <a:pPr lvl="0" algn="ctr" defTabSz="1066800" rtl="1">
            <a:lnSpc>
              <a:spcPct val="90000"/>
            </a:lnSpc>
            <a:spcBef>
              <a:spcPct val="0"/>
            </a:spcBef>
            <a:spcAft>
              <a:spcPct val="35000"/>
            </a:spcAft>
          </a:pPr>
          <a:endParaRPr lang="ar-SA" sz="2400" kern="1200" dirty="0"/>
        </a:p>
      </dsp:txBody>
      <dsp:txXfrm>
        <a:off x="4735560" y="2093964"/>
        <a:ext cx="2152527" cy="1291516"/>
      </dsp:txXfrm>
    </dsp:sp>
    <dsp:sp modelId="{840E3F3C-A86F-4AF3-BE57-D336FBA122C7}">
      <dsp:nvSpPr>
        <dsp:cNvPr id="0" name=""/>
        <dsp:cNvSpPr/>
      </dsp:nvSpPr>
      <dsp:spPr>
        <a:xfrm>
          <a:off x="2400886" y="3600734"/>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R="0" lvl="0" algn="ctr" defTabSz="1066800" rtl="1" eaLnBrk="1" fontAlgn="auto" latinLnBrk="0" hangingPunct="1">
            <a:lnSpc>
              <a:spcPct val="90000"/>
            </a:lnSpc>
            <a:spcBef>
              <a:spcPct val="0"/>
            </a:spcBef>
            <a:spcAft>
              <a:spcPct val="35000"/>
            </a:spcAft>
            <a:buClrTx/>
            <a:buSzTx/>
            <a:buFontTx/>
            <a:tabLst/>
            <a:defRPr/>
          </a:pPr>
          <a:r>
            <a:rPr lang="ar-SA" sz="2400" kern="1200" dirty="0" smtClean="0"/>
            <a:t>مقاييس التقدير المجمعة</a:t>
          </a:r>
        </a:p>
        <a:p>
          <a:pPr lvl="0" algn="ctr" defTabSz="1066800" rtl="1">
            <a:lnSpc>
              <a:spcPct val="90000"/>
            </a:lnSpc>
            <a:spcBef>
              <a:spcPct val="0"/>
            </a:spcBef>
            <a:spcAft>
              <a:spcPct val="35000"/>
            </a:spcAft>
          </a:pPr>
          <a:endParaRPr lang="ar-SA" sz="2400" kern="1200" dirty="0"/>
        </a:p>
      </dsp:txBody>
      <dsp:txXfrm>
        <a:off x="2400886" y="3600734"/>
        <a:ext cx="2152527" cy="129151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43C6AC97-A02F-444B-801C-09D073256BE8}" type="datetimeFigureOut">
              <a:rPr lang="ar-SA" smtClean="0"/>
              <a:pPr/>
              <a:t>28/05/37</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3C6AC97-A02F-444B-801C-09D073256BE8}" type="datetimeFigureOut">
              <a:rPr lang="ar-SA" smtClean="0"/>
              <a:pPr/>
              <a:t>28/05/37</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969B52-6E07-4E2C-BC49-4DE1759A7518}"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331640" y="692696"/>
            <a:ext cx="7406640" cy="2880320"/>
          </a:xfrm>
        </p:spPr>
        <p:txBody>
          <a:bodyPr>
            <a:normAutofit/>
          </a:bodyPr>
          <a:lstStyle/>
          <a:p>
            <a:pPr algn="ctr"/>
            <a:r>
              <a:rPr lang="ar-SA" sz="5400" b="1" dirty="0" smtClean="0">
                <a:solidFill>
                  <a:schemeClr val="accent3">
                    <a:lumMod val="50000"/>
                  </a:schemeClr>
                </a:solidFill>
              </a:rPr>
              <a:t>مقاييس التقدير</a:t>
            </a:r>
          </a:p>
          <a:p>
            <a:pPr algn="ctr"/>
            <a:endParaRPr lang="ar-SA" sz="5400" b="1" dirty="0" smtClean="0">
              <a:solidFill>
                <a:schemeClr val="accent3">
                  <a:lumMod val="50000"/>
                </a:schemeClr>
              </a:solidFill>
            </a:endParaRPr>
          </a:p>
          <a:p>
            <a:pPr algn="ctr"/>
            <a:r>
              <a:rPr lang="ar-SA" sz="3900" b="1" dirty="0" smtClean="0">
                <a:solidFill>
                  <a:schemeClr val="accent3">
                    <a:lumMod val="50000"/>
                  </a:schemeClr>
                </a:solidFill>
              </a:rPr>
              <a:t>المحاضرة الخامسة</a:t>
            </a:r>
            <a:endParaRPr lang="ar-SA" sz="3900" b="1" dirty="0">
              <a:solidFill>
                <a:schemeClr val="accent3">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(4) مقياس التقدير المعياري</a:t>
            </a:r>
            <a:endParaRPr lang="ar-SA" b="1" dirty="0"/>
          </a:p>
        </p:txBody>
      </p:sp>
      <p:sp>
        <p:nvSpPr>
          <p:cNvPr id="3" name="عنصر نائب للمحتوى 2"/>
          <p:cNvSpPr>
            <a:spLocks noGrp="1"/>
          </p:cNvSpPr>
          <p:nvPr>
            <p:ph idx="1"/>
          </p:nvPr>
        </p:nvSpPr>
        <p:spPr/>
        <p:txBody>
          <a:bodyPr>
            <a:normAutofit lnSpcReduction="10000"/>
          </a:bodyPr>
          <a:lstStyle/>
          <a:p>
            <a:pPr algn="just"/>
            <a:r>
              <a:rPr lang="ar-SA" dirty="0" smtClean="0"/>
              <a:t>يقدم للقائم بالتقدير في هذا النوع مجموعة من المعايير التي يتعين عليه أن يقارن بين مجموعة من الأشخاص المطلوب تقديرهم على أساسها.</a:t>
            </a:r>
          </a:p>
          <a:p>
            <a:pPr algn="just"/>
            <a:r>
              <a:rPr lang="ar-SA" dirty="0" smtClean="0">
                <a:solidFill>
                  <a:schemeClr val="accent1">
                    <a:lumMod val="75000"/>
                  </a:schemeClr>
                </a:solidFill>
              </a:rPr>
              <a:t>مثال: مقياس رجل لرجل، </a:t>
            </a:r>
            <a:r>
              <a:rPr lang="ar-SA" dirty="0" smtClean="0"/>
              <a:t>والذي يتكون من تقدير الأفراد بالنسبة لسمة محددة مثل القدرة على القيادة، فيسأل القائم بالتقدير أن يحدد خمسة أشخاص يقعون عند نقط مختلفة عبر متصل فرضي للقدرة على القيادة، بعد ذلك يقارن القائم بالتقدير كل فرد مطلوب تقديره بهؤلاء الخمسة، ويحدد أي واحد منهم يشبه الفرد المطلوب تقديره أكثر من غيره في القدرة على القيادة.</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effectLst>
                  <a:outerShdw blurRad="38100" dist="38100" dir="2700000" algn="tl">
                    <a:srgbClr val="000000">
                      <a:alpha val="43137"/>
                    </a:srgbClr>
                  </a:outerShdw>
                </a:effectLst>
              </a:rPr>
              <a:t>(5) مقياس </a:t>
            </a:r>
            <a:r>
              <a:rPr lang="ar-SA" b="1" dirty="0" smtClean="0">
                <a:effectLst>
                  <a:outerShdw blurRad="38100" dist="38100" dir="2700000" algn="tl">
                    <a:srgbClr val="000000">
                      <a:alpha val="43137"/>
                    </a:srgbClr>
                  </a:outerShdw>
                </a:effectLst>
              </a:rPr>
              <a:t>التقدير المعتمد على السلوك</a:t>
            </a:r>
            <a:endParaRPr lang="ar-SA"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115616" y="1196752"/>
            <a:ext cx="7818072" cy="5328592"/>
          </a:xfrm>
        </p:spPr>
        <p:txBody>
          <a:bodyPr>
            <a:normAutofit fontScale="92500" lnSpcReduction="20000"/>
          </a:bodyPr>
          <a:lstStyle/>
          <a:p>
            <a:pPr marL="0" algn="just"/>
            <a:r>
              <a:rPr lang="ar-SA" dirty="0" smtClean="0"/>
              <a:t> </a:t>
            </a:r>
            <a:r>
              <a:rPr lang="ar-SA" dirty="0" smtClean="0">
                <a:solidFill>
                  <a:schemeClr val="accent1">
                    <a:lumMod val="75000"/>
                  </a:schemeClr>
                </a:solidFill>
              </a:rPr>
              <a:t>بما أن السلوك الفعلي معبر أكثر عن صفات الفرد بشكل أفضل من العبارات العامة </a:t>
            </a:r>
            <a:r>
              <a:rPr lang="ar-SA" dirty="0" smtClean="0"/>
              <a:t>حيث ستكون أكثر موضوعية ودقة .ولذلك فإن علماء النفس وضعوا هذا النوع من المقاييس التي تعتمد على وضع درجات منخفضة إلى مرتفعة من الصفة </a:t>
            </a:r>
            <a:r>
              <a:rPr lang="ar-SA" dirty="0" smtClean="0"/>
              <a:t>معبراً </a:t>
            </a:r>
            <a:r>
              <a:rPr lang="ar-SA" dirty="0" smtClean="0"/>
              <a:t>عنها </a:t>
            </a:r>
            <a:r>
              <a:rPr lang="ar-SA" dirty="0" smtClean="0">
                <a:solidFill>
                  <a:schemeClr val="accent1">
                    <a:lumMod val="75000"/>
                  </a:schemeClr>
                </a:solidFill>
              </a:rPr>
              <a:t>بأفعال سلوكية.</a:t>
            </a:r>
          </a:p>
          <a:p>
            <a:pPr marL="0" algn="just"/>
            <a:r>
              <a:rPr lang="ar-SA" dirty="0" smtClean="0"/>
              <a:t> مقياس </a:t>
            </a:r>
            <a:r>
              <a:rPr lang="ar-SA" dirty="0" err="1" smtClean="0"/>
              <a:t>كرونباخ</a:t>
            </a:r>
            <a:r>
              <a:rPr lang="ar-SA" dirty="0" smtClean="0"/>
              <a:t> لتشتت الانتباه من أشهر المقاييس التي تعتمد على سلوك التلميذ الفعلي ويتصل </a:t>
            </a:r>
            <a:r>
              <a:rPr lang="ar-SA" dirty="0" err="1" smtClean="0"/>
              <a:t>بشتت</a:t>
            </a:r>
            <a:r>
              <a:rPr lang="ar-SA" dirty="0" smtClean="0"/>
              <a:t> الانتباه. </a:t>
            </a:r>
            <a:r>
              <a:rPr lang="ar-SA" dirty="0" err="1" smtClean="0"/>
              <a:t>ص.</a:t>
            </a:r>
            <a:r>
              <a:rPr lang="ar-SA" dirty="0" smtClean="0"/>
              <a:t> </a:t>
            </a:r>
            <a:r>
              <a:rPr lang="ar-SA" dirty="0" smtClean="0"/>
              <a:t>150-151</a:t>
            </a:r>
          </a:p>
          <a:p>
            <a:pPr marL="0" algn="just"/>
            <a:r>
              <a:rPr lang="ar-SA" dirty="0" smtClean="0"/>
              <a:t>وتمثل مقاييس التقديرات السلوكية محاولات لجعل مصطلحات مقاييس التقدير أكثر دقة في وصف السلوك الفعلي، ومن ثم فإنها ستكون أكثر موضوعية، فإن مصطلحات مثل: القلق والعدوانية، والثقة بالنفس، والعصبية، والاندفاعية يمكن أن تفسر بواسطة مختلف القائمين بالتقدير.</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5616" y="1412776"/>
            <a:ext cx="7818072" cy="5195664"/>
          </a:xfrm>
        </p:spPr>
        <p:txBody>
          <a:bodyPr>
            <a:normAutofit/>
          </a:bodyPr>
          <a:lstStyle/>
          <a:p>
            <a:r>
              <a:rPr lang="ar-SA" dirty="0" smtClean="0"/>
              <a:t> </a:t>
            </a:r>
            <a:r>
              <a:rPr lang="ar-SA" sz="2800" dirty="0" smtClean="0"/>
              <a:t>تعتبر الطريقة مجهدة في تأليفها واستخدامها ولها نفس كفاءة المقياس الرقمي، حيث تقوم </a:t>
            </a:r>
            <a:r>
              <a:rPr lang="ar-SA" sz="2800" dirty="0" smtClean="0"/>
              <a:t>مثلاً </a:t>
            </a:r>
            <a:r>
              <a:rPr lang="ar-SA" sz="2800" dirty="0" smtClean="0"/>
              <a:t>بتحديد سمة معينة ويطلب من شخص متمرس على عمل صناعي معين أن يفكر في فرد يقوم بالعمل بشكل ممتاز ثم يسترجع </a:t>
            </a:r>
            <a:r>
              <a:rPr lang="ar-SA" sz="2800" dirty="0" smtClean="0"/>
              <a:t>حادثاً معيناً </a:t>
            </a:r>
            <a:r>
              <a:rPr lang="ar-SA" sz="2800" dirty="0" smtClean="0"/>
              <a:t>يدل على تفوق ذلك الفرد، ويطلب من القائم بالتقدير من ناحية أخرى أن يستحضر في ذهنه </a:t>
            </a:r>
            <a:r>
              <a:rPr lang="ar-SA" sz="2800" dirty="0" smtClean="0"/>
              <a:t>عاملاً </a:t>
            </a:r>
            <a:r>
              <a:rPr lang="ar-SA" sz="2800" dirty="0" smtClean="0"/>
              <a:t>يقوم بنفس العمل بطريقة سيئة ثم يذكر </a:t>
            </a:r>
            <a:r>
              <a:rPr lang="ar-SA" sz="2800" dirty="0" smtClean="0"/>
              <a:t>عملاً </a:t>
            </a:r>
            <a:r>
              <a:rPr lang="ar-SA" sz="2800" dirty="0" smtClean="0"/>
              <a:t>دل على عدم كفاءته.</a:t>
            </a:r>
          </a:p>
          <a:p>
            <a:r>
              <a:rPr lang="ar-SA" sz="2800" dirty="0" smtClean="0"/>
              <a:t>عند استخدام هذا النوع يجب أن نفكر في العبارات وليس الأرقام. </a:t>
            </a:r>
          </a:p>
          <a:p>
            <a:r>
              <a:rPr lang="ar-SA" sz="2800" dirty="0" smtClean="0">
                <a:solidFill>
                  <a:srgbClr val="00B050"/>
                </a:solidFill>
              </a:rPr>
              <a:t>أكثر مقاييس التقدير دقة وموضوعية.</a:t>
            </a:r>
          </a:p>
          <a:p>
            <a:r>
              <a:rPr lang="ar-SA" sz="2800" dirty="0" smtClean="0">
                <a:solidFill>
                  <a:srgbClr val="0070C0"/>
                </a:solidFill>
              </a:rPr>
              <a:t>لكنها مجهدة في تأليفها وكفاءتها مساوية للمقياس الرقمي لكنها تعتبر الافضل في تقدير بعض المهن وبعض السمات</a:t>
            </a:r>
            <a:r>
              <a:rPr lang="ar-SA" sz="2800" dirty="0" smtClean="0">
                <a:solidFill>
                  <a:srgbClr val="00B050"/>
                </a:solidFill>
              </a:rPr>
              <a:t>.</a:t>
            </a:r>
            <a:endParaRPr lang="ar-SA" sz="2800" dirty="0">
              <a:solidFill>
                <a:srgbClr val="00B050"/>
              </a:solidFill>
            </a:endParaRPr>
          </a:p>
        </p:txBody>
      </p:sp>
      <p:sp>
        <p:nvSpPr>
          <p:cNvPr id="4" name="عنوان 1"/>
          <p:cNvSpPr>
            <a:spLocks noGrp="1"/>
          </p:cNvSpPr>
          <p:nvPr>
            <p:ph type="title"/>
          </p:nvPr>
        </p:nvSpPr>
        <p:spPr>
          <a:xfrm>
            <a:off x="1435608" y="274638"/>
            <a:ext cx="7498080" cy="1143000"/>
          </a:xfrm>
        </p:spPr>
        <p:txBody>
          <a:bodyPr>
            <a:normAutofit fontScale="90000"/>
          </a:bodyPr>
          <a:lstStyle/>
          <a:p>
            <a:pPr algn="ctr"/>
            <a:r>
              <a:rPr lang="ar-SA" b="1" dirty="0" err="1" smtClean="0">
                <a:effectLst>
                  <a:outerShdw blurRad="38100" dist="38100" dir="2700000" algn="tl">
                    <a:srgbClr val="000000">
                      <a:alpha val="43137"/>
                    </a:srgbClr>
                  </a:outerShdw>
                </a:effectLst>
              </a:rPr>
              <a:t>تابع </a:t>
            </a:r>
            <a:r>
              <a:rPr lang="ar-SA" b="1" dirty="0" smtClean="0">
                <a:effectLst>
                  <a:outerShdw blurRad="38100" dist="38100" dir="2700000" algn="tl">
                    <a:srgbClr val="000000">
                      <a:alpha val="43137"/>
                    </a:srgbClr>
                  </a:outerShdw>
                </a:effectLst>
              </a:rPr>
              <a:t>(5) مقياس </a:t>
            </a:r>
            <a:r>
              <a:rPr lang="ar-SA" b="1" dirty="0" smtClean="0">
                <a:effectLst>
                  <a:outerShdw blurRad="38100" dist="38100" dir="2700000" algn="tl">
                    <a:srgbClr val="000000">
                      <a:alpha val="43137"/>
                    </a:srgbClr>
                  </a:outerShdw>
                </a:effectLst>
              </a:rPr>
              <a:t>التقدير المعتمد على السلوك</a:t>
            </a:r>
            <a:endParaRPr lang="ar-SA" b="1"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(6) مقياس التقدير ذو الاختيار المقيد</a:t>
            </a:r>
            <a:endParaRPr lang="ar-SA" b="1" dirty="0"/>
          </a:p>
        </p:txBody>
      </p:sp>
      <p:sp>
        <p:nvSpPr>
          <p:cNvPr id="3" name="عنصر نائب للمحتوى 2"/>
          <p:cNvSpPr>
            <a:spLocks noGrp="1"/>
          </p:cNvSpPr>
          <p:nvPr>
            <p:ph idx="1"/>
          </p:nvPr>
        </p:nvSpPr>
        <p:spPr>
          <a:xfrm>
            <a:off x="1043608" y="1447800"/>
            <a:ext cx="7890080" cy="5149552"/>
          </a:xfrm>
        </p:spPr>
        <p:txBody>
          <a:bodyPr/>
          <a:lstStyle/>
          <a:p>
            <a:pPr algn="just"/>
            <a:r>
              <a:rPr lang="ar-SA" dirty="0" smtClean="0"/>
              <a:t>يقدم للقائم بالتقدير في هذا النوع وصفان أو أكثر، ويطلب منه أن يحدد الوصف الذي يميز الفرد المطلوب تقديره تمييزاً </a:t>
            </a:r>
            <a:r>
              <a:rPr lang="ar-SA" dirty="0" err="1" smtClean="0"/>
              <a:t>جيداً.</a:t>
            </a:r>
            <a:r>
              <a:rPr lang="ar-SA" dirty="0" smtClean="0"/>
              <a:t> وإذا قدم له ثلاثة أوصاف أو أكثر فيمكن أن يطلب من القائم بالتقدير أن يحدد أقل صفة تصف </a:t>
            </a:r>
            <a:r>
              <a:rPr lang="ar-SA" dirty="0" err="1" smtClean="0"/>
              <a:t>الفرد.</a:t>
            </a:r>
            <a:r>
              <a:rPr lang="ar-SA" dirty="0" smtClean="0"/>
              <a:t> وفي حالة الأوصاف الأربعة فإن البند يتكون من عبارتين تتساويان في كونهما مرغوبتين، والعبارتين الأخريان غير مرغوبتين بدرجة </a:t>
            </a:r>
            <a:r>
              <a:rPr lang="ar-SA" dirty="0" err="1" smtClean="0"/>
              <a:t>متساوية.</a:t>
            </a:r>
            <a:r>
              <a:rPr lang="ar-SA" dirty="0" smtClean="0"/>
              <a:t> ويضع القائم بالتقدير علامة على العبارة التي تصف الفرد بأكبر درجة، والعبارة التي تصفه بأقل درجة.</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(7) مقاييس </a:t>
            </a:r>
            <a:r>
              <a:rPr lang="ar-SA" b="1" dirty="0" smtClean="0"/>
              <a:t>التقدير المجمعة</a:t>
            </a:r>
            <a:endParaRPr lang="ar-SA" b="1" dirty="0"/>
          </a:p>
        </p:txBody>
      </p:sp>
      <p:sp>
        <p:nvSpPr>
          <p:cNvPr id="3" name="عنصر نائب للمحتوى 2"/>
          <p:cNvSpPr>
            <a:spLocks noGrp="1"/>
          </p:cNvSpPr>
          <p:nvPr>
            <p:ph idx="1"/>
          </p:nvPr>
        </p:nvSpPr>
        <p:spPr>
          <a:xfrm>
            <a:off x="1115616" y="1447800"/>
            <a:ext cx="7818072" cy="5077544"/>
          </a:xfrm>
        </p:spPr>
        <p:txBody>
          <a:bodyPr>
            <a:normAutofit fontScale="92500" lnSpcReduction="10000"/>
          </a:bodyPr>
          <a:lstStyle/>
          <a:p>
            <a:pPr algn="just">
              <a:buFont typeface="Courier New" pitchFamily="49" charset="0"/>
              <a:buChar char="o"/>
            </a:pPr>
            <a:r>
              <a:rPr lang="ar-SA" dirty="0" smtClean="0"/>
              <a:t> اقترح بعض الباحثين استخدام مقاييس التقدير المجمعة أي (متعددة البنود)، لأنهم يرون أن المقاييس ذات البعد الواحد تعد ضعيفة أو ناقصة.</a:t>
            </a:r>
          </a:p>
          <a:p>
            <a:pPr algn="just">
              <a:buFont typeface="Courier New" pitchFamily="49" charset="0"/>
              <a:buChar char="o"/>
            </a:pPr>
            <a:r>
              <a:rPr lang="ar-SA" dirty="0" smtClean="0"/>
              <a:t> أشهر مقياس على هذه الطريقة هو (مقياس </a:t>
            </a:r>
            <a:r>
              <a:rPr lang="ar-SA" dirty="0" err="1" smtClean="0"/>
              <a:t>ليكرت</a:t>
            </a:r>
            <a:r>
              <a:rPr lang="ar-SA" dirty="0" smtClean="0"/>
              <a:t>) للباحث </a:t>
            </a:r>
            <a:r>
              <a:rPr lang="ar-SA" dirty="0" err="1" smtClean="0"/>
              <a:t>ليكرت</a:t>
            </a:r>
            <a:r>
              <a:rPr lang="ar-SA" dirty="0" smtClean="0"/>
              <a:t> الذي اقترح هذه الطريقة.</a:t>
            </a:r>
          </a:p>
          <a:p>
            <a:pPr algn="just">
              <a:buFont typeface="Courier New" pitchFamily="49" charset="0"/>
              <a:buChar char="o"/>
            </a:pPr>
            <a:r>
              <a:rPr lang="ar-SA" dirty="0" smtClean="0"/>
              <a:t> لإعداد مقياس بطريقة </a:t>
            </a:r>
            <a:r>
              <a:rPr lang="ar-SA" dirty="0" err="1" smtClean="0"/>
              <a:t>ليكرت</a:t>
            </a:r>
            <a:r>
              <a:rPr lang="ar-SA" dirty="0" smtClean="0"/>
              <a:t>، يتم </a:t>
            </a:r>
            <a:r>
              <a:rPr lang="ar-SA" dirty="0" smtClean="0"/>
              <a:t>أولاً </a:t>
            </a:r>
            <a:r>
              <a:rPr lang="ar-SA" dirty="0" smtClean="0"/>
              <a:t>تكوين العديد من البنود (وعاء البنود)، ثم تطبق على </a:t>
            </a:r>
            <a:r>
              <a:rPr lang="ar-SA" dirty="0" smtClean="0"/>
              <a:t>مجموعة كبيرة، </a:t>
            </a:r>
            <a:r>
              <a:rPr lang="ar-SA" dirty="0" smtClean="0"/>
              <a:t>وتحسب </a:t>
            </a:r>
            <a:r>
              <a:rPr lang="ar-SA" dirty="0" smtClean="0"/>
              <a:t>الارتباطات المتبادلة بينها، </a:t>
            </a:r>
            <a:r>
              <a:rPr lang="ar-SA" dirty="0" smtClean="0"/>
              <a:t>ثم </a:t>
            </a:r>
            <a:r>
              <a:rPr lang="ar-SA" dirty="0" smtClean="0"/>
              <a:t>تحلل </a:t>
            </a:r>
            <a:r>
              <a:rPr lang="ar-SA" dirty="0" err="1" smtClean="0"/>
              <a:t>عاملياً</a:t>
            </a:r>
            <a:r>
              <a:rPr lang="ar-SA" dirty="0" smtClean="0"/>
              <a:t>، </a:t>
            </a:r>
            <a:r>
              <a:rPr lang="ar-SA" dirty="0" smtClean="0"/>
              <a:t>وتحدد البنود المنتمية </a:t>
            </a:r>
            <a:r>
              <a:rPr lang="ar-SA" dirty="0" smtClean="0"/>
              <a:t>إلى البعد </a:t>
            </a:r>
            <a:r>
              <a:rPr lang="ar-SA" dirty="0" smtClean="0"/>
              <a:t>الواحد.</a:t>
            </a:r>
          </a:p>
          <a:p>
            <a:pPr algn="just">
              <a:buFont typeface="Courier New" pitchFamily="49" charset="0"/>
              <a:buChar char="o"/>
            </a:pPr>
            <a:r>
              <a:rPr lang="ar-SA" dirty="0" smtClean="0"/>
              <a:t>استخدمت هذه الطريقة :مقاييس الاتجاهات- مقاييس التقدير الإكلينيكية لقياس: القلق، </a:t>
            </a:r>
            <a:r>
              <a:rPr lang="ar-SA" dirty="0" err="1" smtClean="0"/>
              <a:t>الاكتئاب،الفصام</a:t>
            </a:r>
            <a:r>
              <a:rPr lang="ar-SA" dirty="0" smtClean="0"/>
              <a:t>....</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chemeClr val="tx2">
                    <a:lumMod val="75000"/>
                  </a:schemeClr>
                </a:solidFill>
                <a:effectLst/>
              </a:rPr>
              <a:t>صيغ الإجابة عن مقاييس التقدير</a:t>
            </a:r>
            <a:endParaRPr lang="ar-SA" b="1" dirty="0">
              <a:solidFill>
                <a:schemeClr val="tx2">
                  <a:lumMod val="75000"/>
                </a:schemeClr>
              </a:solidFill>
              <a:effectLst/>
            </a:endParaRPr>
          </a:p>
        </p:txBody>
      </p:sp>
      <p:graphicFrame>
        <p:nvGraphicFramePr>
          <p:cNvPr id="4" name="عنصر نائب للمحتوى 3"/>
          <p:cNvGraphicFramePr>
            <a:graphicFrameLocks noGrp="1"/>
          </p:cNvGraphicFramePr>
          <p:nvPr>
            <p:ph idx="1"/>
          </p:nvPr>
        </p:nvGraphicFramePr>
        <p:xfrm>
          <a:off x="2267744" y="3501008"/>
          <a:ext cx="5328592" cy="3165688"/>
        </p:xfrm>
        <a:graphic>
          <a:graphicData uri="http://schemas.openxmlformats.org/drawingml/2006/table">
            <a:tbl>
              <a:tblPr rtl="1" firstRow="1" bandRow="1">
                <a:tableStyleId>{5C22544A-7EE6-4342-B048-85BDC9FD1C3A}</a:tableStyleId>
              </a:tblPr>
              <a:tblGrid>
                <a:gridCol w="2664296"/>
                <a:gridCol w="2664296"/>
              </a:tblGrid>
              <a:tr h="319993">
                <a:tc>
                  <a:txBody>
                    <a:bodyPr/>
                    <a:lstStyle/>
                    <a:p>
                      <a:pPr algn="ctr" rtl="1"/>
                      <a:r>
                        <a:rPr lang="ar-SA" dirty="0" smtClean="0"/>
                        <a:t>الصيغة الأولى </a:t>
                      </a:r>
                      <a:endParaRPr lang="ar-SA" dirty="0"/>
                    </a:p>
                  </a:txBody>
                  <a:tcPr/>
                </a:tc>
                <a:tc>
                  <a:txBody>
                    <a:bodyPr/>
                    <a:lstStyle/>
                    <a:p>
                      <a:pPr algn="ctr" rtl="1"/>
                      <a:r>
                        <a:rPr lang="ar-SA" dirty="0" smtClean="0"/>
                        <a:t>الصيغة الثانية</a:t>
                      </a:r>
                      <a:endParaRPr lang="ar-SA" dirty="0"/>
                    </a:p>
                  </a:txBody>
                  <a:tcPr/>
                </a:tc>
              </a:tr>
              <a:tr h="501862">
                <a:tc>
                  <a:txBody>
                    <a:bodyPr/>
                    <a:lstStyle/>
                    <a:p>
                      <a:pPr rtl="1"/>
                      <a:r>
                        <a:rPr lang="ar-SA" sz="2000" b="0" dirty="0" smtClean="0"/>
                        <a:t>+3 أوافق بدرجة كبيرة جدا</a:t>
                      </a:r>
                      <a:endParaRPr lang="ar-SA" sz="2000" b="0" dirty="0"/>
                    </a:p>
                  </a:txBody>
                  <a:tcPr/>
                </a:tc>
                <a:tc>
                  <a:txBody>
                    <a:bodyPr/>
                    <a:lstStyle/>
                    <a:p>
                      <a:pPr rtl="1"/>
                      <a:r>
                        <a:rPr lang="ar-SA" sz="2000" b="0" dirty="0" smtClean="0">
                          <a:solidFill>
                            <a:srgbClr val="C00000"/>
                          </a:solidFill>
                        </a:rPr>
                        <a:t>6: أوافق بدرجة كبيرة جدا</a:t>
                      </a:r>
                      <a:endParaRPr lang="ar-SA" sz="2000" b="0" dirty="0">
                        <a:solidFill>
                          <a:srgbClr val="C00000"/>
                        </a:solidFill>
                      </a:endParaRPr>
                    </a:p>
                  </a:txBody>
                  <a:tcPr/>
                </a:tc>
              </a:tr>
              <a:tr h="501862">
                <a:tc>
                  <a:txBody>
                    <a:bodyPr/>
                    <a:lstStyle/>
                    <a:p>
                      <a:pPr rtl="1"/>
                      <a:r>
                        <a:rPr lang="ar-SA" sz="2000" b="0" dirty="0" smtClean="0"/>
                        <a:t>+2 أوافق بدرجة كبيرة</a:t>
                      </a:r>
                      <a:endParaRPr lang="ar-SA" sz="2000" b="0" dirty="0"/>
                    </a:p>
                  </a:txBody>
                  <a:tcPr/>
                </a:tc>
                <a:tc>
                  <a:txBody>
                    <a:bodyPr/>
                    <a:lstStyle/>
                    <a:p>
                      <a:pPr rtl="1"/>
                      <a:r>
                        <a:rPr lang="ar-SA" sz="2000" b="0" dirty="0" smtClean="0">
                          <a:solidFill>
                            <a:srgbClr val="C00000"/>
                          </a:solidFill>
                        </a:rPr>
                        <a:t>5: أوافق بدرجة كبيرة</a:t>
                      </a:r>
                      <a:endParaRPr lang="ar-SA" sz="2000" b="0" dirty="0">
                        <a:solidFill>
                          <a:srgbClr val="C00000"/>
                        </a:solidFill>
                      </a:endParaRPr>
                    </a:p>
                  </a:txBody>
                  <a:tcPr/>
                </a:tc>
              </a:tr>
              <a:tr h="346659">
                <a:tc>
                  <a:txBody>
                    <a:bodyPr/>
                    <a:lstStyle/>
                    <a:p>
                      <a:pPr rtl="1"/>
                      <a:r>
                        <a:rPr lang="ar-SA" sz="2000" b="0" dirty="0" smtClean="0"/>
                        <a:t>+1 أوافق</a:t>
                      </a:r>
                      <a:endParaRPr lang="ar-SA" sz="2000" b="0" dirty="0"/>
                    </a:p>
                  </a:txBody>
                  <a:tcPr/>
                </a:tc>
                <a:tc>
                  <a:txBody>
                    <a:bodyPr/>
                    <a:lstStyle/>
                    <a:p>
                      <a:pPr rtl="1"/>
                      <a:r>
                        <a:rPr lang="ar-SA" sz="2000" b="0" dirty="0" smtClean="0">
                          <a:solidFill>
                            <a:srgbClr val="C00000"/>
                          </a:solidFill>
                        </a:rPr>
                        <a:t>4: أوافق</a:t>
                      </a:r>
                      <a:endParaRPr lang="ar-SA" sz="2000" b="0" dirty="0">
                        <a:solidFill>
                          <a:srgbClr val="C00000"/>
                        </a:solidFill>
                      </a:endParaRPr>
                    </a:p>
                  </a:txBody>
                  <a:tcPr/>
                </a:tc>
              </a:tr>
              <a:tr h="346659">
                <a:tc>
                  <a:txBody>
                    <a:bodyPr/>
                    <a:lstStyle/>
                    <a:p>
                      <a:pPr rtl="1"/>
                      <a:r>
                        <a:rPr lang="ar-SA" sz="2000" b="0" dirty="0" smtClean="0"/>
                        <a:t>-1 أعارض</a:t>
                      </a:r>
                      <a:endParaRPr lang="ar-SA" sz="2000" b="0" dirty="0"/>
                    </a:p>
                  </a:txBody>
                  <a:tcPr/>
                </a:tc>
                <a:tc>
                  <a:txBody>
                    <a:bodyPr/>
                    <a:lstStyle/>
                    <a:p>
                      <a:pPr rtl="1"/>
                      <a:r>
                        <a:rPr lang="ar-SA" sz="2000" b="0" dirty="0" smtClean="0">
                          <a:solidFill>
                            <a:srgbClr val="C00000"/>
                          </a:solidFill>
                        </a:rPr>
                        <a:t>3: أعارض</a:t>
                      </a:r>
                      <a:endParaRPr lang="ar-SA" sz="2000" b="0" dirty="0">
                        <a:solidFill>
                          <a:srgbClr val="C00000"/>
                        </a:solidFill>
                      </a:endParaRPr>
                    </a:p>
                  </a:txBody>
                  <a:tcPr/>
                </a:tc>
              </a:tr>
              <a:tr h="501862">
                <a:tc>
                  <a:txBody>
                    <a:bodyPr/>
                    <a:lstStyle/>
                    <a:p>
                      <a:pPr rtl="1"/>
                      <a:r>
                        <a:rPr lang="ar-SA" sz="2000" b="0" dirty="0" smtClean="0"/>
                        <a:t>-2 أعارض بدرجة كبيرة</a:t>
                      </a:r>
                      <a:endParaRPr lang="ar-SA" sz="2000" b="0" dirty="0"/>
                    </a:p>
                  </a:txBody>
                  <a:tcPr/>
                </a:tc>
                <a:tc>
                  <a:txBody>
                    <a:bodyPr/>
                    <a:lstStyle/>
                    <a:p>
                      <a:pPr rtl="1"/>
                      <a:r>
                        <a:rPr lang="ar-SA" sz="2000" b="0" dirty="0" smtClean="0">
                          <a:solidFill>
                            <a:srgbClr val="C00000"/>
                          </a:solidFill>
                        </a:rPr>
                        <a:t>2:أعارض بدرجة كبيرة</a:t>
                      </a:r>
                      <a:endParaRPr lang="ar-SA" sz="2000" b="0" dirty="0">
                        <a:solidFill>
                          <a:srgbClr val="C00000"/>
                        </a:solidFill>
                      </a:endParaRPr>
                    </a:p>
                  </a:txBody>
                  <a:tcPr/>
                </a:tc>
              </a:tr>
              <a:tr h="501862">
                <a:tc>
                  <a:txBody>
                    <a:bodyPr/>
                    <a:lstStyle/>
                    <a:p>
                      <a:pPr rtl="1"/>
                      <a:r>
                        <a:rPr lang="ar-SA" sz="2000" b="0" dirty="0" smtClean="0"/>
                        <a:t>-3 أعارض بدرجة كبيرة</a:t>
                      </a:r>
                      <a:r>
                        <a:rPr lang="ar-SA" sz="2000" b="0" baseline="0" dirty="0" smtClean="0"/>
                        <a:t> جدا</a:t>
                      </a:r>
                      <a:endParaRPr lang="ar-SA" sz="2000" b="0" dirty="0"/>
                    </a:p>
                  </a:txBody>
                  <a:tcPr/>
                </a:tc>
                <a:tc>
                  <a:txBody>
                    <a:bodyPr/>
                    <a:lstStyle/>
                    <a:p>
                      <a:pPr rtl="1"/>
                      <a:r>
                        <a:rPr lang="ar-SA" sz="2000" b="0" dirty="0" smtClean="0">
                          <a:solidFill>
                            <a:srgbClr val="C00000"/>
                          </a:solidFill>
                        </a:rPr>
                        <a:t>1: أعارض بدرجة كبيرة جدا</a:t>
                      </a:r>
                      <a:endParaRPr lang="ar-SA" sz="2000" b="0" dirty="0">
                        <a:solidFill>
                          <a:srgbClr val="C00000"/>
                        </a:solidFill>
                      </a:endParaRPr>
                    </a:p>
                  </a:txBody>
                  <a:tcPr/>
                </a:tc>
              </a:tr>
            </a:tbl>
          </a:graphicData>
        </a:graphic>
      </p:graphicFrame>
      <p:sp>
        <p:nvSpPr>
          <p:cNvPr id="5" name="مربع نص 4"/>
          <p:cNvSpPr txBox="1"/>
          <p:nvPr/>
        </p:nvSpPr>
        <p:spPr>
          <a:xfrm>
            <a:off x="971600" y="1268760"/>
            <a:ext cx="7848872" cy="2246769"/>
          </a:xfrm>
          <a:prstGeom prst="rect">
            <a:avLst/>
          </a:prstGeom>
          <a:noFill/>
        </p:spPr>
        <p:txBody>
          <a:bodyPr wrap="square" rtlCol="1">
            <a:spAutoFit/>
          </a:bodyPr>
          <a:lstStyle/>
          <a:p>
            <a:pPr algn="just"/>
            <a:r>
              <a:rPr lang="ar-SA" sz="2800" dirty="0" smtClean="0"/>
              <a:t>تتعدد صيغ الإجابة عن مقاييس التقدير، حيث يقدم للمفحوص مجموعة محددة من فئات الإجابة، وذلك حتى يستخدمها في تحديد موقعه بالنسبة لعدد من العبارات أو السلوكيات أو السمات، ومن أكثر صيغ الاستجابة شيوعاً تلك المبينة في الجدول، إذا يحدد المفحوص درجة موافقته او معارضته للعبارة أو السمة الواردة.</a:t>
            </a:r>
            <a:endParaRPr lang="ar-SA"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b="1" dirty="0"/>
          </a:p>
        </p:txBody>
      </p:sp>
      <p:sp>
        <p:nvSpPr>
          <p:cNvPr id="3" name="عنصر نائب للمحتوى 2"/>
          <p:cNvSpPr>
            <a:spLocks noGrp="1"/>
          </p:cNvSpPr>
          <p:nvPr>
            <p:ph idx="1"/>
          </p:nvPr>
        </p:nvSpPr>
        <p:spPr>
          <a:xfrm>
            <a:off x="1043608" y="1447800"/>
            <a:ext cx="7890080" cy="5149552"/>
          </a:xfrm>
        </p:spPr>
        <p:txBody>
          <a:bodyPr>
            <a:normAutofit fontScale="92500"/>
          </a:bodyPr>
          <a:lstStyle/>
          <a:p>
            <a:pPr marL="0" indent="0" algn="just">
              <a:lnSpc>
                <a:spcPct val="110000"/>
              </a:lnSpc>
              <a:spcBef>
                <a:spcPts val="0"/>
              </a:spcBef>
              <a:buFont typeface="Wingdings" pitchFamily="2" charset="2"/>
              <a:buChar char="v"/>
            </a:pPr>
            <a:r>
              <a:rPr lang="ar-SA" dirty="0" smtClean="0"/>
              <a:t> </a:t>
            </a:r>
            <a:r>
              <a:rPr lang="ar-SA" sz="2400" dirty="0" smtClean="0"/>
              <a:t>استخدمت التقديرات التي يقوم بها الإكلينيكي المدرب بتوسع ، بوصفها مقاييس لشدة الاضطراب ومداه ونوعه.</a:t>
            </a:r>
          </a:p>
          <a:p>
            <a:pPr marL="0" indent="0" algn="just">
              <a:lnSpc>
                <a:spcPct val="110000"/>
              </a:lnSpc>
              <a:spcBef>
                <a:spcPts val="0"/>
              </a:spcBef>
              <a:buFont typeface="Wingdings" pitchFamily="2" charset="2"/>
              <a:buChar char="v"/>
            </a:pPr>
            <a:r>
              <a:rPr lang="ar-SA" sz="2400" dirty="0" smtClean="0"/>
              <a:t> المنطق العام لمقاييس التقدير </a:t>
            </a:r>
            <a:r>
              <a:rPr lang="ar-SA" sz="2400" dirty="0" smtClean="0"/>
              <a:t>الإكلينيكي، </a:t>
            </a:r>
            <a:r>
              <a:rPr lang="ar-SA" sz="2400" dirty="0" smtClean="0">
                <a:solidFill>
                  <a:srgbClr val="0070C0"/>
                </a:solidFill>
              </a:rPr>
              <a:t>انها تجعل الحكم الإكلينيكي  </a:t>
            </a:r>
            <a:r>
              <a:rPr lang="ar-SA" sz="2400" dirty="0" smtClean="0">
                <a:solidFill>
                  <a:srgbClr val="0070C0"/>
                </a:solidFill>
              </a:rPr>
              <a:t>كمياً ومقنناً.</a:t>
            </a:r>
            <a:endParaRPr lang="ar-SA" sz="2400" dirty="0" smtClean="0">
              <a:solidFill>
                <a:srgbClr val="0070C0"/>
              </a:solidFill>
            </a:endParaRPr>
          </a:p>
          <a:p>
            <a:pPr marL="0" indent="0" algn="just">
              <a:lnSpc>
                <a:spcPct val="110000"/>
              </a:lnSpc>
              <a:spcBef>
                <a:spcPts val="0"/>
              </a:spcBef>
              <a:buFont typeface="Wingdings" pitchFamily="2" charset="2"/>
              <a:buChar char="v"/>
            </a:pPr>
            <a:r>
              <a:rPr lang="ar-SA" sz="2400" dirty="0" smtClean="0"/>
              <a:t> تستخدم في المجالات الطبية والنفسية وعلم النفس الإكلينيكي لتكمل عملية التشخيص </a:t>
            </a:r>
            <a:r>
              <a:rPr lang="ar-SA" sz="2400" dirty="0" err="1" smtClean="0"/>
              <a:t>السيكاتري</a:t>
            </a:r>
            <a:r>
              <a:rPr lang="ar-SA" sz="2400" dirty="0" smtClean="0"/>
              <a:t>، بأن تمدنا بمقياس لشدة الاضطراب وللتصنيف الفرعي للأعراض.</a:t>
            </a:r>
          </a:p>
          <a:p>
            <a:pPr marL="0" indent="0" algn="just">
              <a:lnSpc>
                <a:spcPct val="110000"/>
              </a:lnSpc>
              <a:spcBef>
                <a:spcPts val="0"/>
              </a:spcBef>
              <a:buFont typeface="Wingdings" pitchFamily="2" charset="2"/>
              <a:buChar char="v"/>
            </a:pPr>
            <a:r>
              <a:rPr lang="ar-SA" sz="2400" dirty="0"/>
              <a:t>تتراوح التقديرات </a:t>
            </a:r>
            <a:r>
              <a:rPr lang="ar-SA" sz="2400" dirty="0" smtClean="0"/>
              <a:t>ما بين </a:t>
            </a:r>
            <a:r>
              <a:rPr lang="ar-SA" sz="2400" dirty="0"/>
              <a:t>البسيطة إلى المعقدة والمتقدمة التي </a:t>
            </a:r>
            <a:r>
              <a:rPr lang="ar-SA" sz="2400" dirty="0" smtClean="0"/>
              <a:t>صممت خصيصا لتقدير سلوك المرضى في المستشفيات النفسية ومن </a:t>
            </a:r>
            <a:r>
              <a:rPr lang="ar-SA" sz="2400" dirty="0" smtClean="0"/>
              <a:t>أشهرها مقاييس التقدير </a:t>
            </a:r>
            <a:r>
              <a:rPr lang="ar-SA" sz="2400" dirty="0" err="1" smtClean="0"/>
              <a:t>السيكياترية</a:t>
            </a:r>
            <a:r>
              <a:rPr lang="ar-SA" sz="2400" dirty="0" smtClean="0"/>
              <a:t> من </a:t>
            </a:r>
            <a:r>
              <a:rPr lang="ar-SA" sz="2400" dirty="0" err="1" smtClean="0"/>
              <a:t>وضع</a:t>
            </a:r>
            <a:r>
              <a:rPr lang="ar-SA" sz="2400" dirty="0" err="1" smtClean="0"/>
              <a:t> </a:t>
            </a:r>
            <a:r>
              <a:rPr lang="ar-SA" sz="2400" dirty="0" smtClean="0"/>
              <a:t>(</a:t>
            </a:r>
            <a:r>
              <a:rPr lang="ar-SA" sz="2400" dirty="0" err="1" smtClean="0"/>
              <a:t>وتينبورن</a:t>
            </a:r>
            <a:r>
              <a:rPr lang="ar-SA" sz="2400" dirty="0" err="1"/>
              <a:t>).</a:t>
            </a:r>
            <a:r>
              <a:rPr lang="ar-SA" sz="2400" dirty="0"/>
              <a:t> </a:t>
            </a:r>
            <a:r>
              <a:rPr lang="ar-SA" sz="2400" dirty="0" smtClean="0"/>
              <a:t>وقد </a:t>
            </a:r>
            <a:r>
              <a:rPr lang="ar-SA" sz="2400" dirty="0" err="1" smtClean="0"/>
              <a:t>قامهو</a:t>
            </a:r>
            <a:r>
              <a:rPr lang="ar-SA" sz="2400" dirty="0" smtClean="0"/>
              <a:t> </a:t>
            </a:r>
            <a:r>
              <a:rPr lang="ar-SA" sz="2400" dirty="0"/>
              <a:t>وزملاؤه </a:t>
            </a:r>
            <a:r>
              <a:rPr lang="ar-SA" sz="2400" dirty="0" smtClean="0"/>
              <a:t>ببناء </a:t>
            </a:r>
            <a:r>
              <a:rPr lang="ar-SA" sz="2400" dirty="0"/>
              <a:t>عدد كبير من مقاييس تقدير الأعراض للجوانب الوصفية لسلوك مرضى المستشفيات العقلية التي يعدها الأطباء النفسيون ذات أهمية في تقدير المرضى ووضع التشخيصات.</a:t>
            </a:r>
          </a:p>
          <a:p>
            <a:pPr marL="0" indent="0" algn="just">
              <a:lnSpc>
                <a:spcPct val="110000"/>
              </a:lnSpc>
              <a:spcBef>
                <a:spcPts val="0"/>
              </a:spcBef>
              <a:buFont typeface="Wingdings" pitchFamily="2" charset="2"/>
              <a:buChar char="v"/>
            </a:pPr>
            <a:r>
              <a:rPr lang="ar-SA" sz="2400" dirty="0"/>
              <a:t> وهناك مقاييس تقدير ذاتية </a:t>
            </a:r>
            <a:r>
              <a:rPr lang="ar-SA" sz="2400" dirty="0" err="1"/>
              <a:t>لزملات</a:t>
            </a:r>
            <a:r>
              <a:rPr lang="ar-SA" sz="2400" dirty="0"/>
              <a:t> مرضية أخرى كالقلق والخوف والاكتئاب ومن أشهرها مقياس </a:t>
            </a:r>
            <a:r>
              <a:rPr lang="ar-SA" sz="2400" dirty="0" smtClean="0"/>
              <a:t>تقدير( </a:t>
            </a:r>
            <a:r>
              <a:rPr lang="ar-SA" sz="2400" dirty="0"/>
              <a:t>هاملتون</a:t>
            </a:r>
            <a:r>
              <a:rPr lang="ar-SA" sz="2400" dirty="0" smtClean="0"/>
              <a:t>) لقياس شدة الاكتئاب لدى المرضى المشخصين على أنهم مكتئبون.</a:t>
            </a:r>
            <a:endParaRPr lang="ar-SA" sz="2400" dirty="0"/>
          </a:p>
          <a:p>
            <a:pPr marL="0" indent="0" algn="just">
              <a:lnSpc>
                <a:spcPct val="110000"/>
              </a:lnSpc>
              <a:spcBef>
                <a:spcPts val="0"/>
              </a:spcBef>
              <a:buNone/>
            </a:pPr>
            <a:endParaRPr lang="ar-SA"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a:xfrm>
            <a:off x="1043608" y="1447800"/>
            <a:ext cx="7890080" cy="5293568"/>
          </a:xfrm>
        </p:spPr>
        <p:txBody>
          <a:bodyPr>
            <a:normAutofit fontScale="62500" lnSpcReduction="20000"/>
          </a:bodyPr>
          <a:lstStyle/>
          <a:p>
            <a:pPr marL="0" indent="0" algn="just">
              <a:lnSpc>
                <a:spcPct val="120000"/>
              </a:lnSpc>
              <a:spcBef>
                <a:spcPts val="0"/>
              </a:spcBef>
              <a:buNone/>
            </a:pPr>
            <a:r>
              <a:rPr lang="ar-SA" sz="4000" b="1" dirty="0" smtClean="0"/>
              <a:t>هناك خمسة مقاييس تقدير اكلينيكية يشيع استخدامها في قياس الشخصية في جوانبها غير السوية:</a:t>
            </a:r>
          </a:p>
          <a:p>
            <a:pPr marL="0" indent="0" algn="just">
              <a:lnSpc>
                <a:spcPct val="120000"/>
              </a:lnSpc>
              <a:spcBef>
                <a:spcPts val="0"/>
              </a:spcBef>
              <a:buFont typeface="+mj-lt"/>
              <a:buAutoNum type="arabicPeriod"/>
            </a:pPr>
            <a:r>
              <a:rPr lang="ar-SA" sz="5100" b="1" u="sng" dirty="0" smtClean="0"/>
              <a:t> </a:t>
            </a:r>
            <a:r>
              <a:rPr lang="ar-SA" sz="3800" b="1" u="sng" dirty="0" smtClean="0">
                <a:solidFill>
                  <a:schemeClr val="accent1">
                    <a:lumMod val="75000"/>
                  </a:schemeClr>
                </a:solidFill>
              </a:rPr>
              <a:t>مقياس التقدير </a:t>
            </a:r>
            <a:r>
              <a:rPr lang="ar-SA" sz="3800" b="1" u="sng" dirty="0" err="1" smtClean="0">
                <a:solidFill>
                  <a:schemeClr val="accent1">
                    <a:lumMod val="75000"/>
                  </a:schemeClr>
                </a:solidFill>
              </a:rPr>
              <a:t>السيكاتري</a:t>
            </a:r>
            <a:r>
              <a:rPr lang="ar-SA" sz="3800" b="1" u="sng" dirty="0" smtClean="0">
                <a:solidFill>
                  <a:schemeClr val="accent1">
                    <a:lumMod val="75000"/>
                  </a:schemeClr>
                </a:solidFill>
              </a:rPr>
              <a:t> المختصر: </a:t>
            </a:r>
            <a:r>
              <a:rPr lang="ar-SA" sz="3800" dirty="0" smtClean="0"/>
              <a:t>من وضع ( </a:t>
            </a:r>
            <a:r>
              <a:rPr lang="ar-SA" sz="3800" dirty="0" err="1" smtClean="0"/>
              <a:t>اوفرول</a:t>
            </a:r>
            <a:r>
              <a:rPr lang="ar-SA" sz="3800" dirty="0" smtClean="0"/>
              <a:t>، </a:t>
            </a:r>
            <a:r>
              <a:rPr lang="ar-SA" sz="3800" dirty="0" err="1" smtClean="0"/>
              <a:t>هوليستر</a:t>
            </a:r>
            <a:r>
              <a:rPr lang="ar-SA" sz="3800" dirty="0" smtClean="0"/>
              <a:t>)، لقياس الأعراض </a:t>
            </a:r>
            <a:r>
              <a:rPr lang="ar-SA" sz="3800" dirty="0" err="1" smtClean="0"/>
              <a:t>السيكاترية</a:t>
            </a:r>
            <a:r>
              <a:rPr lang="ar-SA" sz="3800" dirty="0" smtClean="0"/>
              <a:t>.</a:t>
            </a:r>
          </a:p>
          <a:p>
            <a:pPr marL="0" indent="0" algn="just">
              <a:lnSpc>
                <a:spcPct val="120000"/>
              </a:lnSpc>
              <a:spcBef>
                <a:spcPts val="0"/>
              </a:spcBef>
            </a:pPr>
            <a:r>
              <a:rPr lang="ar-SA" sz="3800" dirty="0" smtClean="0"/>
              <a:t> يطبق خلال المقابلة المختصرة غير مقيدة، يستخدم بقصد تغير الأعراض عبر الزمن.</a:t>
            </a:r>
          </a:p>
          <a:p>
            <a:pPr marL="0" indent="0" algn="just">
              <a:lnSpc>
                <a:spcPct val="120000"/>
              </a:lnSpc>
              <a:spcBef>
                <a:spcPts val="0"/>
              </a:spcBef>
            </a:pPr>
            <a:r>
              <a:rPr lang="ar-SA" sz="3800" dirty="0" smtClean="0"/>
              <a:t>يشتمل على ثمانية عشر </a:t>
            </a:r>
            <a:r>
              <a:rPr lang="ar-SA" sz="3800" dirty="0" smtClean="0"/>
              <a:t>عرضاً </a:t>
            </a:r>
            <a:r>
              <a:rPr lang="ar-SA" sz="3800" dirty="0" smtClean="0"/>
              <a:t>يقدر كل منها على مقياس </a:t>
            </a:r>
            <a:r>
              <a:rPr lang="ar-SA" sz="3800" dirty="0" err="1" smtClean="0"/>
              <a:t>سباعي </a:t>
            </a:r>
            <a:r>
              <a:rPr lang="ar-SA" sz="3800" dirty="0" smtClean="0"/>
              <a:t>( </a:t>
            </a:r>
            <a:r>
              <a:rPr lang="ar-SA" sz="3800" dirty="0" smtClean="0"/>
              <a:t>0-6).</a:t>
            </a:r>
          </a:p>
          <a:p>
            <a:pPr marL="0" indent="0" algn="just">
              <a:lnSpc>
                <a:spcPct val="120000"/>
              </a:lnSpc>
              <a:spcBef>
                <a:spcPts val="0"/>
              </a:spcBef>
            </a:pPr>
            <a:r>
              <a:rPr lang="ar-SA" sz="3800" dirty="0" smtClean="0"/>
              <a:t>يجب أن يستخدم المقياس إكلينيكي مدرب بحيث يضع تقديراته </a:t>
            </a:r>
            <a:r>
              <a:rPr lang="ar-SA" sz="3800" dirty="0" smtClean="0"/>
              <a:t>اعتماداً </a:t>
            </a:r>
            <a:r>
              <a:rPr lang="ar-SA" sz="3800" dirty="0" smtClean="0"/>
              <a:t>على ملاحظة المريض وعلى التقارير اللفظية عنه.</a:t>
            </a:r>
          </a:p>
          <a:p>
            <a:pPr marL="0" indent="0" algn="just">
              <a:lnSpc>
                <a:spcPct val="120000"/>
              </a:lnSpc>
              <a:spcBef>
                <a:spcPts val="0"/>
              </a:spcBef>
            </a:pPr>
            <a:r>
              <a:rPr lang="ar-SA" sz="3800" dirty="0" smtClean="0"/>
              <a:t>تجمع درجات </a:t>
            </a:r>
            <a:r>
              <a:rPr lang="ar-SA" sz="3800" dirty="0" err="1" smtClean="0"/>
              <a:t>18عرضاً</a:t>
            </a:r>
            <a:r>
              <a:rPr lang="ar-SA" sz="3800" dirty="0" smtClean="0"/>
              <a:t> </a:t>
            </a:r>
            <a:r>
              <a:rPr lang="ar-SA" sz="3800" dirty="0" smtClean="0"/>
              <a:t>لتصبح درجة كلية للمريض.</a:t>
            </a:r>
          </a:p>
          <a:p>
            <a:pPr marL="0" indent="0" algn="just">
              <a:lnSpc>
                <a:spcPct val="120000"/>
              </a:lnSpc>
              <a:spcBef>
                <a:spcPts val="0"/>
              </a:spcBef>
            </a:pPr>
            <a:r>
              <a:rPr lang="ar-SA" sz="3800" dirty="0" smtClean="0"/>
              <a:t>يمكن أن يستخرج من خلال الأعراض العديد من </a:t>
            </a:r>
            <a:r>
              <a:rPr lang="ar-SA" sz="3800" dirty="0" err="1" smtClean="0"/>
              <a:t>الزملات</a:t>
            </a:r>
            <a:r>
              <a:rPr lang="ar-SA" sz="3800" dirty="0" smtClean="0"/>
              <a:t>: اضطراب </a:t>
            </a:r>
            <a:r>
              <a:rPr lang="ar-SA" sz="3800" dirty="0" smtClean="0"/>
              <a:t>التفكير، </a:t>
            </a:r>
            <a:r>
              <a:rPr lang="ar-SA" sz="3800" dirty="0" smtClean="0"/>
              <a:t>الانسحاب، التأخر، العدوانية، الشك، القلق،ا </a:t>
            </a:r>
            <a:r>
              <a:rPr lang="ar-SA" sz="3800" dirty="0" err="1" smtClean="0"/>
              <a:t>لاكتئاب</a:t>
            </a:r>
            <a:r>
              <a:rPr lang="ar-SA" sz="3800" dirty="0" err="1" smtClean="0"/>
              <a:t>.</a:t>
            </a:r>
            <a:r>
              <a:rPr lang="ar-SA" sz="3800" dirty="0" smtClean="0"/>
              <a:t> </a:t>
            </a:r>
            <a:r>
              <a:rPr lang="ar-SA" sz="3800" dirty="0" err="1" smtClean="0"/>
              <a:t>ص156</a:t>
            </a:r>
            <a:endParaRPr lang="ar-SA" sz="38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a:xfrm>
            <a:off x="1187624" y="1447800"/>
            <a:ext cx="7746064" cy="5077544"/>
          </a:xfrm>
        </p:spPr>
        <p:txBody>
          <a:bodyPr>
            <a:normAutofit/>
          </a:bodyPr>
          <a:lstStyle/>
          <a:p>
            <a:pPr algn="just">
              <a:buNone/>
            </a:pPr>
            <a:r>
              <a:rPr lang="ar-SA" b="1" dirty="0" smtClean="0">
                <a:solidFill>
                  <a:schemeClr val="accent1">
                    <a:lumMod val="75000"/>
                  </a:schemeClr>
                </a:solidFill>
              </a:rPr>
              <a:t>2</a:t>
            </a:r>
            <a:r>
              <a:rPr lang="ar-SA" sz="2800" b="1" u="sng" dirty="0" smtClean="0">
                <a:solidFill>
                  <a:schemeClr val="accent1">
                    <a:lumMod val="75000"/>
                  </a:schemeClr>
                </a:solidFill>
              </a:rPr>
              <a:t>- مقياس تقدير (هاملتون) للاكتئاب:</a:t>
            </a:r>
            <a:r>
              <a:rPr lang="ar-SA" sz="2800" b="1" dirty="0" smtClean="0">
                <a:solidFill>
                  <a:schemeClr val="accent1">
                    <a:lumMod val="75000"/>
                  </a:schemeClr>
                </a:solidFill>
              </a:rPr>
              <a:t> </a:t>
            </a:r>
            <a:r>
              <a:rPr lang="ar-SA" sz="2400" dirty="0" smtClean="0"/>
              <a:t>طور هذا المقياس ( ماركس هاملتون)، ليكون </a:t>
            </a:r>
            <a:r>
              <a:rPr lang="ar-SA" sz="2400" dirty="0" smtClean="0">
                <a:solidFill>
                  <a:srgbClr val="00B0F0"/>
                </a:solidFill>
              </a:rPr>
              <a:t>طريقة تقدير شدة الاكتئاب </a:t>
            </a:r>
            <a:r>
              <a:rPr lang="ar-SA" sz="2400" dirty="0" smtClean="0"/>
              <a:t>لدى المرضى الذين شخصوا من قبل أنهم مكتئبون.</a:t>
            </a:r>
          </a:p>
          <a:p>
            <a:pPr algn="just">
              <a:buFont typeface="Wingdings" pitchFamily="2" charset="2"/>
              <a:buChar char="q"/>
            </a:pPr>
            <a:r>
              <a:rPr lang="ar-SA" sz="2400" dirty="0" smtClean="0"/>
              <a:t> يتكون من 17 </a:t>
            </a:r>
            <a:r>
              <a:rPr lang="ar-SA" sz="2400" dirty="0" smtClean="0"/>
              <a:t>عرضاً </a:t>
            </a:r>
            <a:r>
              <a:rPr lang="ar-SA" sz="2400" dirty="0" err="1" smtClean="0"/>
              <a:t>اكتئابياً.</a:t>
            </a:r>
            <a:r>
              <a:rPr lang="ar-SA" sz="2400" dirty="0" smtClean="0"/>
              <a:t> أمام </a:t>
            </a:r>
            <a:r>
              <a:rPr lang="ar-SA" sz="2400" dirty="0" smtClean="0"/>
              <a:t>كل عرض ثلاثة أو خمسة نقاط (0-4).</a:t>
            </a:r>
          </a:p>
          <a:p>
            <a:pPr algn="just">
              <a:buFont typeface="Wingdings" pitchFamily="2" charset="2"/>
              <a:buChar char="q"/>
            </a:pPr>
            <a:r>
              <a:rPr lang="ar-SA" sz="2400" dirty="0" smtClean="0"/>
              <a:t>الهدف منه جعل الحكم الإكلينيكي </a:t>
            </a:r>
            <a:r>
              <a:rPr lang="ar-SA" sz="2400" dirty="0" smtClean="0"/>
              <a:t>كمياً، </a:t>
            </a:r>
            <a:r>
              <a:rPr lang="ar-SA" sz="2400" dirty="0" smtClean="0"/>
              <a:t>ويوصي هاملتون بضرورة وضع كل المعلومات الشخصية والعائلية والاجتماعية وتاريخ الحالة بعين </a:t>
            </a:r>
            <a:r>
              <a:rPr lang="ar-SA" sz="2400" dirty="0" err="1" smtClean="0"/>
              <a:t>الاعتبار</a:t>
            </a:r>
            <a:r>
              <a:rPr lang="ar-SA" sz="2400" dirty="0" err="1" smtClean="0"/>
              <a:t>.</a:t>
            </a:r>
            <a:r>
              <a:rPr lang="ar-SA" sz="2400" dirty="0" smtClean="0"/>
              <a:t> كما اقترح أن تستخرج درجة كلية من تقديرين وضعهما اختصاصيان مستقلان.</a:t>
            </a:r>
            <a:endParaRPr lang="ar-SA" sz="2400" dirty="0" smtClean="0"/>
          </a:p>
          <a:p>
            <a:pPr algn="just">
              <a:buFont typeface="Wingdings" pitchFamily="2" charset="2"/>
              <a:buChar char="q"/>
            </a:pPr>
            <a:r>
              <a:rPr lang="ar-SA" sz="2400" dirty="0" smtClean="0"/>
              <a:t> حصلت الشكاوي البدنية على النصيب الأكبر من هذا المقياس(8 بنود</a:t>
            </a:r>
            <a:r>
              <a:rPr lang="ar-SA" sz="2400" dirty="0" err="1" smtClean="0"/>
              <a:t>).</a:t>
            </a:r>
            <a:r>
              <a:rPr lang="ar-SA" sz="2400" dirty="0" smtClean="0"/>
              <a:t> </a:t>
            </a:r>
            <a:r>
              <a:rPr lang="ar-SA" sz="2400" dirty="0" err="1" smtClean="0"/>
              <a:t>+</a:t>
            </a:r>
            <a:r>
              <a:rPr lang="ar-SA" sz="2400" dirty="0" smtClean="0"/>
              <a:t>(</a:t>
            </a:r>
            <a:r>
              <a:rPr lang="ar-SA" sz="2400" dirty="0" smtClean="0"/>
              <a:t>5 للشكاوي السلوكية</a:t>
            </a:r>
            <a:r>
              <a:rPr lang="ar-SA" sz="2400" dirty="0" err="1" smtClean="0"/>
              <a:t>) + </a:t>
            </a:r>
            <a:r>
              <a:rPr lang="ar-SA" sz="2400" dirty="0" smtClean="0"/>
              <a:t>( 2 للشكاوي </a:t>
            </a:r>
            <a:r>
              <a:rPr lang="ar-SA" sz="2400" dirty="0" smtClean="0"/>
              <a:t>المعرفية</a:t>
            </a:r>
            <a:r>
              <a:rPr lang="ar-SA" sz="2400" dirty="0" err="1" smtClean="0"/>
              <a:t>)+</a:t>
            </a:r>
            <a:r>
              <a:rPr lang="ar-SA" sz="2400" dirty="0" smtClean="0"/>
              <a:t>(</a:t>
            </a:r>
            <a:r>
              <a:rPr lang="ar-SA" sz="2400" dirty="0" smtClean="0"/>
              <a:t>2 </a:t>
            </a:r>
            <a:r>
              <a:rPr lang="ar-SA" sz="2400" dirty="0" err="1" smtClean="0"/>
              <a:t>للوجدان </a:t>
            </a:r>
            <a:r>
              <a:rPr lang="ar-SA" sz="2400" dirty="0" smtClean="0"/>
              <a:t>”القلق </a:t>
            </a:r>
            <a:r>
              <a:rPr lang="ar-SA" sz="2400" dirty="0" err="1" smtClean="0"/>
              <a:t>والإكتئاب“).</a:t>
            </a:r>
            <a:r>
              <a:rPr lang="ar-SA" sz="2400" dirty="0" smtClean="0"/>
              <a:t> </a:t>
            </a:r>
            <a:r>
              <a:rPr lang="ar-SA" sz="2400" dirty="0" err="1" smtClean="0">
                <a:solidFill>
                  <a:srgbClr val="00B0F0"/>
                </a:solidFill>
              </a:rPr>
              <a:t>ص159</a:t>
            </a:r>
            <a:endParaRPr lang="ar-SA" sz="2400" dirty="0">
              <a:solidFill>
                <a:srgbClr val="00B0F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a:xfrm>
            <a:off x="1187624" y="1447800"/>
            <a:ext cx="7746064" cy="4800600"/>
          </a:xfrm>
        </p:spPr>
        <p:txBody>
          <a:bodyPr/>
          <a:lstStyle/>
          <a:p>
            <a:pPr algn="just">
              <a:buNone/>
            </a:pPr>
            <a:r>
              <a:rPr lang="ar-SA" b="1" dirty="0" smtClean="0">
                <a:solidFill>
                  <a:schemeClr val="accent1">
                    <a:lumMod val="75000"/>
                  </a:schemeClr>
                </a:solidFill>
              </a:rPr>
              <a:t>3- </a:t>
            </a:r>
            <a:r>
              <a:rPr lang="ar-SA" sz="2800" b="1" u="sng" dirty="0" smtClean="0">
                <a:solidFill>
                  <a:schemeClr val="accent1">
                    <a:lumMod val="75000"/>
                  </a:schemeClr>
                </a:solidFill>
              </a:rPr>
              <a:t>مقياس تقدير هاملتون للقلق: </a:t>
            </a:r>
          </a:p>
          <a:p>
            <a:pPr algn="just">
              <a:buFont typeface="Wingdings" pitchFamily="2" charset="2"/>
              <a:buChar char="q"/>
            </a:pPr>
            <a:r>
              <a:rPr lang="ar-SA" dirty="0" smtClean="0"/>
              <a:t> </a:t>
            </a:r>
            <a:r>
              <a:rPr lang="ar-SA" sz="2800" dirty="0" smtClean="0"/>
              <a:t>وضع هاملتون هذا المقياس عام 1959م، ويتكون من 13 </a:t>
            </a:r>
            <a:r>
              <a:rPr lang="ar-SA" sz="2800" dirty="0" err="1" smtClean="0"/>
              <a:t>بنداً.</a:t>
            </a:r>
            <a:r>
              <a:rPr lang="ar-SA" sz="2800" dirty="0" smtClean="0"/>
              <a:t> وقد </a:t>
            </a:r>
            <a:r>
              <a:rPr lang="ar-SA" sz="2800" dirty="0" smtClean="0"/>
              <a:t>عدله فيما </a:t>
            </a:r>
            <a:r>
              <a:rPr lang="ar-SA" sz="2800" dirty="0" smtClean="0"/>
              <a:t>بعد، </a:t>
            </a:r>
            <a:r>
              <a:rPr lang="ar-SA" sz="2800" dirty="0" smtClean="0"/>
              <a:t>واقترحت صيغ تتراوح عدد بنودها بين 13-16 بند، وتتراوح التقديرات من (0-4).</a:t>
            </a:r>
          </a:p>
          <a:p>
            <a:pPr algn="just">
              <a:buFont typeface="Wingdings" pitchFamily="2" charset="2"/>
              <a:buChar char="q"/>
            </a:pPr>
            <a:r>
              <a:rPr lang="ar-SA" sz="2800" dirty="0" smtClean="0"/>
              <a:t> جدول 9 </a:t>
            </a:r>
            <a:r>
              <a:rPr lang="ar-SA" sz="2800" dirty="0" err="1" smtClean="0"/>
              <a:t>ص</a:t>
            </a:r>
            <a:r>
              <a:rPr lang="ar-SA" sz="2800" dirty="0" smtClean="0"/>
              <a:t>. 161</a:t>
            </a:r>
          </a:p>
          <a:p>
            <a:pPr algn="just">
              <a:buNone/>
            </a:pP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4800" dirty="0" smtClean="0">
                <a:latin typeface="Arial" pitchFamily="34" charset="0"/>
                <a:cs typeface="Arial" pitchFamily="34" charset="0"/>
              </a:rPr>
              <a:t>تعريفها</a:t>
            </a:r>
            <a:endParaRPr lang="ar-SA" sz="4800" dirty="0">
              <a:latin typeface="Arial" pitchFamily="34" charset="0"/>
              <a:cs typeface="Arial" pitchFamily="34" charset="0"/>
            </a:endParaRPr>
          </a:p>
        </p:txBody>
      </p:sp>
      <p:sp>
        <p:nvSpPr>
          <p:cNvPr id="3" name="عنصر نائب للمحتوى 2"/>
          <p:cNvSpPr>
            <a:spLocks noGrp="1"/>
          </p:cNvSpPr>
          <p:nvPr>
            <p:ph idx="1"/>
          </p:nvPr>
        </p:nvSpPr>
        <p:spPr>
          <a:xfrm>
            <a:off x="1043608" y="1447800"/>
            <a:ext cx="7890080" cy="5149552"/>
          </a:xfrm>
        </p:spPr>
        <p:txBody>
          <a:bodyPr>
            <a:normAutofit/>
          </a:bodyPr>
          <a:lstStyle/>
          <a:p>
            <a:pPr algn="just"/>
            <a:r>
              <a:rPr lang="ar-SA" dirty="0" smtClean="0"/>
              <a:t> وضع هذا المنهج هو (فرنسيس </a:t>
            </a:r>
            <a:r>
              <a:rPr lang="ar-SA" dirty="0" err="1" smtClean="0"/>
              <a:t>جولتون</a:t>
            </a:r>
            <a:r>
              <a:rPr lang="ar-SA" dirty="0" smtClean="0"/>
              <a:t>) في أواخر القرن التاسع عشر.</a:t>
            </a:r>
          </a:p>
          <a:p>
            <a:pPr algn="just"/>
            <a:r>
              <a:rPr lang="ar-SA" dirty="0" smtClean="0"/>
              <a:t>التقدير هو: وضع معدل، أو رتبة، أو درجة وذلك   بهدف تعيين بند أو عنصر معين كفرد أو سمة أو سلوك أو نتيجة اختبار.</a:t>
            </a:r>
          </a:p>
          <a:p>
            <a:pPr algn="just"/>
            <a:r>
              <a:rPr lang="ar-SA" dirty="0" smtClean="0"/>
              <a:t> مقياس التقدير: هو أداة أو وسيلة نضع على أساسها رتبة رقمية أو معدلاً كمياً لخاصية معينة أو سلوك خاص أو سمة محددة، اجتماعية أو خلقية أو انفعالية، سواء أكانت دالة على الصحة النفسية أم سوء التوافق، سمات سوية أو أعراض مرضية.</a:t>
            </a:r>
          </a:p>
          <a:p>
            <a:pPr algn="just"/>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p:txBody>
          <a:bodyPr/>
          <a:lstStyle/>
          <a:p>
            <a:pPr algn="just">
              <a:buNone/>
            </a:pPr>
            <a:r>
              <a:rPr lang="ar-SA" b="1" dirty="0" smtClean="0">
                <a:solidFill>
                  <a:schemeClr val="accent1">
                    <a:lumMod val="75000"/>
                  </a:schemeClr>
                </a:solidFill>
              </a:rPr>
              <a:t>4- </a:t>
            </a:r>
            <a:r>
              <a:rPr lang="ar-SA" sz="2800" b="1" u="sng" dirty="0" smtClean="0">
                <a:solidFill>
                  <a:schemeClr val="accent1">
                    <a:lumMod val="75000"/>
                  </a:schemeClr>
                </a:solidFill>
              </a:rPr>
              <a:t>مقياس التوافق الشخصي ومهارات الدور للراشدين:</a:t>
            </a:r>
          </a:p>
          <a:p>
            <a:pPr algn="just">
              <a:buFont typeface="Wingdings" pitchFamily="2" charset="2"/>
              <a:buChar char="q"/>
            </a:pPr>
            <a:r>
              <a:rPr lang="ar-SA" b="1" dirty="0" smtClean="0">
                <a:solidFill>
                  <a:srgbClr val="C00000"/>
                </a:solidFill>
              </a:rPr>
              <a:t>  </a:t>
            </a:r>
            <a:r>
              <a:rPr lang="ar-SA" dirty="0" smtClean="0"/>
              <a:t>من أشهر مقاييس تقدير سلوك الراشدين.</a:t>
            </a:r>
          </a:p>
          <a:p>
            <a:pPr algn="just">
              <a:buFont typeface="Wingdings" pitchFamily="2" charset="2"/>
              <a:buChar char="q"/>
            </a:pPr>
            <a:r>
              <a:rPr lang="ar-SA" dirty="0" smtClean="0"/>
              <a:t> يقوم شخص قريب من المريض بتقدير سلوك المريض على أساس (31 </a:t>
            </a:r>
            <a:r>
              <a:rPr lang="ar-SA" dirty="0" smtClean="0"/>
              <a:t>بنداً) </a:t>
            </a:r>
            <a:r>
              <a:rPr lang="ar-SA" dirty="0" smtClean="0"/>
              <a:t>تقيس أبعاد عدة : العلاقات الحميمة</a:t>
            </a:r>
            <a:r>
              <a:rPr lang="ar-SA" dirty="0" smtClean="0"/>
              <a:t>، الاغتراب، </a:t>
            </a:r>
            <a:r>
              <a:rPr lang="ar-SA" dirty="0" smtClean="0"/>
              <a:t>الاكتئاب، القلق، الخلط، سوء، استخدام </a:t>
            </a:r>
            <a:r>
              <a:rPr lang="ar-SA" dirty="0" smtClean="0"/>
              <a:t>العقاقير أو الكحول</a:t>
            </a:r>
            <a:r>
              <a:rPr lang="ar-SA" dirty="0" smtClean="0"/>
              <a:t>، النشاط المنزلي، العلاقات مع الأطفال، العمل...</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p:txBody>
          <a:bodyPr/>
          <a:lstStyle/>
          <a:p>
            <a:pPr algn="just">
              <a:buNone/>
            </a:pPr>
            <a:r>
              <a:rPr lang="ar-SA" b="1" dirty="0" smtClean="0">
                <a:solidFill>
                  <a:schemeClr val="accent1">
                    <a:lumMod val="75000"/>
                  </a:schemeClr>
                </a:solidFill>
              </a:rPr>
              <a:t>5- مقياس تقدير تحسن المريض:</a:t>
            </a:r>
          </a:p>
          <a:p>
            <a:pPr algn="just">
              <a:buFont typeface="Wingdings" pitchFamily="2" charset="2"/>
              <a:buChar char="q"/>
            </a:pPr>
            <a:r>
              <a:rPr lang="ar-SA" b="1" dirty="0" smtClean="0">
                <a:solidFill>
                  <a:srgbClr val="C00000"/>
                </a:solidFill>
              </a:rPr>
              <a:t> </a:t>
            </a:r>
            <a:r>
              <a:rPr lang="ar-SA" dirty="0" smtClean="0"/>
              <a:t>من مقاييس التقدير </a:t>
            </a:r>
            <a:r>
              <a:rPr lang="ar-SA" dirty="0" err="1" smtClean="0"/>
              <a:t>الاكلينيكية</a:t>
            </a:r>
            <a:r>
              <a:rPr lang="ar-SA" dirty="0" smtClean="0">
                <a:solidFill>
                  <a:srgbClr val="00B0F0"/>
                </a:solidFill>
              </a:rPr>
              <a:t> لقياس تحسن المريض</a:t>
            </a:r>
            <a:r>
              <a:rPr lang="ar-SA" dirty="0" smtClean="0"/>
              <a:t>.</a:t>
            </a:r>
          </a:p>
          <a:p>
            <a:pPr algn="just">
              <a:buFont typeface="Wingdings" pitchFamily="2" charset="2"/>
              <a:buChar char="q"/>
            </a:pPr>
            <a:r>
              <a:rPr lang="ar-SA" dirty="0" smtClean="0"/>
              <a:t> يهدف الى </a:t>
            </a:r>
            <a:r>
              <a:rPr lang="ar-SA" u="sng" dirty="0" smtClean="0"/>
              <a:t>بيان مدى تغير حالة المريض بعد تلقي علاج معين</a:t>
            </a:r>
            <a:r>
              <a:rPr lang="ar-SA" dirty="0" smtClean="0"/>
              <a:t>: إلى الأحسن، او الى الأسوأ، ويمكن أن يقوم المريض او الطبيب بالإجابة عليه.</a:t>
            </a:r>
          </a:p>
          <a:p>
            <a:pPr algn="just">
              <a:buFont typeface="Wingdings" pitchFamily="2" charset="2"/>
              <a:buChar char="q"/>
            </a:pPr>
            <a:r>
              <a:rPr lang="ar-SA" dirty="0" smtClean="0"/>
              <a:t> شكل(16</a:t>
            </a:r>
            <a:r>
              <a:rPr lang="ar-SA" dirty="0" smtClean="0"/>
              <a:t>) ص.1</a:t>
            </a:r>
            <a:r>
              <a:rPr lang="ar-SA" b="1" dirty="0" smtClean="0"/>
              <a:t>64</a:t>
            </a:r>
            <a:endParaRPr lang="ar-SA"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مزايا مقاييس التقدير</a:t>
            </a:r>
            <a:endParaRPr lang="ar-SA" b="1" dirty="0"/>
          </a:p>
        </p:txBody>
      </p:sp>
      <p:sp>
        <p:nvSpPr>
          <p:cNvPr id="3" name="عنصر نائب للمحتوى 2"/>
          <p:cNvSpPr>
            <a:spLocks noGrp="1"/>
          </p:cNvSpPr>
          <p:nvPr>
            <p:ph idx="1"/>
          </p:nvPr>
        </p:nvSpPr>
        <p:spPr>
          <a:xfrm>
            <a:off x="971600" y="1447800"/>
            <a:ext cx="7962088" cy="4800600"/>
          </a:xfrm>
        </p:spPr>
        <p:txBody>
          <a:bodyPr/>
          <a:lstStyle/>
          <a:p>
            <a:pPr algn="just">
              <a:buFont typeface="Wingdings" pitchFamily="2" charset="2"/>
              <a:buChar char="q"/>
            </a:pPr>
            <a:r>
              <a:rPr lang="ar-SA" dirty="0" smtClean="0"/>
              <a:t>  تعطينا الوصف الكمي للسمات </a:t>
            </a:r>
            <a:r>
              <a:rPr lang="ar-SA" dirty="0" smtClean="0"/>
              <a:t>والخصائص.</a:t>
            </a:r>
            <a:endParaRPr lang="ar-SA" dirty="0" smtClean="0"/>
          </a:p>
          <a:p>
            <a:pPr algn="just">
              <a:buFont typeface="Wingdings" pitchFamily="2" charset="2"/>
              <a:buChar char="q"/>
            </a:pPr>
            <a:r>
              <a:rPr lang="ar-SA" dirty="0" smtClean="0"/>
              <a:t> إتاحة اشتراك عدد من الحكام في الحكم على شخص </a:t>
            </a:r>
            <a:r>
              <a:rPr lang="ar-SA" dirty="0" smtClean="0"/>
              <a:t>معين</a:t>
            </a:r>
            <a:r>
              <a:rPr lang="ar-SA" dirty="0" smtClean="0"/>
              <a:t>.</a:t>
            </a:r>
            <a:endParaRPr lang="ar-SA" dirty="0" smtClean="0"/>
          </a:p>
          <a:p>
            <a:pPr algn="just">
              <a:buFont typeface="Wingdings" pitchFamily="2" charset="2"/>
              <a:buChar char="q"/>
            </a:pPr>
            <a:r>
              <a:rPr lang="ar-SA" dirty="0" smtClean="0"/>
              <a:t>يمكن أن تكون مصادر جيدة للمعلومات</a:t>
            </a:r>
            <a:r>
              <a:rPr lang="ar-SA" dirty="0" smtClean="0"/>
              <a:t>.</a:t>
            </a:r>
          </a:p>
          <a:p>
            <a:pPr algn="just">
              <a:buFont typeface="Wingdings" pitchFamily="2" charset="2"/>
              <a:buChar char="q"/>
            </a:pPr>
            <a:r>
              <a:rPr lang="ar-SA" dirty="0" smtClean="0"/>
              <a:t>مرنة تستخدم بتوسع في قياس مدى واسع من الخصائص السلوكية والشخصية.</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عيوب مقاييس التقدير</a:t>
            </a:r>
            <a:endParaRPr lang="ar-SA" b="1" dirty="0"/>
          </a:p>
        </p:txBody>
      </p:sp>
      <p:sp>
        <p:nvSpPr>
          <p:cNvPr id="3" name="عنصر نائب للمحتوى 2"/>
          <p:cNvSpPr>
            <a:spLocks noGrp="1"/>
          </p:cNvSpPr>
          <p:nvPr>
            <p:ph idx="1"/>
          </p:nvPr>
        </p:nvSpPr>
        <p:spPr>
          <a:xfrm>
            <a:off x="1043608" y="1447800"/>
            <a:ext cx="7890080" cy="4800600"/>
          </a:xfrm>
        </p:spPr>
        <p:txBody>
          <a:bodyPr/>
          <a:lstStyle/>
          <a:p>
            <a:pPr algn="just">
              <a:buFont typeface="Wingdings" pitchFamily="2" charset="2"/>
              <a:buChar char="q"/>
            </a:pPr>
            <a:r>
              <a:rPr lang="ar-SA" dirty="0" smtClean="0"/>
              <a:t>  غموض أسماء السمات المطلوب تقديرها أو عدم تعريفها، أو تعريفها بطريقة خاطئة.</a:t>
            </a:r>
          </a:p>
          <a:p>
            <a:pPr algn="just">
              <a:buFont typeface="Wingdings" pitchFamily="2" charset="2"/>
              <a:buChar char="q"/>
            </a:pPr>
            <a:r>
              <a:rPr lang="ar-SA" dirty="0" smtClean="0"/>
              <a:t> غموض وحدات القياس ودرجاتها وعدم وضوح الفروق بين كل درجة والتي تليها.</a:t>
            </a:r>
          </a:p>
          <a:p>
            <a:pPr algn="just">
              <a:buFont typeface="Wingdings" pitchFamily="2" charset="2"/>
              <a:buChar char="q"/>
            </a:pPr>
            <a:r>
              <a:rPr lang="ar-SA" dirty="0" smtClean="0"/>
              <a:t> التعدد الشديد </a:t>
            </a:r>
            <a:r>
              <a:rPr lang="ar-SA" dirty="0" smtClean="0"/>
              <a:t>لبدائل الإجابة.</a:t>
            </a:r>
            <a:endParaRPr lang="ar-SA" dirty="0" smtClean="0"/>
          </a:p>
          <a:p>
            <a:pPr algn="just">
              <a:buFont typeface="Wingdings" pitchFamily="2" charset="2"/>
              <a:buChar char="q"/>
            </a:pPr>
            <a:r>
              <a:rPr lang="ar-SA" dirty="0" smtClean="0"/>
              <a:t> عدم إتاحة الفرص المناسبة لملاحظة المفحوص.</a:t>
            </a:r>
          </a:p>
          <a:p>
            <a:pPr algn="just">
              <a:buFont typeface="Wingdings" pitchFamily="2" charset="2"/>
              <a:buChar char="q"/>
            </a:pPr>
            <a:r>
              <a:rPr lang="ar-SA" dirty="0" smtClean="0"/>
              <a:t>أخطاء القائم بالتقدير.</a:t>
            </a: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chemeClr val="bg2">
                    <a:lumMod val="25000"/>
                  </a:schemeClr>
                </a:solidFill>
              </a:rPr>
              <a:t>أخطاء القائم بالتقدير</a:t>
            </a:r>
            <a:endParaRPr lang="ar-SA" b="1" dirty="0">
              <a:solidFill>
                <a:schemeClr val="bg2">
                  <a:lumMod val="25000"/>
                </a:schemeClr>
              </a:solidFill>
            </a:endParaRPr>
          </a:p>
        </p:txBody>
      </p:sp>
      <p:sp>
        <p:nvSpPr>
          <p:cNvPr id="3" name="عنصر نائب للمحتوى 2"/>
          <p:cNvSpPr>
            <a:spLocks noGrp="1"/>
          </p:cNvSpPr>
          <p:nvPr>
            <p:ph idx="1"/>
          </p:nvPr>
        </p:nvSpPr>
        <p:spPr>
          <a:xfrm>
            <a:off x="1115616" y="1447800"/>
            <a:ext cx="7818072" cy="4800600"/>
          </a:xfrm>
        </p:spPr>
        <p:txBody>
          <a:bodyPr/>
          <a:lstStyle/>
          <a:p>
            <a:pPr algn="just">
              <a:buFont typeface="Wingdings" pitchFamily="2" charset="2"/>
              <a:buChar char="Ø"/>
            </a:pPr>
            <a:r>
              <a:rPr lang="ar-SA" dirty="0" smtClean="0"/>
              <a:t> </a:t>
            </a:r>
            <a:r>
              <a:rPr lang="ar-SA" b="1" dirty="0" smtClean="0">
                <a:solidFill>
                  <a:srgbClr val="C00000"/>
                </a:solidFill>
              </a:rPr>
              <a:t>أثر الهالة: </a:t>
            </a:r>
            <a:r>
              <a:rPr lang="ar-SA" dirty="0" smtClean="0"/>
              <a:t>يشير إلى ميل من جانب القائمين بالتقدير إلى أن يتأثروا بشكل مفرط بسمة واحدة ايجابية </a:t>
            </a:r>
            <a:r>
              <a:rPr lang="ar-SA" dirty="0"/>
              <a:t>أ</a:t>
            </a:r>
            <a:r>
              <a:rPr lang="ar-SA" dirty="0" smtClean="0"/>
              <a:t>و سلبيه تؤثر في الانطباع العام والحكم على المريض من خلالها</a:t>
            </a:r>
            <a:r>
              <a:rPr lang="ar-SA" dirty="0" smtClean="0"/>
              <a:t>.</a:t>
            </a:r>
            <a:endParaRPr lang="ar-SA" dirty="0" smtClean="0"/>
          </a:p>
          <a:p>
            <a:pPr algn="just">
              <a:buFont typeface="Wingdings" pitchFamily="2" charset="2"/>
              <a:buChar char="Ø"/>
            </a:pPr>
            <a:r>
              <a:rPr lang="ar-SA" b="1" dirty="0" smtClean="0">
                <a:solidFill>
                  <a:srgbClr val="C00000"/>
                </a:solidFill>
              </a:rPr>
              <a:t> خطأ النزعة المركزية: </a:t>
            </a:r>
            <a:r>
              <a:rPr lang="ar-SA" dirty="0" smtClean="0"/>
              <a:t>يميل القائم بالتقدير إلى وضع الأفراد الذين يتم تقدير سمات لديهم في منتصف المقياس وتجنب المواقع المتطرفة</a:t>
            </a:r>
            <a:r>
              <a:rPr lang="ar-SA" dirty="0" smtClean="0"/>
              <a:t>.</a:t>
            </a:r>
          </a:p>
          <a:p>
            <a:pPr algn="just">
              <a:buFont typeface="Wingdings" pitchFamily="2" charset="2"/>
              <a:buChar char="Ø"/>
            </a:pPr>
            <a:r>
              <a:rPr lang="ar-SA" b="1" dirty="0" smtClean="0">
                <a:solidFill>
                  <a:srgbClr val="C00000"/>
                </a:solidFill>
              </a:rPr>
              <a:t>خطأ التساهل: </a:t>
            </a:r>
            <a:r>
              <a:rPr lang="ar-SA" dirty="0" smtClean="0"/>
              <a:t>يعني وضع تقديرات سخية وجيدة للمفحوص لا </a:t>
            </a:r>
            <a:r>
              <a:rPr lang="ar-SA" dirty="0" err="1" smtClean="0"/>
              <a:t>يستحقها.</a:t>
            </a:r>
            <a:r>
              <a:rPr lang="ar-SA" dirty="0" smtClean="0"/>
              <a:t>(وضع تقديرات مرتفعة) ولا تميز بين الافراد.</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أخطاء القائم بالتقدير</a:t>
            </a:r>
            <a:endParaRPr lang="ar-SA" dirty="0"/>
          </a:p>
        </p:txBody>
      </p:sp>
      <p:sp>
        <p:nvSpPr>
          <p:cNvPr id="3" name="عنصر نائب للمحتوى 2"/>
          <p:cNvSpPr>
            <a:spLocks noGrp="1"/>
          </p:cNvSpPr>
          <p:nvPr>
            <p:ph idx="1"/>
          </p:nvPr>
        </p:nvSpPr>
        <p:spPr>
          <a:xfrm>
            <a:off x="1043608" y="1447800"/>
            <a:ext cx="7890080" cy="4800600"/>
          </a:xfrm>
        </p:spPr>
        <p:txBody>
          <a:bodyPr>
            <a:normAutofit/>
          </a:bodyPr>
          <a:lstStyle/>
          <a:p>
            <a:pPr algn="just">
              <a:buNone/>
            </a:pPr>
            <a:r>
              <a:rPr lang="ar-SA" b="1" dirty="0" smtClean="0">
                <a:solidFill>
                  <a:srgbClr val="C00000"/>
                </a:solidFill>
              </a:rPr>
              <a:t>خطأ </a:t>
            </a:r>
            <a:r>
              <a:rPr lang="ar-SA" b="1" dirty="0" smtClean="0">
                <a:solidFill>
                  <a:srgbClr val="C00000"/>
                </a:solidFill>
              </a:rPr>
              <a:t>التشدد: </a:t>
            </a:r>
            <a:r>
              <a:rPr lang="ar-SA" dirty="0" smtClean="0"/>
              <a:t>يشير إلى ميل زائد إلى استخدام النهاية الدنيا للمقياس (وضع تقديرات منخفضة</a:t>
            </a:r>
            <a:r>
              <a:rPr lang="ar-SA" dirty="0" smtClean="0"/>
              <a:t>) من </a:t>
            </a:r>
            <a:r>
              <a:rPr lang="ar-SA" dirty="0" smtClean="0"/>
              <a:t>قبل القائم بالتقدير وإصدار تقديرات غير مفضلة.</a:t>
            </a:r>
          </a:p>
          <a:p>
            <a:pPr algn="just">
              <a:buNone/>
            </a:pPr>
            <a:r>
              <a:rPr lang="ar-SA" sz="2600" b="1" dirty="0" smtClean="0">
                <a:solidFill>
                  <a:srgbClr val="FFC000"/>
                </a:solidFill>
              </a:rPr>
              <a:t>** الأربعة الأخطاء السابقة تسمى (الأخطاء الثابتة).</a:t>
            </a:r>
          </a:p>
          <a:p>
            <a:pPr algn="just">
              <a:buFont typeface="Wingdings" pitchFamily="2" charset="2"/>
              <a:buChar char="Ø"/>
            </a:pPr>
            <a:r>
              <a:rPr lang="ar-SA" b="1" dirty="0" smtClean="0">
                <a:solidFill>
                  <a:srgbClr val="C00000"/>
                </a:solidFill>
              </a:rPr>
              <a:t> أخطاء إدراكية لدى القائم بالتقدير</a:t>
            </a:r>
            <a:r>
              <a:rPr lang="ar-SA" dirty="0" smtClean="0"/>
              <a:t>: مقاييس التقدير تعكس عملية إدراكية مفعمة بتأثير اتجاهات الفاحص وقيمه ودوافعه على إدراكاته.</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طرق تحسين مقاييس التقدير</a:t>
            </a:r>
            <a:endParaRPr lang="ar-SA" dirty="0"/>
          </a:p>
        </p:txBody>
      </p:sp>
      <p:sp>
        <p:nvSpPr>
          <p:cNvPr id="3" name="عنصر نائب للمحتوى 2"/>
          <p:cNvSpPr>
            <a:spLocks noGrp="1"/>
          </p:cNvSpPr>
          <p:nvPr>
            <p:ph idx="1"/>
          </p:nvPr>
        </p:nvSpPr>
        <p:spPr>
          <a:xfrm>
            <a:off x="1187624" y="1447800"/>
            <a:ext cx="7746064" cy="4800600"/>
          </a:xfrm>
        </p:spPr>
        <p:txBody>
          <a:bodyPr>
            <a:normAutofit lnSpcReduction="10000"/>
          </a:bodyPr>
          <a:lstStyle/>
          <a:p>
            <a:pPr algn="just"/>
            <a:r>
              <a:rPr lang="ar-SA" dirty="0" smtClean="0"/>
              <a:t>الاختيار السليم لمن يقومون بالتقدير، وتدريبهم بشكل جيد.</a:t>
            </a:r>
          </a:p>
          <a:p>
            <a:pPr algn="just"/>
            <a:r>
              <a:rPr lang="ar-SA" dirty="0" smtClean="0"/>
              <a:t>زيادة معرفة المقدر </a:t>
            </a:r>
            <a:r>
              <a:rPr lang="ar-SA" dirty="0" err="1" smtClean="0"/>
              <a:t>بالمفحوصين.</a:t>
            </a:r>
            <a:r>
              <a:rPr lang="ar-SA" dirty="0" smtClean="0"/>
              <a:t> ”الألفة </a:t>
            </a:r>
            <a:r>
              <a:rPr lang="ar-SA" dirty="0" err="1" smtClean="0"/>
              <a:t>بالمفحوص“</a:t>
            </a:r>
            <a:endParaRPr lang="ar-SA" dirty="0" smtClean="0"/>
          </a:p>
          <a:p>
            <a:pPr algn="just"/>
            <a:r>
              <a:rPr lang="ar-SA" dirty="0" smtClean="0"/>
              <a:t>الاعتماد على أكثر من مقدر يرفع ثبات التقدير.</a:t>
            </a:r>
          </a:p>
          <a:p>
            <a:pPr algn="just"/>
            <a:r>
              <a:rPr lang="ar-SA" dirty="0" smtClean="0"/>
              <a:t>إعداد مقاييس التقدير بعناية.</a:t>
            </a:r>
          </a:p>
          <a:p>
            <a:pPr algn="just"/>
            <a:r>
              <a:rPr lang="ar-SA" dirty="0" smtClean="0"/>
              <a:t>تحديد السمات أو الخصائص تحديداً موضوعياً جيداً.</a:t>
            </a:r>
          </a:p>
          <a:p>
            <a:pPr algn="just"/>
            <a:r>
              <a:rPr lang="ar-SA" dirty="0" smtClean="0"/>
              <a:t>تحديد السمة اعتمادا على عينات من السلوك توضع بشكل متدرج.</a:t>
            </a:r>
          </a:p>
          <a:p>
            <a:pPr algn="just"/>
            <a:r>
              <a:rPr lang="ar-SA" dirty="0" smtClean="0"/>
              <a:t>التقليل من أخطاء الحكم بطرق عدة.</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608" y="332656"/>
            <a:ext cx="7890080" cy="6336704"/>
          </a:xfrm>
        </p:spPr>
        <p:txBody>
          <a:bodyPr>
            <a:normAutofit fontScale="85000" lnSpcReduction="10000"/>
          </a:bodyPr>
          <a:lstStyle/>
          <a:p>
            <a:pPr algn="just"/>
            <a:r>
              <a:rPr lang="ar-SA" dirty="0" smtClean="0"/>
              <a:t> </a:t>
            </a:r>
            <a:r>
              <a:rPr lang="ar-SA" dirty="0" smtClean="0">
                <a:solidFill>
                  <a:schemeClr val="accent1">
                    <a:lumMod val="75000"/>
                  </a:schemeClr>
                </a:solidFill>
              </a:rPr>
              <a:t>أمثلة للخصال والسمات التي تستخدم مقاييس التقدير كثيرة </a:t>
            </a:r>
            <a:r>
              <a:rPr lang="ar-SA" dirty="0" err="1" smtClean="0">
                <a:solidFill>
                  <a:schemeClr val="accent1">
                    <a:lumMod val="75000"/>
                  </a:schemeClr>
                </a:solidFill>
              </a:rPr>
              <a:t>منها:</a:t>
            </a:r>
            <a:endParaRPr lang="ar-SA" dirty="0" smtClean="0">
              <a:solidFill>
                <a:schemeClr val="accent1">
                  <a:lumMod val="75000"/>
                </a:schemeClr>
              </a:solidFill>
            </a:endParaRPr>
          </a:p>
          <a:p>
            <a:pPr algn="just">
              <a:buNone/>
            </a:pPr>
            <a:r>
              <a:rPr lang="ar-SA" dirty="0" smtClean="0">
                <a:solidFill>
                  <a:schemeClr val="accent1">
                    <a:lumMod val="75000"/>
                  </a:schemeClr>
                </a:solidFill>
              </a:rPr>
              <a:t>  الأمانة، الاجتماعية، المثابرة، القلق، الاكتئاب، الخضوع، القيادة، التعاون، السيطرة، الثقة بالنفس، المهارة، العصبية............الخ</a:t>
            </a:r>
          </a:p>
          <a:p>
            <a:pPr algn="just"/>
            <a:r>
              <a:rPr lang="ar-SA" dirty="0" smtClean="0"/>
              <a:t> يقوم القائم بالتقدير بتحديد الدرجة التي تنطبق على المفحوص من بين عدد من الدرجات التي يضمها المقياس المتدرج، وذلك لإصدار حكم تقييمي يضعه متصل من الفئات المحددة أو خلال الرسم البياني.</a:t>
            </a:r>
          </a:p>
          <a:p>
            <a:pPr algn="just"/>
            <a:r>
              <a:rPr lang="ar-SA" dirty="0" smtClean="0"/>
              <a:t> </a:t>
            </a:r>
            <a:r>
              <a:rPr lang="ar-SA" dirty="0" smtClean="0">
                <a:solidFill>
                  <a:schemeClr val="accent1">
                    <a:lumMod val="75000"/>
                  </a:schemeClr>
                </a:solidFill>
              </a:rPr>
              <a:t>يمكن أن يجيب الشخص عن مقياس تقدير نفسه، أو يقوم بتقدير الفرد زميله في المدرسة أو الجامعة أو العمل، أو عن طريق </a:t>
            </a:r>
            <a:r>
              <a:rPr lang="ar-SA" dirty="0" err="1" smtClean="0">
                <a:solidFill>
                  <a:schemeClr val="accent1">
                    <a:lumMod val="75000"/>
                  </a:schemeClr>
                </a:solidFill>
              </a:rPr>
              <a:t>أختصاصي</a:t>
            </a:r>
            <a:r>
              <a:rPr lang="ar-SA" dirty="0" smtClean="0">
                <a:solidFill>
                  <a:schemeClr val="accent1">
                    <a:lumMod val="75000"/>
                  </a:schemeClr>
                </a:solidFill>
              </a:rPr>
              <a:t> علم النفس الذي يلاحظه مدة ما.</a:t>
            </a:r>
          </a:p>
          <a:p>
            <a:pPr algn="just"/>
            <a:r>
              <a:rPr lang="ar-SA" dirty="0" smtClean="0"/>
              <a:t>استخداماتها كثيرة: في مجال بحوث المستخدمين والموظفين، تقدير حالة المرضى، الدراسات الخاصة بفرز الأطفال من ناحية سوء التوافق، وجمع بيانات البحوث، ويمكن أن تمدنا مقاييس التقدير </a:t>
            </a:r>
            <a:r>
              <a:rPr lang="ar-SA" dirty="0" err="1" smtClean="0"/>
              <a:t>بمحكات</a:t>
            </a:r>
            <a:r>
              <a:rPr lang="ar-SA" dirty="0" smtClean="0"/>
              <a:t> أو معايير للأداء المهني، ولتحسن المريض في مستشفى عقلي، ولتطور الأطفال </a:t>
            </a:r>
            <a:r>
              <a:rPr lang="ar-SA" dirty="0" err="1" smtClean="0"/>
              <a:t>ونموهم.</a:t>
            </a:r>
            <a:r>
              <a:rPr lang="ar-SA" dirty="0" smtClean="0"/>
              <a:t> </a:t>
            </a:r>
            <a:r>
              <a:rPr lang="ar-SA" dirty="0" err="1" smtClean="0"/>
              <a:t>.</a:t>
            </a:r>
            <a:endParaRPr lang="ar-SA" dirty="0" smtClean="0"/>
          </a:p>
          <a:p>
            <a:pPr algn="just">
              <a:buFont typeface="Arial" pitchFamily="34" charset="0"/>
              <a:buChar char="•"/>
            </a:pP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87624" y="260648"/>
            <a:ext cx="7746064" cy="5987752"/>
          </a:xfrm>
        </p:spPr>
        <p:txBody>
          <a:bodyPr>
            <a:normAutofit lnSpcReduction="10000"/>
          </a:bodyPr>
          <a:lstStyle/>
          <a:p>
            <a:pPr algn="just">
              <a:buFont typeface="Arial" pitchFamily="34" charset="0"/>
              <a:buChar char="•"/>
            </a:pPr>
            <a:r>
              <a:rPr lang="ar-SA" dirty="0" smtClean="0">
                <a:solidFill>
                  <a:schemeClr val="accent1">
                    <a:lumMod val="75000"/>
                  </a:schemeClr>
                </a:solidFill>
              </a:rPr>
              <a:t>يشيع استخدامها في المدارس والأعمال والصناعة والمجالات الأكاديمية، ولتقدير الجوانب </a:t>
            </a:r>
            <a:r>
              <a:rPr lang="ar-SA" dirty="0" err="1" smtClean="0">
                <a:solidFill>
                  <a:schemeClr val="accent1">
                    <a:lumMod val="75000"/>
                  </a:schemeClr>
                </a:solidFill>
              </a:rPr>
              <a:t>المرضية.</a:t>
            </a:r>
            <a:r>
              <a:rPr lang="ar-SA" dirty="0" smtClean="0">
                <a:solidFill>
                  <a:schemeClr val="accent1">
                    <a:lumMod val="75000"/>
                  </a:schemeClr>
                </a:solidFill>
              </a:rPr>
              <a:t> </a:t>
            </a:r>
          </a:p>
          <a:p>
            <a:pPr algn="just">
              <a:buFont typeface="Arial" pitchFamily="34" charset="0"/>
              <a:buChar char="•"/>
            </a:pPr>
            <a:r>
              <a:rPr lang="ar-SA" dirty="0" smtClean="0"/>
              <a:t>ويستخدمه المدرس والمرشد النفسي و القائم بالمقابلة من أطباء نفسيين واختصاصيين نفسيين.</a:t>
            </a:r>
          </a:p>
          <a:p>
            <a:pPr algn="just">
              <a:buFont typeface="Arial" pitchFamily="34" charset="0"/>
              <a:buChar char="•"/>
            </a:pPr>
            <a:r>
              <a:rPr lang="ar-SA" dirty="0" smtClean="0">
                <a:solidFill>
                  <a:schemeClr val="accent1">
                    <a:lumMod val="75000"/>
                  </a:schemeClr>
                </a:solidFill>
              </a:rPr>
              <a:t>تعتمد على الملاحظة التي يقوم </a:t>
            </a:r>
            <a:r>
              <a:rPr lang="ar-SA" dirty="0" err="1" smtClean="0">
                <a:solidFill>
                  <a:schemeClr val="accent1">
                    <a:lumMod val="75000"/>
                  </a:schemeClr>
                </a:solidFill>
              </a:rPr>
              <a:t>بها</a:t>
            </a:r>
            <a:r>
              <a:rPr lang="ar-SA" dirty="0" smtClean="0">
                <a:solidFill>
                  <a:schemeClr val="accent1">
                    <a:lumMod val="75000"/>
                  </a:schemeClr>
                </a:solidFill>
              </a:rPr>
              <a:t> الشخص المدرب.</a:t>
            </a:r>
          </a:p>
          <a:p>
            <a:pPr algn="just">
              <a:buFont typeface="Arial" pitchFamily="34" charset="0"/>
              <a:buChar char="•"/>
            </a:pPr>
            <a:r>
              <a:rPr lang="ar-SA" dirty="0" smtClean="0"/>
              <a:t>وتختلف التقديرات عن الملاحظات الطبيعية في أن بيانات التقديرات تتجمع بشكل </a:t>
            </a:r>
            <a:r>
              <a:rPr lang="ar-SA" dirty="0" err="1" smtClean="0"/>
              <a:t>عرضياتفاقي</a:t>
            </a:r>
            <a:r>
              <a:rPr lang="ar-SA" dirty="0" smtClean="0"/>
              <a:t> دون قصد وبشكل غير رسمي، كما انها تتضمن تفسيراً وحكماً أكثر من مجرد التسجيل البسيط </a:t>
            </a:r>
            <a:r>
              <a:rPr lang="ar-SA" dirty="0" err="1" smtClean="0"/>
              <a:t>للملاحظات.</a:t>
            </a:r>
            <a:r>
              <a:rPr lang="ar-SA" dirty="0" smtClean="0"/>
              <a:t> وعلى العكس من الملاحظة الطبيعية والمقابلة فإن التقديرات تغطي فترة أطول من الملاحظة، كما تستخرج بياناتها في ظل أحوال أكثر واقعية.</a:t>
            </a:r>
          </a:p>
          <a:p>
            <a:pPr algn="just">
              <a:buFont typeface="Arial" pitchFamily="34" charset="0"/>
              <a:buChar char="•"/>
            </a:pPr>
            <a:endParaRPr lang="ar-SA" dirty="0" smtClean="0"/>
          </a:p>
          <a:p>
            <a:pPr algn="just"/>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1640" y="260648"/>
            <a:ext cx="7498080" cy="940966"/>
          </a:xfrm>
        </p:spPr>
        <p:txBody>
          <a:bodyPr/>
          <a:lstStyle/>
          <a:p>
            <a:pPr algn="ctr"/>
            <a:r>
              <a:rPr lang="ar-SA" b="1" dirty="0" smtClean="0">
                <a:effectLst/>
              </a:rPr>
              <a:t>أنواع مقاييس التقدير</a:t>
            </a:r>
            <a:endParaRPr lang="ar-SA" b="1" dirty="0">
              <a:effectLst/>
            </a:endParaRPr>
          </a:p>
        </p:txBody>
      </p:sp>
      <p:graphicFrame>
        <p:nvGraphicFramePr>
          <p:cNvPr id="4" name="رسم تخطيطي 3"/>
          <p:cNvGraphicFramePr/>
          <p:nvPr/>
        </p:nvGraphicFramePr>
        <p:xfrm>
          <a:off x="1475656" y="836712"/>
          <a:ext cx="688808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(1) مقياس </a:t>
            </a:r>
            <a:r>
              <a:rPr lang="ar-SA" b="1" dirty="0" smtClean="0"/>
              <a:t>التقدير الرقمي</a:t>
            </a:r>
            <a:endParaRPr lang="ar-SA" b="1" dirty="0"/>
          </a:p>
        </p:txBody>
      </p:sp>
      <p:sp>
        <p:nvSpPr>
          <p:cNvPr id="3" name="عنصر نائب للمحتوى 2"/>
          <p:cNvSpPr>
            <a:spLocks noGrp="1"/>
          </p:cNvSpPr>
          <p:nvPr>
            <p:ph idx="1"/>
          </p:nvPr>
        </p:nvSpPr>
        <p:spPr>
          <a:xfrm>
            <a:off x="1115616" y="1447800"/>
            <a:ext cx="7818072" cy="5077544"/>
          </a:xfrm>
        </p:spPr>
        <p:txBody>
          <a:bodyPr/>
          <a:lstStyle/>
          <a:p>
            <a:pPr marL="0" indent="0" algn="just">
              <a:buNone/>
            </a:pPr>
            <a:r>
              <a:rPr lang="ar-SA" dirty="0" smtClean="0"/>
              <a:t>في هذه الطريقة: يتم تقدير الشخص أو السمة بتحديد رقم واحد من عدة أرقام، بحيث يشير هذا الرقم إلى وصف محدد للخصائص التي يتم تقديرها لدى الشخص كالاندفاع.</a:t>
            </a:r>
          </a:p>
          <a:p>
            <a:pPr marL="0" indent="0" algn="just">
              <a:buNone/>
            </a:pPr>
            <a:r>
              <a:rPr lang="ar-SA" dirty="0" smtClean="0"/>
              <a:t>أي وضع التقديرات على متصل يحوي عدة درجات </a:t>
            </a:r>
            <a:r>
              <a:rPr lang="ar-SA" dirty="0" err="1" smtClean="0"/>
              <a:t>من (1-2-3-4-5-</a:t>
            </a:r>
            <a:r>
              <a:rPr lang="ar-SA" dirty="0" smtClean="0"/>
              <a:t>) أو إلى السبعة نقاط.. بحيث يتم تحديد رقم واحد يدل على تقدير السمة المراد قياسها.</a:t>
            </a:r>
          </a:p>
          <a:p>
            <a:pPr marL="0" indent="0" algn="just">
              <a:buNone/>
            </a:pPr>
            <a:endParaRPr lang="ar-SA" dirty="0"/>
          </a:p>
        </p:txBody>
      </p:sp>
      <p:graphicFrame>
        <p:nvGraphicFramePr>
          <p:cNvPr id="5" name="جدول 4"/>
          <p:cNvGraphicFramePr>
            <a:graphicFrameLocks noGrp="1"/>
          </p:cNvGraphicFramePr>
          <p:nvPr/>
        </p:nvGraphicFramePr>
        <p:xfrm>
          <a:off x="1691681" y="5085184"/>
          <a:ext cx="6351345" cy="1285240"/>
        </p:xfrm>
        <a:graphic>
          <a:graphicData uri="http://schemas.openxmlformats.org/drawingml/2006/table">
            <a:tbl>
              <a:tblPr rtl="1" firstRow="1" bandRow="1">
                <a:tableStyleId>{5C22544A-7EE6-4342-B048-85BDC9FD1C3A}</a:tableStyleId>
              </a:tblPr>
              <a:tblGrid>
                <a:gridCol w="1077055"/>
                <a:gridCol w="1077055"/>
                <a:gridCol w="1077055"/>
                <a:gridCol w="1077055"/>
                <a:gridCol w="893206"/>
                <a:gridCol w="1149919"/>
              </a:tblGrid>
              <a:tr h="370840">
                <a:tc>
                  <a:txBody>
                    <a:bodyPr/>
                    <a:lstStyle/>
                    <a:p>
                      <a:pPr algn="ctr" rtl="1"/>
                      <a:r>
                        <a:rPr lang="ar-SA" dirty="0" smtClean="0"/>
                        <a:t>الصفة</a:t>
                      </a:r>
                      <a:endParaRPr lang="ar-SA" dirty="0"/>
                    </a:p>
                  </a:txBody>
                  <a:tcPr/>
                </a:tc>
                <a:tc>
                  <a:txBody>
                    <a:bodyPr/>
                    <a:lstStyle/>
                    <a:p>
                      <a:pPr algn="ctr" rtl="1"/>
                      <a:r>
                        <a:rPr lang="ar-SA" dirty="0" smtClean="0"/>
                        <a:t>لا تصفه أبدا</a:t>
                      </a:r>
                      <a:endParaRPr lang="ar-SA" dirty="0"/>
                    </a:p>
                  </a:txBody>
                  <a:tcPr/>
                </a:tc>
                <a:tc>
                  <a:txBody>
                    <a:bodyPr/>
                    <a:lstStyle/>
                    <a:p>
                      <a:pPr algn="ctr" rtl="1"/>
                      <a:endParaRPr lang="ar-SA"/>
                    </a:p>
                  </a:txBody>
                  <a:tcPr/>
                </a:tc>
                <a:tc>
                  <a:txBody>
                    <a:bodyPr/>
                    <a:lstStyle/>
                    <a:p>
                      <a:pPr algn="ctr" rtl="1"/>
                      <a:endParaRPr lang="ar-SA"/>
                    </a:p>
                  </a:txBody>
                  <a:tcPr/>
                </a:tc>
                <a:tc>
                  <a:txBody>
                    <a:bodyPr/>
                    <a:lstStyle/>
                    <a:p>
                      <a:pPr algn="ctr" rtl="1"/>
                      <a:endParaRPr lang="ar-SA" dirty="0"/>
                    </a:p>
                  </a:txBody>
                  <a:tcPr/>
                </a:tc>
                <a:tc>
                  <a:txBody>
                    <a:bodyPr/>
                    <a:lstStyle/>
                    <a:p>
                      <a:pPr algn="ctr" rtl="1"/>
                      <a:r>
                        <a:rPr lang="ar-SA" dirty="0" smtClean="0"/>
                        <a:t>تصفه تماما</a:t>
                      </a:r>
                      <a:endParaRPr lang="ar-SA" dirty="0"/>
                    </a:p>
                  </a:txBody>
                  <a:tcPr/>
                </a:tc>
              </a:tr>
              <a:tr h="370840">
                <a:tc>
                  <a:txBody>
                    <a:bodyPr/>
                    <a:lstStyle/>
                    <a:p>
                      <a:pPr algn="ctr" rtl="1"/>
                      <a:r>
                        <a:rPr lang="ar-SA" b="1" dirty="0" smtClean="0"/>
                        <a:t>القلق</a:t>
                      </a:r>
                      <a:endParaRPr lang="ar-SA" b="1" dirty="0"/>
                    </a:p>
                  </a:txBody>
                  <a:tcPr/>
                </a:tc>
                <a:tc>
                  <a:txBody>
                    <a:bodyPr/>
                    <a:lstStyle/>
                    <a:p>
                      <a:pPr algn="ctr" rtl="1"/>
                      <a:r>
                        <a:rPr lang="ar-SA" sz="2400" b="1" dirty="0" smtClean="0"/>
                        <a:t>1</a:t>
                      </a:r>
                      <a:endParaRPr lang="ar-SA" sz="2400" b="1" dirty="0"/>
                    </a:p>
                  </a:txBody>
                  <a:tcPr/>
                </a:tc>
                <a:tc>
                  <a:txBody>
                    <a:bodyPr/>
                    <a:lstStyle/>
                    <a:p>
                      <a:pPr algn="ctr" rtl="1"/>
                      <a:r>
                        <a:rPr lang="ar-SA" sz="2400" b="1" dirty="0" smtClean="0"/>
                        <a:t>2</a:t>
                      </a:r>
                      <a:endParaRPr lang="ar-SA" sz="2400" b="1" dirty="0"/>
                    </a:p>
                  </a:txBody>
                  <a:tcPr/>
                </a:tc>
                <a:tc>
                  <a:txBody>
                    <a:bodyPr/>
                    <a:lstStyle/>
                    <a:p>
                      <a:pPr algn="ctr" rtl="1"/>
                      <a:r>
                        <a:rPr lang="ar-SA" sz="2400" b="1" dirty="0" smtClean="0"/>
                        <a:t>3</a:t>
                      </a:r>
                      <a:endParaRPr lang="ar-SA" sz="2400" b="1" dirty="0"/>
                    </a:p>
                  </a:txBody>
                  <a:tcPr/>
                </a:tc>
                <a:tc>
                  <a:txBody>
                    <a:bodyPr/>
                    <a:lstStyle/>
                    <a:p>
                      <a:pPr algn="ctr" rtl="1"/>
                      <a:r>
                        <a:rPr lang="ar-SA" sz="2400" b="1" dirty="0" smtClean="0"/>
                        <a:t>4</a:t>
                      </a:r>
                      <a:endParaRPr lang="ar-SA" sz="2400" b="1" dirty="0"/>
                    </a:p>
                  </a:txBody>
                  <a:tcPr/>
                </a:tc>
                <a:tc>
                  <a:txBody>
                    <a:bodyPr/>
                    <a:lstStyle/>
                    <a:p>
                      <a:pPr algn="ctr" rtl="1"/>
                      <a:r>
                        <a:rPr lang="ar-SA" sz="2400" b="1" dirty="0" smtClean="0"/>
                        <a:t>5</a:t>
                      </a:r>
                      <a:endParaRPr lang="ar-SA" sz="2400" b="1" dirty="0"/>
                    </a:p>
                  </a:txBody>
                  <a:tcPr/>
                </a:tc>
              </a:tr>
              <a:tr h="370840">
                <a:tc>
                  <a:txBody>
                    <a:bodyPr/>
                    <a:lstStyle/>
                    <a:p>
                      <a:pPr algn="ctr" rtl="1"/>
                      <a:r>
                        <a:rPr lang="ar-SA" b="1" dirty="0" smtClean="0"/>
                        <a:t>الاندفاع</a:t>
                      </a:r>
                      <a:endParaRPr lang="ar-SA" b="1" dirty="0"/>
                    </a:p>
                  </a:txBody>
                  <a:tcPr/>
                </a:tc>
                <a:tc>
                  <a:txBody>
                    <a:bodyPr/>
                    <a:lstStyle/>
                    <a:p>
                      <a:pPr algn="ctr" rtl="1"/>
                      <a:r>
                        <a:rPr lang="ar-SA" sz="2400" b="1" dirty="0" smtClean="0"/>
                        <a:t>1</a:t>
                      </a:r>
                      <a:endParaRPr lang="ar-SA" sz="2400" b="1" dirty="0"/>
                    </a:p>
                  </a:txBody>
                  <a:tcPr/>
                </a:tc>
                <a:tc>
                  <a:txBody>
                    <a:bodyPr/>
                    <a:lstStyle/>
                    <a:p>
                      <a:pPr algn="ctr" rtl="1"/>
                      <a:r>
                        <a:rPr lang="ar-SA" sz="2400" b="1" dirty="0" smtClean="0"/>
                        <a:t>2</a:t>
                      </a:r>
                      <a:endParaRPr lang="ar-SA" sz="2400" b="1" dirty="0"/>
                    </a:p>
                  </a:txBody>
                  <a:tcPr/>
                </a:tc>
                <a:tc>
                  <a:txBody>
                    <a:bodyPr/>
                    <a:lstStyle/>
                    <a:p>
                      <a:pPr algn="ctr" rtl="1"/>
                      <a:r>
                        <a:rPr lang="ar-SA" sz="2400" b="1" dirty="0" smtClean="0"/>
                        <a:t>3</a:t>
                      </a:r>
                      <a:endParaRPr lang="ar-SA" sz="2400" b="1" dirty="0"/>
                    </a:p>
                  </a:txBody>
                  <a:tcPr/>
                </a:tc>
                <a:tc>
                  <a:txBody>
                    <a:bodyPr/>
                    <a:lstStyle/>
                    <a:p>
                      <a:pPr algn="ctr" rtl="1"/>
                      <a:r>
                        <a:rPr lang="ar-SA" sz="2400" b="1" dirty="0" smtClean="0"/>
                        <a:t>4</a:t>
                      </a:r>
                      <a:endParaRPr lang="ar-SA" sz="2400" b="1" dirty="0"/>
                    </a:p>
                  </a:txBody>
                  <a:tcPr/>
                </a:tc>
                <a:tc>
                  <a:txBody>
                    <a:bodyPr/>
                    <a:lstStyle/>
                    <a:p>
                      <a:pPr algn="ctr" rtl="1"/>
                      <a:r>
                        <a:rPr lang="ar-SA" sz="2400" b="1" dirty="0" smtClean="0"/>
                        <a:t>5</a:t>
                      </a:r>
                      <a:endParaRPr lang="ar-SA" sz="2400" b="1"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(2) مقياس </a:t>
            </a:r>
            <a:r>
              <a:rPr lang="ar-SA" b="1" dirty="0" smtClean="0"/>
              <a:t>التقدير البياني</a:t>
            </a:r>
            <a:endParaRPr lang="ar-SA" b="1" dirty="0"/>
          </a:p>
        </p:txBody>
      </p:sp>
      <p:sp>
        <p:nvSpPr>
          <p:cNvPr id="3" name="عنصر نائب للمحتوى 2"/>
          <p:cNvSpPr>
            <a:spLocks noGrp="1"/>
          </p:cNvSpPr>
          <p:nvPr>
            <p:ph idx="1"/>
          </p:nvPr>
        </p:nvSpPr>
        <p:spPr>
          <a:xfrm>
            <a:off x="1115616" y="1447800"/>
            <a:ext cx="7818072" cy="4800600"/>
          </a:xfrm>
        </p:spPr>
        <p:txBody>
          <a:bodyPr/>
          <a:lstStyle/>
          <a:p>
            <a:pPr algn="just"/>
            <a:r>
              <a:rPr lang="ar-SA" dirty="0" smtClean="0"/>
              <a:t> هذا النوع أكثر مقاييس التقدير شيوعا.</a:t>
            </a:r>
          </a:p>
          <a:p>
            <a:pPr algn="just"/>
            <a:r>
              <a:rPr lang="ar-SA" dirty="0" smtClean="0"/>
              <a:t> يمثل السمة عبر خط بياني مقسم إلى خمسة أو سبعه نقاط، ترتكز الاعتداليه في السمة في المنتصف وبمسافات متساوية توزع الأنماط السلوكية على طرفي الخط ( ثنائي القطب).</a:t>
            </a:r>
          </a:p>
          <a:p>
            <a:pPr algn="just"/>
            <a:r>
              <a:rPr lang="ar-SA" dirty="0" smtClean="0"/>
              <a:t> يعتمد </a:t>
            </a:r>
            <a:r>
              <a:rPr lang="ar-SA" dirty="0" smtClean="0">
                <a:solidFill>
                  <a:srgbClr val="FF0000"/>
                </a:solidFill>
              </a:rPr>
              <a:t>على الدقة </a:t>
            </a:r>
            <a:r>
              <a:rPr lang="ar-SA" dirty="0" smtClean="0"/>
              <a:t>في تحديد النمط، </a:t>
            </a:r>
            <a:r>
              <a:rPr lang="ar-SA" dirty="0" smtClean="0">
                <a:solidFill>
                  <a:srgbClr val="FF0000"/>
                </a:solidFill>
              </a:rPr>
              <a:t>ومعرفة القائم بالتقدير على المفحوص معرفة تامة.</a:t>
            </a:r>
          </a:p>
          <a:p>
            <a:pPr algn="just"/>
            <a:r>
              <a:rPr lang="ar-SA" dirty="0" smtClean="0"/>
              <a:t> </a:t>
            </a:r>
            <a:r>
              <a:rPr lang="ar-SA" dirty="0" smtClean="0">
                <a:solidFill>
                  <a:srgbClr val="0070C0"/>
                </a:solidFill>
              </a:rPr>
              <a:t>يعد مقياساً كافياً يعكس الفروق الفردية بهدف التمييز بين الأشخاص.</a:t>
            </a:r>
            <a:endParaRPr lang="ar-SA" dirty="0">
              <a:solidFill>
                <a:srgbClr val="0070C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208358" cy="868346"/>
          </a:xfrm>
        </p:spPr>
        <p:txBody>
          <a:bodyPr/>
          <a:lstStyle/>
          <a:p>
            <a:pPr algn="ctr"/>
            <a:r>
              <a:rPr lang="ar-SA" b="1" dirty="0" err="1" smtClean="0">
                <a:effectLst>
                  <a:outerShdw blurRad="38100" dist="38100" dir="2700000" algn="tl">
                    <a:srgbClr val="000000">
                      <a:alpha val="43137"/>
                    </a:srgbClr>
                  </a:outerShdw>
                </a:effectLst>
              </a:rPr>
              <a:t>تابع </a:t>
            </a:r>
            <a:r>
              <a:rPr lang="ar-SA" b="1" dirty="0" smtClean="0">
                <a:effectLst>
                  <a:outerShdw blurRad="38100" dist="38100" dir="2700000" algn="tl">
                    <a:srgbClr val="000000">
                      <a:alpha val="43137"/>
                    </a:srgbClr>
                  </a:outerShdw>
                </a:effectLst>
              </a:rPr>
              <a:t>(2) مقياس </a:t>
            </a:r>
            <a:r>
              <a:rPr lang="ar-SA" b="1" dirty="0" smtClean="0">
                <a:effectLst>
                  <a:outerShdw blurRad="38100" dist="38100" dir="2700000" algn="tl">
                    <a:srgbClr val="000000">
                      <a:alpha val="43137"/>
                    </a:srgbClr>
                  </a:outerShdw>
                </a:effectLst>
              </a:rPr>
              <a:t>التقدير البياني</a:t>
            </a:r>
            <a:endParaRPr lang="ar-SA"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435608" y="1214422"/>
            <a:ext cx="7498080" cy="5033978"/>
          </a:xfrm>
        </p:spPr>
        <p:txBody>
          <a:bodyPr/>
          <a:lstStyle/>
          <a:p>
            <a:pPr>
              <a:buNone/>
            </a:pPr>
            <a:endParaRPr lang="ar-SA" dirty="0" smtClean="0">
              <a:solidFill>
                <a:srgbClr val="FF0000"/>
              </a:solidFill>
            </a:endParaRPr>
          </a:p>
          <a:p>
            <a:pPr>
              <a:buNone/>
            </a:pPr>
            <a:endParaRPr lang="ar-SA" dirty="0" smtClean="0">
              <a:solidFill>
                <a:srgbClr val="0070C0"/>
              </a:solidFill>
            </a:endParaRPr>
          </a:p>
          <a:p>
            <a:pPr>
              <a:buNone/>
            </a:pPr>
            <a:r>
              <a:rPr lang="ar-SA" dirty="0" smtClean="0">
                <a:solidFill>
                  <a:srgbClr val="FF0000"/>
                </a:solidFill>
              </a:rPr>
              <a:t>  </a:t>
            </a:r>
            <a:endParaRPr lang="ar-SA" sz="2400" dirty="0" smtClean="0"/>
          </a:p>
          <a:p>
            <a:pPr>
              <a:buNone/>
            </a:pPr>
            <a:r>
              <a:rPr lang="ar-SA" sz="2400" dirty="0" err="1" smtClean="0"/>
              <a:t>***********************************************************</a:t>
            </a:r>
            <a:endParaRPr lang="ar-SA" sz="2400" dirty="0" smtClean="0"/>
          </a:p>
          <a:p>
            <a:pPr>
              <a:buNone/>
            </a:pPr>
            <a:r>
              <a:rPr lang="ar-SA" sz="2400" dirty="0" smtClean="0"/>
              <a:t>من أشهر المقاييس المنشورة وفقاً لهذا </a:t>
            </a:r>
            <a:r>
              <a:rPr lang="ar-SA" sz="2400" dirty="0" err="1" smtClean="0"/>
              <a:t>النموذج </a:t>
            </a:r>
            <a:r>
              <a:rPr lang="ar-SA" sz="2400" dirty="0" smtClean="0">
                <a:solidFill>
                  <a:srgbClr val="00B050"/>
                </a:solidFill>
              </a:rPr>
              <a:t>(قائمة تقدير السلوك</a:t>
            </a:r>
            <a:r>
              <a:rPr lang="ar-SA" sz="2400" dirty="0" err="1" smtClean="0">
                <a:solidFill>
                  <a:srgbClr val="00B050"/>
                </a:solidFill>
              </a:rPr>
              <a:t>)</a:t>
            </a:r>
            <a:endParaRPr lang="ar-SA" sz="2400" dirty="0" smtClean="0">
              <a:solidFill>
                <a:srgbClr val="00B050"/>
              </a:solidFill>
            </a:endParaRPr>
          </a:p>
          <a:p>
            <a:pPr>
              <a:buNone/>
            </a:pPr>
            <a:endParaRPr lang="ar-SA" sz="2400" dirty="0" smtClean="0"/>
          </a:p>
          <a:p>
            <a:pPr algn="ctr">
              <a:buNone/>
            </a:pPr>
            <a:r>
              <a:rPr lang="ar-SA" sz="2400" dirty="0" smtClean="0">
                <a:solidFill>
                  <a:srgbClr val="0070C0"/>
                </a:solidFill>
              </a:rPr>
              <a:t>ــــــــــــــــــــ.ــــــــــــــــــ.ــــــــــــــــ</a:t>
            </a:r>
            <a:r>
              <a:rPr lang="ar-SA" sz="2400" b="1" dirty="0" smtClean="0">
                <a:solidFill>
                  <a:srgbClr val="FF0000"/>
                </a:solidFill>
              </a:rPr>
              <a:t>.</a:t>
            </a:r>
            <a:r>
              <a:rPr lang="ar-SA" sz="2400" dirty="0" smtClean="0">
                <a:solidFill>
                  <a:srgbClr val="0070C0"/>
                </a:solidFill>
              </a:rPr>
              <a:t>ـــــــــــــــ.</a:t>
            </a:r>
            <a:r>
              <a:rPr lang="ar-SA" sz="2400" dirty="0" err="1" smtClean="0">
                <a:solidFill>
                  <a:srgbClr val="0070C0"/>
                </a:solidFill>
              </a:rPr>
              <a:t>ـــــــــــــــ</a:t>
            </a:r>
            <a:r>
              <a:rPr lang="ar-SA" sz="2400" dirty="0" smtClean="0">
                <a:solidFill>
                  <a:srgbClr val="0070C0"/>
                </a:solidFill>
              </a:rPr>
              <a:t>.ـــــــــــــ</a:t>
            </a:r>
          </a:p>
          <a:p>
            <a:pPr>
              <a:buNone/>
            </a:pPr>
            <a:r>
              <a:rPr lang="ar-SA" sz="1800" b="1" dirty="0" smtClean="0"/>
              <a:t>     منغلق على نفسه تماما   وديع ومرتبك    </a:t>
            </a:r>
            <a:r>
              <a:rPr lang="ar-SA" sz="2000" b="1" dirty="0" smtClean="0"/>
              <a:t>واع بذاته   </a:t>
            </a:r>
            <a:r>
              <a:rPr lang="ar-SA" sz="1800" b="1" dirty="0" smtClean="0"/>
              <a:t>واثق من نفسه    جرئ وغير حساس</a:t>
            </a:r>
          </a:p>
          <a:p>
            <a:pPr>
              <a:buNone/>
            </a:pPr>
            <a:r>
              <a:rPr lang="ar-SA" sz="1800" b="1" dirty="0" smtClean="0"/>
              <a:t>                                                                                          للمشاعر الاجتماعية           </a:t>
            </a:r>
          </a:p>
        </p:txBody>
      </p:sp>
      <p:pic>
        <p:nvPicPr>
          <p:cNvPr id="4" name="Picture 6"/>
          <p:cNvPicPr>
            <a:picLocks noChangeAspect="1" noChangeArrowheads="1"/>
          </p:cNvPicPr>
          <p:nvPr/>
        </p:nvPicPr>
        <p:blipFill>
          <a:blip r:embed="rId2" cstate="print"/>
          <a:srcRect/>
          <a:stretch>
            <a:fillRect/>
          </a:stretch>
        </p:blipFill>
        <p:spPr bwMode="auto">
          <a:xfrm>
            <a:off x="1285852" y="1214422"/>
            <a:ext cx="7429552" cy="192882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03648" y="116632"/>
            <a:ext cx="7498080" cy="940966"/>
          </a:xfrm>
        </p:spPr>
        <p:txBody>
          <a:bodyPr/>
          <a:lstStyle/>
          <a:p>
            <a:pPr algn="ctr"/>
            <a:r>
              <a:rPr lang="ar-SA" b="1" dirty="0" smtClean="0">
                <a:effectLst>
                  <a:outerShdw blurRad="38100" dist="38100" dir="2700000" algn="tl">
                    <a:srgbClr val="000000">
                      <a:alpha val="43137"/>
                    </a:srgbClr>
                  </a:outerShdw>
                </a:effectLst>
              </a:rPr>
              <a:t>(3) تمايز </a:t>
            </a:r>
            <a:r>
              <a:rPr lang="ar-SA" b="1" dirty="0" smtClean="0">
                <a:effectLst>
                  <a:outerShdw blurRad="38100" dist="38100" dir="2700000" algn="tl">
                    <a:srgbClr val="000000">
                      <a:alpha val="43137"/>
                    </a:srgbClr>
                  </a:outerShdw>
                </a:effectLst>
              </a:rPr>
              <a:t>المعاني</a:t>
            </a:r>
            <a:endParaRPr lang="ar-SA"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043608" y="980728"/>
            <a:ext cx="7890080" cy="5877272"/>
          </a:xfrm>
        </p:spPr>
        <p:txBody>
          <a:bodyPr>
            <a:normAutofit fontScale="92500" lnSpcReduction="20000"/>
          </a:bodyPr>
          <a:lstStyle/>
          <a:p>
            <a:pPr algn="just"/>
            <a:r>
              <a:rPr lang="ar-SA" dirty="0" smtClean="0"/>
              <a:t>وهو مثال فرعي لمقاييس التقدير </a:t>
            </a:r>
            <a:r>
              <a:rPr lang="ar-SA" dirty="0" smtClean="0"/>
              <a:t>الرقمية، وله تطبيقات عديدة في مجالات مختلفة منها: بحوث الشخصية، وعلم النفس الاجتماعي، والإعلان، وهو ليس مقياساً بل طريقة فنية ذات إمكانات واسعة في التطبيق، ويهدف إلى تقدير المعاني الشخصية لمدى واسع من المفاهيم.</a:t>
            </a:r>
          </a:p>
          <a:p>
            <a:pPr algn="just"/>
            <a:r>
              <a:rPr lang="ar-SA" dirty="0" smtClean="0">
                <a:solidFill>
                  <a:schemeClr val="accent1">
                    <a:lumMod val="75000"/>
                  </a:schemeClr>
                </a:solidFill>
              </a:rPr>
              <a:t>ويبدأ تطبيق هذا المنهج بتقدير المفحوص لمفهوم أو سلسلة من اللمفاهيم على تسعة مقاييس تقدير ثنائية القطب، اعتماداً على مقياس ذي سبع نقاط.</a:t>
            </a:r>
          </a:p>
          <a:p>
            <a:pPr algn="just"/>
            <a:r>
              <a:rPr lang="ar-SA" dirty="0" smtClean="0"/>
              <a:t>ويعد أدلة جيدة لقياس الوجدان أي المشاعر الإيجابية والسلبية لدى المفحوصين تجاه موضوع معين كالاتجاه مثلا.</a:t>
            </a:r>
          </a:p>
          <a:p>
            <a:pPr algn="just"/>
            <a:r>
              <a:rPr lang="ar-SA" dirty="0" smtClean="0">
                <a:solidFill>
                  <a:schemeClr val="accent1">
                    <a:lumMod val="75000"/>
                  </a:schemeClr>
                </a:solidFill>
              </a:rPr>
              <a:t>وينقد على هذا المنهج إذا أنه يستخرج منه فقط انطباعات عامة دون أن تتاح معلومات عن مصدرها.</a:t>
            </a:r>
          </a:p>
          <a:p>
            <a:pPr algn="just"/>
            <a:r>
              <a:rPr lang="ar-SA" dirty="0" smtClean="0"/>
              <a:t>لا يناسب صغار الأطفال نظراً لحاجته إلى مستوى معين من الاستيعاب والفهم لفكرته والمطلوب منه.</a:t>
            </a:r>
            <a:endParaRPr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مسبو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700</TotalTime>
  <Words>2143</Words>
  <Application>Microsoft Office PowerPoint</Application>
  <PresentationFormat>عرض على الشاشة (3:4)‏</PresentationFormat>
  <Paragraphs>157</Paragraphs>
  <Slides>26</Slides>
  <Notes>0</Notes>
  <HiddenSlides>0</HiddenSlides>
  <MMClips>0</MMClips>
  <ScaleCrop>false</ScaleCrop>
  <HeadingPairs>
    <vt:vector size="4" baseType="variant">
      <vt:variant>
        <vt:lpstr>سمة</vt:lpstr>
      </vt:variant>
      <vt:variant>
        <vt:i4>1</vt:i4>
      </vt:variant>
      <vt:variant>
        <vt:lpstr>عناوين الشرائح</vt:lpstr>
      </vt:variant>
      <vt:variant>
        <vt:i4>26</vt:i4>
      </vt:variant>
    </vt:vector>
  </HeadingPairs>
  <TitlesOfParts>
    <vt:vector size="27" baseType="lpstr">
      <vt:lpstr>انقلاب</vt:lpstr>
      <vt:lpstr>الشريحة 1</vt:lpstr>
      <vt:lpstr>تعريفها</vt:lpstr>
      <vt:lpstr>الشريحة 3</vt:lpstr>
      <vt:lpstr>الشريحة 4</vt:lpstr>
      <vt:lpstr>أنواع مقاييس التقدير</vt:lpstr>
      <vt:lpstr>(1) مقياس التقدير الرقمي</vt:lpstr>
      <vt:lpstr>(2) مقياس التقدير البياني</vt:lpstr>
      <vt:lpstr>تابع (2) مقياس التقدير البياني</vt:lpstr>
      <vt:lpstr>(3) تمايز المعاني</vt:lpstr>
      <vt:lpstr>(4) مقياس التقدير المعياري</vt:lpstr>
      <vt:lpstr>(5) مقياس التقدير المعتمد على السلوك</vt:lpstr>
      <vt:lpstr>تابع (5) مقياس التقدير المعتمد على السلوك</vt:lpstr>
      <vt:lpstr>(6) مقياس التقدير ذو الاختيار المقيد</vt:lpstr>
      <vt:lpstr>(7) مقاييس التقدير المجمعة</vt:lpstr>
      <vt:lpstr>صيغ الإجابة عن مقاييس التقدير</vt:lpstr>
      <vt:lpstr>مقاييس التقدير الإكلينيكية</vt:lpstr>
      <vt:lpstr>مقاييس التقدير الإكلينيكية</vt:lpstr>
      <vt:lpstr>مقاييس التقدير الإكلينيكية</vt:lpstr>
      <vt:lpstr>مقاييس التقدير الإكلينيكية</vt:lpstr>
      <vt:lpstr>مقاييس التقدير الإكلينيكية</vt:lpstr>
      <vt:lpstr>مقاييس التقدير الإكلينيكية</vt:lpstr>
      <vt:lpstr>مزايا مقاييس التقدير</vt:lpstr>
      <vt:lpstr>عيوب مقاييس التقدير</vt:lpstr>
      <vt:lpstr>أخطاء القائم بالتقدير</vt:lpstr>
      <vt:lpstr>أخطاء القائم بالتقدير</vt:lpstr>
      <vt:lpstr>طرق تحسين مقاييس التقدير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مرحبا</dc:creator>
  <cp:lastModifiedBy>shr</cp:lastModifiedBy>
  <cp:revision>73</cp:revision>
  <dcterms:created xsi:type="dcterms:W3CDTF">2014-03-01T07:46:39Z</dcterms:created>
  <dcterms:modified xsi:type="dcterms:W3CDTF">2016-03-07T16:10:54Z</dcterms:modified>
</cp:coreProperties>
</file>