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1" r:id="rId5"/>
    <p:sldId id="262" r:id="rId6"/>
    <p:sldId id="263" r:id="rId7"/>
    <p:sldId id="264" r:id="rId8"/>
    <p:sldId id="259" r:id="rId9"/>
    <p:sldId id="260" r:id="rId10"/>
    <p:sldId id="274" r:id="rId11"/>
    <p:sldId id="265" r:id="rId12"/>
    <p:sldId id="266" r:id="rId13"/>
    <p:sldId id="269" r:id="rId14"/>
    <p:sldId id="270" r:id="rId15"/>
    <p:sldId id="271" r:id="rId16"/>
    <p:sldId id="267" r:id="rId17"/>
    <p:sldId id="268" r:id="rId18"/>
    <p:sldId id="272" r:id="rId19"/>
    <p:sldId id="273" r:id="rId20"/>
    <p:sldId id="276" r:id="rId21"/>
    <p:sldId id="275" r:id="rId2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088" autoAdjust="0"/>
    <p:restoredTop sz="94660"/>
  </p:normalViewPr>
  <p:slideViewPr>
    <p:cSldViewPr>
      <p:cViewPr varScale="1">
        <p:scale>
          <a:sx n="66" d="100"/>
          <a:sy n="66" d="100"/>
        </p:scale>
        <p:origin x="-1452"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D0D20F-4C55-4391-BCD6-E32A0E1D19CE}" type="doc">
      <dgm:prSet loTypeId="urn:microsoft.com/office/officeart/2005/8/layout/radial6" loCatId="cycle" qsTypeId="urn:microsoft.com/office/officeart/2005/8/quickstyle/simple1" qsCatId="simple" csTypeId="urn:microsoft.com/office/officeart/2005/8/colors/accent1_2" csCatId="accent1" phldr="1"/>
      <dgm:spPr/>
      <dgm:t>
        <a:bodyPr/>
        <a:lstStyle/>
        <a:p>
          <a:pPr rtl="1"/>
          <a:endParaRPr lang="ar-SA"/>
        </a:p>
      </dgm:t>
    </dgm:pt>
    <dgm:pt modelId="{032FAFA2-70E8-4317-8AD3-5AD4B0332B59}">
      <dgm:prSet phldrT="[نص]"/>
      <dgm:spPr>
        <a:solidFill>
          <a:srgbClr val="92D050"/>
        </a:solidFill>
      </dgm:spPr>
      <dgm:t>
        <a:bodyPr/>
        <a:lstStyle/>
        <a:p>
          <a:pPr rtl="1"/>
          <a:r>
            <a:rPr lang="ar-SA" dirty="0" smtClean="0"/>
            <a:t>الأنا</a:t>
          </a:r>
          <a:endParaRPr lang="ar-SA" dirty="0"/>
        </a:p>
      </dgm:t>
    </dgm:pt>
    <dgm:pt modelId="{E33EC118-703B-4B41-87EB-CD2C05C64821}" type="parTrans" cxnId="{33A24E99-114A-48FE-B2A1-71F6632E17C3}">
      <dgm:prSet/>
      <dgm:spPr/>
      <dgm:t>
        <a:bodyPr/>
        <a:lstStyle/>
        <a:p>
          <a:pPr rtl="1"/>
          <a:endParaRPr lang="ar-SA"/>
        </a:p>
      </dgm:t>
    </dgm:pt>
    <dgm:pt modelId="{58E43C0B-A607-4467-82B0-6FD670A776E2}" type="sibTrans" cxnId="{33A24E99-114A-48FE-B2A1-71F6632E17C3}">
      <dgm:prSet/>
      <dgm:spPr/>
      <dgm:t>
        <a:bodyPr/>
        <a:lstStyle/>
        <a:p>
          <a:pPr rtl="1"/>
          <a:endParaRPr lang="ar-SA"/>
        </a:p>
      </dgm:t>
    </dgm:pt>
    <dgm:pt modelId="{17DEA3C2-6FC3-4050-947A-DFAE29B0AD9A}">
      <dgm:prSet phldrT="[نص]"/>
      <dgm:spPr/>
      <dgm:t>
        <a:bodyPr/>
        <a:lstStyle/>
        <a:p>
          <a:pPr rtl="1"/>
          <a:r>
            <a:rPr lang="ar-SA" dirty="0" smtClean="0"/>
            <a:t>الهو</a:t>
          </a:r>
          <a:endParaRPr lang="ar-SA" dirty="0"/>
        </a:p>
      </dgm:t>
    </dgm:pt>
    <dgm:pt modelId="{89992B04-6753-472D-9F94-FC06E5C6E5B9}" type="parTrans" cxnId="{5AB63141-3093-49B5-9FA0-993EE49FB09C}">
      <dgm:prSet/>
      <dgm:spPr/>
      <dgm:t>
        <a:bodyPr/>
        <a:lstStyle/>
        <a:p>
          <a:pPr rtl="1"/>
          <a:endParaRPr lang="ar-SA"/>
        </a:p>
      </dgm:t>
    </dgm:pt>
    <dgm:pt modelId="{52B8747E-3BE3-4290-88CD-F5A0BF3D3859}" type="sibTrans" cxnId="{5AB63141-3093-49B5-9FA0-993EE49FB09C}">
      <dgm:prSet/>
      <dgm:spPr/>
      <dgm:t>
        <a:bodyPr/>
        <a:lstStyle/>
        <a:p>
          <a:pPr rtl="1"/>
          <a:endParaRPr lang="ar-SA"/>
        </a:p>
      </dgm:t>
    </dgm:pt>
    <dgm:pt modelId="{D823194B-4955-4B64-B37D-01D253C6EA30}">
      <dgm:prSet phldrT="[نص]"/>
      <dgm:spPr/>
      <dgm:t>
        <a:bodyPr/>
        <a:lstStyle/>
        <a:p>
          <a:pPr rtl="1"/>
          <a:r>
            <a:rPr lang="ar-SA" dirty="0" smtClean="0"/>
            <a:t>الأنا الأعلى</a:t>
          </a:r>
          <a:endParaRPr lang="ar-SA" dirty="0"/>
        </a:p>
      </dgm:t>
    </dgm:pt>
    <dgm:pt modelId="{4C890962-F33F-45A1-902D-21CE064FCAF5}" type="parTrans" cxnId="{B7589639-BD42-4FC5-990C-294E2665D609}">
      <dgm:prSet/>
      <dgm:spPr/>
      <dgm:t>
        <a:bodyPr/>
        <a:lstStyle/>
        <a:p>
          <a:pPr rtl="1"/>
          <a:endParaRPr lang="ar-SA"/>
        </a:p>
      </dgm:t>
    </dgm:pt>
    <dgm:pt modelId="{9C88D888-1826-4593-8990-DA61FBDE6B1E}" type="sibTrans" cxnId="{B7589639-BD42-4FC5-990C-294E2665D609}">
      <dgm:prSet/>
      <dgm:spPr/>
      <dgm:t>
        <a:bodyPr/>
        <a:lstStyle/>
        <a:p>
          <a:pPr rtl="1"/>
          <a:endParaRPr lang="ar-SA"/>
        </a:p>
      </dgm:t>
    </dgm:pt>
    <dgm:pt modelId="{69899B65-820A-4DB5-A449-827D79AFEB7C}" type="pres">
      <dgm:prSet presAssocID="{E7D0D20F-4C55-4391-BCD6-E32A0E1D19CE}" presName="Name0" presStyleCnt="0">
        <dgm:presLayoutVars>
          <dgm:chMax val="1"/>
          <dgm:dir/>
          <dgm:animLvl val="ctr"/>
          <dgm:resizeHandles val="exact"/>
        </dgm:presLayoutVars>
      </dgm:prSet>
      <dgm:spPr/>
    </dgm:pt>
    <dgm:pt modelId="{8CA82BF7-3DF6-443A-BD63-7BF100588AC4}" type="pres">
      <dgm:prSet presAssocID="{032FAFA2-70E8-4317-8AD3-5AD4B0332B59}" presName="centerShape" presStyleLbl="node0" presStyleIdx="0" presStyleCnt="1" custScaleX="158615" custScaleY="60134" custLinFactNeighborX="-13660" custLinFactNeighborY="-8748"/>
      <dgm:spPr/>
    </dgm:pt>
    <dgm:pt modelId="{41D933D0-0450-4F10-A177-A5EE1FC30C23}" type="pres">
      <dgm:prSet presAssocID="{17DEA3C2-6FC3-4050-947A-DFAE29B0AD9A}" presName="node" presStyleLbl="node1" presStyleIdx="0" presStyleCnt="2" custScaleX="148273" custRadScaleRad="112911" custRadScaleInc="-24616">
        <dgm:presLayoutVars>
          <dgm:bulletEnabled val="1"/>
        </dgm:presLayoutVars>
      </dgm:prSet>
      <dgm:spPr/>
    </dgm:pt>
    <dgm:pt modelId="{B9DDD491-45DD-4D46-8BED-0F03C293F1AF}" type="pres">
      <dgm:prSet presAssocID="{17DEA3C2-6FC3-4050-947A-DFAE29B0AD9A}" presName="dummy" presStyleCnt="0"/>
      <dgm:spPr/>
    </dgm:pt>
    <dgm:pt modelId="{79EB1E59-3F21-4337-92CD-EF0F81DDEA2D}" type="pres">
      <dgm:prSet presAssocID="{52B8747E-3BE3-4290-88CD-F5A0BF3D3859}" presName="sibTrans" presStyleLbl="sibTrans2D1" presStyleIdx="0" presStyleCnt="2" custScaleX="122424" custLinFactNeighborX="17905" custLinFactNeighborY="2440"/>
      <dgm:spPr/>
    </dgm:pt>
    <dgm:pt modelId="{464CB3FA-EB87-4993-8969-D57C37F501C5}" type="pres">
      <dgm:prSet presAssocID="{D823194B-4955-4B64-B37D-01D253C6EA30}" presName="node" presStyleLbl="node1" presStyleIdx="1" presStyleCnt="2" custScaleX="148274" custRadScaleRad="71174" custRadScaleInc="26751">
        <dgm:presLayoutVars>
          <dgm:bulletEnabled val="1"/>
        </dgm:presLayoutVars>
      </dgm:prSet>
      <dgm:spPr/>
    </dgm:pt>
    <dgm:pt modelId="{3E0081E0-6AF9-4635-9C71-D196418645B7}" type="pres">
      <dgm:prSet presAssocID="{D823194B-4955-4B64-B37D-01D253C6EA30}" presName="dummy" presStyleCnt="0"/>
      <dgm:spPr/>
    </dgm:pt>
    <dgm:pt modelId="{260FB822-90E5-47AF-9976-82C6E458FA17}" type="pres">
      <dgm:prSet presAssocID="{9C88D888-1826-4593-8990-DA61FBDE6B1E}" presName="sibTrans" presStyleLbl="sibTrans2D1" presStyleIdx="1" presStyleCnt="2" custScaleX="124649" custLinFactNeighborX="-11119" custLinFactNeighborY="5271"/>
      <dgm:spPr/>
    </dgm:pt>
  </dgm:ptLst>
  <dgm:cxnLst>
    <dgm:cxn modelId="{9208D179-A374-4E95-940F-61352E8DCF59}" type="presOf" srcId="{9C88D888-1826-4593-8990-DA61FBDE6B1E}" destId="{260FB822-90E5-47AF-9976-82C6E458FA17}" srcOrd="0" destOrd="0" presId="urn:microsoft.com/office/officeart/2005/8/layout/radial6"/>
    <dgm:cxn modelId="{5AB63141-3093-49B5-9FA0-993EE49FB09C}" srcId="{032FAFA2-70E8-4317-8AD3-5AD4B0332B59}" destId="{17DEA3C2-6FC3-4050-947A-DFAE29B0AD9A}" srcOrd="0" destOrd="0" parTransId="{89992B04-6753-472D-9F94-FC06E5C6E5B9}" sibTransId="{52B8747E-3BE3-4290-88CD-F5A0BF3D3859}"/>
    <dgm:cxn modelId="{33A24E99-114A-48FE-B2A1-71F6632E17C3}" srcId="{E7D0D20F-4C55-4391-BCD6-E32A0E1D19CE}" destId="{032FAFA2-70E8-4317-8AD3-5AD4B0332B59}" srcOrd="0" destOrd="0" parTransId="{E33EC118-703B-4B41-87EB-CD2C05C64821}" sibTransId="{58E43C0B-A607-4467-82B0-6FD670A776E2}"/>
    <dgm:cxn modelId="{65D3F3D6-D5B5-4D01-AD4E-C1066953EE99}" type="presOf" srcId="{032FAFA2-70E8-4317-8AD3-5AD4B0332B59}" destId="{8CA82BF7-3DF6-443A-BD63-7BF100588AC4}" srcOrd="0" destOrd="0" presId="urn:microsoft.com/office/officeart/2005/8/layout/radial6"/>
    <dgm:cxn modelId="{02BDD41D-4AF0-4D22-B411-BE760494230A}" type="presOf" srcId="{52B8747E-3BE3-4290-88CD-F5A0BF3D3859}" destId="{79EB1E59-3F21-4337-92CD-EF0F81DDEA2D}" srcOrd="0" destOrd="0" presId="urn:microsoft.com/office/officeart/2005/8/layout/radial6"/>
    <dgm:cxn modelId="{B7589639-BD42-4FC5-990C-294E2665D609}" srcId="{032FAFA2-70E8-4317-8AD3-5AD4B0332B59}" destId="{D823194B-4955-4B64-B37D-01D253C6EA30}" srcOrd="1" destOrd="0" parTransId="{4C890962-F33F-45A1-902D-21CE064FCAF5}" sibTransId="{9C88D888-1826-4593-8990-DA61FBDE6B1E}"/>
    <dgm:cxn modelId="{0F06FA2A-6E16-45AD-B2CD-D24FF0086C1D}" type="presOf" srcId="{D823194B-4955-4B64-B37D-01D253C6EA30}" destId="{464CB3FA-EB87-4993-8969-D57C37F501C5}" srcOrd="0" destOrd="0" presId="urn:microsoft.com/office/officeart/2005/8/layout/radial6"/>
    <dgm:cxn modelId="{F5099FF2-0E5D-484D-8E32-D7845CC62DE5}" type="presOf" srcId="{17DEA3C2-6FC3-4050-947A-DFAE29B0AD9A}" destId="{41D933D0-0450-4F10-A177-A5EE1FC30C23}" srcOrd="0" destOrd="0" presId="urn:microsoft.com/office/officeart/2005/8/layout/radial6"/>
    <dgm:cxn modelId="{12B09F47-2639-482F-9C93-358A17FD69ED}" type="presOf" srcId="{E7D0D20F-4C55-4391-BCD6-E32A0E1D19CE}" destId="{69899B65-820A-4DB5-A449-827D79AFEB7C}" srcOrd="0" destOrd="0" presId="urn:microsoft.com/office/officeart/2005/8/layout/radial6"/>
    <dgm:cxn modelId="{4F3D7111-770A-4CB7-982E-1FADDAF8CE16}" type="presParOf" srcId="{69899B65-820A-4DB5-A449-827D79AFEB7C}" destId="{8CA82BF7-3DF6-443A-BD63-7BF100588AC4}" srcOrd="0" destOrd="0" presId="urn:microsoft.com/office/officeart/2005/8/layout/radial6"/>
    <dgm:cxn modelId="{3069C1E3-16DE-4771-B20F-4F21537F0635}" type="presParOf" srcId="{69899B65-820A-4DB5-A449-827D79AFEB7C}" destId="{41D933D0-0450-4F10-A177-A5EE1FC30C23}" srcOrd="1" destOrd="0" presId="urn:microsoft.com/office/officeart/2005/8/layout/radial6"/>
    <dgm:cxn modelId="{15DC27C6-AC31-4B41-9B19-5993096B035E}" type="presParOf" srcId="{69899B65-820A-4DB5-A449-827D79AFEB7C}" destId="{B9DDD491-45DD-4D46-8BED-0F03C293F1AF}" srcOrd="2" destOrd="0" presId="urn:microsoft.com/office/officeart/2005/8/layout/radial6"/>
    <dgm:cxn modelId="{60D94800-6049-4B69-8208-AE1B3301F7DE}" type="presParOf" srcId="{69899B65-820A-4DB5-A449-827D79AFEB7C}" destId="{79EB1E59-3F21-4337-92CD-EF0F81DDEA2D}" srcOrd="3" destOrd="0" presId="urn:microsoft.com/office/officeart/2005/8/layout/radial6"/>
    <dgm:cxn modelId="{259BE535-21CD-4988-87F4-6FA5906314FA}" type="presParOf" srcId="{69899B65-820A-4DB5-A449-827D79AFEB7C}" destId="{464CB3FA-EB87-4993-8969-D57C37F501C5}" srcOrd="4" destOrd="0" presId="urn:microsoft.com/office/officeart/2005/8/layout/radial6"/>
    <dgm:cxn modelId="{2906488A-0937-48B8-9AC7-46E8291EA4E8}" type="presParOf" srcId="{69899B65-820A-4DB5-A449-827D79AFEB7C}" destId="{3E0081E0-6AF9-4635-9C71-D196418645B7}" srcOrd="5" destOrd="0" presId="urn:microsoft.com/office/officeart/2005/8/layout/radial6"/>
    <dgm:cxn modelId="{C3FCA6E8-1818-47C7-98A3-7DFE2D8BA80C}" type="presParOf" srcId="{69899B65-820A-4DB5-A449-827D79AFEB7C}" destId="{260FB822-90E5-47AF-9976-82C6E458FA17}" srcOrd="6"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388FAE-D46B-4C81-916A-690C57588499}" type="doc">
      <dgm:prSet loTypeId="urn:microsoft.com/office/officeart/2005/8/layout/hierarchy3" loCatId="relationship" qsTypeId="urn:microsoft.com/office/officeart/2005/8/quickstyle/simple1" qsCatId="simple" csTypeId="urn:microsoft.com/office/officeart/2005/8/colors/accent1_2" csCatId="accent1" phldr="1"/>
      <dgm:spPr/>
      <dgm:t>
        <a:bodyPr/>
        <a:lstStyle/>
        <a:p>
          <a:pPr rtl="1"/>
          <a:endParaRPr lang="ar-SA"/>
        </a:p>
      </dgm:t>
    </dgm:pt>
    <dgm:pt modelId="{03A29A07-16EE-4246-B361-633E96F9DA10}">
      <dgm:prSet phldrT="[نص]"/>
      <dgm:spPr/>
      <dgm:t>
        <a:bodyPr/>
        <a:lstStyle/>
        <a:p>
          <a:pPr rtl="1"/>
          <a:r>
            <a:rPr lang="ar-SA" dirty="0" smtClean="0"/>
            <a:t>مواجهة الإحباط</a:t>
          </a:r>
          <a:endParaRPr lang="ar-SA" dirty="0"/>
        </a:p>
      </dgm:t>
    </dgm:pt>
    <dgm:pt modelId="{DEBE69AA-3E57-46FC-9928-C530ACC65008}" type="parTrans" cxnId="{1C113BBB-14FF-42BE-BD14-F2722A1E6A2C}">
      <dgm:prSet/>
      <dgm:spPr/>
      <dgm:t>
        <a:bodyPr/>
        <a:lstStyle/>
        <a:p>
          <a:pPr rtl="1"/>
          <a:endParaRPr lang="ar-SA"/>
        </a:p>
      </dgm:t>
    </dgm:pt>
    <dgm:pt modelId="{36CB1757-5473-4EFE-8A8A-3DC80C6BF231}" type="sibTrans" cxnId="{1C113BBB-14FF-42BE-BD14-F2722A1E6A2C}">
      <dgm:prSet/>
      <dgm:spPr/>
      <dgm:t>
        <a:bodyPr/>
        <a:lstStyle/>
        <a:p>
          <a:pPr rtl="1"/>
          <a:endParaRPr lang="ar-SA"/>
        </a:p>
      </dgm:t>
    </dgm:pt>
    <dgm:pt modelId="{BD2388F5-A7F1-41AD-A6ED-2B6B8C2D1018}">
      <dgm:prSet phldrT="[نص]" custT="1"/>
      <dgm:spPr>
        <a:solidFill>
          <a:schemeClr val="accent2">
            <a:lumMod val="60000"/>
            <a:lumOff val="40000"/>
            <a:alpha val="90000"/>
          </a:schemeClr>
        </a:solidFill>
      </dgm:spPr>
      <dgm:t>
        <a:bodyPr/>
        <a:lstStyle/>
        <a:p>
          <a:pPr rtl="1"/>
          <a:r>
            <a:rPr lang="ar-SA" sz="3200" b="1" dirty="0" smtClean="0">
              <a:solidFill>
                <a:schemeClr val="tx1">
                  <a:lumMod val="85000"/>
                  <a:lumOff val="15000"/>
                </a:schemeClr>
              </a:solidFill>
            </a:rPr>
            <a:t>طرق غير مباشرة</a:t>
          </a:r>
          <a:endParaRPr lang="ar-SA" sz="3200" b="1" dirty="0">
            <a:solidFill>
              <a:schemeClr val="tx1">
                <a:lumMod val="85000"/>
                <a:lumOff val="15000"/>
              </a:schemeClr>
            </a:solidFill>
          </a:endParaRPr>
        </a:p>
      </dgm:t>
    </dgm:pt>
    <dgm:pt modelId="{37C54689-667B-47D7-A52A-049E354BF8B2}" type="parTrans" cxnId="{FBA18276-1796-421D-8A96-424E8CC3264F}">
      <dgm:prSet/>
      <dgm:spPr/>
      <dgm:t>
        <a:bodyPr/>
        <a:lstStyle/>
        <a:p>
          <a:pPr rtl="1"/>
          <a:endParaRPr lang="ar-SA"/>
        </a:p>
      </dgm:t>
    </dgm:pt>
    <dgm:pt modelId="{E6D67568-747A-465E-A1B9-1A40AA467497}" type="sibTrans" cxnId="{FBA18276-1796-421D-8A96-424E8CC3264F}">
      <dgm:prSet/>
      <dgm:spPr/>
      <dgm:t>
        <a:bodyPr/>
        <a:lstStyle/>
        <a:p>
          <a:pPr rtl="1"/>
          <a:endParaRPr lang="ar-SA"/>
        </a:p>
      </dgm:t>
    </dgm:pt>
    <dgm:pt modelId="{207D078B-4165-42FE-8E28-C3D99765952C}">
      <dgm:prSet phldrT="[نص]" custT="1"/>
      <dgm:spPr>
        <a:solidFill>
          <a:schemeClr val="accent2">
            <a:lumMod val="60000"/>
            <a:lumOff val="40000"/>
            <a:alpha val="90000"/>
          </a:schemeClr>
        </a:solidFill>
      </dgm:spPr>
      <dgm:t>
        <a:bodyPr/>
        <a:lstStyle/>
        <a:p>
          <a:pPr rtl="1"/>
          <a:r>
            <a:rPr lang="ar-SA" sz="3200" b="1" dirty="0" smtClean="0">
              <a:solidFill>
                <a:schemeClr val="tx1">
                  <a:lumMod val="85000"/>
                  <a:lumOff val="15000"/>
                </a:schemeClr>
              </a:solidFill>
            </a:rPr>
            <a:t>طرق مباشرة</a:t>
          </a:r>
          <a:endParaRPr lang="ar-SA" sz="3200" b="1" dirty="0">
            <a:solidFill>
              <a:schemeClr val="tx1">
                <a:lumMod val="85000"/>
                <a:lumOff val="15000"/>
              </a:schemeClr>
            </a:solidFill>
          </a:endParaRPr>
        </a:p>
      </dgm:t>
    </dgm:pt>
    <dgm:pt modelId="{5E96B373-8967-4AD2-8771-1270FE333739}" type="parTrans" cxnId="{06A9FA96-2129-4F2C-8A49-257037446304}">
      <dgm:prSet/>
      <dgm:spPr/>
      <dgm:t>
        <a:bodyPr/>
        <a:lstStyle/>
        <a:p>
          <a:pPr rtl="1"/>
          <a:endParaRPr lang="ar-SA"/>
        </a:p>
      </dgm:t>
    </dgm:pt>
    <dgm:pt modelId="{23F8A774-1F55-4EB6-854E-D41DD5C2B034}" type="sibTrans" cxnId="{06A9FA96-2129-4F2C-8A49-257037446304}">
      <dgm:prSet/>
      <dgm:spPr/>
      <dgm:t>
        <a:bodyPr/>
        <a:lstStyle/>
        <a:p>
          <a:pPr rtl="1"/>
          <a:endParaRPr lang="ar-SA"/>
        </a:p>
      </dgm:t>
    </dgm:pt>
    <dgm:pt modelId="{FA018E4E-5E2D-4383-A56F-F0DF6B978F9A}">
      <dgm:prSet/>
      <dgm:spPr/>
      <dgm:t>
        <a:bodyPr/>
        <a:lstStyle/>
        <a:p>
          <a:pPr rtl="1"/>
          <a:r>
            <a:rPr lang="ar-SA" dirty="0" smtClean="0"/>
            <a:t>1</a:t>
          </a:r>
          <a:r>
            <a:rPr lang="ar-SA" b="1" dirty="0" smtClean="0"/>
            <a:t>- زيادة المجهود</a:t>
          </a:r>
          <a:endParaRPr lang="ar-SA" b="1" dirty="0"/>
        </a:p>
      </dgm:t>
    </dgm:pt>
    <dgm:pt modelId="{B9167F2E-64CE-42A2-96D6-4D5210223098}" type="parTrans" cxnId="{A558ABEC-648F-4F17-9476-F4EA4E7158AE}">
      <dgm:prSet/>
      <dgm:spPr/>
      <dgm:t>
        <a:bodyPr/>
        <a:lstStyle/>
        <a:p>
          <a:pPr rtl="1"/>
          <a:endParaRPr lang="ar-SA"/>
        </a:p>
      </dgm:t>
    </dgm:pt>
    <dgm:pt modelId="{07DA9F0E-F325-46DF-9090-5F5A78A33C2B}" type="sibTrans" cxnId="{A558ABEC-648F-4F17-9476-F4EA4E7158AE}">
      <dgm:prSet/>
      <dgm:spPr/>
      <dgm:t>
        <a:bodyPr/>
        <a:lstStyle/>
        <a:p>
          <a:pPr rtl="1"/>
          <a:endParaRPr lang="ar-SA"/>
        </a:p>
      </dgm:t>
    </dgm:pt>
    <dgm:pt modelId="{1C593851-B85B-4D25-84BF-779973037B2E}">
      <dgm:prSet/>
      <dgm:spPr/>
      <dgm:t>
        <a:bodyPr/>
        <a:lstStyle/>
        <a:p>
          <a:pPr rtl="1"/>
          <a:r>
            <a:rPr lang="ar-SA" b="1" dirty="0" smtClean="0"/>
            <a:t>2- تغير الطريقة</a:t>
          </a:r>
          <a:endParaRPr lang="ar-SA" b="1" dirty="0"/>
        </a:p>
      </dgm:t>
    </dgm:pt>
    <dgm:pt modelId="{E5F16D8E-0F0C-4229-9F72-B2BA8170EBD0}" type="parTrans" cxnId="{5DB12263-CADA-46D3-ADA2-8EF0746090F6}">
      <dgm:prSet/>
      <dgm:spPr/>
      <dgm:t>
        <a:bodyPr/>
        <a:lstStyle/>
        <a:p>
          <a:pPr rtl="1"/>
          <a:endParaRPr lang="ar-SA"/>
        </a:p>
      </dgm:t>
    </dgm:pt>
    <dgm:pt modelId="{669818AF-E748-485D-8539-1485CD05188F}" type="sibTrans" cxnId="{5DB12263-CADA-46D3-ADA2-8EF0746090F6}">
      <dgm:prSet/>
      <dgm:spPr/>
      <dgm:t>
        <a:bodyPr/>
        <a:lstStyle/>
        <a:p>
          <a:pPr rtl="1"/>
          <a:endParaRPr lang="ar-SA"/>
        </a:p>
      </dgm:t>
    </dgm:pt>
    <dgm:pt modelId="{1E4FB872-6D65-429E-85A0-30665726B611}">
      <dgm:prSet/>
      <dgm:spPr/>
      <dgm:t>
        <a:bodyPr/>
        <a:lstStyle/>
        <a:p>
          <a:pPr rtl="1"/>
          <a:r>
            <a:rPr lang="ar-SA" dirty="0" smtClean="0"/>
            <a:t>3</a:t>
          </a:r>
          <a:r>
            <a:rPr lang="ar-SA" b="1" dirty="0" smtClean="0"/>
            <a:t>- تغيير الهدف</a:t>
          </a:r>
          <a:endParaRPr lang="ar-SA" b="1" dirty="0"/>
        </a:p>
      </dgm:t>
    </dgm:pt>
    <dgm:pt modelId="{D521279E-B4E0-491C-953F-0902DBA1B27F}" type="parTrans" cxnId="{1CDCAAE7-A8FD-4DCA-A26F-F1AE20972454}">
      <dgm:prSet/>
      <dgm:spPr/>
      <dgm:t>
        <a:bodyPr/>
        <a:lstStyle/>
        <a:p>
          <a:pPr rtl="1"/>
          <a:endParaRPr lang="ar-SA"/>
        </a:p>
      </dgm:t>
    </dgm:pt>
    <dgm:pt modelId="{AD73E6E1-05BA-447F-AECB-0928544E1C9D}" type="sibTrans" cxnId="{1CDCAAE7-A8FD-4DCA-A26F-F1AE20972454}">
      <dgm:prSet/>
      <dgm:spPr/>
      <dgm:t>
        <a:bodyPr/>
        <a:lstStyle/>
        <a:p>
          <a:pPr rtl="1"/>
          <a:endParaRPr lang="ar-SA"/>
        </a:p>
      </dgm:t>
    </dgm:pt>
    <dgm:pt modelId="{064C78E5-0B34-4896-9788-C771903DB0A5}">
      <dgm:prSet/>
      <dgm:spPr/>
      <dgm:t>
        <a:bodyPr/>
        <a:lstStyle/>
        <a:p>
          <a:pPr rtl="1"/>
          <a:r>
            <a:rPr lang="ar-SA" b="1" dirty="0" smtClean="0"/>
            <a:t>آليات الدفاع</a:t>
          </a:r>
          <a:endParaRPr lang="ar-SA" b="1" dirty="0"/>
        </a:p>
      </dgm:t>
    </dgm:pt>
    <dgm:pt modelId="{2C2AE12E-5F22-430D-8BCA-3AC18489544B}" type="parTrans" cxnId="{25258070-1AB8-4B5B-8378-6E73FF6DF40C}">
      <dgm:prSet/>
      <dgm:spPr/>
      <dgm:t>
        <a:bodyPr/>
        <a:lstStyle/>
        <a:p>
          <a:pPr rtl="1"/>
          <a:endParaRPr lang="ar-SA"/>
        </a:p>
      </dgm:t>
    </dgm:pt>
    <dgm:pt modelId="{B7F141FD-DF88-46B3-9868-057C823FCA14}" type="sibTrans" cxnId="{25258070-1AB8-4B5B-8378-6E73FF6DF40C}">
      <dgm:prSet/>
      <dgm:spPr/>
      <dgm:t>
        <a:bodyPr/>
        <a:lstStyle/>
        <a:p>
          <a:pPr rtl="1"/>
          <a:endParaRPr lang="ar-SA"/>
        </a:p>
      </dgm:t>
    </dgm:pt>
    <dgm:pt modelId="{6F78BEF9-5419-4FD5-8DF9-92FCB97E7983}" type="pres">
      <dgm:prSet presAssocID="{14388FAE-D46B-4C81-916A-690C57588499}" presName="diagram" presStyleCnt="0">
        <dgm:presLayoutVars>
          <dgm:chPref val="1"/>
          <dgm:dir/>
          <dgm:animOne val="branch"/>
          <dgm:animLvl val="lvl"/>
          <dgm:resizeHandles/>
        </dgm:presLayoutVars>
      </dgm:prSet>
      <dgm:spPr/>
    </dgm:pt>
    <dgm:pt modelId="{DEDC75E4-568D-4208-9C7A-5F1A335B0A1D}" type="pres">
      <dgm:prSet presAssocID="{03A29A07-16EE-4246-B361-633E96F9DA10}" presName="root" presStyleCnt="0"/>
      <dgm:spPr/>
    </dgm:pt>
    <dgm:pt modelId="{3A91E0B0-5767-4C0C-848F-DCB75033EEC7}" type="pres">
      <dgm:prSet presAssocID="{03A29A07-16EE-4246-B361-633E96F9DA10}" presName="rootComposite" presStyleCnt="0"/>
      <dgm:spPr/>
    </dgm:pt>
    <dgm:pt modelId="{4C13DF4C-4D73-4AC9-A930-459D999C40F4}" type="pres">
      <dgm:prSet presAssocID="{03A29A07-16EE-4246-B361-633E96F9DA10}" presName="rootText" presStyleLbl="node1" presStyleIdx="0" presStyleCnt="1" custScaleX="203130" custLinFactX="100000" custLinFactNeighborX="103284" custLinFactNeighborY="19820"/>
      <dgm:spPr/>
    </dgm:pt>
    <dgm:pt modelId="{38190EC6-010C-4779-BBF1-A39727120790}" type="pres">
      <dgm:prSet presAssocID="{03A29A07-16EE-4246-B361-633E96F9DA10}" presName="rootConnector" presStyleLbl="node1" presStyleIdx="0" presStyleCnt="1"/>
      <dgm:spPr/>
    </dgm:pt>
    <dgm:pt modelId="{EA207EA9-DA0E-45C6-BF58-9FF61028CCE2}" type="pres">
      <dgm:prSet presAssocID="{03A29A07-16EE-4246-B361-633E96F9DA10}" presName="childShape" presStyleCnt="0"/>
      <dgm:spPr/>
    </dgm:pt>
    <dgm:pt modelId="{028EF4BB-174D-4DF9-AD23-43691115FDD9}" type="pres">
      <dgm:prSet presAssocID="{37C54689-667B-47D7-A52A-049E354BF8B2}" presName="Name13" presStyleLbl="parChTrans1D2" presStyleIdx="0" presStyleCnt="6"/>
      <dgm:spPr/>
    </dgm:pt>
    <dgm:pt modelId="{73B372CE-B730-439F-84DC-23621C7FF92B}" type="pres">
      <dgm:prSet presAssocID="{BD2388F5-A7F1-41AD-A6ED-2B6B8C2D1018}" presName="childText" presStyleLbl="bgAcc1" presStyleIdx="0" presStyleCnt="6" custScaleX="362267" custScaleY="154096" custLinFactX="-125967" custLinFactY="37307" custLinFactNeighborX="-200000" custLinFactNeighborY="100000">
        <dgm:presLayoutVars>
          <dgm:bulletEnabled val="1"/>
        </dgm:presLayoutVars>
      </dgm:prSet>
      <dgm:spPr/>
    </dgm:pt>
    <dgm:pt modelId="{96E71F43-B771-42B3-9C74-799D8D63F540}" type="pres">
      <dgm:prSet presAssocID="{2C2AE12E-5F22-430D-8BCA-3AC18489544B}" presName="Name13" presStyleLbl="parChTrans1D2" presStyleIdx="1" presStyleCnt="6"/>
      <dgm:spPr/>
    </dgm:pt>
    <dgm:pt modelId="{6CE9779D-1601-4F5A-A5B8-82069AB53E32}" type="pres">
      <dgm:prSet presAssocID="{064C78E5-0B34-4896-9788-C771903DB0A5}" presName="childText" presStyleLbl="bgAcc1" presStyleIdx="1" presStyleCnt="6" custScaleX="198039" custLinFactX="-134419" custLinFactY="47551" custLinFactNeighborX="-200000" custLinFactNeighborY="100000">
        <dgm:presLayoutVars>
          <dgm:bulletEnabled val="1"/>
        </dgm:presLayoutVars>
      </dgm:prSet>
      <dgm:spPr/>
    </dgm:pt>
    <dgm:pt modelId="{E6870A92-2823-4870-AF71-5E4D1D6C28C4}" type="pres">
      <dgm:prSet presAssocID="{5E96B373-8967-4AD2-8771-1270FE333739}" presName="Name13" presStyleLbl="parChTrans1D2" presStyleIdx="2" presStyleCnt="6"/>
      <dgm:spPr/>
    </dgm:pt>
    <dgm:pt modelId="{FD7169B3-1427-498D-B14B-1768C8C3F00F}" type="pres">
      <dgm:prSet presAssocID="{207D078B-4165-42FE-8E28-C3D99765952C}" presName="childText" presStyleLbl="bgAcc1" presStyleIdx="2" presStyleCnt="6" custScaleX="439436" custLinFactX="88722" custLinFactY="-33701" custLinFactNeighborX="100000" custLinFactNeighborY="-100000">
        <dgm:presLayoutVars>
          <dgm:bulletEnabled val="1"/>
        </dgm:presLayoutVars>
      </dgm:prSet>
      <dgm:spPr/>
    </dgm:pt>
    <dgm:pt modelId="{E88E8FE3-0A21-4EFE-9522-E1B2444C1672}" type="pres">
      <dgm:prSet presAssocID="{D521279E-B4E0-491C-953F-0902DBA1B27F}" presName="Name13" presStyleLbl="parChTrans1D2" presStyleIdx="3" presStyleCnt="6"/>
      <dgm:spPr/>
    </dgm:pt>
    <dgm:pt modelId="{1E6E07B4-DDE1-438F-9232-3762946A998E}" type="pres">
      <dgm:prSet presAssocID="{1E4FB872-6D65-429E-85A0-30665726B611}" presName="childText" presStyleLbl="bgAcc1" presStyleIdx="3" presStyleCnt="6" custScaleX="275140" custLinFactX="100000" custLinFactY="27465" custLinFactNeighborX="125740" custLinFactNeighborY="100000">
        <dgm:presLayoutVars>
          <dgm:bulletEnabled val="1"/>
        </dgm:presLayoutVars>
      </dgm:prSet>
      <dgm:spPr/>
    </dgm:pt>
    <dgm:pt modelId="{46FCDD69-89B7-4133-8BD6-7858C067A9F4}" type="pres">
      <dgm:prSet presAssocID="{E5F16D8E-0F0C-4229-9F72-B2BA8170EBD0}" presName="Name13" presStyleLbl="parChTrans1D2" presStyleIdx="4" presStyleCnt="6"/>
      <dgm:spPr/>
    </dgm:pt>
    <dgm:pt modelId="{D8AA79FB-7D4E-4BA0-A44F-C6EFE2B301C8}" type="pres">
      <dgm:prSet presAssocID="{1C593851-B85B-4D25-84BF-779973037B2E}" presName="childText" presStyleLbl="bgAcc1" presStyleIdx="4" presStyleCnt="6" custScaleX="267358" custLinFactX="100000" custLinFactY="-32779" custLinFactNeighborX="108835" custLinFactNeighborY="-100000">
        <dgm:presLayoutVars>
          <dgm:bulletEnabled val="1"/>
        </dgm:presLayoutVars>
      </dgm:prSet>
      <dgm:spPr/>
    </dgm:pt>
    <dgm:pt modelId="{E3A0D5E3-E5D8-4747-8DBE-6EC0E52E43FA}" type="pres">
      <dgm:prSet presAssocID="{B9167F2E-64CE-42A2-96D6-4D5210223098}" presName="Name13" presStyleLbl="parChTrans1D2" presStyleIdx="5" presStyleCnt="6"/>
      <dgm:spPr/>
    </dgm:pt>
    <dgm:pt modelId="{9542F95C-6F4C-425C-B9CF-F0F5E189FCF3}" type="pres">
      <dgm:prSet presAssocID="{FA018E4E-5E2D-4383-A56F-F0DF6B978F9A}" presName="childText" presStyleLbl="bgAcc1" presStyleIdx="5" presStyleCnt="6" custScaleX="279702" custLinFactX="100000" custLinFactY="-193022" custLinFactNeighborX="100382" custLinFactNeighborY="-200000">
        <dgm:presLayoutVars>
          <dgm:bulletEnabled val="1"/>
        </dgm:presLayoutVars>
      </dgm:prSet>
      <dgm:spPr/>
      <dgm:t>
        <a:bodyPr/>
        <a:lstStyle/>
        <a:p>
          <a:pPr rtl="1"/>
          <a:endParaRPr lang="ar-SA"/>
        </a:p>
      </dgm:t>
    </dgm:pt>
  </dgm:ptLst>
  <dgm:cxnLst>
    <dgm:cxn modelId="{76D30D6A-AE44-43E4-B680-C583A12AF0CF}" type="presOf" srcId="{03A29A07-16EE-4246-B361-633E96F9DA10}" destId="{4C13DF4C-4D73-4AC9-A930-459D999C40F4}" srcOrd="0" destOrd="0" presId="urn:microsoft.com/office/officeart/2005/8/layout/hierarchy3"/>
    <dgm:cxn modelId="{5DB12263-CADA-46D3-ADA2-8EF0746090F6}" srcId="{03A29A07-16EE-4246-B361-633E96F9DA10}" destId="{1C593851-B85B-4D25-84BF-779973037B2E}" srcOrd="4" destOrd="0" parTransId="{E5F16D8E-0F0C-4229-9F72-B2BA8170EBD0}" sibTransId="{669818AF-E748-485D-8539-1485CD05188F}"/>
    <dgm:cxn modelId="{D09256F1-A72E-4842-9B03-5007544C9108}" type="presOf" srcId="{5E96B373-8967-4AD2-8771-1270FE333739}" destId="{E6870A92-2823-4870-AF71-5E4D1D6C28C4}" srcOrd="0" destOrd="0" presId="urn:microsoft.com/office/officeart/2005/8/layout/hierarchy3"/>
    <dgm:cxn modelId="{9DE6F950-34B4-41B7-BBCC-F5F4A96B4F13}" type="presOf" srcId="{B9167F2E-64CE-42A2-96D6-4D5210223098}" destId="{E3A0D5E3-E5D8-4747-8DBE-6EC0E52E43FA}" srcOrd="0" destOrd="0" presId="urn:microsoft.com/office/officeart/2005/8/layout/hierarchy3"/>
    <dgm:cxn modelId="{81E86E6F-B42D-49B2-968D-BE007FC57FFA}" type="presOf" srcId="{1E4FB872-6D65-429E-85A0-30665726B611}" destId="{1E6E07B4-DDE1-438F-9232-3762946A998E}" srcOrd="0" destOrd="0" presId="urn:microsoft.com/office/officeart/2005/8/layout/hierarchy3"/>
    <dgm:cxn modelId="{E0EFCA03-67AF-44E7-876B-8B00F05E6141}" type="presOf" srcId="{2C2AE12E-5F22-430D-8BCA-3AC18489544B}" destId="{96E71F43-B771-42B3-9C74-799D8D63F540}" srcOrd="0" destOrd="0" presId="urn:microsoft.com/office/officeart/2005/8/layout/hierarchy3"/>
    <dgm:cxn modelId="{47039C99-3741-4777-8F0B-D4F5149DC119}" type="presOf" srcId="{BD2388F5-A7F1-41AD-A6ED-2B6B8C2D1018}" destId="{73B372CE-B730-439F-84DC-23621C7FF92B}" srcOrd="0" destOrd="0" presId="urn:microsoft.com/office/officeart/2005/8/layout/hierarchy3"/>
    <dgm:cxn modelId="{A558ABEC-648F-4F17-9476-F4EA4E7158AE}" srcId="{03A29A07-16EE-4246-B361-633E96F9DA10}" destId="{FA018E4E-5E2D-4383-A56F-F0DF6B978F9A}" srcOrd="5" destOrd="0" parTransId="{B9167F2E-64CE-42A2-96D6-4D5210223098}" sibTransId="{07DA9F0E-F325-46DF-9090-5F5A78A33C2B}"/>
    <dgm:cxn modelId="{06A9FA96-2129-4F2C-8A49-257037446304}" srcId="{03A29A07-16EE-4246-B361-633E96F9DA10}" destId="{207D078B-4165-42FE-8E28-C3D99765952C}" srcOrd="2" destOrd="0" parTransId="{5E96B373-8967-4AD2-8771-1270FE333739}" sibTransId="{23F8A774-1F55-4EB6-854E-D41DD5C2B034}"/>
    <dgm:cxn modelId="{1CDCAAE7-A8FD-4DCA-A26F-F1AE20972454}" srcId="{03A29A07-16EE-4246-B361-633E96F9DA10}" destId="{1E4FB872-6D65-429E-85A0-30665726B611}" srcOrd="3" destOrd="0" parTransId="{D521279E-B4E0-491C-953F-0902DBA1B27F}" sibTransId="{AD73E6E1-05BA-447F-AECB-0928544E1C9D}"/>
    <dgm:cxn modelId="{8E90ED7E-7B67-4439-A81D-579B42380E7F}" type="presOf" srcId="{03A29A07-16EE-4246-B361-633E96F9DA10}" destId="{38190EC6-010C-4779-BBF1-A39727120790}" srcOrd="1" destOrd="0" presId="urn:microsoft.com/office/officeart/2005/8/layout/hierarchy3"/>
    <dgm:cxn modelId="{BB28937A-6285-489D-8E35-0EA25707FA1F}" type="presOf" srcId="{207D078B-4165-42FE-8E28-C3D99765952C}" destId="{FD7169B3-1427-498D-B14B-1768C8C3F00F}" srcOrd="0" destOrd="0" presId="urn:microsoft.com/office/officeart/2005/8/layout/hierarchy3"/>
    <dgm:cxn modelId="{25258070-1AB8-4B5B-8378-6E73FF6DF40C}" srcId="{03A29A07-16EE-4246-B361-633E96F9DA10}" destId="{064C78E5-0B34-4896-9788-C771903DB0A5}" srcOrd="1" destOrd="0" parTransId="{2C2AE12E-5F22-430D-8BCA-3AC18489544B}" sibTransId="{B7F141FD-DF88-46B3-9868-057C823FCA14}"/>
    <dgm:cxn modelId="{FBA18276-1796-421D-8A96-424E8CC3264F}" srcId="{03A29A07-16EE-4246-B361-633E96F9DA10}" destId="{BD2388F5-A7F1-41AD-A6ED-2B6B8C2D1018}" srcOrd="0" destOrd="0" parTransId="{37C54689-667B-47D7-A52A-049E354BF8B2}" sibTransId="{E6D67568-747A-465E-A1B9-1A40AA467497}"/>
    <dgm:cxn modelId="{38DD67BF-E83F-4967-8C84-68A593534878}" type="presOf" srcId="{E5F16D8E-0F0C-4229-9F72-B2BA8170EBD0}" destId="{46FCDD69-89B7-4133-8BD6-7858C067A9F4}" srcOrd="0" destOrd="0" presId="urn:microsoft.com/office/officeart/2005/8/layout/hierarchy3"/>
    <dgm:cxn modelId="{30FC6313-B118-4856-BAA0-885889B195F0}" type="presOf" srcId="{D521279E-B4E0-491C-953F-0902DBA1B27F}" destId="{E88E8FE3-0A21-4EFE-9522-E1B2444C1672}" srcOrd="0" destOrd="0" presId="urn:microsoft.com/office/officeart/2005/8/layout/hierarchy3"/>
    <dgm:cxn modelId="{7750831E-1144-4287-B2D8-4452DD5CB9F9}" type="presOf" srcId="{37C54689-667B-47D7-A52A-049E354BF8B2}" destId="{028EF4BB-174D-4DF9-AD23-43691115FDD9}" srcOrd="0" destOrd="0" presId="urn:microsoft.com/office/officeart/2005/8/layout/hierarchy3"/>
    <dgm:cxn modelId="{51042B7F-D46A-4ADA-AEC1-811C8FF5B829}" type="presOf" srcId="{064C78E5-0B34-4896-9788-C771903DB0A5}" destId="{6CE9779D-1601-4F5A-A5B8-82069AB53E32}" srcOrd="0" destOrd="0" presId="urn:microsoft.com/office/officeart/2005/8/layout/hierarchy3"/>
    <dgm:cxn modelId="{C47BC0A6-E654-40DC-847A-BB382F0A590A}" type="presOf" srcId="{FA018E4E-5E2D-4383-A56F-F0DF6B978F9A}" destId="{9542F95C-6F4C-425C-B9CF-F0F5E189FCF3}" srcOrd="0" destOrd="0" presId="urn:microsoft.com/office/officeart/2005/8/layout/hierarchy3"/>
    <dgm:cxn modelId="{C67FD6D6-9CEC-4C13-86A7-FE95C66E3423}" type="presOf" srcId="{14388FAE-D46B-4C81-916A-690C57588499}" destId="{6F78BEF9-5419-4FD5-8DF9-92FCB97E7983}" srcOrd="0" destOrd="0" presId="urn:microsoft.com/office/officeart/2005/8/layout/hierarchy3"/>
    <dgm:cxn modelId="{8437689F-02AF-4443-8A10-7D9833AE53EB}" type="presOf" srcId="{1C593851-B85B-4D25-84BF-779973037B2E}" destId="{D8AA79FB-7D4E-4BA0-A44F-C6EFE2B301C8}" srcOrd="0" destOrd="0" presId="urn:microsoft.com/office/officeart/2005/8/layout/hierarchy3"/>
    <dgm:cxn modelId="{1C113BBB-14FF-42BE-BD14-F2722A1E6A2C}" srcId="{14388FAE-D46B-4C81-916A-690C57588499}" destId="{03A29A07-16EE-4246-B361-633E96F9DA10}" srcOrd="0" destOrd="0" parTransId="{DEBE69AA-3E57-46FC-9928-C530ACC65008}" sibTransId="{36CB1757-5473-4EFE-8A8A-3DC80C6BF231}"/>
    <dgm:cxn modelId="{66349236-48F4-4766-988A-523681E718A5}" type="presParOf" srcId="{6F78BEF9-5419-4FD5-8DF9-92FCB97E7983}" destId="{DEDC75E4-568D-4208-9C7A-5F1A335B0A1D}" srcOrd="0" destOrd="0" presId="urn:microsoft.com/office/officeart/2005/8/layout/hierarchy3"/>
    <dgm:cxn modelId="{C313A5F4-8235-4B4E-8A0A-9AD53CE01BCE}" type="presParOf" srcId="{DEDC75E4-568D-4208-9C7A-5F1A335B0A1D}" destId="{3A91E0B0-5767-4C0C-848F-DCB75033EEC7}" srcOrd="0" destOrd="0" presId="urn:microsoft.com/office/officeart/2005/8/layout/hierarchy3"/>
    <dgm:cxn modelId="{6EFC225D-4D84-414A-A9FA-7DF6D79B9B18}" type="presParOf" srcId="{3A91E0B0-5767-4C0C-848F-DCB75033EEC7}" destId="{4C13DF4C-4D73-4AC9-A930-459D999C40F4}" srcOrd="0" destOrd="0" presId="urn:microsoft.com/office/officeart/2005/8/layout/hierarchy3"/>
    <dgm:cxn modelId="{0E967CC3-43D3-4188-BA8C-2600621650DC}" type="presParOf" srcId="{3A91E0B0-5767-4C0C-848F-DCB75033EEC7}" destId="{38190EC6-010C-4779-BBF1-A39727120790}" srcOrd="1" destOrd="0" presId="urn:microsoft.com/office/officeart/2005/8/layout/hierarchy3"/>
    <dgm:cxn modelId="{0604241B-A7CB-46FD-80D1-847C736CC19C}" type="presParOf" srcId="{DEDC75E4-568D-4208-9C7A-5F1A335B0A1D}" destId="{EA207EA9-DA0E-45C6-BF58-9FF61028CCE2}" srcOrd="1" destOrd="0" presId="urn:microsoft.com/office/officeart/2005/8/layout/hierarchy3"/>
    <dgm:cxn modelId="{BFF92DF2-BEE8-4C3B-B30F-86DF910098CB}" type="presParOf" srcId="{EA207EA9-DA0E-45C6-BF58-9FF61028CCE2}" destId="{028EF4BB-174D-4DF9-AD23-43691115FDD9}" srcOrd="0" destOrd="0" presId="urn:microsoft.com/office/officeart/2005/8/layout/hierarchy3"/>
    <dgm:cxn modelId="{9697534A-FFA1-4CFA-BAAA-186B18BF488C}" type="presParOf" srcId="{EA207EA9-DA0E-45C6-BF58-9FF61028CCE2}" destId="{73B372CE-B730-439F-84DC-23621C7FF92B}" srcOrd="1" destOrd="0" presId="urn:microsoft.com/office/officeart/2005/8/layout/hierarchy3"/>
    <dgm:cxn modelId="{DF0236D5-B209-44F9-82BB-E02F3573951B}" type="presParOf" srcId="{EA207EA9-DA0E-45C6-BF58-9FF61028CCE2}" destId="{96E71F43-B771-42B3-9C74-799D8D63F540}" srcOrd="2" destOrd="0" presId="urn:microsoft.com/office/officeart/2005/8/layout/hierarchy3"/>
    <dgm:cxn modelId="{D91FEB71-11A9-4F34-8E08-AB0644225971}" type="presParOf" srcId="{EA207EA9-DA0E-45C6-BF58-9FF61028CCE2}" destId="{6CE9779D-1601-4F5A-A5B8-82069AB53E32}" srcOrd="3" destOrd="0" presId="urn:microsoft.com/office/officeart/2005/8/layout/hierarchy3"/>
    <dgm:cxn modelId="{672E3FF4-7043-4AA1-A2FF-5034EA6E0CC5}" type="presParOf" srcId="{EA207EA9-DA0E-45C6-BF58-9FF61028CCE2}" destId="{E6870A92-2823-4870-AF71-5E4D1D6C28C4}" srcOrd="4" destOrd="0" presId="urn:microsoft.com/office/officeart/2005/8/layout/hierarchy3"/>
    <dgm:cxn modelId="{27D98C9E-8DC8-4506-A0AE-6BCA971CE0F9}" type="presParOf" srcId="{EA207EA9-DA0E-45C6-BF58-9FF61028CCE2}" destId="{FD7169B3-1427-498D-B14B-1768C8C3F00F}" srcOrd="5" destOrd="0" presId="urn:microsoft.com/office/officeart/2005/8/layout/hierarchy3"/>
    <dgm:cxn modelId="{29926718-CD4B-4563-9DF8-401927B7BDCB}" type="presParOf" srcId="{EA207EA9-DA0E-45C6-BF58-9FF61028CCE2}" destId="{E88E8FE3-0A21-4EFE-9522-E1B2444C1672}" srcOrd="6" destOrd="0" presId="urn:microsoft.com/office/officeart/2005/8/layout/hierarchy3"/>
    <dgm:cxn modelId="{DCEE9639-CFA8-46C5-99D9-DF28F3DC6E30}" type="presParOf" srcId="{EA207EA9-DA0E-45C6-BF58-9FF61028CCE2}" destId="{1E6E07B4-DDE1-438F-9232-3762946A998E}" srcOrd="7" destOrd="0" presId="urn:microsoft.com/office/officeart/2005/8/layout/hierarchy3"/>
    <dgm:cxn modelId="{C8F2CDA9-7E35-4551-8B61-7A12A75291A0}" type="presParOf" srcId="{EA207EA9-DA0E-45C6-BF58-9FF61028CCE2}" destId="{46FCDD69-89B7-4133-8BD6-7858C067A9F4}" srcOrd="8" destOrd="0" presId="urn:microsoft.com/office/officeart/2005/8/layout/hierarchy3"/>
    <dgm:cxn modelId="{7DA684E4-B841-4457-8E82-444EFDCE2D70}" type="presParOf" srcId="{EA207EA9-DA0E-45C6-BF58-9FF61028CCE2}" destId="{D8AA79FB-7D4E-4BA0-A44F-C6EFE2B301C8}" srcOrd="9" destOrd="0" presId="urn:microsoft.com/office/officeart/2005/8/layout/hierarchy3"/>
    <dgm:cxn modelId="{DA9E757C-94F1-4ACD-9CE6-3FF70C44D7AB}" type="presParOf" srcId="{EA207EA9-DA0E-45C6-BF58-9FF61028CCE2}" destId="{E3A0D5E3-E5D8-4747-8DBE-6EC0E52E43FA}" srcOrd="10" destOrd="0" presId="urn:microsoft.com/office/officeart/2005/8/layout/hierarchy3"/>
    <dgm:cxn modelId="{ECAA5B72-17F7-4165-B6B4-28E8552E8356}" type="presParOf" srcId="{EA207EA9-DA0E-45C6-BF58-9FF61028CCE2}" destId="{9542F95C-6F4C-425C-B9CF-F0F5E189FCF3}" srcOrd="1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5EB52D9-40A4-4D3F-939C-B1E3A68ED11F}" type="doc">
      <dgm:prSet loTypeId="urn:microsoft.com/office/officeart/2005/8/layout/radial6" loCatId="cycle" qsTypeId="urn:microsoft.com/office/officeart/2005/8/quickstyle/simple1" qsCatId="simple" csTypeId="urn:microsoft.com/office/officeart/2005/8/colors/accent1_2" csCatId="accent1" phldr="1"/>
      <dgm:spPr/>
      <dgm:t>
        <a:bodyPr/>
        <a:lstStyle/>
        <a:p>
          <a:pPr rtl="1"/>
          <a:endParaRPr lang="ar-SA"/>
        </a:p>
      </dgm:t>
    </dgm:pt>
    <dgm:pt modelId="{998D6967-46BD-4F75-8C3B-966F0025F497}">
      <dgm:prSet phldrT="[نص]"/>
      <dgm:spPr>
        <a:solidFill>
          <a:schemeClr val="accent2">
            <a:lumMod val="60000"/>
            <a:lumOff val="40000"/>
          </a:schemeClr>
        </a:solidFill>
      </dgm:spPr>
      <dgm:t>
        <a:bodyPr/>
        <a:lstStyle/>
        <a:p>
          <a:pPr rtl="1"/>
          <a:r>
            <a:rPr lang="ar-SA" dirty="0" smtClean="0"/>
            <a:t>الوصول لحلول وطرق جيدة تساعد على التكيف وقد تكون إبداعية</a:t>
          </a:r>
          <a:endParaRPr lang="ar-SA" dirty="0"/>
        </a:p>
      </dgm:t>
    </dgm:pt>
    <dgm:pt modelId="{FD93CE02-D0E4-4BDC-9486-F81923C712D0}" type="parTrans" cxnId="{CBAB1A00-1CEB-48E2-997A-B62A9396FA3C}">
      <dgm:prSet/>
      <dgm:spPr/>
      <dgm:t>
        <a:bodyPr/>
        <a:lstStyle/>
        <a:p>
          <a:pPr rtl="1"/>
          <a:endParaRPr lang="ar-SA"/>
        </a:p>
      </dgm:t>
    </dgm:pt>
    <dgm:pt modelId="{D9CFB849-6E32-4A84-9577-E2C5AF265328}" type="sibTrans" cxnId="{CBAB1A00-1CEB-48E2-997A-B62A9396FA3C}">
      <dgm:prSet/>
      <dgm:spPr/>
      <dgm:t>
        <a:bodyPr/>
        <a:lstStyle/>
        <a:p>
          <a:pPr rtl="1"/>
          <a:endParaRPr lang="ar-SA"/>
        </a:p>
      </dgm:t>
    </dgm:pt>
    <dgm:pt modelId="{2366CD51-EE5C-4B61-A1CA-D448F30EE102}">
      <dgm:prSet phldrT="[نص]"/>
      <dgm:spPr/>
      <dgm:t>
        <a:bodyPr/>
        <a:lstStyle/>
        <a:p>
          <a:pPr rtl="1"/>
          <a:r>
            <a:rPr lang="ar-SA" dirty="0" smtClean="0"/>
            <a:t>الإحباط</a:t>
          </a:r>
          <a:endParaRPr lang="ar-SA" dirty="0"/>
        </a:p>
      </dgm:t>
    </dgm:pt>
    <dgm:pt modelId="{813D8AE8-9C19-49F2-B61C-2FDDF8CA9BF0}" type="parTrans" cxnId="{7C57E905-4C05-4431-A860-62C1FDD19A52}">
      <dgm:prSet/>
      <dgm:spPr/>
      <dgm:t>
        <a:bodyPr/>
        <a:lstStyle/>
        <a:p>
          <a:pPr rtl="1"/>
          <a:endParaRPr lang="ar-SA"/>
        </a:p>
      </dgm:t>
    </dgm:pt>
    <dgm:pt modelId="{B803D29D-9D49-4DA8-B6BD-4B471B611A26}" type="sibTrans" cxnId="{7C57E905-4C05-4431-A860-62C1FDD19A52}">
      <dgm:prSet/>
      <dgm:spPr/>
      <dgm:t>
        <a:bodyPr/>
        <a:lstStyle/>
        <a:p>
          <a:pPr rtl="1"/>
          <a:endParaRPr lang="ar-SA"/>
        </a:p>
      </dgm:t>
    </dgm:pt>
    <dgm:pt modelId="{D3743A37-26FC-4005-A2AC-735E1D81D886}">
      <dgm:prSet phldrT="[نص]"/>
      <dgm:spPr/>
      <dgm:t>
        <a:bodyPr/>
        <a:lstStyle/>
        <a:p>
          <a:pPr rtl="1"/>
          <a:r>
            <a:rPr lang="ar-SA" dirty="0" smtClean="0"/>
            <a:t>الصحة النفسية</a:t>
          </a:r>
          <a:endParaRPr lang="ar-SA" dirty="0"/>
        </a:p>
      </dgm:t>
    </dgm:pt>
    <dgm:pt modelId="{8F2597EE-C882-4480-89B9-B238178548BE}" type="parTrans" cxnId="{1A9A2115-00AA-43F3-8655-A7AAA48040F0}">
      <dgm:prSet/>
      <dgm:spPr/>
      <dgm:t>
        <a:bodyPr/>
        <a:lstStyle/>
        <a:p>
          <a:pPr rtl="1"/>
          <a:endParaRPr lang="ar-SA"/>
        </a:p>
      </dgm:t>
    </dgm:pt>
    <dgm:pt modelId="{7257C278-EC58-4A32-9050-3178BAC36AC5}" type="sibTrans" cxnId="{1A9A2115-00AA-43F3-8655-A7AAA48040F0}">
      <dgm:prSet/>
      <dgm:spPr/>
      <dgm:t>
        <a:bodyPr/>
        <a:lstStyle/>
        <a:p>
          <a:pPr rtl="1"/>
          <a:endParaRPr lang="ar-SA"/>
        </a:p>
      </dgm:t>
    </dgm:pt>
    <dgm:pt modelId="{401E5D69-A691-4FE7-B023-B5F02DB7A8DC}" type="pres">
      <dgm:prSet presAssocID="{65EB52D9-40A4-4D3F-939C-B1E3A68ED11F}" presName="Name0" presStyleCnt="0">
        <dgm:presLayoutVars>
          <dgm:chMax val="1"/>
          <dgm:dir/>
          <dgm:animLvl val="ctr"/>
          <dgm:resizeHandles val="exact"/>
        </dgm:presLayoutVars>
      </dgm:prSet>
      <dgm:spPr/>
    </dgm:pt>
    <dgm:pt modelId="{38124861-2F07-4D96-9421-5961E360980A}" type="pres">
      <dgm:prSet presAssocID="{998D6967-46BD-4F75-8C3B-966F0025F497}" presName="centerShape" presStyleLbl="node0" presStyleIdx="0" presStyleCnt="1" custScaleX="257089" custScaleY="180192" custLinFactNeighborX="-3289" custLinFactNeighborY="7073"/>
      <dgm:spPr/>
    </dgm:pt>
    <dgm:pt modelId="{D8260F5E-90E5-4C67-A8A7-6F3C29B93139}" type="pres">
      <dgm:prSet presAssocID="{2366CD51-EE5C-4B61-A1CA-D448F30EE102}" presName="node" presStyleLbl="node1" presStyleIdx="0" presStyleCnt="2" custRadScaleRad="168697" custRadScaleInc="156934">
        <dgm:presLayoutVars>
          <dgm:bulletEnabled val="1"/>
        </dgm:presLayoutVars>
      </dgm:prSet>
      <dgm:spPr/>
    </dgm:pt>
    <dgm:pt modelId="{789AC6D2-7052-429E-9DA4-ECFDC7F78F73}" type="pres">
      <dgm:prSet presAssocID="{2366CD51-EE5C-4B61-A1CA-D448F30EE102}" presName="dummy" presStyleCnt="0"/>
      <dgm:spPr/>
    </dgm:pt>
    <dgm:pt modelId="{B7E15EA6-2BE1-41E6-8FC4-4909351A6E3E}" type="pres">
      <dgm:prSet presAssocID="{B803D29D-9D49-4DA8-B6BD-4B471B611A26}" presName="sibTrans" presStyleLbl="sibTrans2D1" presStyleIdx="0" presStyleCnt="2" custScaleY="72755"/>
      <dgm:spPr/>
    </dgm:pt>
    <dgm:pt modelId="{8DD86E3F-A150-46EC-B0FA-C47CF18F3DFE}" type="pres">
      <dgm:prSet presAssocID="{D3743A37-26FC-4005-A2AC-735E1D81D886}" presName="node" presStyleLbl="node1" presStyleIdx="1" presStyleCnt="2" custRadScaleRad="185953" custRadScaleInc="143710">
        <dgm:presLayoutVars>
          <dgm:bulletEnabled val="1"/>
        </dgm:presLayoutVars>
      </dgm:prSet>
      <dgm:spPr/>
    </dgm:pt>
    <dgm:pt modelId="{02CBD3D8-4A08-44BB-824B-011BD32945BB}" type="pres">
      <dgm:prSet presAssocID="{D3743A37-26FC-4005-A2AC-735E1D81D886}" presName="dummy" presStyleCnt="0"/>
      <dgm:spPr/>
    </dgm:pt>
    <dgm:pt modelId="{44DCD25A-C4A3-497D-B033-0D9987E1499E}" type="pres">
      <dgm:prSet presAssocID="{7257C278-EC58-4A32-9050-3178BAC36AC5}" presName="sibTrans" presStyleLbl="sibTrans2D1" presStyleIdx="1" presStyleCnt="2" custScaleY="71503"/>
      <dgm:spPr/>
    </dgm:pt>
  </dgm:ptLst>
  <dgm:cxnLst>
    <dgm:cxn modelId="{1A9A2115-00AA-43F3-8655-A7AAA48040F0}" srcId="{998D6967-46BD-4F75-8C3B-966F0025F497}" destId="{D3743A37-26FC-4005-A2AC-735E1D81D886}" srcOrd="1" destOrd="0" parTransId="{8F2597EE-C882-4480-89B9-B238178548BE}" sibTransId="{7257C278-EC58-4A32-9050-3178BAC36AC5}"/>
    <dgm:cxn modelId="{7DD49896-63EC-43BF-9C87-9ED22F33D5DE}" type="presOf" srcId="{2366CD51-EE5C-4B61-A1CA-D448F30EE102}" destId="{D8260F5E-90E5-4C67-A8A7-6F3C29B93139}" srcOrd="0" destOrd="0" presId="urn:microsoft.com/office/officeart/2005/8/layout/radial6"/>
    <dgm:cxn modelId="{DEC3E397-99F3-4557-8F40-692102E96E2B}" type="presOf" srcId="{7257C278-EC58-4A32-9050-3178BAC36AC5}" destId="{44DCD25A-C4A3-497D-B033-0D9987E1499E}" srcOrd="0" destOrd="0" presId="urn:microsoft.com/office/officeart/2005/8/layout/radial6"/>
    <dgm:cxn modelId="{7C57E905-4C05-4431-A860-62C1FDD19A52}" srcId="{998D6967-46BD-4F75-8C3B-966F0025F497}" destId="{2366CD51-EE5C-4B61-A1CA-D448F30EE102}" srcOrd="0" destOrd="0" parTransId="{813D8AE8-9C19-49F2-B61C-2FDDF8CA9BF0}" sibTransId="{B803D29D-9D49-4DA8-B6BD-4B471B611A26}"/>
    <dgm:cxn modelId="{47D0377A-EB3F-4912-9A76-1C5F7D3E9E46}" type="presOf" srcId="{65EB52D9-40A4-4D3F-939C-B1E3A68ED11F}" destId="{401E5D69-A691-4FE7-B023-B5F02DB7A8DC}" srcOrd="0" destOrd="0" presId="urn:microsoft.com/office/officeart/2005/8/layout/radial6"/>
    <dgm:cxn modelId="{38ACBE0B-EF6B-4E7A-B747-57ED5CE20EFC}" type="presOf" srcId="{D3743A37-26FC-4005-A2AC-735E1D81D886}" destId="{8DD86E3F-A150-46EC-B0FA-C47CF18F3DFE}" srcOrd="0" destOrd="0" presId="urn:microsoft.com/office/officeart/2005/8/layout/radial6"/>
    <dgm:cxn modelId="{31A4E4A4-EB48-4A8D-886B-7612463801D9}" type="presOf" srcId="{B803D29D-9D49-4DA8-B6BD-4B471B611A26}" destId="{B7E15EA6-2BE1-41E6-8FC4-4909351A6E3E}" srcOrd="0" destOrd="0" presId="urn:microsoft.com/office/officeart/2005/8/layout/radial6"/>
    <dgm:cxn modelId="{CBAB1A00-1CEB-48E2-997A-B62A9396FA3C}" srcId="{65EB52D9-40A4-4D3F-939C-B1E3A68ED11F}" destId="{998D6967-46BD-4F75-8C3B-966F0025F497}" srcOrd="0" destOrd="0" parTransId="{FD93CE02-D0E4-4BDC-9486-F81923C712D0}" sibTransId="{D9CFB849-6E32-4A84-9577-E2C5AF265328}"/>
    <dgm:cxn modelId="{196EB6B1-1C26-4E65-8563-F26C6A4A5D1F}" type="presOf" srcId="{998D6967-46BD-4F75-8C3B-966F0025F497}" destId="{38124861-2F07-4D96-9421-5961E360980A}" srcOrd="0" destOrd="0" presId="urn:microsoft.com/office/officeart/2005/8/layout/radial6"/>
    <dgm:cxn modelId="{84BA00EB-44CC-4544-9FD7-56A50824FFDF}" type="presParOf" srcId="{401E5D69-A691-4FE7-B023-B5F02DB7A8DC}" destId="{38124861-2F07-4D96-9421-5961E360980A}" srcOrd="0" destOrd="0" presId="urn:microsoft.com/office/officeart/2005/8/layout/radial6"/>
    <dgm:cxn modelId="{A9EA1E2C-DA3C-4C86-B3BA-D03F8C3125C6}" type="presParOf" srcId="{401E5D69-A691-4FE7-B023-B5F02DB7A8DC}" destId="{D8260F5E-90E5-4C67-A8A7-6F3C29B93139}" srcOrd="1" destOrd="0" presId="urn:microsoft.com/office/officeart/2005/8/layout/radial6"/>
    <dgm:cxn modelId="{8A76B93C-78AA-4E99-B66F-D36F140FC6CE}" type="presParOf" srcId="{401E5D69-A691-4FE7-B023-B5F02DB7A8DC}" destId="{789AC6D2-7052-429E-9DA4-ECFDC7F78F73}" srcOrd="2" destOrd="0" presId="urn:microsoft.com/office/officeart/2005/8/layout/radial6"/>
    <dgm:cxn modelId="{80954504-2298-49CE-80A5-D0F4DC829B4F}" type="presParOf" srcId="{401E5D69-A691-4FE7-B023-B5F02DB7A8DC}" destId="{B7E15EA6-2BE1-41E6-8FC4-4909351A6E3E}" srcOrd="3" destOrd="0" presId="urn:microsoft.com/office/officeart/2005/8/layout/radial6"/>
    <dgm:cxn modelId="{9954631D-2D30-4726-BA09-3ED7646DB579}" type="presParOf" srcId="{401E5D69-A691-4FE7-B023-B5F02DB7A8DC}" destId="{8DD86E3F-A150-46EC-B0FA-C47CF18F3DFE}" srcOrd="4" destOrd="0" presId="urn:microsoft.com/office/officeart/2005/8/layout/radial6"/>
    <dgm:cxn modelId="{C5507926-C13C-44DF-A396-08E4ADD76A18}" type="presParOf" srcId="{401E5D69-A691-4FE7-B023-B5F02DB7A8DC}" destId="{02CBD3D8-4A08-44BB-824B-011BD32945BB}" srcOrd="5" destOrd="0" presId="urn:microsoft.com/office/officeart/2005/8/layout/radial6"/>
    <dgm:cxn modelId="{ED8017E5-10D8-41CD-92AD-281041088D5E}" type="presParOf" srcId="{401E5D69-A691-4FE7-B023-B5F02DB7A8DC}" destId="{44DCD25A-C4A3-497D-B033-0D9987E1499E}" srcOrd="6"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0FB822-90E5-47AF-9976-82C6E458FA17}">
      <dsp:nvSpPr>
        <dsp:cNvPr id="0" name=""/>
        <dsp:cNvSpPr/>
      </dsp:nvSpPr>
      <dsp:spPr>
        <a:xfrm>
          <a:off x="720078" y="360030"/>
          <a:ext cx="4036199" cy="3238052"/>
        </a:xfrm>
        <a:prstGeom prst="blockArc">
          <a:avLst>
            <a:gd name="adj1" fmla="val 7163064"/>
            <a:gd name="adj2" fmla="val 14065672"/>
            <a:gd name="adj3" fmla="val 464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9EB1E59-3F21-4337-92CD-EF0F81DDEA2D}">
      <dsp:nvSpPr>
        <dsp:cNvPr id="0" name=""/>
        <dsp:cNvSpPr/>
      </dsp:nvSpPr>
      <dsp:spPr>
        <a:xfrm>
          <a:off x="-10" y="360027"/>
          <a:ext cx="3964152" cy="3238052"/>
        </a:xfrm>
        <a:prstGeom prst="blockArc">
          <a:avLst>
            <a:gd name="adj1" fmla="val 17963064"/>
            <a:gd name="adj2" fmla="val 3265672"/>
            <a:gd name="adj3" fmla="val 464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CA82BF7-3DF6-443A-BD63-7BF100588AC4}">
      <dsp:nvSpPr>
        <dsp:cNvPr id="0" name=""/>
        <dsp:cNvSpPr/>
      </dsp:nvSpPr>
      <dsp:spPr>
        <a:xfrm>
          <a:off x="1018456" y="1379494"/>
          <a:ext cx="2365917" cy="896965"/>
        </a:xfrm>
        <a:prstGeom prst="ellipse">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1778000" rtl="1">
            <a:lnSpc>
              <a:spcPct val="90000"/>
            </a:lnSpc>
            <a:spcBef>
              <a:spcPct val="0"/>
            </a:spcBef>
            <a:spcAft>
              <a:spcPct val="35000"/>
            </a:spcAft>
          </a:pPr>
          <a:r>
            <a:rPr lang="ar-SA" sz="4000" kern="1200" dirty="0" smtClean="0"/>
            <a:t>الأنا</a:t>
          </a:r>
          <a:endParaRPr lang="ar-SA" sz="4000" kern="1200" dirty="0"/>
        </a:p>
      </dsp:txBody>
      <dsp:txXfrm>
        <a:off x="1364937" y="1510851"/>
        <a:ext cx="1672955" cy="634251"/>
      </dsp:txXfrm>
    </dsp:sp>
    <dsp:sp modelId="{41D933D0-0450-4F10-A177-A5EE1FC30C23}">
      <dsp:nvSpPr>
        <dsp:cNvPr id="0" name=""/>
        <dsp:cNvSpPr/>
      </dsp:nvSpPr>
      <dsp:spPr>
        <a:xfrm>
          <a:off x="1404172" y="0"/>
          <a:ext cx="1548158" cy="104412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rtl="1">
            <a:lnSpc>
              <a:spcPct val="90000"/>
            </a:lnSpc>
            <a:spcBef>
              <a:spcPct val="0"/>
            </a:spcBef>
            <a:spcAft>
              <a:spcPct val="35000"/>
            </a:spcAft>
          </a:pPr>
          <a:r>
            <a:rPr lang="ar-SA" sz="2500" kern="1200" dirty="0" smtClean="0"/>
            <a:t>الهو</a:t>
          </a:r>
          <a:endParaRPr lang="ar-SA" sz="2500" kern="1200" dirty="0"/>
        </a:p>
      </dsp:txBody>
      <dsp:txXfrm>
        <a:off x="1630894" y="152909"/>
        <a:ext cx="1094714" cy="738309"/>
      </dsp:txXfrm>
    </dsp:sp>
    <dsp:sp modelId="{464CB3FA-EB87-4993-8969-D57C37F501C5}">
      <dsp:nvSpPr>
        <dsp:cNvPr id="0" name=""/>
        <dsp:cNvSpPr/>
      </dsp:nvSpPr>
      <dsp:spPr>
        <a:xfrm>
          <a:off x="1548174" y="2664296"/>
          <a:ext cx="1548169" cy="104412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rtl="1">
            <a:lnSpc>
              <a:spcPct val="90000"/>
            </a:lnSpc>
            <a:spcBef>
              <a:spcPct val="0"/>
            </a:spcBef>
            <a:spcAft>
              <a:spcPct val="35000"/>
            </a:spcAft>
          </a:pPr>
          <a:r>
            <a:rPr lang="ar-SA" sz="2500" kern="1200" dirty="0" smtClean="0"/>
            <a:t>الأنا الأعلى</a:t>
          </a:r>
          <a:endParaRPr lang="ar-SA" sz="2500" kern="1200" dirty="0"/>
        </a:p>
      </dsp:txBody>
      <dsp:txXfrm>
        <a:off x="1774898" y="2817205"/>
        <a:ext cx="1094721" cy="7383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13DF4C-4D73-4AC9-A930-459D999C40F4}">
      <dsp:nvSpPr>
        <dsp:cNvPr id="0" name=""/>
        <dsp:cNvSpPr/>
      </dsp:nvSpPr>
      <dsp:spPr>
        <a:xfrm>
          <a:off x="4186807" y="100606"/>
          <a:ext cx="2032460" cy="50028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38100" rIns="57150" bIns="38100" numCol="1" spcCol="1270" anchor="ctr" anchorCtr="0">
          <a:noAutofit/>
        </a:bodyPr>
        <a:lstStyle/>
        <a:p>
          <a:pPr lvl="0" algn="ctr" defTabSz="1333500" rtl="1">
            <a:lnSpc>
              <a:spcPct val="90000"/>
            </a:lnSpc>
            <a:spcBef>
              <a:spcPct val="0"/>
            </a:spcBef>
            <a:spcAft>
              <a:spcPct val="35000"/>
            </a:spcAft>
          </a:pPr>
          <a:r>
            <a:rPr lang="ar-SA" sz="3000" kern="1200" dirty="0" smtClean="0"/>
            <a:t>مواجهة الإحباط</a:t>
          </a:r>
          <a:endParaRPr lang="ar-SA" sz="3000" kern="1200" dirty="0"/>
        </a:p>
      </dsp:txBody>
      <dsp:txXfrm>
        <a:off x="4201460" y="115259"/>
        <a:ext cx="2003154" cy="470979"/>
      </dsp:txXfrm>
    </dsp:sp>
    <dsp:sp modelId="{028EF4BB-174D-4DF9-AD23-43691115FDD9}">
      <dsp:nvSpPr>
        <dsp:cNvPr id="0" name=""/>
        <dsp:cNvSpPr/>
      </dsp:nvSpPr>
      <dsp:spPr>
        <a:xfrm>
          <a:off x="0" y="600892"/>
          <a:ext cx="4390053" cy="1098302"/>
        </a:xfrm>
        <a:custGeom>
          <a:avLst/>
          <a:gdLst/>
          <a:ahLst/>
          <a:cxnLst/>
          <a:rect l="0" t="0" r="0" b="0"/>
          <a:pathLst>
            <a:path>
              <a:moveTo>
                <a:pt x="4390053" y="0"/>
              </a:moveTo>
              <a:lnTo>
                <a:pt x="0" y="10983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B372CE-B730-439F-84DC-23621C7FF92B}">
      <dsp:nvSpPr>
        <dsp:cNvPr id="0" name=""/>
        <dsp:cNvSpPr/>
      </dsp:nvSpPr>
      <dsp:spPr>
        <a:xfrm>
          <a:off x="0" y="1313734"/>
          <a:ext cx="2899792" cy="770920"/>
        </a:xfrm>
        <a:prstGeom prst="roundRect">
          <a:avLst>
            <a:gd name="adj" fmla="val 10000"/>
          </a:avLst>
        </a:prstGeom>
        <a:solidFill>
          <a:schemeClr val="accent2">
            <a:lumMod val="60000"/>
            <a:lumOff val="40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40640" rIns="60960" bIns="40640" numCol="1" spcCol="1270" anchor="ctr" anchorCtr="0">
          <a:noAutofit/>
        </a:bodyPr>
        <a:lstStyle/>
        <a:p>
          <a:pPr lvl="0" algn="ctr" defTabSz="1422400" rtl="1">
            <a:lnSpc>
              <a:spcPct val="90000"/>
            </a:lnSpc>
            <a:spcBef>
              <a:spcPct val="0"/>
            </a:spcBef>
            <a:spcAft>
              <a:spcPct val="35000"/>
            </a:spcAft>
          </a:pPr>
          <a:r>
            <a:rPr lang="ar-SA" sz="3200" b="1" kern="1200" dirty="0" smtClean="0">
              <a:solidFill>
                <a:schemeClr val="tx1">
                  <a:lumMod val="85000"/>
                  <a:lumOff val="15000"/>
                </a:schemeClr>
              </a:solidFill>
            </a:rPr>
            <a:t>طرق غير مباشرة</a:t>
          </a:r>
          <a:endParaRPr lang="ar-SA" sz="3200" b="1" kern="1200" dirty="0">
            <a:solidFill>
              <a:schemeClr val="tx1">
                <a:lumMod val="85000"/>
                <a:lumOff val="15000"/>
              </a:schemeClr>
            </a:solidFill>
          </a:endParaRPr>
        </a:p>
      </dsp:txBody>
      <dsp:txXfrm>
        <a:off x="22579" y="1336313"/>
        <a:ext cx="2854634" cy="725762"/>
      </dsp:txXfrm>
    </dsp:sp>
    <dsp:sp modelId="{96E71F43-B771-42B3-9C74-799D8D63F540}">
      <dsp:nvSpPr>
        <dsp:cNvPr id="0" name=""/>
        <dsp:cNvSpPr/>
      </dsp:nvSpPr>
      <dsp:spPr>
        <a:xfrm>
          <a:off x="0" y="600892"/>
          <a:ext cx="4390053" cy="1910226"/>
        </a:xfrm>
        <a:custGeom>
          <a:avLst/>
          <a:gdLst/>
          <a:ahLst/>
          <a:cxnLst/>
          <a:rect l="0" t="0" r="0" b="0"/>
          <a:pathLst>
            <a:path>
              <a:moveTo>
                <a:pt x="4390053" y="0"/>
              </a:moveTo>
              <a:lnTo>
                <a:pt x="0" y="191022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E9779D-1601-4F5A-A5B8-82069AB53E32}">
      <dsp:nvSpPr>
        <dsp:cNvPr id="0" name=""/>
        <dsp:cNvSpPr/>
      </dsp:nvSpPr>
      <dsp:spPr>
        <a:xfrm>
          <a:off x="0" y="2260975"/>
          <a:ext cx="1585217" cy="50028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245" tIns="36830" rIns="55245" bIns="36830" numCol="1" spcCol="1270" anchor="ctr" anchorCtr="0">
          <a:noAutofit/>
        </a:bodyPr>
        <a:lstStyle/>
        <a:p>
          <a:pPr lvl="0" algn="ctr" defTabSz="1289050" rtl="1">
            <a:lnSpc>
              <a:spcPct val="90000"/>
            </a:lnSpc>
            <a:spcBef>
              <a:spcPct val="0"/>
            </a:spcBef>
            <a:spcAft>
              <a:spcPct val="35000"/>
            </a:spcAft>
          </a:pPr>
          <a:r>
            <a:rPr lang="ar-SA" sz="2900" b="1" kern="1200" dirty="0" smtClean="0"/>
            <a:t>آليات الدفاع</a:t>
          </a:r>
          <a:endParaRPr lang="ar-SA" sz="2900" b="1" kern="1200" dirty="0"/>
        </a:p>
      </dsp:txBody>
      <dsp:txXfrm>
        <a:off x="14653" y="2275628"/>
        <a:ext cx="1555911" cy="470979"/>
      </dsp:txXfrm>
    </dsp:sp>
    <dsp:sp modelId="{E6870A92-2823-4870-AF71-5E4D1D6C28C4}">
      <dsp:nvSpPr>
        <dsp:cNvPr id="0" name=""/>
        <dsp:cNvSpPr/>
      </dsp:nvSpPr>
      <dsp:spPr>
        <a:xfrm>
          <a:off x="4069936" y="600892"/>
          <a:ext cx="320116" cy="1128519"/>
        </a:xfrm>
        <a:custGeom>
          <a:avLst/>
          <a:gdLst/>
          <a:ahLst/>
          <a:cxnLst/>
          <a:rect l="0" t="0" r="0" b="0"/>
          <a:pathLst>
            <a:path>
              <a:moveTo>
                <a:pt x="320116" y="0"/>
              </a:moveTo>
              <a:lnTo>
                <a:pt x="0" y="112851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7169B3-1427-498D-B14B-1768C8C3F00F}">
      <dsp:nvSpPr>
        <dsp:cNvPr id="0" name=""/>
        <dsp:cNvSpPr/>
      </dsp:nvSpPr>
      <dsp:spPr>
        <a:xfrm>
          <a:off x="4069936" y="1479268"/>
          <a:ext cx="3517497" cy="500285"/>
        </a:xfrm>
        <a:prstGeom prst="roundRect">
          <a:avLst>
            <a:gd name="adj" fmla="val 10000"/>
          </a:avLst>
        </a:prstGeom>
        <a:solidFill>
          <a:schemeClr val="accent2">
            <a:lumMod val="60000"/>
            <a:lumOff val="40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40640" rIns="60960" bIns="40640" numCol="1" spcCol="1270" anchor="ctr" anchorCtr="0">
          <a:noAutofit/>
        </a:bodyPr>
        <a:lstStyle/>
        <a:p>
          <a:pPr lvl="0" algn="ctr" defTabSz="1422400" rtl="1">
            <a:lnSpc>
              <a:spcPct val="90000"/>
            </a:lnSpc>
            <a:spcBef>
              <a:spcPct val="0"/>
            </a:spcBef>
            <a:spcAft>
              <a:spcPct val="35000"/>
            </a:spcAft>
          </a:pPr>
          <a:r>
            <a:rPr lang="ar-SA" sz="3200" b="1" kern="1200" dirty="0" smtClean="0">
              <a:solidFill>
                <a:schemeClr val="tx1">
                  <a:lumMod val="85000"/>
                  <a:lumOff val="15000"/>
                </a:schemeClr>
              </a:solidFill>
            </a:rPr>
            <a:t>طرق مباشرة</a:t>
          </a:r>
          <a:endParaRPr lang="ar-SA" sz="3200" b="1" kern="1200" dirty="0">
            <a:solidFill>
              <a:schemeClr val="tx1">
                <a:lumMod val="85000"/>
                <a:lumOff val="15000"/>
              </a:schemeClr>
            </a:solidFill>
          </a:endParaRPr>
        </a:p>
      </dsp:txBody>
      <dsp:txXfrm>
        <a:off x="4084589" y="1493921"/>
        <a:ext cx="3488191" cy="470979"/>
      </dsp:txXfrm>
    </dsp:sp>
    <dsp:sp modelId="{E88E8FE3-0A21-4EFE-9522-E1B2444C1672}">
      <dsp:nvSpPr>
        <dsp:cNvPr id="0" name=""/>
        <dsp:cNvSpPr/>
      </dsp:nvSpPr>
      <dsp:spPr>
        <a:xfrm>
          <a:off x="4320529" y="600892"/>
          <a:ext cx="91440" cy="3060453"/>
        </a:xfrm>
        <a:custGeom>
          <a:avLst/>
          <a:gdLst/>
          <a:ahLst/>
          <a:cxnLst/>
          <a:rect l="0" t="0" r="0" b="0"/>
          <a:pathLst>
            <a:path>
              <a:moveTo>
                <a:pt x="69523" y="0"/>
              </a:moveTo>
              <a:lnTo>
                <a:pt x="45720" y="306045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6E07B4-DDE1-438F-9232-3762946A998E}">
      <dsp:nvSpPr>
        <dsp:cNvPr id="0" name=""/>
        <dsp:cNvSpPr/>
      </dsp:nvSpPr>
      <dsp:spPr>
        <a:xfrm>
          <a:off x="4366249" y="3411202"/>
          <a:ext cx="2202377" cy="50028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245" tIns="36830" rIns="55245" bIns="36830" numCol="1" spcCol="1270" anchor="ctr" anchorCtr="0">
          <a:noAutofit/>
        </a:bodyPr>
        <a:lstStyle/>
        <a:p>
          <a:pPr lvl="0" algn="ctr" defTabSz="1289050" rtl="1">
            <a:lnSpc>
              <a:spcPct val="90000"/>
            </a:lnSpc>
            <a:spcBef>
              <a:spcPct val="0"/>
            </a:spcBef>
            <a:spcAft>
              <a:spcPct val="35000"/>
            </a:spcAft>
          </a:pPr>
          <a:r>
            <a:rPr lang="ar-SA" sz="2900" kern="1200" dirty="0" smtClean="0"/>
            <a:t>3</a:t>
          </a:r>
          <a:r>
            <a:rPr lang="ar-SA" sz="2900" b="1" kern="1200" dirty="0" smtClean="0"/>
            <a:t>- تغيير الهدف</a:t>
          </a:r>
          <a:endParaRPr lang="ar-SA" sz="2900" b="1" kern="1200" dirty="0"/>
        </a:p>
      </dsp:txBody>
      <dsp:txXfrm>
        <a:off x="4380902" y="3425855"/>
        <a:ext cx="2173071" cy="470979"/>
      </dsp:txXfrm>
    </dsp:sp>
    <dsp:sp modelId="{46FCDD69-89B7-4133-8BD6-7858C067A9F4}">
      <dsp:nvSpPr>
        <dsp:cNvPr id="0" name=""/>
        <dsp:cNvSpPr/>
      </dsp:nvSpPr>
      <dsp:spPr>
        <a:xfrm>
          <a:off x="4230932" y="600892"/>
          <a:ext cx="159120" cy="2383846"/>
        </a:xfrm>
        <a:custGeom>
          <a:avLst/>
          <a:gdLst/>
          <a:ahLst/>
          <a:cxnLst/>
          <a:rect l="0" t="0" r="0" b="0"/>
          <a:pathLst>
            <a:path>
              <a:moveTo>
                <a:pt x="159120" y="0"/>
              </a:moveTo>
              <a:lnTo>
                <a:pt x="0" y="23838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AA79FB-7D4E-4BA0-A44F-C6EFE2B301C8}">
      <dsp:nvSpPr>
        <dsp:cNvPr id="0" name=""/>
        <dsp:cNvSpPr/>
      </dsp:nvSpPr>
      <dsp:spPr>
        <a:xfrm>
          <a:off x="4230932" y="2734595"/>
          <a:ext cx="2140086" cy="50028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245" tIns="36830" rIns="55245" bIns="36830" numCol="1" spcCol="1270" anchor="ctr" anchorCtr="0">
          <a:noAutofit/>
        </a:bodyPr>
        <a:lstStyle/>
        <a:p>
          <a:pPr lvl="0" algn="ctr" defTabSz="1289050" rtl="1">
            <a:lnSpc>
              <a:spcPct val="90000"/>
            </a:lnSpc>
            <a:spcBef>
              <a:spcPct val="0"/>
            </a:spcBef>
            <a:spcAft>
              <a:spcPct val="35000"/>
            </a:spcAft>
          </a:pPr>
          <a:r>
            <a:rPr lang="ar-SA" sz="2900" b="1" kern="1200" dirty="0" smtClean="0"/>
            <a:t>2- تغير الطريقة</a:t>
          </a:r>
          <a:endParaRPr lang="ar-SA" sz="2900" b="1" kern="1200" dirty="0"/>
        </a:p>
      </dsp:txBody>
      <dsp:txXfrm>
        <a:off x="4245585" y="2749248"/>
        <a:ext cx="2110780" cy="470979"/>
      </dsp:txXfrm>
    </dsp:sp>
    <dsp:sp modelId="{E3A0D5E3-E5D8-4747-8DBE-6EC0E52E43FA}">
      <dsp:nvSpPr>
        <dsp:cNvPr id="0" name=""/>
        <dsp:cNvSpPr/>
      </dsp:nvSpPr>
      <dsp:spPr>
        <a:xfrm>
          <a:off x="4163269" y="600892"/>
          <a:ext cx="226783" cy="1707245"/>
        </a:xfrm>
        <a:custGeom>
          <a:avLst/>
          <a:gdLst/>
          <a:ahLst/>
          <a:cxnLst/>
          <a:rect l="0" t="0" r="0" b="0"/>
          <a:pathLst>
            <a:path>
              <a:moveTo>
                <a:pt x="226783" y="0"/>
              </a:moveTo>
              <a:lnTo>
                <a:pt x="0" y="170724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42F95C-6F4C-425C-B9CF-F0F5E189FCF3}">
      <dsp:nvSpPr>
        <dsp:cNvPr id="0" name=""/>
        <dsp:cNvSpPr/>
      </dsp:nvSpPr>
      <dsp:spPr>
        <a:xfrm>
          <a:off x="4163269" y="2057994"/>
          <a:ext cx="2238894" cy="50028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245" tIns="36830" rIns="55245" bIns="36830" numCol="1" spcCol="1270" anchor="ctr" anchorCtr="0">
          <a:noAutofit/>
        </a:bodyPr>
        <a:lstStyle/>
        <a:p>
          <a:pPr lvl="0" algn="ctr" defTabSz="1289050" rtl="1">
            <a:lnSpc>
              <a:spcPct val="90000"/>
            </a:lnSpc>
            <a:spcBef>
              <a:spcPct val="0"/>
            </a:spcBef>
            <a:spcAft>
              <a:spcPct val="35000"/>
            </a:spcAft>
          </a:pPr>
          <a:r>
            <a:rPr lang="ar-SA" sz="2900" kern="1200" dirty="0" smtClean="0"/>
            <a:t>1</a:t>
          </a:r>
          <a:r>
            <a:rPr lang="ar-SA" sz="2900" b="1" kern="1200" dirty="0" smtClean="0"/>
            <a:t>- زيادة المجهود</a:t>
          </a:r>
          <a:endParaRPr lang="ar-SA" sz="2900" b="1" kern="1200" dirty="0"/>
        </a:p>
      </dsp:txBody>
      <dsp:txXfrm>
        <a:off x="4177922" y="2072647"/>
        <a:ext cx="2209588" cy="47097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DCD25A-C4A3-497D-B033-0D9987E1499E}">
      <dsp:nvSpPr>
        <dsp:cNvPr id="0" name=""/>
        <dsp:cNvSpPr/>
      </dsp:nvSpPr>
      <dsp:spPr>
        <a:xfrm>
          <a:off x="454390" y="323261"/>
          <a:ext cx="5124067" cy="3663861"/>
        </a:xfrm>
        <a:prstGeom prst="blockArc">
          <a:avLst>
            <a:gd name="adj1" fmla="val 10799991"/>
            <a:gd name="adj2" fmla="val 21599991"/>
            <a:gd name="adj3" fmla="val 275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7E15EA6-2BE1-41E6-8FC4-4909351A6E3E}">
      <dsp:nvSpPr>
        <dsp:cNvPr id="0" name=""/>
        <dsp:cNvSpPr/>
      </dsp:nvSpPr>
      <dsp:spPr>
        <a:xfrm>
          <a:off x="454390" y="291185"/>
          <a:ext cx="5124067" cy="3728015"/>
        </a:xfrm>
        <a:prstGeom prst="blockArc">
          <a:avLst>
            <a:gd name="adj1" fmla="val 21599991"/>
            <a:gd name="adj2" fmla="val 10799991"/>
            <a:gd name="adj3" fmla="val 275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8124861-2F07-4D96-9421-5961E360980A}">
      <dsp:nvSpPr>
        <dsp:cNvPr id="0" name=""/>
        <dsp:cNvSpPr/>
      </dsp:nvSpPr>
      <dsp:spPr>
        <a:xfrm>
          <a:off x="1152130" y="923041"/>
          <a:ext cx="3596634" cy="2520857"/>
        </a:xfrm>
        <a:prstGeom prst="ellipse">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rtl="1">
            <a:lnSpc>
              <a:spcPct val="90000"/>
            </a:lnSpc>
            <a:spcBef>
              <a:spcPct val="0"/>
            </a:spcBef>
            <a:spcAft>
              <a:spcPct val="35000"/>
            </a:spcAft>
          </a:pPr>
          <a:r>
            <a:rPr lang="ar-SA" sz="3200" kern="1200" dirty="0" smtClean="0"/>
            <a:t>الوصول لحلول وطرق جيدة تساعد على التكيف وقد تكون إبداعية</a:t>
          </a:r>
          <a:endParaRPr lang="ar-SA" sz="3200" kern="1200" dirty="0"/>
        </a:p>
      </dsp:txBody>
      <dsp:txXfrm>
        <a:off x="1678845" y="1292212"/>
        <a:ext cx="2543204" cy="1782515"/>
      </dsp:txXfrm>
    </dsp:sp>
    <dsp:sp modelId="{D8260F5E-90E5-4C67-A8A7-6F3C29B93139}">
      <dsp:nvSpPr>
        <dsp:cNvPr id="0" name=""/>
        <dsp:cNvSpPr/>
      </dsp:nvSpPr>
      <dsp:spPr>
        <a:xfrm>
          <a:off x="5053558" y="1665541"/>
          <a:ext cx="979289" cy="97928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rtl="1">
            <a:lnSpc>
              <a:spcPct val="90000"/>
            </a:lnSpc>
            <a:spcBef>
              <a:spcPct val="0"/>
            </a:spcBef>
            <a:spcAft>
              <a:spcPct val="35000"/>
            </a:spcAft>
          </a:pPr>
          <a:r>
            <a:rPr lang="ar-SA" sz="2100" kern="1200" dirty="0" smtClean="0"/>
            <a:t>الإحباط</a:t>
          </a:r>
          <a:endParaRPr lang="ar-SA" sz="2100" kern="1200" dirty="0"/>
        </a:p>
      </dsp:txBody>
      <dsp:txXfrm>
        <a:off x="5196972" y="1808955"/>
        <a:ext cx="692461" cy="692461"/>
      </dsp:txXfrm>
    </dsp:sp>
    <dsp:sp modelId="{8DD86E3F-A150-46EC-B0FA-C47CF18F3DFE}">
      <dsp:nvSpPr>
        <dsp:cNvPr id="0" name=""/>
        <dsp:cNvSpPr/>
      </dsp:nvSpPr>
      <dsp:spPr>
        <a:xfrm>
          <a:off x="0" y="1665554"/>
          <a:ext cx="979289" cy="97928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rtl="1">
            <a:lnSpc>
              <a:spcPct val="90000"/>
            </a:lnSpc>
            <a:spcBef>
              <a:spcPct val="0"/>
            </a:spcBef>
            <a:spcAft>
              <a:spcPct val="35000"/>
            </a:spcAft>
          </a:pPr>
          <a:r>
            <a:rPr lang="ar-SA" sz="2100" kern="1200" dirty="0" smtClean="0"/>
            <a:t>الصحة النفسية</a:t>
          </a:r>
          <a:endParaRPr lang="ar-SA" sz="2100" kern="1200" dirty="0"/>
        </a:p>
      </dsp:txBody>
      <dsp:txXfrm>
        <a:off x="143414" y="1808968"/>
        <a:ext cx="692461" cy="692461"/>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57EB476C-3D9E-4CEF-AF36-F46EE440E20C}" type="datetimeFigureOut">
              <a:rPr lang="ar-SA" smtClean="0"/>
              <a:t>27/01/39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94DEAE0-4C20-466E-B920-3CAA0737A9E3}" type="slidenum">
              <a:rPr lang="ar-SA" smtClean="0"/>
              <a:t>‹#›</a:t>
            </a:fld>
            <a:endParaRPr lang="ar-SA"/>
          </a:p>
        </p:txBody>
      </p:sp>
    </p:spTree>
    <p:extLst>
      <p:ext uri="{BB962C8B-B14F-4D97-AF65-F5344CB8AC3E}">
        <p14:creationId xmlns:p14="http://schemas.microsoft.com/office/powerpoint/2010/main" val="1908829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7EB476C-3D9E-4CEF-AF36-F46EE440E20C}" type="datetimeFigureOut">
              <a:rPr lang="ar-SA" smtClean="0"/>
              <a:t>27/01/39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94DEAE0-4C20-466E-B920-3CAA0737A9E3}" type="slidenum">
              <a:rPr lang="ar-SA" smtClean="0"/>
              <a:t>‹#›</a:t>
            </a:fld>
            <a:endParaRPr lang="ar-SA"/>
          </a:p>
        </p:txBody>
      </p:sp>
    </p:spTree>
    <p:extLst>
      <p:ext uri="{BB962C8B-B14F-4D97-AF65-F5344CB8AC3E}">
        <p14:creationId xmlns:p14="http://schemas.microsoft.com/office/powerpoint/2010/main" val="2108465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7EB476C-3D9E-4CEF-AF36-F46EE440E20C}" type="datetimeFigureOut">
              <a:rPr lang="ar-SA" smtClean="0"/>
              <a:t>27/01/39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94DEAE0-4C20-466E-B920-3CAA0737A9E3}" type="slidenum">
              <a:rPr lang="ar-SA" smtClean="0"/>
              <a:t>‹#›</a:t>
            </a:fld>
            <a:endParaRPr lang="ar-SA"/>
          </a:p>
        </p:txBody>
      </p:sp>
    </p:spTree>
    <p:extLst>
      <p:ext uri="{BB962C8B-B14F-4D97-AF65-F5344CB8AC3E}">
        <p14:creationId xmlns:p14="http://schemas.microsoft.com/office/powerpoint/2010/main" val="50811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7EB476C-3D9E-4CEF-AF36-F46EE440E20C}" type="datetimeFigureOut">
              <a:rPr lang="ar-SA" smtClean="0"/>
              <a:t>27/01/39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94DEAE0-4C20-466E-B920-3CAA0737A9E3}" type="slidenum">
              <a:rPr lang="ar-SA" smtClean="0"/>
              <a:t>‹#›</a:t>
            </a:fld>
            <a:endParaRPr lang="ar-SA"/>
          </a:p>
        </p:txBody>
      </p:sp>
    </p:spTree>
    <p:extLst>
      <p:ext uri="{BB962C8B-B14F-4D97-AF65-F5344CB8AC3E}">
        <p14:creationId xmlns:p14="http://schemas.microsoft.com/office/powerpoint/2010/main" val="3712173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7EB476C-3D9E-4CEF-AF36-F46EE440E20C}" type="datetimeFigureOut">
              <a:rPr lang="ar-SA" smtClean="0"/>
              <a:t>27/01/39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94DEAE0-4C20-466E-B920-3CAA0737A9E3}" type="slidenum">
              <a:rPr lang="ar-SA" smtClean="0"/>
              <a:t>‹#›</a:t>
            </a:fld>
            <a:endParaRPr lang="ar-SA"/>
          </a:p>
        </p:txBody>
      </p:sp>
    </p:spTree>
    <p:extLst>
      <p:ext uri="{BB962C8B-B14F-4D97-AF65-F5344CB8AC3E}">
        <p14:creationId xmlns:p14="http://schemas.microsoft.com/office/powerpoint/2010/main" val="3790295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57EB476C-3D9E-4CEF-AF36-F46EE440E20C}" type="datetimeFigureOut">
              <a:rPr lang="ar-SA" smtClean="0"/>
              <a:t>27/01/39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94DEAE0-4C20-466E-B920-3CAA0737A9E3}" type="slidenum">
              <a:rPr lang="ar-SA" smtClean="0"/>
              <a:t>‹#›</a:t>
            </a:fld>
            <a:endParaRPr lang="ar-SA"/>
          </a:p>
        </p:txBody>
      </p:sp>
    </p:spTree>
    <p:extLst>
      <p:ext uri="{BB962C8B-B14F-4D97-AF65-F5344CB8AC3E}">
        <p14:creationId xmlns:p14="http://schemas.microsoft.com/office/powerpoint/2010/main" val="2461669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57EB476C-3D9E-4CEF-AF36-F46EE440E20C}" type="datetimeFigureOut">
              <a:rPr lang="ar-SA" smtClean="0"/>
              <a:t>27/01/39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E94DEAE0-4C20-466E-B920-3CAA0737A9E3}" type="slidenum">
              <a:rPr lang="ar-SA" smtClean="0"/>
              <a:t>‹#›</a:t>
            </a:fld>
            <a:endParaRPr lang="ar-SA"/>
          </a:p>
        </p:txBody>
      </p:sp>
    </p:spTree>
    <p:extLst>
      <p:ext uri="{BB962C8B-B14F-4D97-AF65-F5344CB8AC3E}">
        <p14:creationId xmlns:p14="http://schemas.microsoft.com/office/powerpoint/2010/main" val="2268216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57EB476C-3D9E-4CEF-AF36-F46EE440E20C}" type="datetimeFigureOut">
              <a:rPr lang="ar-SA" smtClean="0"/>
              <a:t>27/01/39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E94DEAE0-4C20-466E-B920-3CAA0737A9E3}" type="slidenum">
              <a:rPr lang="ar-SA" smtClean="0"/>
              <a:t>‹#›</a:t>
            </a:fld>
            <a:endParaRPr lang="ar-SA"/>
          </a:p>
        </p:txBody>
      </p:sp>
    </p:spTree>
    <p:extLst>
      <p:ext uri="{BB962C8B-B14F-4D97-AF65-F5344CB8AC3E}">
        <p14:creationId xmlns:p14="http://schemas.microsoft.com/office/powerpoint/2010/main" val="1838072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7EB476C-3D9E-4CEF-AF36-F46EE440E20C}" type="datetimeFigureOut">
              <a:rPr lang="ar-SA" smtClean="0"/>
              <a:t>27/01/39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E94DEAE0-4C20-466E-B920-3CAA0737A9E3}" type="slidenum">
              <a:rPr lang="ar-SA" smtClean="0"/>
              <a:t>‹#›</a:t>
            </a:fld>
            <a:endParaRPr lang="ar-SA"/>
          </a:p>
        </p:txBody>
      </p:sp>
    </p:spTree>
    <p:extLst>
      <p:ext uri="{BB962C8B-B14F-4D97-AF65-F5344CB8AC3E}">
        <p14:creationId xmlns:p14="http://schemas.microsoft.com/office/powerpoint/2010/main" val="2303799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7EB476C-3D9E-4CEF-AF36-F46EE440E20C}" type="datetimeFigureOut">
              <a:rPr lang="ar-SA" smtClean="0"/>
              <a:t>27/01/39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94DEAE0-4C20-466E-B920-3CAA0737A9E3}" type="slidenum">
              <a:rPr lang="ar-SA" smtClean="0"/>
              <a:t>‹#›</a:t>
            </a:fld>
            <a:endParaRPr lang="ar-SA"/>
          </a:p>
        </p:txBody>
      </p:sp>
    </p:spTree>
    <p:extLst>
      <p:ext uri="{BB962C8B-B14F-4D97-AF65-F5344CB8AC3E}">
        <p14:creationId xmlns:p14="http://schemas.microsoft.com/office/powerpoint/2010/main" val="2781092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7EB476C-3D9E-4CEF-AF36-F46EE440E20C}" type="datetimeFigureOut">
              <a:rPr lang="ar-SA" smtClean="0"/>
              <a:t>27/01/39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94DEAE0-4C20-466E-B920-3CAA0737A9E3}" type="slidenum">
              <a:rPr lang="ar-SA" smtClean="0"/>
              <a:t>‹#›</a:t>
            </a:fld>
            <a:endParaRPr lang="ar-SA"/>
          </a:p>
        </p:txBody>
      </p:sp>
    </p:spTree>
    <p:extLst>
      <p:ext uri="{BB962C8B-B14F-4D97-AF65-F5344CB8AC3E}">
        <p14:creationId xmlns:p14="http://schemas.microsoft.com/office/powerpoint/2010/main" val="3278564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7EB476C-3D9E-4CEF-AF36-F46EE440E20C}" type="datetimeFigureOut">
              <a:rPr lang="ar-SA" smtClean="0"/>
              <a:t>27/01/39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94DEAE0-4C20-466E-B920-3CAA0737A9E3}" type="slidenum">
              <a:rPr lang="ar-SA" smtClean="0"/>
              <a:t>‹#›</a:t>
            </a:fld>
            <a:endParaRPr lang="ar-SA"/>
          </a:p>
        </p:txBody>
      </p:sp>
    </p:spTree>
    <p:extLst>
      <p:ext uri="{BB962C8B-B14F-4D97-AF65-F5344CB8AC3E}">
        <p14:creationId xmlns:p14="http://schemas.microsoft.com/office/powerpoint/2010/main" val="4000276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908720"/>
            <a:ext cx="7772400" cy="1470025"/>
          </a:xfrm>
        </p:spPr>
        <p:txBody>
          <a:bodyPr/>
          <a:lstStyle/>
          <a:p>
            <a:r>
              <a:rPr lang="ar-SA" dirty="0" smtClean="0"/>
              <a:t>دينا </a:t>
            </a:r>
            <a:r>
              <a:rPr lang="ar-SA" dirty="0" err="1" smtClean="0"/>
              <a:t>ميات</a:t>
            </a:r>
            <a:r>
              <a:rPr lang="ar-SA" dirty="0" smtClean="0"/>
              <a:t> </a:t>
            </a:r>
            <a:r>
              <a:rPr lang="ar-SA" dirty="0" smtClean="0"/>
              <a:t>السلوك الإنساني</a:t>
            </a:r>
            <a:endParaRPr lang="ar-SA" dirty="0"/>
          </a:p>
        </p:txBody>
      </p:sp>
      <p:sp>
        <p:nvSpPr>
          <p:cNvPr id="3" name="عنوان فرعي 2"/>
          <p:cNvSpPr>
            <a:spLocks noGrp="1"/>
          </p:cNvSpPr>
          <p:nvPr>
            <p:ph type="subTitle" idx="1"/>
          </p:nvPr>
        </p:nvSpPr>
        <p:spPr>
          <a:xfrm>
            <a:off x="1475656" y="2276872"/>
            <a:ext cx="6400800" cy="1752600"/>
          </a:xfrm>
        </p:spPr>
        <p:txBody>
          <a:bodyPr/>
          <a:lstStyle/>
          <a:p>
            <a:r>
              <a:rPr lang="ar-SA" dirty="0" smtClean="0"/>
              <a:t>1- </a:t>
            </a:r>
            <a:r>
              <a:rPr lang="ar-SA" dirty="0"/>
              <a:t>الصراع</a:t>
            </a:r>
            <a:endParaRPr lang="ar-SA" dirty="0" smtClean="0"/>
          </a:p>
          <a:p>
            <a:r>
              <a:rPr lang="ar-SA" dirty="0" smtClean="0"/>
              <a:t>2- </a:t>
            </a:r>
            <a:r>
              <a:rPr lang="ar-SA" dirty="0" smtClean="0"/>
              <a:t>الإحباط</a:t>
            </a:r>
            <a:endParaRPr lang="ar-SA" dirty="0" smtClean="0"/>
          </a:p>
        </p:txBody>
      </p:sp>
    </p:spTree>
    <p:extLst>
      <p:ext uri="{BB962C8B-B14F-4D97-AF65-F5344CB8AC3E}">
        <p14:creationId xmlns:p14="http://schemas.microsoft.com/office/powerpoint/2010/main" val="3851065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gradFill>
            <a:gsLst>
              <a:gs pos="0">
                <a:srgbClr val="92D050"/>
              </a:gs>
              <a:gs pos="50000">
                <a:schemeClr val="accent1">
                  <a:tint val="44500"/>
                  <a:satMod val="160000"/>
                </a:schemeClr>
              </a:gs>
              <a:gs pos="100000">
                <a:schemeClr val="accent1">
                  <a:tint val="23500"/>
                  <a:satMod val="160000"/>
                </a:schemeClr>
              </a:gs>
            </a:gsLst>
            <a:lin ang="5400000" scaled="0"/>
          </a:gradFill>
        </p:spPr>
        <p:txBody>
          <a:bodyPr/>
          <a:lstStyle/>
          <a:p>
            <a:r>
              <a:rPr lang="ar-SA" dirty="0" smtClean="0"/>
              <a:t>مكونات الشخصية الإنسانية والصراع</a:t>
            </a:r>
            <a:endParaRPr lang="ar-SA" dirty="0"/>
          </a:p>
        </p:txBody>
      </p:sp>
      <p:sp>
        <p:nvSpPr>
          <p:cNvPr id="5" name="مربع نص 4"/>
          <p:cNvSpPr txBox="1"/>
          <p:nvPr/>
        </p:nvSpPr>
        <p:spPr>
          <a:xfrm>
            <a:off x="3203848" y="1340768"/>
            <a:ext cx="5780505" cy="3046988"/>
          </a:xfrm>
          <a:prstGeom prst="rect">
            <a:avLst/>
          </a:prstGeom>
          <a:noFill/>
        </p:spPr>
        <p:txBody>
          <a:bodyPr wrap="square" rtlCol="1">
            <a:spAutoFit/>
          </a:bodyPr>
          <a:lstStyle/>
          <a:p>
            <a:r>
              <a:rPr lang="ar-SA" dirty="0" smtClean="0"/>
              <a:t>1</a:t>
            </a:r>
            <a:r>
              <a:rPr lang="ar-SA" sz="2400" b="1" dirty="0" smtClean="0"/>
              <a:t>- الهو: الجانب البيو لولوجي والغريزي في الإنسان.</a:t>
            </a:r>
          </a:p>
          <a:p>
            <a:endParaRPr lang="ar-SA" sz="2400" b="1" dirty="0" smtClean="0"/>
          </a:p>
          <a:p>
            <a:r>
              <a:rPr lang="ar-SA" sz="2400" b="1" dirty="0" smtClean="0"/>
              <a:t>2- الأنا الأعلى: الجانب القيمي والأخلاقي.</a:t>
            </a:r>
          </a:p>
          <a:p>
            <a:endParaRPr lang="ar-SA" sz="2400" b="1" dirty="0" smtClean="0"/>
          </a:p>
          <a:p>
            <a:r>
              <a:rPr lang="ar-SA" sz="2400" b="1" dirty="0" smtClean="0"/>
              <a:t>3- الأنا :  مكون نفسي للشخصية يعمل وفقاً للواقع ويحاول التوفيق بين المكونات</a:t>
            </a:r>
          </a:p>
          <a:p>
            <a:r>
              <a:rPr lang="ar-SA" sz="2400" b="1" dirty="0" smtClean="0"/>
              <a:t> الثلاث الواقع والرغبات والقيم وإذا لم ينجح فإن الشخصية عرضة للاضطرابات النفسية</a:t>
            </a:r>
            <a:endParaRPr lang="ar-SA" sz="2400" b="1" dirty="0"/>
          </a:p>
        </p:txBody>
      </p:sp>
      <p:graphicFrame>
        <p:nvGraphicFramePr>
          <p:cNvPr id="7" name="عنصر نائب للمحتوى 6"/>
          <p:cNvGraphicFramePr>
            <a:graphicFrameLocks noGrp="1"/>
          </p:cNvGraphicFramePr>
          <p:nvPr>
            <p:ph idx="1"/>
            <p:extLst>
              <p:ext uri="{D42A27DB-BD31-4B8C-83A1-F6EECF244321}">
                <p14:modId xmlns:p14="http://schemas.microsoft.com/office/powerpoint/2010/main" val="2151878175"/>
              </p:ext>
            </p:extLst>
          </p:nvPr>
        </p:nvGraphicFramePr>
        <p:xfrm>
          <a:off x="-180528" y="1484784"/>
          <a:ext cx="5266928" cy="42093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494761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معنى الإحباط </a:t>
            </a:r>
            <a:endParaRPr lang="ar-SA" dirty="0"/>
          </a:p>
        </p:txBody>
      </p:sp>
      <p:sp>
        <p:nvSpPr>
          <p:cNvPr id="3" name="عنصر نائب للمحتوى 2"/>
          <p:cNvSpPr>
            <a:spLocks noGrp="1"/>
          </p:cNvSpPr>
          <p:nvPr>
            <p:ph idx="1"/>
          </p:nvPr>
        </p:nvSpPr>
        <p:spPr/>
        <p:txBody>
          <a:bodyPr>
            <a:normAutofit fontScale="85000" lnSpcReduction="20000"/>
          </a:bodyPr>
          <a:lstStyle/>
          <a:p>
            <a:r>
              <a:rPr lang="ar-SA" dirty="0" smtClean="0"/>
              <a:t>التعرض </a:t>
            </a:r>
            <a:r>
              <a:rPr lang="ar-SA" dirty="0"/>
              <a:t>للفشل في إشباع الرغبات والحاجات بسبب عوائق داخلية أو خارجية ( ظروف المكان والزمان والقيم </a:t>
            </a:r>
            <a:r>
              <a:rPr lang="ar-SA" dirty="0" smtClean="0"/>
              <a:t>الاجتماعية </a:t>
            </a:r>
            <a:r>
              <a:rPr lang="ar-SA" dirty="0"/>
              <a:t>والظروف </a:t>
            </a:r>
            <a:r>
              <a:rPr lang="ar-SA" dirty="0" smtClean="0"/>
              <a:t>المادية. الخ).</a:t>
            </a:r>
          </a:p>
          <a:p>
            <a:endParaRPr lang="ar-SA" dirty="0"/>
          </a:p>
          <a:p>
            <a:r>
              <a:rPr lang="ar-SA" dirty="0" smtClean="0"/>
              <a:t>فالإحباط حالة من الخيبة يشعر بها الفرد نتيجة الفشل في إشباع حاجة لديه أو تحقيق رغبه.</a:t>
            </a:r>
          </a:p>
          <a:p>
            <a:endParaRPr lang="ar-SA" dirty="0"/>
          </a:p>
          <a:p>
            <a:r>
              <a:rPr lang="ar-SA" dirty="0" smtClean="0"/>
              <a:t>يتعرض الأفراد للإحباط خلال محاولتهم لإشباع حاجاتهم سواء كانوا أطفال أو مراهقين أو راشدين ولكن يختلف تأثير الإحباط باختلاف نوعية الحاجات وشدتها وباختلاف شخصية الأفراد فيعتبر الإحباط هيناً إذا أدى لشعور بسيط بالخيبة ولكنه ليس كذلك إذا أدى إلى سلوك عدواني أو انحراف سلوكي أو اضطراب نفسي</a:t>
            </a:r>
            <a:endParaRPr lang="ar-SA" dirty="0"/>
          </a:p>
          <a:p>
            <a:endParaRPr lang="ar-SA" dirty="0"/>
          </a:p>
          <a:p>
            <a:endParaRPr lang="ar-SA" dirty="0" smtClean="0"/>
          </a:p>
          <a:p>
            <a:endParaRPr lang="ar-SA" dirty="0"/>
          </a:p>
          <a:p>
            <a:endParaRPr lang="ar-SA" dirty="0" smtClean="0"/>
          </a:p>
          <a:p>
            <a:endParaRPr lang="ar-SA" dirty="0"/>
          </a:p>
          <a:p>
            <a:endParaRPr lang="ar-SA" dirty="0" smtClean="0"/>
          </a:p>
          <a:p>
            <a:endParaRPr lang="ar-SA" dirty="0"/>
          </a:p>
          <a:p>
            <a:endParaRPr lang="ar-SA" dirty="0"/>
          </a:p>
        </p:txBody>
      </p:sp>
    </p:spTree>
    <p:extLst>
      <p:ext uri="{BB962C8B-B14F-4D97-AF65-F5344CB8AC3E}">
        <p14:creationId xmlns:p14="http://schemas.microsoft.com/office/powerpoint/2010/main" val="29275358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gradFill>
            <a:gsLst>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p:spPr>
        <p:txBody>
          <a:bodyPr/>
          <a:lstStyle/>
          <a:p>
            <a:r>
              <a:rPr lang="ar-SA" dirty="0" smtClean="0"/>
              <a:t>تعريف الإحباط</a:t>
            </a:r>
            <a:endParaRPr lang="ar-SA" dirty="0"/>
          </a:p>
        </p:txBody>
      </p:sp>
      <p:sp>
        <p:nvSpPr>
          <p:cNvPr id="3" name="عنصر نائب للمحتوى 2"/>
          <p:cNvSpPr>
            <a:spLocks noGrp="1"/>
          </p:cNvSpPr>
          <p:nvPr>
            <p:ph idx="1"/>
          </p:nvPr>
        </p:nvSpPr>
        <p:spPr>
          <a:xfrm>
            <a:off x="457200" y="2636912"/>
            <a:ext cx="8229600" cy="3489251"/>
          </a:xfrm>
        </p:spPr>
        <p:txBody>
          <a:bodyPr/>
          <a:lstStyle/>
          <a:p>
            <a:r>
              <a:rPr lang="ar-SA" dirty="0" smtClean="0"/>
              <a:t>الحالة الانفعالية التي يمر بها الفرد حين يدرك وجود عائق يمنعه من إشباع دافع لديه أو توقع مثل هذا العائق في المستقبل مع ما يرافق ذلك من تهديد أو توتر نفسي</a:t>
            </a:r>
            <a:endParaRPr lang="ar-SA" dirty="0"/>
          </a:p>
        </p:txBody>
      </p:sp>
    </p:spTree>
    <p:extLst>
      <p:ext uri="{BB962C8B-B14F-4D97-AF65-F5344CB8AC3E}">
        <p14:creationId xmlns:p14="http://schemas.microsoft.com/office/powerpoint/2010/main" val="39949276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gradFill>
            <a:gsLst>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p:spPr>
        <p:txBody>
          <a:bodyPr>
            <a:normAutofit fontScale="90000"/>
          </a:bodyPr>
          <a:lstStyle/>
          <a:p>
            <a:r>
              <a:rPr lang="ar-SA" dirty="0" smtClean="0"/>
              <a:t>الموقف </a:t>
            </a:r>
            <a:r>
              <a:rPr lang="ar-SA" dirty="0" err="1" smtClean="0"/>
              <a:t>الإحباطي</a:t>
            </a:r>
            <a:r>
              <a:rPr lang="ar-SA" dirty="0" smtClean="0"/>
              <a:t> هو تهديد للشخصية ويتكون من 3عناصر وهي:</a:t>
            </a:r>
            <a:endParaRPr lang="ar-SA" dirty="0"/>
          </a:p>
        </p:txBody>
      </p:sp>
      <p:sp>
        <p:nvSpPr>
          <p:cNvPr id="3" name="عنصر نائب للمحتوى 2"/>
          <p:cNvSpPr>
            <a:spLocks noGrp="1"/>
          </p:cNvSpPr>
          <p:nvPr>
            <p:ph idx="1"/>
          </p:nvPr>
        </p:nvSpPr>
        <p:spPr/>
        <p:txBody>
          <a:bodyPr>
            <a:normAutofit/>
          </a:bodyPr>
          <a:lstStyle/>
          <a:p>
            <a:pPr algn="just"/>
            <a:r>
              <a:rPr lang="ar-SA" sz="2800" dirty="0" smtClean="0"/>
              <a:t>1- الدافع أي دوافعه ورغباته التي تدفعه للقيام بسلوك ما من أجل </a:t>
            </a:r>
            <a:r>
              <a:rPr lang="ar-SA" sz="2800" dirty="0" smtClean="0"/>
              <a:t>إشباعها مثال: الجوع</a:t>
            </a:r>
            <a:endParaRPr lang="ar-SA" sz="2800" dirty="0" smtClean="0"/>
          </a:p>
          <a:p>
            <a:pPr algn="just"/>
            <a:endParaRPr lang="ar-SA" sz="2800" dirty="0" smtClean="0"/>
          </a:p>
          <a:p>
            <a:pPr algn="just"/>
            <a:r>
              <a:rPr lang="ar-SA" sz="2800" dirty="0" smtClean="0"/>
              <a:t>2- موضوع الدافع: الشي الذي يرضي الدافع ويشبع الحاجه مثل: الطعام في حالة الجوع، والماء في حالة العطش والاحترام في حالة الحاجة للتقدير.</a:t>
            </a:r>
          </a:p>
          <a:p>
            <a:pPr algn="just"/>
            <a:endParaRPr lang="ar-SA" sz="2800" dirty="0" smtClean="0"/>
          </a:p>
          <a:p>
            <a:pPr algn="just"/>
            <a:r>
              <a:rPr lang="ar-SA" sz="2800" dirty="0" smtClean="0"/>
              <a:t>3- العائق الذي يمنع الشخص من بلوغ حاجته مثل: الزمان، المواعيد، الأخلاق، الظروف الاجتماعية والمالية</a:t>
            </a:r>
            <a:endParaRPr lang="ar-SA" sz="2800" dirty="0"/>
          </a:p>
        </p:txBody>
      </p:sp>
    </p:spTree>
    <p:extLst>
      <p:ext uri="{BB962C8B-B14F-4D97-AF65-F5344CB8AC3E}">
        <p14:creationId xmlns:p14="http://schemas.microsoft.com/office/powerpoint/2010/main" val="41055218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29600" cy="764704"/>
          </a:xfrm>
          <a:solidFill>
            <a:schemeClr val="accent4">
              <a:lumMod val="40000"/>
              <a:lumOff val="60000"/>
            </a:schemeClr>
          </a:solidFill>
        </p:spPr>
        <p:txBody>
          <a:bodyPr>
            <a:normAutofit/>
          </a:bodyPr>
          <a:lstStyle/>
          <a:p>
            <a:r>
              <a:rPr lang="ar-SA" dirty="0" smtClean="0"/>
              <a:t>بعض خصائص الإحباط</a:t>
            </a:r>
            <a:endParaRPr lang="ar-SA" dirty="0"/>
          </a:p>
        </p:txBody>
      </p:sp>
      <p:sp>
        <p:nvSpPr>
          <p:cNvPr id="3" name="عنصر نائب للمحتوى 2"/>
          <p:cNvSpPr>
            <a:spLocks noGrp="1"/>
          </p:cNvSpPr>
          <p:nvPr>
            <p:ph idx="1"/>
          </p:nvPr>
        </p:nvSpPr>
        <p:spPr>
          <a:xfrm>
            <a:off x="457200" y="1052736"/>
            <a:ext cx="8229600" cy="5805264"/>
          </a:xfrm>
        </p:spPr>
        <p:txBody>
          <a:bodyPr>
            <a:normAutofit fontScale="70000" lnSpcReduction="20000"/>
          </a:bodyPr>
          <a:lstStyle/>
          <a:p>
            <a:r>
              <a:rPr lang="ar-SA" dirty="0" smtClean="0"/>
              <a:t>1- قد يكون الموقف </a:t>
            </a:r>
            <a:r>
              <a:rPr lang="ar-SA" smtClean="0"/>
              <a:t>الإحباطي </a:t>
            </a:r>
            <a:r>
              <a:rPr lang="ar-SA" dirty="0" smtClean="0"/>
              <a:t>خاص بفرد بعينه مثل: فشل طالب في الامتحان. أو يكون عاماً يحدث لعدد كبير من الأفراد مثل المجاعات.</a:t>
            </a:r>
          </a:p>
          <a:p>
            <a:endParaRPr lang="ar-SA" dirty="0" smtClean="0"/>
          </a:p>
          <a:p>
            <a:r>
              <a:rPr lang="ar-SA" dirty="0" smtClean="0"/>
              <a:t>2- إدراك الفرد للموقف </a:t>
            </a:r>
            <a:r>
              <a:rPr lang="ar-SA" dirty="0" err="1" smtClean="0"/>
              <a:t>الإحباطي</a:t>
            </a:r>
            <a:r>
              <a:rPr lang="ar-SA" dirty="0" smtClean="0"/>
              <a:t> يعتمد على عدة عوامل هي: قوة الدافع وشدته، طول مدة إعاقته وتكرارها، فكلما كان الدافع قوياً كالدوافع العضوية وكلما طالت مدة إعاقته كان تأثير الإحباط أشد وأسواء.</a:t>
            </a:r>
          </a:p>
          <a:p>
            <a:endParaRPr lang="ar-SA" dirty="0" smtClean="0"/>
          </a:p>
          <a:p>
            <a:r>
              <a:rPr lang="ar-SA" dirty="0" smtClean="0"/>
              <a:t>3- كلما كانت ثقة الفرد بنفسه وبيئته كبيرة كان تأثير الإحباط أقل.</a:t>
            </a:r>
          </a:p>
          <a:p>
            <a:endParaRPr lang="ar-SA" dirty="0" smtClean="0"/>
          </a:p>
          <a:p>
            <a:r>
              <a:rPr lang="ar-SA" dirty="0" smtClean="0"/>
              <a:t>4- الموقف </a:t>
            </a:r>
            <a:r>
              <a:rPr lang="ar-SA" dirty="0" err="1" smtClean="0"/>
              <a:t>الإحباطي</a:t>
            </a:r>
            <a:r>
              <a:rPr lang="ar-SA" dirty="0" smtClean="0"/>
              <a:t> نسبي فالذي يعتبر إحباطاً قوياً لفرد قد لا يكون كذلك بالنسبة لشخص آخر مثال: تأثير عدم وجود القهوة على شخص اعتاد تناولها كل صباح مقابل شخص آخر لم يعتد على تناولها.</a:t>
            </a:r>
          </a:p>
          <a:p>
            <a:endParaRPr lang="ar-SA" dirty="0" smtClean="0"/>
          </a:p>
          <a:p>
            <a:r>
              <a:rPr lang="ar-SA" dirty="0" smtClean="0"/>
              <a:t>5- الفشل والإحباط ربما يقود للنجاح، وذلك لأن الإحباط يعتبر بمثابة إثارة للسوك وتحريض له إن الكثير يأخذون العبرة من فشلهم فيكون دافعاً للنجاح في المستقبل في الواقع يصدق هذا القول على محاولات الفشل الأولى فقط مثل: رسوب الطالب لمرة أو مرتين ولكن تكرار الفشل يؤدي إلى اليأس والاكتئاب.</a:t>
            </a:r>
            <a:endParaRPr lang="ar-SA" dirty="0"/>
          </a:p>
        </p:txBody>
      </p:sp>
    </p:spTree>
    <p:extLst>
      <p:ext uri="{BB962C8B-B14F-4D97-AF65-F5344CB8AC3E}">
        <p14:creationId xmlns:p14="http://schemas.microsoft.com/office/powerpoint/2010/main" val="32013829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gradFill>
            <a:gsLst>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p:spPr>
        <p:txBody>
          <a:bodyPr/>
          <a:lstStyle/>
          <a:p>
            <a:r>
              <a:rPr lang="ar-SA" dirty="0" smtClean="0"/>
              <a:t>أنواع الإحباط</a:t>
            </a:r>
            <a:endParaRPr lang="ar-SA" dirty="0"/>
          </a:p>
        </p:txBody>
      </p:sp>
      <p:sp>
        <p:nvSpPr>
          <p:cNvPr id="3" name="عنصر نائب للمحتوى 2"/>
          <p:cNvSpPr>
            <a:spLocks noGrp="1"/>
          </p:cNvSpPr>
          <p:nvPr>
            <p:ph idx="1"/>
          </p:nvPr>
        </p:nvSpPr>
        <p:spPr/>
        <p:txBody>
          <a:bodyPr>
            <a:normAutofit fontScale="70000" lnSpcReduction="20000"/>
          </a:bodyPr>
          <a:lstStyle/>
          <a:p>
            <a:r>
              <a:rPr lang="ar-SA" b="1" dirty="0" smtClean="0"/>
              <a:t>تعددت تقسيمات الإحباط وهي كالتالي:</a:t>
            </a:r>
          </a:p>
          <a:p>
            <a:r>
              <a:rPr lang="ar-SA" b="1" dirty="0" smtClean="0"/>
              <a:t>1- الإحباط الأولي والإحباط الثانوي: </a:t>
            </a:r>
            <a:r>
              <a:rPr lang="ar-SA" dirty="0" smtClean="0"/>
              <a:t>وفي الإحباط الأولي يكون موضوع إشباع الدافع غير موجود مثلا: الدافع الجوع لكن الطعام غير موجود أما في الإحباط الثانوي يكون موضوع إشباع الدافع موجود ويوجد عائق يمنع من بلوغه مثلا: الدافع الجوع موضوع الإشباع الطعام موجود لكنه على النار لم ينضج بعد.</a:t>
            </a:r>
          </a:p>
          <a:p>
            <a:endParaRPr lang="ar-SA" dirty="0" smtClean="0"/>
          </a:p>
          <a:p>
            <a:r>
              <a:rPr lang="ar-SA" dirty="0" smtClean="0"/>
              <a:t>2</a:t>
            </a:r>
            <a:r>
              <a:rPr lang="ar-SA" b="1" dirty="0" smtClean="0"/>
              <a:t>- الإحباط السلبي والإحباط الإيجابي: </a:t>
            </a:r>
            <a:r>
              <a:rPr lang="ar-SA" dirty="0" smtClean="0"/>
              <a:t>الن عدم إشباع دافع الفرد ويرافق ذلك نوع من التهديد إذا كان التهديد بسيطاً يسمى بالإحباط السلبي مثال: التهديد الذي يشعر به الطفل لأن طبق الحلوى في مكان مغلق بينما إذا كان التهديد شديداً يسمى بالإحباط الإيجابي مثال: طفل يمنعه والده من الخروج في نزهه وينذره أنه سيعاقبه بشدة إن خرج.</a:t>
            </a:r>
          </a:p>
          <a:p>
            <a:endParaRPr lang="ar-SA" dirty="0" smtClean="0"/>
          </a:p>
          <a:p>
            <a:r>
              <a:rPr lang="ar-SA" b="1" dirty="0" smtClean="0"/>
              <a:t>3- الإحباط الداخلي والإحباط الخارجي: </a:t>
            </a:r>
            <a:r>
              <a:rPr lang="ar-SA" dirty="0" smtClean="0"/>
              <a:t>يعتمد التصنيف هنا على مصدر العائق فإذا كان من الفرد وبنيته الجسمية أو النفسية سمي داخلي مثال: شخص تمنعه قيمه من إرضاء دافع. بينما إذا كان مصدر العائق خارجي كالمحيط الاجتماعي والطبيعي سمي خارجياً: مثال: طفل يمتنع عن الخروج في نزهة بسبب رداءة الجو.</a:t>
            </a:r>
            <a:endParaRPr lang="ar-SA" dirty="0"/>
          </a:p>
        </p:txBody>
      </p:sp>
    </p:spTree>
    <p:extLst>
      <p:ext uri="{BB962C8B-B14F-4D97-AF65-F5344CB8AC3E}">
        <p14:creationId xmlns:p14="http://schemas.microsoft.com/office/powerpoint/2010/main" val="13923527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0"/>
            <a:ext cx="8229600" cy="490066"/>
          </a:xfrm>
          <a:gradFill>
            <a:gsLst>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p:spPr>
        <p:txBody>
          <a:bodyPr>
            <a:normAutofit fontScale="90000"/>
          </a:bodyPr>
          <a:lstStyle/>
          <a:p>
            <a:r>
              <a:rPr lang="ar-SA" dirty="0" smtClean="0"/>
              <a:t>آثار الإحباط</a:t>
            </a:r>
            <a:endParaRPr lang="ar-SA" dirty="0"/>
          </a:p>
        </p:txBody>
      </p:sp>
      <p:sp>
        <p:nvSpPr>
          <p:cNvPr id="3" name="عنصر نائب للمحتوى 2"/>
          <p:cNvSpPr>
            <a:spLocks noGrp="1"/>
          </p:cNvSpPr>
          <p:nvPr>
            <p:ph idx="1"/>
          </p:nvPr>
        </p:nvSpPr>
        <p:spPr>
          <a:xfrm>
            <a:off x="457200" y="548680"/>
            <a:ext cx="8229600" cy="6192688"/>
          </a:xfrm>
        </p:spPr>
        <p:txBody>
          <a:bodyPr>
            <a:normAutofit fontScale="62500" lnSpcReduction="20000"/>
          </a:bodyPr>
          <a:lstStyle/>
          <a:p>
            <a:r>
              <a:rPr lang="ar-SA" dirty="0" smtClean="0"/>
              <a:t>1- الفشل قد يبعث على الإبداع والنجاح: إن بعض حالات التهديد تعتبر بمثابة الحافز ومثيره للإبداع وسلوك حل المشكلات. فإن لم يكن هناك مشكلة لن يكون هناك حلول وسيكون هناك جمود .إن الحالة الانفعالية المصاحبة للإحباط تسمى بالقلق أو الضيق أو التوتر  وبعض العلماء يستخدمون هذه المصطلحات ليدلوا على الإحباط   تكون بمثابة المحرك والمثير الذي يدفع الفرد للعمل والنجاح والإبداع ولكن يجب أن </a:t>
            </a:r>
            <a:r>
              <a:rPr lang="ar-SA" dirty="0" err="1" smtClean="0"/>
              <a:t>لايزيد</a:t>
            </a:r>
            <a:r>
              <a:rPr lang="ar-SA" dirty="0" smtClean="0"/>
              <a:t> الإحباط عن حده المتوسط حتى لا تحدث نتائج عكسيه حيث أن الفرد هنا لن يتمكن من العمل كما أن تكرار الفشل والإحباط وما يرافقه من قلق زائد يكون بمثابة المعيق الذي يحول دون العمل والإنجاز</a:t>
            </a:r>
          </a:p>
          <a:p>
            <a:endParaRPr lang="ar-SA" dirty="0" smtClean="0"/>
          </a:p>
          <a:p>
            <a:r>
              <a:rPr lang="ar-SA" dirty="0" smtClean="0"/>
              <a:t>2- الإحباط يؤدي للعدوان: وجد من خلال الدراسات أن السلوك العدواني بكل أشكاله تسبقه دوماً حالة احباط وفشل. إن العدوان الناتج عن التهديد المرافق للإحباط يأخذ أشكال عديدة قد يكون لفظياً كالكلمات البذيئة والتعنيف اللفظي أو جسدياً كالضرب والرفس والتخريب. وقد يكون العدوان مباشراً ( موجه لمصدر الفشل) أو غير مباشر( موجه لمصدر آخر غير المصدر الأصلي للفشل)</a:t>
            </a:r>
          </a:p>
          <a:p>
            <a:r>
              <a:rPr lang="ar-SA" dirty="0" smtClean="0"/>
              <a:t>3-الإحباط ووسائل الدوافع الأولية: يقود الإحباط لاتباع العديد من آليات الدفاع النفسية مثل: النكوص والتبرير والإسقاط فالسيدة التي فشلت في حياتها الزوجية قد تبكي </a:t>
            </a:r>
            <a:r>
              <a:rPr lang="ar-SA" dirty="0" err="1" smtClean="0"/>
              <a:t>كالطفله</a:t>
            </a:r>
            <a:r>
              <a:rPr lang="ar-SA" dirty="0" smtClean="0"/>
              <a:t> في حضن والدتها كما كانت تفعل إنها نكصت لمرحلة ماضية.</a:t>
            </a:r>
          </a:p>
          <a:p>
            <a:endParaRPr lang="ar-SA" dirty="0" smtClean="0"/>
          </a:p>
          <a:p>
            <a:r>
              <a:rPr lang="ar-SA" dirty="0" smtClean="0"/>
              <a:t>4- الإحباط يؤدي إلى اليأس والاستسلام والاضطرابات النفسية: إن تكرار الإحباط والفشل يخلق حالة من اليأس والاستسلام يرافقها ضعف الثقة بالنفس والشعور بعدم الكفاءة والشعور بالعزلة وعندما تصل الشخصية لهذه المرحلة تكون عرضة للاضطرابات النفسية عند تعرضها لأي موقف ضاغط.</a:t>
            </a:r>
          </a:p>
          <a:p>
            <a:r>
              <a:rPr lang="ar-SA" dirty="0" smtClean="0"/>
              <a:t>تكرار الإحباط           يأس واستسلام + موقف ضاغط          اضطراب نفسي أو عقلي</a:t>
            </a:r>
          </a:p>
          <a:p>
            <a:pPr marL="0" indent="0">
              <a:buNone/>
            </a:pPr>
            <a:r>
              <a:rPr lang="ar-SA" dirty="0"/>
              <a:t> </a:t>
            </a:r>
            <a:r>
              <a:rPr lang="ar-SA" dirty="0" smtClean="0"/>
              <a:t>   فشل وقلق مستمر        ضعف ثقة بالنفس + شدة </a:t>
            </a:r>
            <a:r>
              <a:rPr lang="ar-SA" smtClean="0"/>
              <a:t>نفسية             اضطراب</a:t>
            </a:r>
            <a:endParaRPr lang="ar-SA" dirty="0"/>
          </a:p>
        </p:txBody>
      </p:sp>
      <p:cxnSp>
        <p:nvCxnSpPr>
          <p:cNvPr id="5" name="رابط كسهم مستقيم 4"/>
          <p:cNvCxnSpPr/>
          <p:nvPr/>
        </p:nvCxnSpPr>
        <p:spPr>
          <a:xfrm flipH="1">
            <a:off x="6516216" y="6237312"/>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رابط كسهم مستقيم 5"/>
          <p:cNvCxnSpPr/>
          <p:nvPr/>
        </p:nvCxnSpPr>
        <p:spPr>
          <a:xfrm flipH="1">
            <a:off x="3275856" y="6233527"/>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رابط كسهم مستقيم 6"/>
          <p:cNvCxnSpPr/>
          <p:nvPr/>
        </p:nvCxnSpPr>
        <p:spPr>
          <a:xfrm flipH="1">
            <a:off x="6516216" y="6504745"/>
            <a:ext cx="53936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رابط كسهم مستقيم 8"/>
          <p:cNvCxnSpPr/>
          <p:nvPr/>
        </p:nvCxnSpPr>
        <p:spPr>
          <a:xfrm flipH="1">
            <a:off x="3353296" y="6504745"/>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12423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gradFill>
            <a:gsLst>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p:spPr>
        <p:txBody>
          <a:bodyPr/>
          <a:lstStyle/>
          <a:p>
            <a:r>
              <a:rPr lang="ar-SA" dirty="0" smtClean="0"/>
              <a:t>كيفية مواجهة الإحباط</a:t>
            </a:r>
            <a:endParaRPr lang="ar-SA" dirty="0"/>
          </a:p>
        </p:txBody>
      </p:sp>
      <p:sp>
        <p:nvSpPr>
          <p:cNvPr id="3" name="عنصر نائب للمحتوى 2"/>
          <p:cNvSpPr>
            <a:spLocks noGrp="1"/>
          </p:cNvSpPr>
          <p:nvPr>
            <p:ph idx="1"/>
          </p:nvPr>
        </p:nvSpPr>
        <p:spPr>
          <a:xfrm>
            <a:off x="457200" y="1600200"/>
            <a:ext cx="8229600" cy="5257800"/>
          </a:xfrm>
        </p:spPr>
        <p:txBody>
          <a:bodyPr>
            <a:normAutofit fontScale="77500" lnSpcReduction="20000"/>
          </a:bodyPr>
          <a:lstStyle/>
          <a:p>
            <a:r>
              <a:rPr lang="ar-SA" dirty="0" smtClean="0"/>
              <a:t>1- تدريب الفرد على تحمل قدر معين من الإحباط منذ صغره، فالحياة لا تعطي الفرد كل ما يريد</a:t>
            </a:r>
            <a:r>
              <a:rPr lang="ar-SA" dirty="0" smtClean="0"/>
              <a:t>.</a:t>
            </a:r>
          </a:p>
          <a:p>
            <a:pPr marL="0" indent="0">
              <a:buNone/>
            </a:pPr>
            <a:endParaRPr lang="ar-SA" dirty="0" smtClean="0"/>
          </a:p>
          <a:p>
            <a:r>
              <a:rPr lang="ar-SA" dirty="0" smtClean="0"/>
              <a:t>2- يجب أن لا يكون هناك هوة بين مستوى طموح الفرد وقدراته أي أن لا يبالغ في طموحاته بالنسبة لقدراته الجسمية والنفسية والمادية بل يرسم أهدافه في حدود إمكانياته. إن التفاوت بين مستوى الطموح والقدرات من علامات الشخصية المضطربة</a:t>
            </a:r>
            <a:r>
              <a:rPr lang="ar-SA" dirty="0" smtClean="0"/>
              <a:t>.</a:t>
            </a:r>
          </a:p>
          <a:p>
            <a:pPr marL="0" indent="0">
              <a:buNone/>
            </a:pPr>
            <a:endParaRPr lang="ar-SA" dirty="0" smtClean="0"/>
          </a:p>
          <a:p>
            <a:r>
              <a:rPr lang="ar-SA" dirty="0" smtClean="0"/>
              <a:t>3- وضع الخطط والبرامج التي يرسمها الفرد لنفسه تساعد في مواجهة المواقف </a:t>
            </a:r>
            <a:r>
              <a:rPr lang="ar-SA" dirty="0" err="1" smtClean="0"/>
              <a:t>الإحباطية</a:t>
            </a:r>
            <a:r>
              <a:rPr lang="ar-SA" dirty="0" smtClean="0"/>
              <a:t> لأنها تتيح أن يضع في حسبانه المتغيرات والاحتمالات فيخلق عنده نوعا من الاستعداد للمواجهة، كما أنها تمكنه من تجزئة أهدافه حتى يصل للهدف الأكبر بطريقه مخططه ومتدرجة</a:t>
            </a:r>
            <a:r>
              <a:rPr lang="ar-SA" dirty="0" smtClean="0"/>
              <a:t>.</a:t>
            </a:r>
          </a:p>
          <a:p>
            <a:pPr marL="0" indent="0">
              <a:buNone/>
            </a:pPr>
            <a:endParaRPr lang="ar-SA" dirty="0" smtClean="0"/>
          </a:p>
          <a:p>
            <a:r>
              <a:rPr lang="ar-SA" dirty="0" smtClean="0"/>
              <a:t>4-تنمية الفرد لقدراته واستعداداته وخبراته باستمرار مما يزيد كفاءته ويكون أقل عرضة لحالات الفشل.</a:t>
            </a:r>
            <a:endParaRPr lang="ar-SA" dirty="0"/>
          </a:p>
        </p:txBody>
      </p:sp>
    </p:spTree>
    <p:extLst>
      <p:ext uri="{BB962C8B-B14F-4D97-AF65-F5344CB8AC3E}">
        <p14:creationId xmlns:p14="http://schemas.microsoft.com/office/powerpoint/2010/main" val="17872886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27856"/>
            <a:ext cx="8229600" cy="1143000"/>
          </a:xfrm>
          <a:gradFill>
            <a:gsLst>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p:spPr>
        <p:txBody>
          <a:bodyPr/>
          <a:lstStyle/>
          <a:p>
            <a:r>
              <a:rPr lang="ar-SA" dirty="0" smtClean="0"/>
              <a:t>التعامل مع الإحباط بطرق عملية</a:t>
            </a:r>
            <a:endParaRPr lang="ar-SA" dirty="0"/>
          </a:p>
        </p:txBody>
      </p:sp>
      <p:sp>
        <p:nvSpPr>
          <p:cNvPr id="3" name="عنصر نائب للمحتوى 2"/>
          <p:cNvSpPr>
            <a:spLocks noGrp="1"/>
          </p:cNvSpPr>
          <p:nvPr>
            <p:ph idx="1"/>
          </p:nvPr>
        </p:nvSpPr>
        <p:spPr>
          <a:xfrm>
            <a:off x="457200" y="1196752"/>
            <a:ext cx="8229600" cy="5256584"/>
          </a:xfrm>
        </p:spPr>
        <p:txBody>
          <a:bodyPr>
            <a:normAutofit lnSpcReduction="10000"/>
          </a:bodyPr>
          <a:lstStyle/>
          <a:p>
            <a:r>
              <a:rPr lang="ar-SA" dirty="0" smtClean="0"/>
              <a:t>عند النظر بشكل عملي للطرق التي يتبعها الفرد حين مروره بالإحباط نجده يتبع طرقاً مباشرة أو غير مباشرة.</a:t>
            </a:r>
          </a:p>
          <a:p>
            <a:pPr marL="0" indent="0">
              <a:buNone/>
            </a:pPr>
            <a:endParaRPr lang="ar-SA" dirty="0" smtClean="0"/>
          </a:p>
          <a:p>
            <a:r>
              <a:rPr lang="ar-SA" dirty="0" smtClean="0"/>
              <a:t>1- </a:t>
            </a:r>
            <a:r>
              <a:rPr lang="ar-SA" b="1" dirty="0" smtClean="0"/>
              <a:t>الطرق </a:t>
            </a:r>
            <a:r>
              <a:rPr lang="ar-SA" b="1" dirty="0" smtClean="0"/>
              <a:t>المباشرة: </a:t>
            </a:r>
            <a:r>
              <a:rPr lang="ar-SA" dirty="0" smtClean="0"/>
              <a:t>( زيادة المجهود، تغيير الطريقة، تغيير الهدف) إن الطرق المباشرة شعوريه إرادية تعتمد على التفكير والتروي وغالباً ما تنجح في تخليص الفرد من الإحباط.</a:t>
            </a:r>
          </a:p>
          <a:p>
            <a:endParaRPr lang="ar-SA" dirty="0"/>
          </a:p>
          <a:p>
            <a:r>
              <a:rPr lang="ar-SA" dirty="0" smtClean="0"/>
              <a:t>2- </a:t>
            </a:r>
            <a:r>
              <a:rPr lang="ar-SA" b="1" dirty="0" smtClean="0"/>
              <a:t>الطرق غير المباشرة: </a:t>
            </a:r>
            <a:r>
              <a:rPr lang="ar-SA" dirty="0" smtClean="0"/>
              <a:t>هي أساليب دفاعية لاشعورية مثل الكبت والتبرير والنكوص ...الخ ( سنشرحه في درس قادم) </a:t>
            </a:r>
            <a:endParaRPr lang="ar-SA" dirty="0"/>
          </a:p>
        </p:txBody>
      </p:sp>
    </p:spTree>
    <p:extLst>
      <p:ext uri="{BB962C8B-B14F-4D97-AF65-F5344CB8AC3E}">
        <p14:creationId xmlns:p14="http://schemas.microsoft.com/office/powerpoint/2010/main" val="14118071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16632"/>
            <a:ext cx="8229600" cy="1143000"/>
          </a:xfrm>
          <a:gradFill>
            <a:gsLst>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p:spPr>
        <p:txBody>
          <a:bodyPr>
            <a:normAutofit/>
          </a:bodyPr>
          <a:lstStyle/>
          <a:p>
            <a:r>
              <a:rPr lang="ar-SA" sz="3600" dirty="0" smtClean="0"/>
              <a:t>الطرق المباشرة عند التعامل مع الإحباط بشكل </a:t>
            </a:r>
            <a:r>
              <a:rPr lang="ar-SA" sz="3600" b="1" dirty="0" smtClean="0">
                <a:solidFill>
                  <a:schemeClr val="tx1">
                    <a:lumMod val="85000"/>
                    <a:lumOff val="15000"/>
                  </a:schemeClr>
                </a:solidFill>
              </a:rPr>
              <a:t>عملي</a:t>
            </a:r>
            <a:endParaRPr lang="ar-SA" sz="3600" b="1" dirty="0">
              <a:solidFill>
                <a:schemeClr val="tx1">
                  <a:lumMod val="85000"/>
                  <a:lumOff val="15000"/>
                </a:schemeClr>
              </a:solidFill>
            </a:endParaRPr>
          </a:p>
        </p:txBody>
      </p:sp>
      <p:sp>
        <p:nvSpPr>
          <p:cNvPr id="3" name="عنصر نائب للمحتوى 2"/>
          <p:cNvSpPr>
            <a:spLocks noGrp="1"/>
          </p:cNvSpPr>
          <p:nvPr>
            <p:ph idx="1"/>
          </p:nvPr>
        </p:nvSpPr>
        <p:spPr>
          <a:xfrm>
            <a:off x="457200" y="1268760"/>
            <a:ext cx="8229600" cy="5184576"/>
          </a:xfrm>
        </p:spPr>
        <p:txBody>
          <a:bodyPr>
            <a:normAutofit fontScale="77500" lnSpcReduction="20000"/>
          </a:bodyPr>
          <a:lstStyle/>
          <a:p>
            <a:pPr marL="0" indent="0">
              <a:buNone/>
            </a:pPr>
            <a:endParaRPr lang="ar-SA" b="1" dirty="0" smtClean="0"/>
          </a:p>
          <a:p>
            <a:pPr marL="0" indent="0">
              <a:buNone/>
            </a:pPr>
            <a:r>
              <a:rPr lang="ar-SA" sz="3600" b="1" dirty="0" smtClean="0"/>
              <a:t>1- </a:t>
            </a:r>
            <a:r>
              <a:rPr lang="ar-SA" sz="3600" b="1" dirty="0" smtClean="0"/>
              <a:t>زيادة </a:t>
            </a:r>
            <a:r>
              <a:rPr lang="ar-SA" sz="3600" b="1" dirty="0" smtClean="0"/>
              <a:t>المجهود: </a:t>
            </a:r>
            <a:r>
              <a:rPr lang="ar-SA" sz="3600" dirty="0" smtClean="0"/>
              <a:t>للتخلص من العائق يقوم الفرد بزيادة المجهود مثال: الطالب الراسب سيبذل مزيدا من مجهوده في المذاكرة لينجح وإن لم ينفع الجهد الإضافي يتم تغيير الطريقة المتبعة لإزالة العائق</a:t>
            </a:r>
          </a:p>
          <a:p>
            <a:pPr marL="0" indent="0">
              <a:buNone/>
            </a:pPr>
            <a:endParaRPr lang="ar-SA" sz="3600" dirty="0" smtClean="0"/>
          </a:p>
          <a:p>
            <a:pPr marL="0" indent="0">
              <a:buNone/>
            </a:pPr>
            <a:r>
              <a:rPr lang="ar-SA" sz="3600" dirty="0" smtClean="0"/>
              <a:t>2</a:t>
            </a:r>
            <a:r>
              <a:rPr lang="ar-SA" sz="3600" b="1" dirty="0" smtClean="0"/>
              <a:t>- تغيير الطريقة: </a:t>
            </a:r>
            <a:r>
              <a:rPr lang="ar-SA" sz="3600" dirty="0" smtClean="0"/>
              <a:t>يحل الفرد أن يغير طريقته في الحل لإزالة العائق ويتبع طرقاً أخرى للوصول للهدف فإذا علقت الطابة فوق الشجرة وحاول الطفل أن يتسلق الشجرة وعجز قد يكرر محاولاته ولكنه لا يوفق فهنا يغير الطريقة ويقذف الطابة بالحجارة لتسقط من الشجرة.</a:t>
            </a:r>
          </a:p>
          <a:p>
            <a:pPr marL="0" indent="0">
              <a:buNone/>
            </a:pPr>
            <a:endParaRPr lang="ar-SA" sz="3600" dirty="0" smtClean="0"/>
          </a:p>
          <a:p>
            <a:pPr marL="0" indent="0">
              <a:buNone/>
            </a:pPr>
            <a:r>
              <a:rPr lang="ar-SA" sz="3600" dirty="0" smtClean="0"/>
              <a:t>3-  </a:t>
            </a:r>
            <a:r>
              <a:rPr lang="ar-SA" sz="3600" b="1" dirty="0" smtClean="0"/>
              <a:t>تغيير الهدف : </a:t>
            </a:r>
            <a:r>
              <a:rPr lang="ar-SA" sz="3600" dirty="0" smtClean="0"/>
              <a:t>إذا </a:t>
            </a:r>
            <a:r>
              <a:rPr lang="ar-SA" sz="3600" dirty="0"/>
              <a:t>فشلت الطريقتان السابقتان يغير الطالب هدفه فإذا فشل مرات متكررة في كلية الطب فإنه يحول للهندسة، وإذا فشل في الحصول على مقعد لمشاهدة فيلم سينمائي مرغوب يشاهد فيلماً آخر.</a:t>
            </a:r>
          </a:p>
          <a:p>
            <a:pPr marL="0" indent="0">
              <a:buNone/>
            </a:pPr>
            <a:endParaRPr lang="ar-SA" sz="3600" dirty="0" smtClean="0"/>
          </a:p>
        </p:txBody>
      </p:sp>
    </p:spTree>
    <p:extLst>
      <p:ext uri="{BB962C8B-B14F-4D97-AF65-F5344CB8AC3E}">
        <p14:creationId xmlns:p14="http://schemas.microsoft.com/office/powerpoint/2010/main" val="36228875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أولا: الصراع  معناه</a:t>
            </a:r>
            <a:endParaRPr lang="ar-SA" dirty="0"/>
          </a:p>
        </p:txBody>
      </p:sp>
      <p:sp>
        <p:nvSpPr>
          <p:cNvPr id="3" name="عنصر نائب للمحتوى 2"/>
          <p:cNvSpPr>
            <a:spLocks noGrp="1"/>
          </p:cNvSpPr>
          <p:nvPr>
            <p:ph idx="1"/>
          </p:nvPr>
        </p:nvSpPr>
        <p:spPr/>
        <p:txBody>
          <a:bodyPr>
            <a:normAutofit fontScale="92500" lnSpcReduction="20000"/>
          </a:bodyPr>
          <a:lstStyle/>
          <a:p>
            <a:r>
              <a:rPr lang="ar-SA" dirty="0" smtClean="0"/>
              <a:t>حالة يمر بها الفرد عندما لا يستطيع إرضاء دافعين معاً أو دوافع عدة ويكون كل منها قائما لديه . </a:t>
            </a:r>
            <a:endParaRPr lang="ar-SA" dirty="0"/>
          </a:p>
          <a:p>
            <a:endParaRPr lang="ar-SA" dirty="0" smtClean="0"/>
          </a:p>
          <a:p>
            <a:r>
              <a:rPr lang="ar-SA" dirty="0" smtClean="0"/>
              <a:t>الصراع حالة نفسية مؤلمة يشعر الفرد فيها بوجود حاجات ورغبات متناقضة لا يمكن تحقيقها معاً.</a:t>
            </a:r>
          </a:p>
          <a:p>
            <a:endParaRPr lang="ar-SA" dirty="0"/>
          </a:p>
          <a:p>
            <a:r>
              <a:rPr lang="ar-SA" dirty="0" smtClean="0"/>
              <a:t>أمثلة : صراع لدى الطفل بين أن يبقى في المنزل يذاكر أو يذهب في نزهة للتمتع. الطالب يحتار بين كلية الهندسة والكلية العسكرية، المرأة التي تحتار عن شراء غرضين تحتاجهما للمنزل وليس لديها النقود الكافية</a:t>
            </a:r>
            <a:endParaRPr lang="ar-SA" dirty="0"/>
          </a:p>
        </p:txBody>
      </p:sp>
    </p:spTree>
    <p:extLst>
      <p:ext uri="{BB962C8B-B14F-4D97-AF65-F5344CB8AC3E}">
        <p14:creationId xmlns:p14="http://schemas.microsoft.com/office/powerpoint/2010/main" val="33718564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الطرق المباشرة عند التعامل مع الإحباط بشكل </a:t>
            </a:r>
            <a:r>
              <a:rPr lang="ar-SA" b="1" dirty="0">
                <a:solidFill>
                  <a:schemeClr val="tx1">
                    <a:lumMod val="85000"/>
                    <a:lumOff val="15000"/>
                  </a:schemeClr>
                </a:solidFill>
              </a:rPr>
              <a:t>عملي</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16371336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68541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gradFill>
            <a:gsLst>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p:spPr>
        <p:txBody>
          <a:bodyPr/>
          <a:lstStyle/>
          <a:p>
            <a:r>
              <a:rPr lang="ar-SA" dirty="0" smtClean="0"/>
              <a:t>الإحباط والصحة النفسية</a:t>
            </a:r>
            <a:endParaRPr lang="ar-SA" dirty="0"/>
          </a:p>
        </p:txBody>
      </p:sp>
      <p:sp>
        <p:nvSpPr>
          <p:cNvPr id="3" name="عنصر نائب للمحتوى 2"/>
          <p:cNvSpPr>
            <a:spLocks noGrp="1"/>
          </p:cNvSpPr>
          <p:nvPr>
            <p:ph idx="1"/>
          </p:nvPr>
        </p:nvSpPr>
        <p:spPr/>
        <p:txBody>
          <a:bodyPr/>
          <a:lstStyle/>
          <a:p>
            <a:r>
              <a:rPr lang="ar-SA" dirty="0" smtClean="0"/>
              <a:t>جميعنا نتعرض لإحباطات في الحياة ومواقف تعتبر مشكلة إن القدرة على العثور على طرق وأساليب لحل المشكلة والتكيف بطريقة جيدة توصلنا للصحة النفسية</a:t>
            </a:r>
            <a:endParaRPr lang="ar-SA" dirty="0"/>
          </a:p>
        </p:txBody>
      </p:sp>
      <p:graphicFrame>
        <p:nvGraphicFramePr>
          <p:cNvPr id="4" name="رسم تخطيطي 3"/>
          <p:cNvGraphicFramePr/>
          <p:nvPr>
            <p:extLst>
              <p:ext uri="{D42A27DB-BD31-4B8C-83A1-F6EECF244321}">
                <p14:modId xmlns:p14="http://schemas.microsoft.com/office/powerpoint/2010/main" val="1356275658"/>
              </p:ext>
            </p:extLst>
          </p:nvPr>
        </p:nvGraphicFramePr>
        <p:xfrm>
          <a:off x="1619672" y="2794000"/>
          <a:ext cx="6096000" cy="3947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33614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gradFill>
            <a:gsLst>
              <a:gs pos="0">
                <a:srgbClr val="92D050"/>
              </a:gs>
              <a:gs pos="50000">
                <a:schemeClr val="accent1">
                  <a:tint val="44500"/>
                  <a:satMod val="160000"/>
                </a:schemeClr>
              </a:gs>
              <a:gs pos="100000">
                <a:schemeClr val="accent1">
                  <a:tint val="23500"/>
                  <a:satMod val="160000"/>
                </a:schemeClr>
              </a:gs>
            </a:gsLst>
            <a:lin ang="5400000" scaled="0"/>
          </a:gradFill>
        </p:spPr>
        <p:txBody>
          <a:bodyPr/>
          <a:lstStyle/>
          <a:p>
            <a:r>
              <a:rPr lang="ar-SA" dirty="0" smtClean="0"/>
              <a:t>بعض خصائص الصراع</a:t>
            </a:r>
            <a:endParaRPr lang="ar-SA" dirty="0"/>
          </a:p>
        </p:txBody>
      </p:sp>
      <p:sp>
        <p:nvSpPr>
          <p:cNvPr id="3" name="عنصر نائب للمحتوى 2"/>
          <p:cNvSpPr>
            <a:spLocks noGrp="1"/>
          </p:cNvSpPr>
          <p:nvPr>
            <p:ph idx="1"/>
          </p:nvPr>
        </p:nvSpPr>
        <p:spPr/>
        <p:txBody>
          <a:bodyPr>
            <a:normAutofit fontScale="62500" lnSpcReduction="20000"/>
          </a:bodyPr>
          <a:lstStyle/>
          <a:p>
            <a:r>
              <a:rPr lang="ar-SA" dirty="0" smtClean="0"/>
              <a:t>1- إن كل عنصر في الموقف يدفع الشخص للإقدام على الشيء ويرمز له بـعلامة (+) أو للإحجام عنه أي الابتعاد ويرمز له بعلامة (-).</a:t>
            </a:r>
          </a:p>
          <a:p>
            <a:endParaRPr lang="ar-SA" dirty="0"/>
          </a:p>
          <a:p>
            <a:r>
              <a:rPr lang="ar-SA" dirty="0" smtClean="0"/>
              <a:t>2-  إن هذه القوى ليست متساوية في شدتها وقوتها.</a:t>
            </a:r>
          </a:p>
          <a:p>
            <a:endParaRPr lang="ar-SA" dirty="0"/>
          </a:p>
          <a:p>
            <a:r>
              <a:rPr lang="ar-SA" dirty="0" smtClean="0"/>
              <a:t>3- إن هذه القوى التي تتجاذب السلوك قد يكون مصدرها قوى ودوافع داخلية أو قد تكون خارجية المصدر.</a:t>
            </a:r>
          </a:p>
          <a:p>
            <a:endParaRPr lang="ar-SA" dirty="0"/>
          </a:p>
          <a:p>
            <a:r>
              <a:rPr lang="ar-SA" dirty="0" smtClean="0"/>
              <a:t>4- إن الموقف الذي يتعرض فيه الفرد لحالة من الصراع يدفعه للقيام بسلوك حتى يتكيف مع الموقف وبالتالي فإنه يعيد توازنه، ولكن في حالة عدم الوصول لحل فيكون هناك قلق واختلال في التوازن ويعرض الفرد للاضطراب النفسي..</a:t>
            </a:r>
          </a:p>
          <a:p>
            <a:endParaRPr lang="ar-SA" dirty="0"/>
          </a:p>
          <a:p>
            <a:r>
              <a:rPr lang="ar-SA" dirty="0" smtClean="0"/>
              <a:t>5- يرافق حالة الصراع حالة من الإحباط والسبب أن الفرد إذا نجح في حل الصراع وإشباع أحد الدافعين فإن ذلك يكون على حساب الدافع أو الرغبة الأخرى التي فشل في إشباعها وهذا بحد ذاته احباط.</a:t>
            </a:r>
            <a:endParaRPr lang="ar-SA" dirty="0"/>
          </a:p>
        </p:txBody>
      </p:sp>
    </p:spTree>
    <p:extLst>
      <p:ext uri="{BB962C8B-B14F-4D97-AF65-F5344CB8AC3E}">
        <p14:creationId xmlns:p14="http://schemas.microsoft.com/office/powerpoint/2010/main" val="11995353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gradFill>
            <a:gsLst>
              <a:gs pos="0">
                <a:srgbClr val="92D050"/>
              </a:gs>
              <a:gs pos="50000">
                <a:schemeClr val="accent1">
                  <a:tint val="44500"/>
                  <a:satMod val="160000"/>
                </a:schemeClr>
              </a:gs>
              <a:gs pos="100000">
                <a:schemeClr val="accent1">
                  <a:tint val="23500"/>
                  <a:satMod val="160000"/>
                </a:schemeClr>
              </a:gs>
            </a:gsLst>
            <a:lin ang="5400000" scaled="0"/>
          </a:gradFill>
        </p:spPr>
        <p:txBody>
          <a:bodyPr/>
          <a:lstStyle/>
          <a:p>
            <a:r>
              <a:rPr lang="ar-SA" dirty="0" smtClean="0"/>
              <a:t>أنواع الصراع</a:t>
            </a:r>
            <a:endParaRPr lang="ar-SA" dirty="0"/>
          </a:p>
        </p:txBody>
      </p:sp>
      <p:sp>
        <p:nvSpPr>
          <p:cNvPr id="3" name="عنصر نائب للمحتوى 2"/>
          <p:cNvSpPr>
            <a:spLocks noGrp="1"/>
          </p:cNvSpPr>
          <p:nvPr>
            <p:ph idx="1"/>
          </p:nvPr>
        </p:nvSpPr>
        <p:spPr/>
        <p:txBody>
          <a:bodyPr/>
          <a:lstStyle/>
          <a:p>
            <a:r>
              <a:rPr lang="ar-SA" dirty="0" smtClean="0"/>
              <a:t>1- صراع الإقدام والإقدام</a:t>
            </a:r>
            <a:r>
              <a:rPr lang="ar-SA" dirty="0" smtClean="0">
                <a:sym typeface="Wingdings" panose="05000000000000000000" pitchFamily="2" charset="2"/>
              </a:rPr>
              <a:t>: ( + + ) </a:t>
            </a:r>
            <a:r>
              <a:rPr lang="ar-SA" dirty="0" smtClean="0"/>
              <a:t> </a:t>
            </a:r>
          </a:p>
          <a:p>
            <a:pPr marL="0" indent="0">
              <a:buNone/>
            </a:pPr>
            <a:r>
              <a:rPr lang="ar-SA"/>
              <a:t> </a:t>
            </a:r>
            <a:r>
              <a:rPr lang="ar-SA" smtClean="0"/>
              <a:t>      يتنازع </a:t>
            </a:r>
            <a:r>
              <a:rPr lang="ar-SA" dirty="0" smtClean="0"/>
              <a:t>دافعان يدفع كل منهما الفرد للإقدام  على الشيء ولكنه لا يستطيع الحصول على الاثنين معاً مطلقاً. مثال: الطفل الجائع الذي يرغب بالطعام ولكنه في ذات الوقت يريد متابعة اللعب مع صديقه، والطالب الذي يريد شراء كتابين كلاهما ضروري ولكنه لا يستطيع لأن نقوده لا تكفي.</a:t>
            </a:r>
            <a:endParaRPr lang="ar-SA" dirty="0"/>
          </a:p>
        </p:txBody>
      </p:sp>
    </p:spTree>
    <p:extLst>
      <p:ext uri="{BB962C8B-B14F-4D97-AF65-F5344CB8AC3E}">
        <p14:creationId xmlns:p14="http://schemas.microsoft.com/office/powerpoint/2010/main" val="1784324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gradFill>
            <a:gsLst>
              <a:gs pos="0">
                <a:srgbClr val="92D050"/>
              </a:gs>
              <a:gs pos="50000">
                <a:schemeClr val="accent1">
                  <a:tint val="44500"/>
                  <a:satMod val="160000"/>
                </a:schemeClr>
              </a:gs>
              <a:gs pos="100000">
                <a:schemeClr val="accent1">
                  <a:tint val="23500"/>
                  <a:satMod val="160000"/>
                </a:schemeClr>
              </a:gs>
            </a:gsLst>
            <a:lin ang="5400000" scaled="0"/>
          </a:gradFill>
        </p:spPr>
        <p:txBody>
          <a:bodyPr/>
          <a:lstStyle/>
          <a:p>
            <a:r>
              <a:rPr lang="ar-SA" dirty="0" smtClean="0"/>
              <a:t>أنواع الصراع</a:t>
            </a:r>
            <a:endParaRPr lang="ar-SA" dirty="0"/>
          </a:p>
        </p:txBody>
      </p:sp>
      <p:sp>
        <p:nvSpPr>
          <p:cNvPr id="3" name="عنصر نائب للمحتوى 2"/>
          <p:cNvSpPr>
            <a:spLocks noGrp="1"/>
          </p:cNvSpPr>
          <p:nvPr>
            <p:ph idx="1"/>
          </p:nvPr>
        </p:nvSpPr>
        <p:spPr/>
        <p:txBody>
          <a:bodyPr>
            <a:normAutofit fontScale="92500" lnSpcReduction="20000"/>
          </a:bodyPr>
          <a:lstStyle/>
          <a:p>
            <a:r>
              <a:rPr lang="ar-SA" dirty="0" smtClean="0"/>
              <a:t>2- صراع الاحجام والاحجام </a:t>
            </a:r>
            <a:r>
              <a:rPr lang="ar-SA" dirty="0" smtClean="0">
                <a:sym typeface="Wingdings" panose="05000000000000000000" pitchFamily="2" charset="2"/>
              </a:rPr>
              <a:t>: ( -  - ) </a:t>
            </a:r>
            <a:r>
              <a:rPr lang="ar-SA" dirty="0" smtClean="0"/>
              <a:t> </a:t>
            </a:r>
          </a:p>
          <a:p>
            <a:pPr marL="0" indent="0">
              <a:buNone/>
            </a:pPr>
            <a:r>
              <a:rPr lang="ar-SA" dirty="0"/>
              <a:t> </a:t>
            </a:r>
            <a:r>
              <a:rPr lang="ar-SA" dirty="0" smtClean="0"/>
              <a:t>      يحدث صراع الإحجام والإحجام  حين يتعرض الفرد لموقف يتنازع فيه دافعين كل واحد يدفعه للابتعاد عن شيء وتجنبه ولا يستطيع تجنب الاثنين معاً. مثال: الطفل يخاف من الظلام  و يتجنب ذلك، كما  يتجنب أن يصفه الآخرون  بالجبن والخوف.  والجندي في </a:t>
            </a:r>
            <a:r>
              <a:rPr lang="ar-SA" dirty="0"/>
              <a:t>المعركة لا يرغب في الهجوم خوفا على حياته </a:t>
            </a:r>
            <a:r>
              <a:rPr lang="ar-SA" dirty="0" smtClean="0"/>
              <a:t> من قصف العدو كما لا يرغب أيضاً أن يتهمه الآخرون بالجبن والخيانة فعليه أن يختار بينهما.</a:t>
            </a:r>
          </a:p>
          <a:p>
            <a:pPr marL="0" indent="0">
              <a:buNone/>
            </a:pPr>
            <a:r>
              <a:rPr lang="ar-SA" dirty="0"/>
              <a:t> </a:t>
            </a:r>
            <a:r>
              <a:rPr lang="ar-SA" dirty="0" smtClean="0"/>
              <a:t>التهديد في هذا النوع من الصراع أشد من سابقه حيث يرافقه القلق والخوف وهو كثيرا </a:t>
            </a:r>
            <a:r>
              <a:rPr lang="ar-SA" dirty="0" err="1" smtClean="0"/>
              <a:t>مايقف</a:t>
            </a:r>
            <a:r>
              <a:rPr lang="ar-SA" dirty="0" smtClean="0"/>
              <a:t> خلف حالات السلوك </a:t>
            </a:r>
            <a:r>
              <a:rPr lang="ar-SA" dirty="0" err="1" smtClean="0"/>
              <a:t>اللااجتماعي</a:t>
            </a:r>
            <a:r>
              <a:rPr lang="ar-SA" dirty="0" smtClean="0"/>
              <a:t> أو </a:t>
            </a:r>
            <a:r>
              <a:rPr lang="ar-SA" dirty="0" err="1" smtClean="0"/>
              <a:t>السيكوباتية</a:t>
            </a:r>
            <a:r>
              <a:rPr lang="ar-SA" dirty="0" smtClean="0"/>
              <a:t>.</a:t>
            </a:r>
            <a:endParaRPr lang="ar-SA" dirty="0"/>
          </a:p>
        </p:txBody>
      </p:sp>
    </p:spTree>
    <p:extLst>
      <p:ext uri="{BB962C8B-B14F-4D97-AF65-F5344CB8AC3E}">
        <p14:creationId xmlns:p14="http://schemas.microsoft.com/office/powerpoint/2010/main" val="7013683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gradFill>
            <a:gsLst>
              <a:gs pos="0">
                <a:srgbClr val="92D050"/>
              </a:gs>
              <a:gs pos="50000">
                <a:schemeClr val="accent1">
                  <a:tint val="44500"/>
                  <a:satMod val="160000"/>
                </a:schemeClr>
              </a:gs>
              <a:gs pos="100000">
                <a:schemeClr val="accent1">
                  <a:tint val="23500"/>
                  <a:satMod val="160000"/>
                </a:schemeClr>
              </a:gs>
            </a:gsLst>
            <a:lin ang="5400000" scaled="0"/>
          </a:gradFill>
        </p:spPr>
        <p:txBody>
          <a:bodyPr/>
          <a:lstStyle/>
          <a:p>
            <a:r>
              <a:rPr lang="ar-SA" dirty="0" smtClean="0"/>
              <a:t>أنواع الصراع</a:t>
            </a:r>
            <a:endParaRPr lang="ar-SA" dirty="0"/>
          </a:p>
        </p:txBody>
      </p:sp>
      <p:sp>
        <p:nvSpPr>
          <p:cNvPr id="3" name="عنصر نائب للمحتوى 2"/>
          <p:cNvSpPr>
            <a:spLocks noGrp="1"/>
          </p:cNvSpPr>
          <p:nvPr>
            <p:ph idx="1"/>
          </p:nvPr>
        </p:nvSpPr>
        <p:spPr/>
        <p:txBody>
          <a:bodyPr>
            <a:normAutofit fontScale="77500" lnSpcReduction="20000"/>
          </a:bodyPr>
          <a:lstStyle/>
          <a:p>
            <a:r>
              <a:rPr lang="ar-SA" dirty="0" smtClean="0"/>
              <a:t>3- صراع الإقدام والاحجام </a:t>
            </a:r>
            <a:r>
              <a:rPr lang="ar-SA" dirty="0" smtClean="0">
                <a:sym typeface="Wingdings" panose="05000000000000000000" pitchFamily="2" charset="2"/>
              </a:rPr>
              <a:t>: ( +  - ) </a:t>
            </a:r>
            <a:r>
              <a:rPr lang="ar-SA" dirty="0" smtClean="0"/>
              <a:t> </a:t>
            </a:r>
          </a:p>
          <a:p>
            <a:r>
              <a:rPr lang="ar-SA" dirty="0"/>
              <a:t> </a:t>
            </a:r>
            <a:r>
              <a:rPr lang="ar-SA" dirty="0" smtClean="0"/>
              <a:t>يحدث صراع الإقدام والإحجام حين يتنازع الفرد شيئين أحدهما يدفعه للاقتراب والآخر يدفعه للابتعاد وقد يكون الشيء هو نفسه ينطوي على قوتين أحدهما جذب </a:t>
            </a:r>
            <a:r>
              <a:rPr lang="ar-SA" dirty="0" err="1" smtClean="0"/>
              <a:t>والآخرى</a:t>
            </a:r>
            <a:r>
              <a:rPr lang="ar-SA" dirty="0" smtClean="0"/>
              <a:t> منفره مثال: رجل يرغب في الزواج من فتاة حسناء ولكن أسرتها شرسة، وشخص يرغب في مشاهدة مباراة كرة قدم ولكنه يخاف رداءة الجو، أو شخص يرغب في دراسة الطب ولكنه يخشى طول المدة.</a:t>
            </a:r>
          </a:p>
          <a:p>
            <a:r>
              <a:rPr lang="ar-SA" dirty="0" smtClean="0"/>
              <a:t>أن تعرض الفرد لمثل هذا الصراع يخلق عديداً من الصعوبات والآثار النفسية السيئة وخاصة إذا طالت مدته أو كانت القيم التي ينطوي عليها الشيئيين متساوية مما يقود للقلق والاضطراب النفسي وكثر ما يرفض الشخص اختيار أي من الطرفين </a:t>
            </a:r>
            <a:r>
              <a:rPr lang="ar-SA" dirty="0" err="1" smtClean="0"/>
              <a:t>ويلجاء</a:t>
            </a:r>
            <a:r>
              <a:rPr lang="ar-SA" dirty="0" smtClean="0"/>
              <a:t> إلى </a:t>
            </a:r>
            <a:r>
              <a:rPr lang="ar-SA" dirty="0" err="1" smtClean="0"/>
              <a:t>التأجيل.مهما</a:t>
            </a:r>
            <a:r>
              <a:rPr lang="ar-SA" dirty="0" smtClean="0"/>
              <a:t> كان موقف الشخص فالشخصية الناضجة الواثقة أكثر قدرة على مواجهة وحل الصراع من الشخصية غير الناضجة والأقل ثقة</a:t>
            </a:r>
          </a:p>
        </p:txBody>
      </p:sp>
    </p:spTree>
    <p:extLst>
      <p:ext uri="{BB962C8B-B14F-4D97-AF65-F5344CB8AC3E}">
        <p14:creationId xmlns:p14="http://schemas.microsoft.com/office/powerpoint/2010/main" val="9361300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gradFill>
            <a:gsLst>
              <a:gs pos="0">
                <a:srgbClr val="92D050"/>
              </a:gs>
              <a:gs pos="50000">
                <a:schemeClr val="accent1">
                  <a:tint val="44500"/>
                  <a:satMod val="160000"/>
                </a:schemeClr>
              </a:gs>
              <a:gs pos="100000">
                <a:schemeClr val="accent1">
                  <a:tint val="23500"/>
                  <a:satMod val="160000"/>
                </a:schemeClr>
              </a:gs>
            </a:gsLst>
            <a:lin ang="5400000" scaled="0"/>
          </a:gradFill>
        </p:spPr>
        <p:txBody>
          <a:bodyPr/>
          <a:lstStyle/>
          <a:p>
            <a:r>
              <a:rPr lang="ar-SA" dirty="0" smtClean="0"/>
              <a:t>أنواع الصراع</a:t>
            </a:r>
            <a:endParaRPr lang="ar-SA" dirty="0"/>
          </a:p>
        </p:txBody>
      </p:sp>
      <p:sp>
        <p:nvSpPr>
          <p:cNvPr id="3" name="عنصر نائب للمحتوى 2"/>
          <p:cNvSpPr>
            <a:spLocks noGrp="1"/>
          </p:cNvSpPr>
          <p:nvPr>
            <p:ph idx="1"/>
          </p:nvPr>
        </p:nvSpPr>
        <p:spPr/>
        <p:txBody>
          <a:bodyPr>
            <a:normAutofit fontScale="85000" lnSpcReduction="10000"/>
          </a:bodyPr>
          <a:lstStyle/>
          <a:p>
            <a:r>
              <a:rPr lang="ar-SA" dirty="0" smtClean="0"/>
              <a:t>4- الصراع اللاشعوري:</a:t>
            </a:r>
          </a:p>
          <a:p>
            <a:r>
              <a:rPr lang="ar-SA" dirty="0" smtClean="0"/>
              <a:t>يحدث هذا الصراع في البناء العميق للشخصية ويكون بعيداً عن وعي صاحبه وليس في مستوى شعوره لذلك فإن عملية اكتشافه ليست سهله. ففي صراع بين ممارسة السباحة أو الاستمرار في الدراسة فإننا نكون أمام صراع شعوري أما في حالة ثورة الأب الذي عود ابنه على المسايرة والرعاية باستمرار فإننا أما صراع لم يكن الأب واعياً به بين ما يريد لنفسه من مكانة عند ابنه وبين ما يريده من تسلط الأب وتحكمه . إن الكثير من الخلافات الزوجية تكون ناتجه عن صراعات لا شعوريه فالزوج يحمل في لا شعوره النزوع لزوجه أم ترعاه وفي الوقت نفسه نجده نازع للاستقلال وتأكيد رجولته إن الكثر من الاضطرابات النفسية والجنسية ناتجه عن صراعات نفسية لاشعورية.</a:t>
            </a:r>
          </a:p>
        </p:txBody>
      </p:sp>
    </p:spTree>
    <p:extLst>
      <p:ext uri="{BB962C8B-B14F-4D97-AF65-F5344CB8AC3E}">
        <p14:creationId xmlns:p14="http://schemas.microsoft.com/office/powerpoint/2010/main" val="1182145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gradFill>
            <a:gsLst>
              <a:gs pos="0">
                <a:srgbClr val="92D050"/>
              </a:gs>
              <a:gs pos="50000">
                <a:schemeClr val="accent1">
                  <a:tint val="44500"/>
                  <a:satMod val="160000"/>
                </a:schemeClr>
              </a:gs>
              <a:gs pos="100000">
                <a:schemeClr val="accent1">
                  <a:tint val="23500"/>
                  <a:satMod val="160000"/>
                </a:schemeClr>
              </a:gs>
            </a:gsLst>
            <a:lin ang="5400000" scaled="0"/>
          </a:gradFill>
        </p:spPr>
        <p:txBody>
          <a:bodyPr/>
          <a:lstStyle/>
          <a:p>
            <a:r>
              <a:rPr lang="ar-SA" dirty="0" smtClean="0"/>
              <a:t>آثار الصراع</a:t>
            </a:r>
            <a:endParaRPr lang="ar-SA" dirty="0"/>
          </a:p>
        </p:txBody>
      </p:sp>
      <p:sp>
        <p:nvSpPr>
          <p:cNvPr id="3" name="عنصر نائب للمحتوى 2"/>
          <p:cNvSpPr>
            <a:spLocks noGrp="1"/>
          </p:cNvSpPr>
          <p:nvPr>
            <p:ph idx="1"/>
          </p:nvPr>
        </p:nvSpPr>
        <p:spPr/>
        <p:txBody>
          <a:bodyPr>
            <a:normAutofit fontScale="62500" lnSpcReduction="20000"/>
          </a:bodyPr>
          <a:lstStyle/>
          <a:p>
            <a:r>
              <a:rPr lang="ar-SA" b="1" dirty="0" smtClean="0">
                <a:solidFill>
                  <a:schemeClr val="tx1">
                    <a:lumMod val="85000"/>
                    <a:lumOff val="15000"/>
                  </a:schemeClr>
                </a:solidFill>
              </a:rPr>
              <a:t>قد يترك الصراع أثر سلبي في الشخصية ويعتمد ذلك على عدة عوامل أهما:</a:t>
            </a:r>
          </a:p>
          <a:p>
            <a:r>
              <a:rPr lang="ar-SA" b="1" dirty="0" smtClean="0">
                <a:solidFill>
                  <a:schemeClr val="tx1">
                    <a:lumMod val="85000"/>
                    <a:lumOff val="15000"/>
                  </a:schemeClr>
                </a:solidFill>
              </a:rPr>
              <a:t>نوع الرغبات وشدتها وتكرارها، وأهمية موضوع الصراعات وقدرات الفرد </a:t>
            </a:r>
            <a:r>
              <a:rPr lang="ar-SA" dirty="0" smtClean="0">
                <a:solidFill>
                  <a:schemeClr val="tx1">
                    <a:lumMod val="85000"/>
                    <a:lumOff val="15000"/>
                  </a:schemeClr>
                </a:solidFill>
              </a:rPr>
              <a:t>ومن الآثار التي يتركها الصراع</a:t>
            </a:r>
            <a:r>
              <a:rPr lang="ar-SA" dirty="0" smtClean="0">
                <a:solidFill>
                  <a:schemeClr val="tx1">
                    <a:lumMod val="85000"/>
                    <a:lumOff val="15000"/>
                  </a:schemeClr>
                </a:solidFill>
              </a:rPr>
              <a:t>:</a:t>
            </a:r>
          </a:p>
          <a:p>
            <a:pPr marL="0" indent="0">
              <a:buNone/>
            </a:pPr>
            <a:endParaRPr lang="ar-SA" dirty="0" smtClean="0"/>
          </a:p>
          <a:p>
            <a:r>
              <a:rPr lang="ar-SA" dirty="0" smtClean="0"/>
              <a:t>1- الشعور بالتعب والإعياء والانطواء على الذات</a:t>
            </a:r>
            <a:r>
              <a:rPr lang="ar-SA" dirty="0" smtClean="0"/>
              <a:t>.</a:t>
            </a:r>
          </a:p>
          <a:p>
            <a:pPr marL="0" indent="0">
              <a:buNone/>
            </a:pPr>
            <a:endParaRPr lang="ar-SA" dirty="0" smtClean="0"/>
          </a:p>
          <a:p>
            <a:r>
              <a:rPr lang="ar-SA" dirty="0" smtClean="0"/>
              <a:t>2- التهيج والإثارة الزائدة، واضطراب التفكير، وعدم القدرة على اتخاذ القرار</a:t>
            </a:r>
            <a:r>
              <a:rPr lang="ar-SA" dirty="0" smtClean="0"/>
              <a:t>.</a:t>
            </a:r>
          </a:p>
          <a:p>
            <a:endParaRPr lang="ar-SA" dirty="0" smtClean="0"/>
          </a:p>
          <a:p>
            <a:r>
              <a:rPr lang="ar-SA" dirty="0" smtClean="0"/>
              <a:t>3- </a:t>
            </a:r>
            <a:r>
              <a:rPr lang="ar-SA" dirty="0" smtClean="0"/>
              <a:t>يرافق </a:t>
            </a:r>
            <a:r>
              <a:rPr lang="ar-SA" dirty="0" smtClean="0"/>
              <a:t>الصراع حالة توتر وقلق تستثير الجهاز العصبي وتحدث أعراضاً عضوية متنوعه.</a:t>
            </a:r>
            <a:r>
              <a:rPr lang="ar-SA" dirty="0"/>
              <a:t> </a:t>
            </a:r>
            <a:endParaRPr lang="ar-SA" dirty="0" smtClean="0"/>
          </a:p>
          <a:p>
            <a:endParaRPr lang="ar-SA" dirty="0" smtClean="0"/>
          </a:p>
          <a:p>
            <a:r>
              <a:rPr lang="ar-SA" dirty="0" smtClean="0"/>
              <a:t>4- يخلق </a:t>
            </a:r>
            <a:r>
              <a:rPr lang="ar-SA" dirty="0"/>
              <a:t>اضطرابات عضوية ويضعف جهاز المناعة في حالة كان الصراع مزمناً.</a:t>
            </a:r>
          </a:p>
          <a:p>
            <a:endParaRPr lang="ar-SA" dirty="0"/>
          </a:p>
          <a:p>
            <a:r>
              <a:rPr lang="ar-SA" dirty="0" smtClean="0"/>
              <a:t>5- الصراع النفسي له صلة وثيقة بحالات العصاب(الأمراض النفسية) كما تبقى آثاره حتى تتم المعالجة.</a:t>
            </a:r>
          </a:p>
        </p:txBody>
      </p:sp>
    </p:spTree>
    <p:extLst>
      <p:ext uri="{BB962C8B-B14F-4D97-AF65-F5344CB8AC3E}">
        <p14:creationId xmlns:p14="http://schemas.microsoft.com/office/powerpoint/2010/main" val="32035513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gradFill>
            <a:gsLst>
              <a:gs pos="0">
                <a:srgbClr val="92D050"/>
              </a:gs>
              <a:gs pos="50000">
                <a:schemeClr val="accent1">
                  <a:tint val="44500"/>
                  <a:satMod val="160000"/>
                </a:schemeClr>
              </a:gs>
              <a:gs pos="100000">
                <a:schemeClr val="accent1">
                  <a:tint val="23500"/>
                  <a:satMod val="160000"/>
                </a:schemeClr>
              </a:gs>
            </a:gsLst>
            <a:lin ang="5400000" scaled="0"/>
          </a:gradFill>
        </p:spPr>
        <p:txBody>
          <a:bodyPr/>
          <a:lstStyle/>
          <a:p>
            <a:r>
              <a:rPr lang="ar-SA" dirty="0" smtClean="0"/>
              <a:t>قياس الصراع</a:t>
            </a:r>
            <a:endParaRPr lang="ar-SA" dirty="0"/>
          </a:p>
        </p:txBody>
      </p:sp>
      <p:sp>
        <p:nvSpPr>
          <p:cNvPr id="3" name="عنصر نائب للمحتوى 2"/>
          <p:cNvSpPr>
            <a:spLocks noGrp="1"/>
          </p:cNvSpPr>
          <p:nvPr>
            <p:ph idx="1"/>
          </p:nvPr>
        </p:nvSpPr>
        <p:spPr>
          <a:xfrm>
            <a:off x="457200" y="2636912"/>
            <a:ext cx="8229600" cy="3489251"/>
          </a:xfrm>
        </p:spPr>
        <p:txBody>
          <a:bodyPr/>
          <a:lstStyle/>
          <a:p>
            <a:r>
              <a:rPr lang="ar-SA" dirty="0" smtClean="0">
                <a:solidFill>
                  <a:schemeClr val="tx1">
                    <a:lumMod val="85000"/>
                    <a:lumOff val="15000"/>
                  </a:schemeClr>
                </a:solidFill>
              </a:rPr>
              <a:t>قياس درجة الإثارة في الجهاز العصبي وظهور الأعراض الجسمية و ضعف القدرة على العمل و الإنجاز</a:t>
            </a:r>
            <a:endParaRPr lang="ar-SA" dirty="0">
              <a:solidFill>
                <a:schemeClr val="tx1">
                  <a:lumMod val="85000"/>
                  <a:lumOff val="15000"/>
                </a:schemeClr>
              </a:solidFill>
            </a:endParaRPr>
          </a:p>
        </p:txBody>
      </p:sp>
    </p:spTree>
    <p:extLst>
      <p:ext uri="{BB962C8B-B14F-4D97-AF65-F5344CB8AC3E}">
        <p14:creationId xmlns:p14="http://schemas.microsoft.com/office/powerpoint/2010/main" val="800998945"/>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TotalTime>
  <Words>1991</Words>
  <Application>Microsoft Office PowerPoint</Application>
  <PresentationFormat>عرض على الشاشة (3:4)‏</PresentationFormat>
  <Paragraphs>138</Paragraphs>
  <Slides>21</Slides>
  <Notes>0</Notes>
  <HiddenSlides>0</HiddenSlides>
  <MMClips>0</MMClips>
  <ScaleCrop>false</ScaleCrop>
  <HeadingPairs>
    <vt:vector size="4" baseType="variant">
      <vt:variant>
        <vt:lpstr>نسق</vt:lpstr>
      </vt:variant>
      <vt:variant>
        <vt:i4>1</vt:i4>
      </vt:variant>
      <vt:variant>
        <vt:lpstr>عناوين الشرائح</vt:lpstr>
      </vt:variant>
      <vt:variant>
        <vt:i4>21</vt:i4>
      </vt:variant>
    </vt:vector>
  </HeadingPairs>
  <TitlesOfParts>
    <vt:vector size="22" baseType="lpstr">
      <vt:lpstr>نسق Office</vt:lpstr>
      <vt:lpstr>دينا ميات السلوك الإنساني</vt:lpstr>
      <vt:lpstr>أولا: الصراع  معناه</vt:lpstr>
      <vt:lpstr>بعض خصائص الصراع</vt:lpstr>
      <vt:lpstr>أنواع الصراع</vt:lpstr>
      <vt:lpstr>أنواع الصراع</vt:lpstr>
      <vt:lpstr>أنواع الصراع</vt:lpstr>
      <vt:lpstr>أنواع الصراع</vt:lpstr>
      <vt:lpstr>آثار الصراع</vt:lpstr>
      <vt:lpstr>قياس الصراع</vt:lpstr>
      <vt:lpstr>مكونات الشخصية الإنسانية والصراع</vt:lpstr>
      <vt:lpstr>معنى الإحباط </vt:lpstr>
      <vt:lpstr>تعريف الإحباط</vt:lpstr>
      <vt:lpstr>الموقف الإحباطي هو تهديد للشخصية ويتكون من 3عناصر وهي:</vt:lpstr>
      <vt:lpstr>بعض خصائص الإحباط</vt:lpstr>
      <vt:lpstr>أنواع الإحباط</vt:lpstr>
      <vt:lpstr>آثار الإحباط</vt:lpstr>
      <vt:lpstr>كيفية مواجهة الإحباط</vt:lpstr>
      <vt:lpstr>التعامل مع الإحباط بطرق عملية</vt:lpstr>
      <vt:lpstr>الطرق المباشرة عند التعامل مع الإحباط بشكل عملي</vt:lpstr>
      <vt:lpstr>الطرق المباشرة عند التعامل مع الإحباط بشكل عملي</vt:lpstr>
      <vt:lpstr>الإحباط والصحة النفسية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ديناميات السلوك الإنساني</dc:title>
  <dc:creator>user</dc:creator>
  <cp:lastModifiedBy>user</cp:lastModifiedBy>
  <cp:revision>77</cp:revision>
  <dcterms:created xsi:type="dcterms:W3CDTF">2017-10-15T11:29:00Z</dcterms:created>
  <dcterms:modified xsi:type="dcterms:W3CDTF">2017-10-17T07:55:50Z</dcterms:modified>
</cp:coreProperties>
</file>