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4" r:id="rId22"/>
    <p:sldId id="278" r:id="rId23"/>
    <p:sldId id="279" r:id="rId24"/>
    <p:sldId id="280" r:id="rId25"/>
    <p:sldId id="281" r:id="rId26"/>
    <p:sldId id="282" r:id="rId27"/>
    <p:sldId id="283" r:id="rId28"/>
    <p:sldId id="284" r:id="rId29"/>
    <p:sldId id="285" r:id="rId30"/>
    <p:sldId id="287" r:id="rId31"/>
    <p:sldId id="286" r:id="rId32"/>
    <p:sldId id="288" r:id="rId33"/>
    <p:sldId id="289" r:id="rId34"/>
    <p:sldId id="290" r:id="rId35"/>
    <p:sldId id="291" r:id="rId36"/>
    <p:sldId id="292" r:id="rId37"/>
    <p:sldId id="293"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218865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78064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91655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211286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413634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CB5C583-82B4-45EF-A094-E003659FC265}"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15548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CB5C583-82B4-45EF-A094-E003659FC265}" type="datetimeFigureOut">
              <a:rPr lang="ar-SA" smtClean="0"/>
              <a:t>26/05/37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13759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CB5C583-82B4-45EF-A094-E003659FC265}" type="datetimeFigureOut">
              <a:rPr lang="ar-SA" smtClean="0"/>
              <a:t>26/05/37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298086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CB5C583-82B4-45EF-A094-E003659FC265}" type="datetimeFigureOut">
              <a:rPr lang="ar-SA" smtClean="0"/>
              <a:t>26/05/37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39186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B5C583-82B4-45EF-A094-E003659FC265}"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138475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B5C583-82B4-45EF-A094-E003659FC265}"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0CD3403-869D-4BB5-ACE3-24612ABE0011}" type="slidenum">
              <a:rPr lang="ar-SA" smtClean="0"/>
              <a:t>‹#›</a:t>
            </a:fld>
            <a:endParaRPr lang="ar-SA"/>
          </a:p>
        </p:txBody>
      </p:sp>
    </p:spTree>
    <p:extLst>
      <p:ext uri="{BB962C8B-B14F-4D97-AF65-F5344CB8AC3E}">
        <p14:creationId xmlns:p14="http://schemas.microsoft.com/office/powerpoint/2010/main" val="97786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B5C583-82B4-45EF-A094-E003659FC265}" type="datetimeFigureOut">
              <a:rPr lang="ar-SA" smtClean="0"/>
              <a:t>26/05/37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CD3403-869D-4BB5-ACE3-24612ABE0011}" type="slidenum">
              <a:rPr lang="ar-SA" smtClean="0"/>
              <a:t>‹#›</a:t>
            </a:fld>
            <a:endParaRPr lang="ar-SA"/>
          </a:p>
        </p:txBody>
      </p:sp>
    </p:spTree>
    <p:extLst>
      <p:ext uri="{BB962C8B-B14F-4D97-AF65-F5344CB8AC3E}">
        <p14:creationId xmlns:p14="http://schemas.microsoft.com/office/powerpoint/2010/main" val="265541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162671"/>
          </a:xfrm>
        </p:spPr>
        <p:txBody>
          <a:bodyPr>
            <a:normAutofit/>
          </a:bodyPr>
          <a:lstStyle/>
          <a:p>
            <a:pPr>
              <a:lnSpc>
                <a:spcPct val="115000"/>
              </a:lnSpc>
              <a:spcAft>
                <a:spcPts val="1000"/>
              </a:spcAft>
            </a:pPr>
            <a:r>
              <a:rPr lang="ar-SA" b="1" u="sng" dirty="0">
                <a:solidFill>
                  <a:srgbClr val="FF0000"/>
                </a:solidFill>
                <a:ea typeface="Calibri"/>
                <a:cs typeface="Arial"/>
              </a:rPr>
              <a:t>المحاضرة </a:t>
            </a:r>
            <a:r>
              <a:rPr lang="ar-SA" b="1" u="sng" dirty="0" smtClean="0">
                <a:solidFill>
                  <a:srgbClr val="FF0000"/>
                </a:solidFill>
                <a:ea typeface="Calibri"/>
                <a:cs typeface="Arial"/>
              </a:rPr>
              <a:t>الخامسة</a:t>
            </a:r>
            <a:r>
              <a:rPr lang="en-US" sz="3200" dirty="0">
                <a:ea typeface="Calibri"/>
                <a:cs typeface="Arial"/>
              </a:rPr>
              <a:t/>
            </a:r>
            <a:br>
              <a:rPr lang="en-US" sz="3200" dirty="0">
                <a:ea typeface="Calibri"/>
                <a:cs typeface="Arial"/>
              </a:rPr>
            </a:br>
            <a:r>
              <a:rPr lang="ar-SA" b="1" u="sng" dirty="0">
                <a:solidFill>
                  <a:srgbClr val="FF0000"/>
                </a:solidFill>
                <a:ea typeface="Calibri"/>
                <a:cs typeface="Arial"/>
              </a:rPr>
              <a:t>البيئة الاجتماعية :تكوين الجماعة</a:t>
            </a:r>
            <a:endParaRPr lang="en-US" sz="3200" dirty="0">
              <a:ea typeface="Calibri"/>
              <a:cs typeface="Arial"/>
            </a:endParaRPr>
          </a:p>
        </p:txBody>
      </p:sp>
    </p:spTree>
    <p:extLst>
      <p:ext uri="{BB962C8B-B14F-4D97-AF65-F5344CB8AC3E}">
        <p14:creationId xmlns:p14="http://schemas.microsoft.com/office/powerpoint/2010/main" val="484213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460752"/>
            <a:ext cx="7272808" cy="4025204"/>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التماسك والتفاعل:-</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تقترن العلاقة بين التفاعل والجاذبية المتبادلة بين أفراد الجماعة بوجود</a:t>
            </a:r>
            <a:r>
              <a:rPr lang="ar-SA" b="1" dirty="0">
                <a:ea typeface="Calibri"/>
              </a:rPr>
              <a:t> فرصة للتفاعل ,طالما أننا نختار الارتباط بجماعات مكونة من أشخاص ذوي جاذبية بالنسبة لنا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إنه من الممكن نظريا أن يكون التفاعل</a:t>
            </a:r>
            <a:r>
              <a:rPr lang="ar-SA" b="1" dirty="0">
                <a:ea typeface="Calibri"/>
              </a:rPr>
              <a:t> مجرد نتيجة فرعية للانتماء ,وهو يتأثر بطريقة غير مباشرة بالجاذبية أو التماسك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هناك دليل قوي على أن كلا من كمية وكيفية التفاعل مرتبطان بتماسك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قراءة دراسة لوت ولوت ص 225-226</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النتيجة :</a:t>
            </a:r>
            <a:r>
              <a:rPr lang="ar-SA" b="1" dirty="0">
                <a:ea typeface="Calibri"/>
              </a:rPr>
              <a:t> أدت هذه الإجراءات إلى تقدير تماسك الجماعة ومقياس لعدد أشكال أنشطة الاتصال بالنسبة لكل جماعة من الجماعات الخمسة </a:t>
            </a:r>
            <a:r>
              <a:rPr lang="ar-SA" b="1" dirty="0" err="1">
                <a:ea typeface="Calibri"/>
              </a:rPr>
              <a:t>عشر،</a:t>
            </a:r>
            <a:r>
              <a:rPr lang="ar-SA" b="1" u="sng" dirty="0" err="1">
                <a:ea typeface="Calibri"/>
              </a:rPr>
              <a:t>فأمكن</a:t>
            </a:r>
            <a:r>
              <a:rPr lang="ar-SA" b="1" u="sng" dirty="0">
                <a:ea typeface="Calibri"/>
              </a:rPr>
              <a:t> الحصول على </a:t>
            </a:r>
            <a:r>
              <a:rPr lang="ar-SA" b="1" dirty="0">
                <a:ea typeface="Calibri"/>
              </a:rPr>
              <a:t>معامل ارتباط الاختلاف الرتب مقداره </a:t>
            </a:r>
            <a:r>
              <a:rPr lang="en-US" b="1" dirty="0" smtClean="0">
                <a:effectLst/>
                <a:latin typeface="Arial"/>
                <a:ea typeface="Calibri"/>
                <a:cs typeface="Arial"/>
              </a:rPr>
              <a:t>,42</a:t>
            </a:r>
            <a:r>
              <a:rPr lang="ar-SA" b="1" dirty="0">
                <a:ea typeface="Calibri"/>
              </a:rPr>
              <a:t> بين التماسك ومستوى الاتصال .</a:t>
            </a:r>
            <a:endParaRPr lang="en-US" sz="1600" dirty="0">
              <a:ea typeface="Calibri"/>
              <a:cs typeface="Arial"/>
            </a:endParaRPr>
          </a:p>
        </p:txBody>
      </p:sp>
    </p:spTree>
    <p:extLst>
      <p:ext uri="{BB962C8B-B14F-4D97-AF65-F5344CB8AC3E}">
        <p14:creationId xmlns:p14="http://schemas.microsoft.com/office/powerpoint/2010/main" val="282605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6672"/>
            <a:ext cx="7488832" cy="5896486"/>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على الرغم من أن هذا الارتباط</a:t>
            </a:r>
            <a:r>
              <a:rPr lang="ar-SA" b="1" dirty="0">
                <a:ea typeface="Calibri"/>
              </a:rPr>
              <a:t> ليس فائق الارتفاع إلا أنه يعتمد عليه إحصائيا </a:t>
            </a:r>
            <a:r>
              <a:rPr lang="ar-SA" b="1" u="sng" dirty="0">
                <a:ea typeface="Calibri"/>
              </a:rPr>
              <a:t>وهو يشير إلى</a:t>
            </a:r>
            <a:r>
              <a:rPr lang="ar-SA" b="1" dirty="0">
                <a:ea typeface="Calibri"/>
              </a:rPr>
              <a:t> ارتباط التماسك بكم الاتصال حتى في ظل تماثل فرض التفاعل بالنسبة لكل الجماعات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قراءة الدراسة </a:t>
            </a:r>
            <a:r>
              <a:rPr lang="ar-SA" b="1" u="sng" dirty="0" err="1">
                <a:ea typeface="Calibri"/>
              </a:rPr>
              <a:t>موران</a:t>
            </a:r>
            <a:r>
              <a:rPr lang="ar-SA" b="1" u="sng" dirty="0">
                <a:ea typeface="Calibri"/>
              </a:rPr>
              <a:t> ص 226</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النتائج :</a:t>
            </a:r>
            <a:r>
              <a:rPr lang="ar-SA" b="1" dirty="0">
                <a:ea typeface="Calibri"/>
              </a:rPr>
              <a:t> وجد أن هناك 12 ثنائيا من المرتفعين في التماسك يقعون فوق مرتبة الوسيط مقارنين بأربعة ثنائيات من منخفضي التماسك يقعون فوق هذه المرتبة </a:t>
            </a:r>
            <a:r>
              <a:rPr lang="ar-SA" b="1" u="sng" dirty="0">
                <a:ea typeface="Calibri"/>
              </a:rPr>
              <a:t>ومن الواضح إذن أن</a:t>
            </a:r>
            <a:r>
              <a:rPr lang="ar-SA" b="1" dirty="0">
                <a:ea typeface="Calibri"/>
              </a:rPr>
              <a:t> التماسك ييسر التفاعل اللفظي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ربما كانت نوعية التفاعل ذات دلالة أكبر بالنسبة لأداء الجماعة من مجرد الكم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يوجد دليل قوي على أن التماسك الجماعة مرتبط بنوعية التفاعل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كشفت دراسة مبكرة  بعض الفروق الكيفية التي يمكن ملاحظتها بين الجماعات المتماسكة وغير المتماسكة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أجراها </a:t>
            </a:r>
            <a:r>
              <a:rPr lang="ar-SA" b="1" u="sng" dirty="0" err="1">
                <a:ea typeface="Calibri"/>
              </a:rPr>
              <a:t>فرنش</a:t>
            </a:r>
            <a:r>
              <a:rPr lang="ar-SA" b="1" u="sng" dirty="0">
                <a:ea typeface="Calibri"/>
              </a:rPr>
              <a:t> قراءة الدراسة ص 226-227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النتائج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كشف تحليل الملاحظات اللفظية عن استخدام كلمة ”نحن“ أكثر بدلا من كلمة ”أنا ” في الجماعات المنظمة بما يدعم التفسير الحالي الذي يذهب إلى أن الجماعات المنظمة كانت أكثر ترابطا مع الجماعات غير المنظمة .</a:t>
            </a:r>
            <a:endParaRPr lang="en-US" sz="1600" dirty="0">
              <a:ea typeface="Calibri"/>
              <a:cs typeface="Arial"/>
            </a:endParaRPr>
          </a:p>
        </p:txBody>
      </p:sp>
    </p:spTree>
    <p:extLst>
      <p:ext uri="{BB962C8B-B14F-4D97-AF65-F5344CB8AC3E}">
        <p14:creationId xmlns:p14="http://schemas.microsoft.com/office/powerpoint/2010/main" val="2919693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7560840" cy="5193217"/>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كشفت سجلات الملاحظين</a:t>
            </a:r>
            <a:r>
              <a:rPr lang="ar-SA" b="1" dirty="0">
                <a:ea typeface="Calibri"/>
              </a:rPr>
              <a:t> لفئات السلوك عن أنه عند المقارنة بالجماعات غير المنظمة كانت الجماعات المنظمة منخرطة بموضوعية أكبر في سلوك حل </a:t>
            </a:r>
            <a:r>
              <a:rPr lang="ar-SA" b="1" dirty="0" err="1">
                <a:ea typeface="Calibri"/>
              </a:rPr>
              <a:t>المشكلات،وسلوك</a:t>
            </a:r>
            <a:r>
              <a:rPr lang="ar-SA" b="1" dirty="0">
                <a:ea typeface="Calibri"/>
              </a:rPr>
              <a:t> أقل مودة ،وعدوانية أكثر في اتجاه الآخرين ،وعدوانية ذاتية أكثر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ولم تكن جميع الفروق يعتد بها إحصائيا ،لكن كان من الواضح أن نمط السلوك موضع الاختبار مختلف لدى كلا النوعين من الجماعات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دراسة باك ص 227 قراءة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النتائج :</a:t>
            </a:r>
            <a:r>
              <a:rPr lang="ar-SA" b="1" dirty="0">
                <a:ea typeface="Calibri"/>
              </a:rPr>
              <a:t> كشف باك عن فروق في نمط الاتصال داخل الجماعات كدالة للتماسك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مال أعضاء الجماعة الأقل تماسكا</a:t>
            </a:r>
            <a:r>
              <a:rPr lang="ar-SA" b="1" dirty="0">
                <a:ea typeface="Calibri"/>
              </a:rPr>
              <a:t> إلى العمل باستقلالية ،مع اهتمام ضئيل بالعضو الآخر في الثنائي على حين كان أعضاء الجماعة المتماسكة نشيطين في البحث عن الحقائق وفي الوصول إلى الاتفاق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كانت أنماط التفاعل</a:t>
            </a:r>
            <a:r>
              <a:rPr lang="ar-SA" b="1" dirty="0">
                <a:ea typeface="Calibri"/>
              </a:rPr>
              <a:t> داخل الجماعات الأعلى تماسكا مختلفة تماما بالنسبة للأنواع المختلفة من التماسك ,</a:t>
            </a:r>
            <a:r>
              <a:rPr lang="ar-SA" b="1" u="sng" dirty="0">
                <a:ea typeface="Calibri"/>
              </a:rPr>
              <a:t>حين كان التماسك مبينا على الجاذبية بين الأشخاص</a:t>
            </a:r>
            <a:r>
              <a:rPr lang="ar-SA" b="1" dirty="0">
                <a:ea typeface="Calibri"/>
              </a:rPr>
              <a:t> رغب أعضاء الثنائي في إطالة المناقشة والانخراط في المناقشة ممتعة , </a:t>
            </a:r>
            <a:r>
              <a:rPr lang="ar-SA" b="1" u="sng" dirty="0">
                <a:ea typeface="Calibri"/>
              </a:rPr>
              <a:t>وحين كان التماسك مبنيا على أداء العمل فقد</a:t>
            </a:r>
            <a:r>
              <a:rPr lang="ar-SA" b="1" dirty="0">
                <a:ea typeface="Calibri"/>
              </a:rPr>
              <a:t> أرادوا إنهاء العمل بسرعة وبكفاءة ،</a:t>
            </a:r>
            <a:endParaRPr lang="en-US" sz="1600" dirty="0">
              <a:ea typeface="Calibri"/>
              <a:cs typeface="Arial"/>
            </a:endParaRPr>
          </a:p>
        </p:txBody>
      </p:sp>
    </p:spTree>
    <p:extLst>
      <p:ext uri="{BB962C8B-B14F-4D97-AF65-F5344CB8AC3E}">
        <p14:creationId xmlns:p14="http://schemas.microsoft.com/office/powerpoint/2010/main" val="2742654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16632"/>
            <a:ext cx="7344816" cy="5958554"/>
          </a:xfrm>
          <a:prstGeom prst="rect">
            <a:avLst/>
          </a:prstGeom>
        </p:spPr>
        <p:txBody>
          <a:bodyPr wrap="square">
            <a:spAutoFit/>
          </a:bodyPr>
          <a:lstStyle/>
          <a:p>
            <a:pPr>
              <a:lnSpc>
                <a:spcPct val="115000"/>
              </a:lnSpc>
              <a:spcAft>
                <a:spcPts val="1000"/>
              </a:spcAft>
            </a:pPr>
            <a:r>
              <a:rPr lang="ar-SA" b="1" u="sng" dirty="0">
                <a:ea typeface="Calibri"/>
              </a:rPr>
              <a:t>وعندما كان التماسك مبنيا على مكانة الجماعة فقد</a:t>
            </a:r>
            <a:r>
              <a:rPr lang="ar-SA" b="1" dirty="0">
                <a:ea typeface="Calibri"/>
              </a:rPr>
              <a:t> عمل أعضاء الثنائي بحرص وحاولوا تجنب الأفعال التي ربما عرضت مكانتهم للخطر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لوحظ بين جماعات الأطفال أنماط فارقة من التفاعل </a:t>
            </a:r>
            <a:r>
              <a:rPr lang="ar-SA" b="1" u="sng" dirty="0" err="1">
                <a:ea typeface="Calibri"/>
              </a:rPr>
              <a:t>كداله</a:t>
            </a:r>
            <a:r>
              <a:rPr lang="ar-SA" b="1" u="sng" dirty="0">
                <a:ea typeface="Calibri"/>
              </a:rPr>
              <a:t> على التماسك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أثبتت نتائج الدراسات في هذا المجال :</a:t>
            </a:r>
            <a:r>
              <a:rPr lang="ar-SA" b="1" dirty="0">
                <a:ea typeface="Calibri"/>
              </a:rPr>
              <a:t> أن الأعضاء الجماعات الأعلى تماسكا متعاونين ودودين ومدح الأعضاء بعضهم بعض لإتمام العمل </a:t>
            </a:r>
            <a:r>
              <a:rPr lang="ar-SA" b="1" u="sng" dirty="0">
                <a:ea typeface="Calibri"/>
              </a:rPr>
              <a:t>بينما كان أعضاء الجماعات الأقل تماسكا</a:t>
            </a:r>
            <a:r>
              <a:rPr lang="ar-SA" b="1" dirty="0">
                <a:ea typeface="Calibri"/>
              </a:rPr>
              <a:t> متباغضين وعدوانيين وكانوا يبتهجون حين يقترف الآخرون خطأ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كرست الجماعات الأكثر تماسكا منذ البداية الوقت</a:t>
            </a:r>
            <a:r>
              <a:rPr lang="ar-SA" b="1" dirty="0">
                <a:ea typeface="Calibri"/>
              </a:rPr>
              <a:t> للتخطيط لأسلوبهم في الدراسة وأتبع جميع الأعضاء الجماعة الخطة المتفق عليها </a:t>
            </a:r>
            <a:r>
              <a:rPr lang="ar-SA" b="1" u="sng" dirty="0">
                <a:ea typeface="Calibri"/>
              </a:rPr>
              <a:t>وكان أعضاء الجماعات الأقل تماسكا عادة</a:t>
            </a:r>
            <a:r>
              <a:rPr lang="ar-SA" b="1" dirty="0">
                <a:ea typeface="Calibri"/>
              </a:rPr>
              <a:t> ما </a:t>
            </a:r>
            <a:r>
              <a:rPr lang="ar-SA" b="1" dirty="0" err="1">
                <a:ea typeface="Calibri"/>
              </a:rPr>
              <a:t>يبدءون</a:t>
            </a:r>
            <a:r>
              <a:rPr lang="ar-SA" b="1" dirty="0">
                <a:ea typeface="Calibri"/>
              </a:rPr>
              <a:t> على الفور كاختيار بعضهم للبعض بدون تخطيط مسبق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ظهر القائد بشكل</a:t>
            </a:r>
            <a:r>
              <a:rPr lang="ar-SA" b="1" dirty="0">
                <a:ea typeface="Calibri"/>
              </a:rPr>
              <a:t> قوي في كلا الجماعات الأعلى والأقل تماسكا.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لكن الجماعات الأعلى تماسكا تصرف القائد بطريقة</a:t>
            </a:r>
            <a:r>
              <a:rPr lang="ar-SA" b="1" dirty="0">
                <a:ea typeface="Calibri"/>
              </a:rPr>
              <a:t> ديمقراطية </a:t>
            </a:r>
            <a:r>
              <a:rPr lang="ar-SA" b="1" u="sng" dirty="0">
                <a:ea typeface="Calibri"/>
              </a:rPr>
              <a:t>بينما في الجماعات الأقل تماسكا كان القائد رئاسيا </a:t>
            </a:r>
            <a:r>
              <a:rPr lang="ar-SA" b="1" dirty="0">
                <a:ea typeface="Calibri"/>
              </a:rPr>
              <a:t>أوتوقراطيا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من البداية كرست كل من الجماعات الأقل والأعلى تماسكا</a:t>
            </a:r>
            <a:r>
              <a:rPr lang="ar-SA" b="1" dirty="0">
                <a:ea typeface="Calibri"/>
              </a:rPr>
              <a:t> معظم الوقت للعمل المحدد لهم لكن عند الوصول للفترة الثالثة من العمل انشغلت الجماعات الأعلى تماسكا في نشاط </a:t>
            </a:r>
            <a:r>
              <a:rPr lang="ar-SA" b="1" dirty="0" err="1">
                <a:ea typeface="Calibri"/>
              </a:rPr>
              <a:t>اللا</a:t>
            </a:r>
            <a:r>
              <a:rPr lang="ar-SA" b="1" dirty="0">
                <a:ea typeface="Calibri"/>
              </a:rPr>
              <a:t> عمل ”نشاط اجتماعي ” </a:t>
            </a:r>
            <a:r>
              <a:rPr lang="ar-SA" b="1" u="sng" dirty="0">
                <a:ea typeface="Calibri"/>
              </a:rPr>
              <a:t>على حين أن الجماعات الأقل تماسكا حدثت</a:t>
            </a:r>
            <a:r>
              <a:rPr lang="ar-SA" b="1" dirty="0">
                <a:ea typeface="Calibri"/>
              </a:rPr>
              <a:t> بينهم الصراعات المتبادلة ومالوا إلى تفكك واستمروا في دراستهم منفردين .</a:t>
            </a:r>
            <a:endParaRPr lang="en-US" sz="1600" dirty="0">
              <a:ea typeface="Calibri"/>
              <a:cs typeface="Arial"/>
            </a:endParaRPr>
          </a:p>
        </p:txBody>
      </p:sp>
    </p:spTree>
    <p:extLst>
      <p:ext uri="{BB962C8B-B14F-4D97-AF65-F5344CB8AC3E}">
        <p14:creationId xmlns:p14="http://schemas.microsoft.com/office/powerpoint/2010/main" val="409347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19906"/>
            <a:ext cx="7560840" cy="3025444"/>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b="1" u="sng" dirty="0">
                <a:ea typeface="Calibri"/>
              </a:rPr>
              <a:t>الخلاصة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من الواضح أن التماسك يتعلق بكل</a:t>
            </a:r>
            <a:r>
              <a:rPr lang="ar-SA" b="1" dirty="0">
                <a:ea typeface="Calibri"/>
              </a:rPr>
              <a:t> من الكم والكيف في تفاعل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أن الأفراد الجماعات الأشد تماسكا</a:t>
            </a:r>
            <a:r>
              <a:rPr lang="ar-SA" b="1" dirty="0">
                <a:ea typeface="Calibri"/>
              </a:rPr>
              <a:t> يتواصلون مع بعضهم البعض إلى حد </a:t>
            </a:r>
            <a:r>
              <a:rPr lang="ar-SA" b="1" dirty="0" err="1">
                <a:ea typeface="Calibri"/>
              </a:rPr>
              <a:t>أكبر,ويتوجه</a:t>
            </a:r>
            <a:r>
              <a:rPr lang="ar-SA" b="1" dirty="0">
                <a:ea typeface="Calibri"/>
              </a:rPr>
              <a:t> مضمون تفاعل الجماعة بطريقة إيجابية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وأعضاء الجماعات الأقل تماسكا</a:t>
            </a:r>
            <a:r>
              <a:rPr lang="ar-SA" b="1" dirty="0">
                <a:ea typeface="Calibri"/>
              </a:rPr>
              <a:t> متعاونون بدرجة أقل وودودين بدرجة أقل, ومضمون تفاعلهم موجه بطريقة أكثر </a:t>
            </a:r>
            <a:r>
              <a:rPr lang="ar-SA" b="1" u="sng" dirty="0">
                <a:ea typeface="Calibri"/>
              </a:rPr>
              <a:t>سلبية أما أعضاء الجماعات الأعلى تماسكا فهم</a:t>
            </a:r>
            <a:r>
              <a:rPr lang="ar-SA" b="1" dirty="0">
                <a:ea typeface="Calibri"/>
              </a:rPr>
              <a:t> متعاونون وودودون ،ويسلكون عموما بطرق مؤدبة لتعزيز تكامل الجماعة </a:t>
            </a:r>
            <a:r>
              <a:rPr lang="ar-SA" b="1" u="sng" dirty="0">
                <a:ea typeface="Calibri"/>
              </a:rPr>
              <a:t>على حين أن الأعضاء الجماعات الأقل تماسكا</a:t>
            </a:r>
            <a:r>
              <a:rPr lang="ar-SA" b="1" dirty="0">
                <a:ea typeface="Calibri"/>
              </a:rPr>
              <a:t> يسلكون بطرق أكثر استقلالية مع اهتمام ضئيل بالآخرين في الجماعة .</a:t>
            </a:r>
            <a:endParaRPr lang="en-US" sz="1600" dirty="0">
              <a:ea typeface="Calibri"/>
              <a:cs typeface="Arial"/>
            </a:endParaRPr>
          </a:p>
        </p:txBody>
      </p:sp>
    </p:spTree>
    <p:extLst>
      <p:ext uri="{BB962C8B-B14F-4D97-AF65-F5344CB8AC3E}">
        <p14:creationId xmlns:p14="http://schemas.microsoft.com/office/powerpoint/2010/main" val="307558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684146"/>
            <a:ext cx="7344816" cy="4215513"/>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التماسك والتأثير الاجتماعي:-</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dirty="0">
                <a:ea typeface="Calibri"/>
              </a:rPr>
              <a:t>تمارس الجماعات التي تتميز بروح الصداقة والتعاون والجاذبية المتبادلة بينهم وبخصائص مماثلة متعلقة بتماسك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تمارس تأثيرا قويا على</a:t>
            </a:r>
            <a:r>
              <a:rPr lang="ar-SA" b="1" dirty="0">
                <a:ea typeface="Calibri"/>
              </a:rPr>
              <a:t> الأعضاء لكي يتصرفوا بشكل يتفق مع توقعات الجماعة, </a:t>
            </a:r>
            <a:r>
              <a:rPr lang="ar-SA" b="1" u="sng" dirty="0">
                <a:ea typeface="Calibri"/>
              </a:rPr>
              <a:t>وينتظر من أعضاء الجماعات المتماسكة الاستجابة للآخرين </a:t>
            </a:r>
            <a:r>
              <a:rPr lang="ar-SA" b="1" dirty="0">
                <a:ea typeface="Calibri"/>
              </a:rPr>
              <a:t>في الجماعة بشكل إيجابي .</a:t>
            </a:r>
            <a:r>
              <a:rPr lang="ar-SA" b="1" u="sng" dirty="0">
                <a:ea typeface="Calibri"/>
              </a:rPr>
              <a:t>ينبغي أن يعكس سلوكهم هذا</a:t>
            </a:r>
            <a:r>
              <a:rPr lang="ar-SA" b="1" dirty="0">
                <a:ea typeface="Calibri"/>
              </a:rPr>
              <a:t> الدافعية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مثلا وجد </a:t>
            </a:r>
            <a:r>
              <a:rPr lang="ar-SA" b="1" u="sng" dirty="0" err="1">
                <a:ea typeface="Calibri"/>
              </a:rPr>
              <a:t>فرنش</a:t>
            </a:r>
            <a:r>
              <a:rPr lang="ar-SA" b="1" u="sng" dirty="0">
                <a:ea typeface="Calibri"/>
              </a:rPr>
              <a:t> أن</a:t>
            </a:r>
            <a:r>
              <a:rPr lang="ar-SA" b="1" dirty="0">
                <a:ea typeface="Calibri"/>
              </a:rPr>
              <a:t> الجماعات المنظمة كانت ذات دافعية اكبر بكثير من الجماعات غير المنظمة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وجد فستنجر </a:t>
            </a:r>
            <a:r>
              <a:rPr lang="ar-SA" b="1" u="sng" dirty="0" err="1">
                <a:ea typeface="Calibri"/>
              </a:rPr>
              <a:t>وشاستر</a:t>
            </a:r>
            <a:r>
              <a:rPr lang="ar-SA" b="1" u="sng" dirty="0">
                <a:ea typeface="Calibri"/>
              </a:rPr>
              <a:t> وباك أن</a:t>
            </a:r>
            <a:r>
              <a:rPr lang="ar-SA" b="1" dirty="0">
                <a:ea typeface="Calibri"/>
              </a:rPr>
              <a:t> أعضاء الجماعات المتماسكة والمقيمين في وحدات إسكان جامعي اعتنقوا آراء موحدة وكانوا يسلكون عادة بطريقة تتفق ومعايير الجماعة ومن ثم تتزايد الضغوط في اتجاه التماثل بازدياد تماسك الجماعة .</a:t>
            </a:r>
            <a:endParaRPr lang="en-US" sz="1600" dirty="0">
              <a:ea typeface="Calibri"/>
              <a:cs typeface="Arial"/>
            </a:endParaRPr>
          </a:p>
        </p:txBody>
      </p:sp>
    </p:spTree>
    <p:extLst>
      <p:ext uri="{BB962C8B-B14F-4D97-AF65-F5344CB8AC3E}">
        <p14:creationId xmlns:p14="http://schemas.microsoft.com/office/powerpoint/2010/main" val="106301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980728"/>
            <a:ext cx="7200800" cy="4556119"/>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b="1" u="sng" dirty="0">
                <a:ea typeface="Calibri"/>
              </a:rPr>
              <a:t>وجد باك أن أعضاء</a:t>
            </a:r>
            <a:r>
              <a:rPr lang="ar-SA" b="1" dirty="0">
                <a:ea typeface="Calibri"/>
              </a:rPr>
              <a:t> الثنائيات الشديدة التماسك غيروا أراهم أكثر نحو موقف شركائهم بأكثر مما فعل أعضاء الثنائيات الأقل تماسكا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فسر باك أنه</a:t>
            </a:r>
            <a:r>
              <a:rPr lang="ar-SA" b="1" dirty="0">
                <a:ea typeface="Calibri"/>
              </a:rPr>
              <a:t> برهان على أن التأثير من خلال الاتصال الاجتماعي كان أكبر في الجماعات المتماسكة منه في الجماعات غير المتماسكة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دراسة </a:t>
            </a:r>
            <a:r>
              <a:rPr lang="ar-SA" b="1" u="sng" dirty="0" err="1">
                <a:ea typeface="Calibri"/>
              </a:rPr>
              <a:t>شاستر</a:t>
            </a:r>
            <a:r>
              <a:rPr lang="ar-SA" b="1" u="sng" dirty="0">
                <a:ea typeface="Calibri"/>
              </a:rPr>
              <a:t> وآخرون ص 229 قراءة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النتائج :</a:t>
            </a:r>
            <a:r>
              <a:rPr lang="ar-SA" b="1" dirty="0">
                <a:ea typeface="Calibri"/>
              </a:rPr>
              <a:t> تم إثبات أن التأثير الممارس في الجماعات المتماسكة ذو فاعلية أعظم في ظل ظروف بذاتها مما هو داخل الجماعات غير المتماسكة ,</a:t>
            </a:r>
            <a:r>
              <a:rPr lang="ar-SA" b="1" u="sng" dirty="0">
                <a:ea typeface="Calibri"/>
              </a:rPr>
              <a:t>قام هؤلاء الباحثون بدراسة تأثيرات</a:t>
            </a:r>
            <a:r>
              <a:rPr lang="ar-SA" b="1" dirty="0">
                <a:ea typeface="Calibri"/>
              </a:rPr>
              <a:t> الحث الإيجابي والسلبي داخل الجماعات المرتفعة والمنخفضة في التماسك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فوجد: أ</a:t>
            </a:r>
            <a:r>
              <a:rPr lang="ar-SA" b="1" dirty="0">
                <a:ea typeface="Calibri"/>
              </a:rPr>
              <a:t>ن محاولات الحث الايجابي متساوية النجاح سواء في الجماعات </a:t>
            </a:r>
            <a:r>
              <a:rPr lang="ar-SA" b="1" dirty="0" err="1">
                <a:ea typeface="Calibri"/>
              </a:rPr>
              <a:t>مرتفعه</a:t>
            </a:r>
            <a:r>
              <a:rPr lang="ar-SA" b="1" dirty="0">
                <a:ea typeface="Calibri"/>
              </a:rPr>
              <a:t> التماسك أو منخفضة التماسك ,</a:t>
            </a:r>
            <a:r>
              <a:rPr lang="ar-SA" b="1" u="sng" dirty="0">
                <a:ea typeface="Calibri"/>
              </a:rPr>
              <a:t>ولكن الحث السلبي</a:t>
            </a:r>
            <a:r>
              <a:rPr lang="ar-SA" b="1" dirty="0">
                <a:ea typeface="Calibri"/>
              </a:rPr>
              <a:t> كان أكثر فاعلية في الجماعات عالية التماسك منه في الجماعات الأقل تماسكا </a:t>
            </a:r>
            <a:r>
              <a:rPr lang="ar-SA" b="1" u="sng" dirty="0">
                <a:ea typeface="Calibri"/>
              </a:rPr>
              <a:t>,يقدم هذا تفسيرا</a:t>
            </a:r>
            <a:r>
              <a:rPr lang="ar-SA" b="1" dirty="0">
                <a:ea typeface="Calibri"/>
              </a:rPr>
              <a:t> للأثر الأكبر والأشمل للحث الإيجابي .</a:t>
            </a:r>
            <a:endParaRPr lang="en-US" sz="1600" dirty="0">
              <a:ea typeface="Calibri"/>
              <a:cs typeface="Arial"/>
            </a:endParaRPr>
          </a:p>
          <a:p>
            <a:pPr>
              <a:lnSpc>
                <a:spcPct val="115000"/>
              </a:lnSpc>
              <a:spcAft>
                <a:spcPts val="1000"/>
              </a:spcAft>
            </a:pPr>
            <a:r>
              <a:rPr lang="ar-SA" b="1" u="sng" dirty="0">
                <a:ea typeface="Calibri"/>
              </a:rPr>
              <a:t>قراءة الدراسات ص 230-</a:t>
            </a:r>
            <a:endParaRPr lang="en-US" sz="1600" dirty="0">
              <a:ea typeface="Calibri"/>
              <a:cs typeface="Arial"/>
            </a:endParaRPr>
          </a:p>
        </p:txBody>
      </p:sp>
    </p:spTree>
    <p:extLst>
      <p:ext uri="{BB962C8B-B14F-4D97-AF65-F5344CB8AC3E}">
        <p14:creationId xmlns:p14="http://schemas.microsoft.com/office/powerpoint/2010/main" val="3306504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168704"/>
            <a:ext cx="6858000" cy="3743076"/>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sz="2000" b="1" u="sng" dirty="0">
                <a:ea typeface="Calibri"/>
              </a:rPr>
              <a:t>الاستنتاج العام من هذه الدراسات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dirty="0">
                <a:ea typeface="Calibri"/>
              </a:rPr>
              <a:t>أن التماسك يؤدي إلى تأثير اجتماعي ،والذي ينتج في معظم الحالات مجاراة أكبر لمعايير الجماعة .ومع ذلك ربما كانت المتغيرات الأخرى قوية بقدر كاف لرفض آثار التماسك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قراءة دراسة ميز </a:t>
            </a:r>
            <a:r>
              <a:rPr lang="ar-SA" b="1" u="sng" dirty="0" err="1">
                <a:ea typeface="Calibri"/>
              </a:rPr>
              <a:t>تيبو</a:t>
            </a:r>
            <a:r>
              <a:rPr lang="ar-SA" b="1" u="sng" dirty="0">
                <a:ea typeface="Calibri"/>
              </a:rPr>
              <a:t> و </a:t>
            </a:r>
            <a:r>
              <a:rPr lang="ar-SA" b="1" u="sng" dirty="0" err="1">
                <a:ea typeface="Calibri"/>
              </a:rPr>
              <a:t>ستريكلاند</a:t>
            </a:r>
            <a:r>
              <a:rPr lang="ar-SA" b="1" u="sng" dirty="0">
                <a:ea typeface="Calibri"/>
              </a:rPr>
              <a:t> ص 231</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نتائج الدراسة :</a:t>
            </a:r>
            <a:r>
              <a:rPr lang="ar-SA" b="1" dirty="0">
                <a:ea typeface="Calibri"/>
              </a:rPr>
              <a:t> عندما تكون ثقة الغالبية عالية على وجه العموم ،فإن الجماعات مرتفعة التماسك تجاري أكثر من الجماعات منخفضة التماسك تحت كلا التوجيهين النفسيين .</a:t>
            </a:r>
            <a:endParaRPr lang="en-US" sz="1600" dirty="0">
              <a:ea typeface="Calibri"/>
              <a:cs typeface="Arial"/>
            </a:endParaRPr>
          </a:p>
          <a:p>
            <a:r>
              <a:rPr lang="ar-SA" b="1" dirty="0">
                <a:ea typeface="Calibri"/>
              </a:rPr>
              <a:t>كما أن الجماعات مرتفعة التماسك قد جارت أكثر من الجماعات منخفضة التماسك في جميع مستويات الثقة تحت شروط توجه الجماعة . </a:t>
            </a:r>
            <a:endParaRPr lang="ar-SA" dirty="0"/>
          </a:p>
        </p:txBody>
      </p:sp>
    </p:spTree>
    <p:extLst>
      <p:ext uri="{BB962C8B-B14F-4D97-AF65-F5344CB8AC3E}">
        <p14:creationId xmlns:p14="http://schemas.microsoft.com/office/powerpoint/2010/main" val="209483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197364"/>
            <a:ext cx="7272808" cy="3189078"/>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sz="2000" b="1" u="sng" dirty="0">
                <a:ea typeface="Calibri"/>
              </a:rPr>
              <a:t>خلاصة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هناك دليل على</a:t>
            </a:r>
            <a:r>
              <a:rPr lang="ar-SA" b="1" dirty="0">
                <a:ea typeface="Calibri"/>
              </a:rPr>
              <a:t> أن التماسك الجماعة يرتبط بالتأثير الاجتماعي في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وحين ينجذب أعضاء الجماعة إليها فأنهم يندفعون لكي يسلكوا بطريقة تتطابق مع رغبات باقي أعضاء الجماعة بطرق تيسر أداء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وتنعكس أنواع الدافعية هذه</a:t>
            </a:r>
            <a:r>
              <a:rPr lang="ar-SA" b="1" dirty="0">
                <a:ea typeface="Calibri"/>
              </a:rPr>
              <a:t> في شكل درجة أكبر من المجاراة لمعايير وأعراف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 يجب التسليم عموما بأن كثيرا من</a:t>
            </a:r>
            <a:r>
              <a:rPr lang="ar-SA" b="1" dirty="0">
                <a:ea typeface="Calibri"/>
              </a:rPr>
              <a:t> المتغيرات الأخرى إنما ترتبط بعمليات التأثير الاجتماعي, وفي ظل بعض الظروف فإن هذه المتغيرات الأخرى يمكن أن تكون من الشدة بحيث تلغي آثار التماسك. </a:t>
            </a:r>
            <a:endParaRPr lang="en-US" sz="1600" dirty="0">
              <a:ea typeface="Calibri"/>
              <a:cs typeface="Arial"/>
            </a:endParaRPr>
          </a:p>
        </p:txBody>
      </p:sp>
    </p:spTree>
    <p:extLst>
      <p:ext uri="{BB962C8B-B14F-4D97-AF65-F5344CB8AC3E}">
        <p14:creationId xmlns:p14="http://schemas.microsoft.com/office/powerpoint/2010/main" val="2276090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620688"/>
            <a:ext cx="7272808" cy="5365571"/>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التماسك والإنتاجية:-</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إن أعضاء الجماعة الذين ينجذبون إلى الجماعة يعملون بقوة من</a:t>
            </a:r>
            <a:r>
              <a:rPr lang="ar-SA" b="1" dirty="0">
                <a:ea typeface="Calibri"/>
              </a:rPr>
              <a:t> أجل تحقيق أهداف الجماعة ,</a:t>
            </a:r>
            <a:r>
              <a:rPr lang="ar-SA" b="1" u="sng" dirty="0">
                <a:ea typeface="Calibri"/>
              </a:rPr>
              <a:t>أحدى نتائج تلك إنتاجية أعلى للجماعات</a:t>
            </a:r>
            <a:r>
              <a:rPr lang="ar-SA" b="1" dirty="0">
                <a:ea typeface="Calibri"/>
              </a:rPr>
              <a:t> ذات التماسك الأكبر </a:t>
            </a:r>
            <a:r>
              <a:rPr lang="ar-SA" b="1" u="sng" dirty="0">
                <a:ea typeface="Calibri"/>
              </a:rPr>
              <a:t>,يقرر هذا تأكيد صيغة بادية الوضوح عن</a:t>
            </a:r>
            <a:r>
              <a:rPr lang="ar-SA" b="1" dirty="0">
                <a:ea typeface="Calibri"/>
              </a:rPr>
              <a:t> عملية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كرس قدر كبير من البحوث لتحديد إذا ما كانت صادقة أم لا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يبدو أن الجماعة المتماسكة تستطيع</a:t>
            </a:r>
            <a:r>
              <a:rPr lang="ar-SA" b="1" dirty="0">
                <a:ea typeface="Calibri"/>
              </a:rPr>
              <a:t> أن تحقق الأهداف التي تقبلها وذلك بكفاءة أكبر مما </a:t>
            </a:r>
            <a:r>
              <a:rPr lang="ar-SA" b="1" dirty="0" err="1">
                <a:ea typeface="Calibri"/>
              </a:rPr>
              <a:t>تستطيعه</a:t>
            </a:r>
            <a:r>
              <a:rPr lang="ar-SA" b="1" dirty="0">
                <a:ea typeface="Calibri"/>
              </a:rPr>
              <a:t> الجماعة غير المتماسكة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هدفت الدراسات إلى فحص العلاقة بين التماسك والإنتاجية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دراسة </a:t>
            </a:r>
            <a:r>
              <a:rPr lang="ar-SA" b="1" u="sng" dirty="0" err="1">
                <a:ea typeface="Calibri"/>
              </a:rPr>
              <a:t>جوداكر</a:t>
            </a:r>
            <a:r>
              <a:rPr lang="ar-SA" b="1" u="sng" dirty="0">
                <a:ea typeface="Calibri"/>
              </a:rPr>
              <a:t> ص 234-234 قراءة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أخيرا :</a:t>
            </a:r>
            <a:r>
              <a:rPr lang="ar-SA" b="1" dirty="0">
                <a:ea typeface="Calibri"/>
              </a:rPr>
              <a:t>فإن هناك دليلا على أن التماسك يرتبط بفاعلية الجماعة في الفصل الدراسي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قراء دراسة </a:t>
            </a:r>
            <a:r>
              <a:rPr lang="ar-SA" b="1" u="sng" dirty="0" err="1">
                <a:ea typeface="Calibri"/>
              </a:rPr>
              <a:t>شو</a:t>
            </a:r>
            <a:r>
              <a:rPr lang="ar-SA" b="1" u="sng" dirty="0">
                <a:ea typeface="Calibri"/>
              </a:rPr>
              <a:t> </a:t>
            </a:r>
            <a:r>
              <a:rPr lang="ar-SA" b="1" u="sng" dirty="0" err="1">
                <a:ea typeface="Calibri"/>
              </a:rPr>
              <a:t>وشو</a:t>
            </a:r>
            <a:r>
              <a:rPr lang="ar-SA" b="1" u="sng" dirty="0">
                <a:ea typeface="Calibri"/>
              </a:rPr>
              <a:t> ص 234</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النتيجة :</a:t>
            </a:r>
            <a:r>
              <a:rPr lang="ar-SA" b="1" dirty="0">
                <a:ea typeface="Calibri"/>
              </a:rPr>
              <a:t> إن أنماط التفاعل كانت مختلفة في الجماعات المرتفعة والمنخفضة التماسك ،وقد تغير هذا النمط خلال برنامج الدراسة .</a:t>
            </a:r>
            <a:endParaRPr lang="en-US" sz="1600" dirty="0">
              <a:ea typeface="Calibri"/>
              <a:cs typeface="Arial"/>
            </a:endParaRPr>
          </a:p>
        </p:txBody>
      </p:sp>
    </p:spTree>
    <p:extLst>
      <p:ext uri="{BB962C8B-B14F-4D97-AF65-F5344CB8AC3E}">
        <p14:creationId xmlns:p14="http://schemas.microsoft.com/office/powerpoint/2010/main" val="25323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764704"/>
            <a:ext cx="7560840" cy="5427640"/>
          </a:xfrm>
          <a:prstGeom prst="rect">
            <a:avLst/>
          </a:prstGeom>
        </p:spPr>
        <p:txBody>
          <a:bodyPr wrap="square">
            <a:spAutoFit/>
          </a:bodyPr>
          <a:lstStyle/>
          <a:p>
            <a:pPr marL="342900" lvl="0" indent="-342900">
              <a:lnSpc>
                <a:spcPct val="115000"/>
              </a:lnSpc>
              <a:spcAft>
                <a:spcPts val="1000"/>
              </a:spcAft>
              <a:buFont typeface="Times New Roman"/>
              <a:buChar char=""/>
              <a:tabLst>
                <a:tab pos="457200" algn="l"/>
              </a:tabLst>
            </a:pPr>
            <a:r>
              <a:rPr lang="ar-SA" sz="2400" b="1" u="sng" dirty="0">
                <a:solidFill>
                  <a:srgbClr val="FF0000"/>
                </a:solidFill>
                <a:ea typeface="Calibri"/>
              </a:rPr>
              <a:t>مقدمة :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نهتم بالعلاقات</a:t>
            </a:r>
            <a:r>
              <a:rPr lang="ar-SA" b="1" dirty="0">
                <a:ea typeface="Calibri"/>
              </a:rPr>
              <a:t> بين الخصائص الشخصية لدى أعضاء الجماعة </a:t>
            </a:r>
            <a:r>
              <a:rPr lang="ar-SA" b="1" u="sng" dirty="0">
                <a:ea typeface="Calibri"/>
              </a:rPr>
              <a:t>. وآثار هذه العلاقات على</a:t>
            </a:r>
            <a:r>
              <a:rPr lang="ar-SA" b="1" dirty="0">
                <a:ea typeface="Calibri"/>
              </a:rPr>
              <a:t> أداء وظائف الجماعة ،فليست الخصائص الخاصة بالفرد عضو الجماعة هي ذات أهمية</a:t>
            </a:r>
            <a:r>
              <a:rPr lang="ar-SA" b="1" dirty="0" smtClean="0">
                <a:ea typeface="Calibri"/>
              </a:rPr>
              <a:t>, و</a:t>
            </a:r>
            <a:r>
              <a:rPr lang="ar-SA" b="1" u="sng" dirty="0" smtClean="0">
                <a:ea typeface="Calibri"/>
              </a:rPr>
              <a:t>لكن</a:t>
            </a:r>
            <a:r>
              <a:rPr lang="ar-SA" b="1" dirty="0" smtClean="0">
                <a:ea typeface="Calibri"/>
              </a:rPr>
              <a:t> </a:t>
            </a:r>
            <a:r>
              <a:rPr lang="ar-SA" b="1" dirty="0">
                <a:ea typeface="Calibri"/>
              </a:rPr>
              <a:t>الخصائص النسبية للأشخاص المختلفين الذين يكونون الجماعة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solidFill>
                  <a:srgbClr val="4F81BD"/>
                </a:solidFill>
                <a:ea typeface="Calibri"/>
              </a:rPr>
              <a:t>مثلا :</a:t>
            </a:r>
            <a:r>
              <a:rPr lang="ar-SA" b="1" dirty="0">
                <a:solidFill>
                  <a:srgbClr val="4F81BD"/>
                </a:solidFill>
                <a:ea typeface="Calibri"/>
              </a:rPr>
              <a:t>عندما نناقش الذكاء فإن ما نهتم به هو الفروق في ذكاء الأفراد المختلفين في الجماعة أكثر من الاهتمام بمتوسط ذكاء ومستوى الثقافة لدى الأفراد أعضاء الجماعة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السؤال الأول الذي ينبغي أن يثيره الباحث بالنسبة لآثار تكوين الجماعة هو :</a:t>
            </a:r>
            <a:r>
              <a:rPr lang="ar-SA" b="1" dirty="0">
                <a:solidFill>
                  <a:srgbClr val="FF0000"/>
                </a:solidFill>
                <a:ea typeface="Calibri"/>
              </a:rPr>
              <a:t>هل التكوين الخاص يؤدي إلى أي فروق؟</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dirty="0">
                <a:solidFill>
                  <a:srgbClr val="FF0000"/>
                </a:solidFill>
                <a:ea typeface="Calibri"/>
              </a:rPr>
              <a:t>أو هل الفروق بين الجماعات التي عولجت على نمط واحد يمكن تفسيرها على أساس الخصائص الفردية فحسب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solidFill>
                  <a:srgbClr val="4F81BD"/>
                </a:solidFill>
                <a:ea typeface="Calibri"/>
              </a:rPr>
              <a:t>مثلا :</a:t>
            </a:r>
            <a:r>
              <a:rPr lang="ar-SA" b="1" dirty="0">
                <a:solidFill>
                  <a:srgbClr val="4F81BD"/>
                </a:solidFill>
                <a:ea typeface="Calibri"/>
              </a:rPr>
              <a:t>هناك خمسين شخص يمكن تقسيمهم إلى عشر مجموعات كل مجموعة مكونه من خمسة أفراد ،هل تنشأ أيه فروق ؟كنتيجة لتوزيع هؤلاء الأفراد الخمسين ،على الجماعات أو هل يمكن تقسيمهم عشوائيا بدون حدوث مكسب أو خسارة فيما يتعلق </a:t>
            </a:r>
            <a:r>
              <a:rPr lang="ar-SA" b="1" dirty="0" err="1">
                <a:solidFill>
                  <a:srgbClr val="4F81BD"/>
                </a:solidFill>
                <a:ea typeface="Calibri"/>
              </a:rPr>
              <a:t>بانجاز</a:t>
            </a:r>
            <a:r>
              <a:rPr lang="ar-SA" b="1" dirty="0">
                <a:solidFill>
                  <a:srgbClr val="4F81BD"/>
                </a:solidFill>
                <a:ea typeface="Calibri"/>
              </a:rPr>
              <a:t> الجماعة؟</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الإجابة كما سوف نرى ،</a:t>
            </a:r>
            <a:r>
              <a:rPr lang="ar-SA" b="1" dirty="0">
                <a:ea typeface="Calibri"/>
              </a:rPr>
              <a:t>هي أن هناك فرقا يحدث بسبب كيفية تكوين الجماعات .</a:t>
            </a:r>
            <a:endParaRPr lang="en-US" sz="1600" dirty="0">
              <a:ea typeface="Calibri"/>
              <a:cs typeface="Arial"/>
            </a:endParaRPr>
          </a:p>
        </p:txBody>
      </p:sp>
    </p:spTree>
    <p:extLst>
      <p:ext uri="{BB962C8B-B14F-4D97-AF65-F5344CB8AC3E}">
        <p14:creationId xmlns:p14="http://schemas.microsoft.com/office/powerpoint/2010/main" val="2384927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19672" y="908720"/>
            <a:ext cx="6246440" cy="5228611"/>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في الفترة الثانية للاختبار</a:t>
            </a:r>
            <a:r>
              <a:rPr lang="ar-SA" b="1" dirty="0">
                <a:ea typeface="Calibri"/>
              </a:rPr>
              <a:t> انخرطت الجماعة الأعلى تماسكا في أنشطة اجتماعية أكثر ،وكرست وقتا أقل للعمل المطلوب .</a:t>
            </a:r>
            <a:r>
              <a:rPr lang="ar-SA" b="1" u="sng" dirty="0">
                <a:ea typeface="Calibri"/>
              </a:rPr>
              <a:t>على حين أن الجماعة الأضعف تماسكا</a:t>
            </a:r>
            <a:r>
              <a:rPr lang="ar-SA" b="1" dirty="0">
                <a:ea typeface="Calibri"/>
              </a:rPr>
              <a:t> تفسخت ودرست على </a:t>
            </a:r>
            <a:r>
              <a:rPr lang="ar-SA" b="1" dirty="0" err="1">
                <a:ea typeface="Calibri"/>
              </a:rPr>
              <a:t>إنفراد</a:t>
            </a:r>
            <a:r>
              <a:rPr lang="ar-SA" b="1" dirty="0">
                <a:ea typeface="Calibri"/>
              </a:rPr>
              <a:t>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وقد حطم هذا النمط الفارق للتفاعل ،خلال فترة الاختبار الثانية بشكل قوي ،العلاقة بين التماسك والأداء.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بمعنى أخر :</a:t>
            </a:r>
            <a:r>
              <a:rPr lang="ar-SA" b="1" dirty="0">
                <a:ea typeface="Calibri"/>
              </a:rPr>
              <a:t> وضعت الجماعة الأعلى تماسكا النشاط الاجتماعي كهدف لها .ومن الواضح أنها حققت هذا الهدف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sz="2000" b="1" u="sng" dirty="0">
                <a:ea typeface="Calibri"/>
              </a:rPr>
              <a:t>خلاصة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على الرغم من وجود قدر من الالتباس فيما تم إيراده من دلائل فإن البيانات </a:t>
            </a:r>
            <a:r>
              <a:rPr lang="ar-SA" b="1" u="sng" dirty="0" err="1">
                <a:ea typeface="Calibri"/>
              </a:rPr>
              <a:t>الأمبيريقية</a:t>
            </a:r>
            <a:r>
              <a:rPr lang="ar-SA" b="1" u="sng" dirty="0">
                <a:ea typeface="Calibri"/>
              </a:rPr>
              <a:t> تدعم الفرض الذي مؤداه أن </a:t>
            </a:r>
            <a:r>
              <a:rPr lang="ar-SA" b="1" dirty="0">
                <a:ea typeface="Calibri"/>
              </a:rPr>
              <a:t>الجماعات الأعلى تماسكا أكثر فاعلية من الجماعات الأقل تماسكا في تحقيق أهدافها ،وتعمل الجماعة المتماسكة أيا كان ما تحاول القيام به أفضل من الجماعة غير المتماسكة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ذكر سيشور أن</a:t>
            </a:r>
            <a:r>
              <a:rPr lang="ar-SA" b="1" dirty="0">
                <a:ea typeface="Calibri"/>
              </a:rPr>
              <a:t> التماسك بين الجماعات الصناعية كان مرتبطا بكل من الإنتاجية العالية والمنخفضة اعتمادا على معايير الإنتاج التي </a:t>
            </a:r>
            <a:r>
              <a:rPr lang="ar-SA" b="1" dirty="0" err="1">
                <a:ea typeface="Calibri"/>
              </a:rPr>
              <a:t>أرستها</a:t>
            </a:r>
            <a:r>
              <a:rPr lang="ar-SA" b="1" dirty="0">
                <a:ea typeface="Calibri"/>
              </a:rPr>
              <a:t> الجماعة .</a:t>
            </a:r>
            <a:endParaRPr lang="en-US" sz="1600" dirty="0">
              <a:ea typeface="Calibri"/>
              <a:cs typeface="Arial"/>
            </a:endParaRPr>
          </a:p>
        </p:txBody>
      </p:sp>
    </p:spTree>
    <p:extLst>
      <p:ext uri="{BB962C8B-B14F-4D97-AF65-F5344CB8AC3E}">
        <p14:creationId xmlns:p14="http://schemas.microsoft.com/office/powerpoint/2010/main" val="3157277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374334"/>
            <a:ext cx="7344816" cy="2835135"/>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إن أثر التماسك على أداء الجماعة تصطبغ</a:t>
            </a:r>
            <a:r>
              <a:rPr lang="ar-SA" b="1" dirty="0">
                <a:ea typeface="Calibri"/>
              </a:rPr>
              <a:t> بدون شك بعوامل الدافعية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وفقا لنظرية كاتل عن الشخصية العامة للجماعة ،</a:t>
            </a:r>
            <a:r>
              <a:rPr lang="ar-SA" b="1" dirty="0">
                <a:ea typeface="Calibri"/>
              </a:rPr>
              <a:t>يمكن أن تستدل على أن التماسك يزيد من فاعلية التعاون في الجماعة بطريقتين :</a:t>
            </a:r>
            <a:endParaRPr lang="en-US" sz="1600" dirty="0">
              <a:ea typeface="Calibri"/>
              <a:cs typeface="Arial"/>
            </a:endParaRPr>
          </a:p>
          <a:p>
            <a:pPr marL="342900" lvl="0" indent="-342900">
              <a:lnSpc>
                <a:spcPct val="115000"/>
              </a:lnSpc>
              <a:spcAft>
                <a:spcPts val="1000"/>
              </a:spcAft>
              <a:buFont typeface="Symbol"/>
              <a:buChar char=""/>
              <a:tabLst>
                <a:tab pos="228600" algn="l"/>
              </a:tabLst>
            </a:pPr>
            <a:r>
              <a:rPr lang="ar-SA" b="1" dirty="0">
                <a:ea typeface="Calibri"/>
              </a:rPr>
              <a:t>فهو من ناحية يزيد التعاون الإجمالي للجماعة بتحقيق اتجاهات محببة أكثر نحو الجماعة من </a:t>
            </a:r>
            <a:r>
              <a:rPr lang="ar-SA" b="1" dirty="0" err="1">
                <a:ea typeface="Calibri"/>
              </a:rPr>
              <a:t>جهه</a:t>
            </a:r>
            <a:r>
              <a:rPr lang="ar-SA" b="1" dirty="0">
                <a:ea typeface="Calibri"/>
              </a:rPr>
              <a:t> أفرادها . </a:t>
            </a:r>
            <a:endParaRPr lang="en-US" sz="1600" dirty="0">
              <a:ea typeface="Calibri"/>
              <a:cs typeface="Arial"/>
            </a:endParaRPr>
          </a:p>
          <a:p>
            <a:pPr marL="342900" lvl="0" indent="-342900">
              <a:lnSpc>
                <a:spcPct val="115000"/>
              </a:lnSpc>
              <a:spcAft>
                <a:spcPts val="1000"/>
              </a:spcAft>
              <a:buFont typeface="Symbol"/>
              <a:buChar char=""/>
              <a:tabLst>
                <a:tab pos="228600" algn="l"/>
              </a:tabLst>
            </a:pPr>
            <a:r>
              <a:rPr lang="ar-SA" b="1" dirty="0">
                <a:ea typeface="Calibri"/>
              </a:rPr>
              <a:t>من ناحية أخرى يقلل من كمية التعاون المطلوبة للحفاظ على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يمكن التزايد الناتج في فاعلية التعاون للجماعة من</a:t>
            </a:r>
            <a:r>
              <a:rPr lang="ar-SA" b="1" dirty="0">
                <a:ea typeface="Calibri"/>
              </a:rPr>
              <a:t> الوصول إلى هدفها بكفاءة أكثر .</a:t>
            </a:r>
            <a:endParaRPr lang="en-US" sz="1600" dirty="0">
              <a:ea typeface="Calibri"/>
              <a:cs typeface="Arial"/>
            </a:endParaRPr>
          </a:p>
        </p:txBody>
      </p:sp>
    </p:spTree>
    <p:extLst>
      <p:ext uri="{BB962C8B-B14F-4D97-AF65-F5344CB8AC3E}">
        <p14:creationId xmlns:p14="http://schemas.microsoft.com/office/powerpoint/2010/main" val="4172659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544638"/>
            <a:ext cx="7056784" cy="2813078"/>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التماسك والرضا:-</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dirty="0">
                <a:ea typeface="Calibri"/>
              </a:rPr>
              <a:t>إن أعضاء الجماعة المتماسكة هم بشكل عام أكثر رضا بالجماعة من أعضاء الجماعة غير المتماسكة ,</a:t>
            </a:r>
            <a:r>
              <a:rPr lang="ar-SA" b="1" u="sng" dirty="0">
                <a:ea typeface="Calibri"/>
              </a:rPr>
              <a:t>يتطلب مفهوم التماسك يتطلب  غالبا أن تكون هذه هي الحالة</a:t>
            </a:r>
            <a:r>
              <a:rPr lang="ar-SA" b="1" dirty="0">
                <a:ea typeface="Calibri"/>
              </a:rPr>
              <a:t>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لأنه من غير المحتمل تماما أن </a:t>
            </a:r>
            <a:r>
              <a:rPr lang="ar-SA" b="1" dirty="0">
                <a:ea typeface="Calibri"/>
              </a:rPr>
              <a:t>يبذل فرد ما جهدا لكي يبقى في جماعة ليس راضيا عنها.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 فإنه من الممكن أن ينجذب شخص إلى بعض جوانب الجماعة ،</a:t>
            </a:r>
            <a:r>
              <a:rPr lang="ar-SA" b="1" dirty="0">
                <a:ea typeface="Calibri"/>
              </a:rPr>
              <a:t>مثل أهداف الجماعة دون أن يكون راضيا عن الجماعة ككل </a:t>
            </a:r>
            <a:r>
              <a:rPr lang="ar-SA" b="1" u="sng" dirty="0">
                <a:ea typeface="Calibri"/>
              </a:rPr>
              <a:t>ومع ذلك فإن التوقع النظري العام هو :</a:t>
            </a:r>
            <a:r>
              <a:rPr lang="ar-SA" b="1" dirty="0">
                <a:ea typeface="Calibri"/>
              </a:rPr>
              <a:t> أن الرضا المتزايد مع ازدياد التماسك .</a:t>
            </a:r>
            <a:endParaRPr lang="en-US" sz="1600" dirty="0">
              <a:ea typeface="Calibri"/>
              <a:cs typeface="Arial"/>
            </a:endParaRPr>
          </a:p>
        </p:txBody>
      </p:sp>
    </p:spTree>
    <p:extLst>
      <p:ext uri="{BB962C8B-B14F-4D97-AF65-F5344CB8AC3E}">
        <p14:creationId xmlns:p14="http://schemas.microsoft.com/office/powerpoint/2010/main" val="1769713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024752"/>
            <a:ext cx="7632848" cy="3534301"/>
          </a:xfrm>
          <a:prstGeom prst="rect">
            <a:avLst/>
          </a:prstGeom>
        </p:spPr>
        <p:txBody>
          <a:bodyPr wrap="square">
            <a:spAutoFit/>
          </a:bodyPr>
          <a:lstStyle/>
          <a:p>
            <a:pPr marL="342900" lvl="0" indent="-342900">
              <a:lnSpc>
                <a:spcPct val="115000"/>
              </a:lnSpc>
              <a:spcAft>
                <a:spcPts val="1000"/>
              </a:spcAft>
              <a:buFont typeface="Times New Roman"/>
              <a:buChar char=""/>
              <a:tabLst>
                <a:tab pos="457200" algn="l"/>
              </a:tabLst>
            </a:pPr>
            <a:r>
              <a:rPr lang="ar-SA" b="1" u="sng" dirty="0">
                <a:ea typeface="Calibri"/>
              </a:rPr>
              <a:t>وجدت دراسة </a:t>
            </a:r>
            <a:r>
              <a:rPr lang="ar-SA" b="1" u="sng" dirty="0" err="1">
                <a:ea typeface="Calibri"/>
              </a:rPr>
              <a:t>زيلست</a:t>
            </a:r>
            <a:r>
              <a:rPr lang="ar-SA" b="1" u="sng" dirty="0">
                <a:ea typeface="Calibri"/>
              </a:rPr>
              <a:t> في دراسة النجارين والبنائين أن</a:t>
            </a:r>
            <a:r>
              <a:rPr lang="ar-SA" b="1" dirty="0">
                <a:ea typeface="Calibri"/>
              </a:rPr>
              <a:t> أعضاء الجماعات الذين تكونوا على أساس الاختيار </a:t>
            </a:r>
            <a:r>
              <a:rPr lang="ar-SA" b="1" dirty="0" err="1">
                <a:ea typeface="Calibri"/>
              </a:rPr>
              <a:t>السوسيوميتري</a:t>
            </a:r>
            <a:r>
              <a:rPr lang="ar-SA" b="1" dirty="0">
                <a:ea typeface="Calibri"/>
              </a:rPr>
              <a:t> كانوا أعلى  على درجة من الرضا عن العمل أكبر من أعضاء الجماعات الضابطة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دراسة </a:t>
            </a:r>
            <a:r>
              <a:rPr lang="ar-SA" b="1" u="sng" dirty="0" err="1">
                <a:ea typeface="Calibri"/>
              </a:rPr>
              <a:t>باركيز</a:t>
            </a:r>
            <a:r>
              <a:rPr lang="ar-SA" b="1" u="sng" dirty="0">
                <a:ea typeface="Calibri"/>
              </a:rPr>
              <a:t> وآخرون عن مؤتمرات اتخاذ القرار :</a:t>
            </a:r>
            <a:r>
              <a:rPr lang="ar-SA" b="1" dirty="0">
                <a:ea typeface="Calibri"/>
              </a:rPr>
              <a:t> إذ تمت ملاحظة المشاركين في 72 مؤتمرا عن قطاع الأعمال الحرة والحكومية في جامعة </a:t>
            </a:r>
            <a:r>
              <a:rPr lang="ar-SA" b="1" dirty="0" err="1">
                <a:ea typeface="Calibri"/>
              </a:rPr>
              <a:t>ميتشجان</a:t>
            </a:r>
            <a:r>
              <a:rPr lang="ar-SA" b="1" dirty="0">
                <a:ea typeface="Calibri"/>
              </a:rPr>
              <a:t> ،وقد حسب مؤشر للتماسك لكل جماعة . تم تحديده من تقديرات الملاحظة عن التحاب بين أعضاء الجماعة . فقد قرر أعضاء الجماعة رضاءهم بجوانب عديدة في المؤتمر . وارتبط التماسك إيجابيا برضاء الأعضاء عن عملية الجماعة واللقاء فيما بينها .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u="sng" dirty="0">
                <a:ea typeface="Calibri"/>
              </a:rPr>
              <a:t>أورد جروس علاقة إيجابية بين</a:t>
            </a:r>
            <a:r>
              <a:rPr lang="ar-SA" b="1" dirty="0">
                <a:ea typeface="Calibri"/>
              </a:rPr>
              <a:t> التماسك لدى الجماعة من القوات الجوية ورضاهم عنهم وعن أهدافها . </a:t>
            </a:r>
            <a:endParaRPr lang="en-US" sz="1600" dirty="0">
              <a:ea typeface="Calibri"/>
              <a:cs typeface="Arial"/>
            </a:endParaRPr>
          </a:p>
        </p:txBody>
      </p:sp>
    </p:spTree>
    <p:extLst>
      <p:ext uri="{BB962C8B-B14F-4D97-AF65-F5344CB8AC3E}">
        <p14:creationId xmlns:p14="http://schemas.microsoft.com/office/powerpoint/2010/main" val="1898448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511809"/>
            <a:ext cx="7704856" cy="2601738"/>
          </a:xfrm>
          <a:prstGeom prst="rect">
            <a:avLst/>
          </a:prstGeom>
        </p:spPr>
        <p:txBody>
          <a:bodyPr wrap="square">
            <a:spAutoFit/>
          </a:bodyPr>
          <a:lstStyle/>
          <a:p>
            <a:pPr marL="342900" lvl="0" indent="-342900">
              <a:lnSpc>
                <a:spcPct val="115000"/>
              </a:lnSpc>
              <a:spcAft>
                <a:spcPts val="1000"/>
              </a:spcAft>
              <a:buFont typeface="Times New Roman"/>
              <a:buChar char=""/>
              <a:tabLst>
                <a:tab pos="457200" algn="l"/>
              </a:tabLst>
            </a:pPr>
            <a:r>
              <a:rPr lang="ar-SA" sz="2400" b="1" u="sng" dirty="0">
                <a:ea typeface="Calibri"/>
              </a:rPr>
              <a:t>الخلاصة : </a:t>
            </a:r>
            <a:endParaRPr lang="en-US" sz="1600" dirty="0">
              <a:ea typeface="Calibri"/>
              <a:cs typeface="Arial"/>
            </a:endParaRPr>
          </a:p>
          <a:p>
            <a:pPr marL="342900" lvl="0" indent="-342900">
              <a:lnSpc>
                <a:spcPct val="115000"/>
              </a:lnSpc>
              <a:spcAft>
                <a:spcPts val="1000"/>
              </a:spcAft>
              <a:buFont typeface="Times New Roman"/>
              <a:buChar char=""/>
              <a:tabLst>
                <a:tab pos="457200" algn="l"/>
              </a:tabLst>
            </a:pPr>
            <a:r>
              <a:rPr lang="ar-SA" b="1" dirty="0">
                <a:ea typeface="Calibri"/>
              </a:rPr>
              <a:t>فيما يتعلق بتماسك الجماعة وعملية الجماعة متسقة على الرغم من أنواع الضعف في الصياغة الإجرائية لمفهوم التماسك فالجماعات المرتفعة في التماسك مقارنة بالجماعات ذات الدرجة المنخفضة فيه ،إنما تنخرط في تفاعل اجتماعي أكبر ،كما تنخرط في تفاعلات أكثر إيجابية ”أن يكونوا ودودين ومتعاونين </a:t>
            </a:r>
            <a:r>
              <a:rPr lang="ar-SA" b="1" dirty="0" err="1">
                <a:ea typeface="Calibri"/>
              </a:rPr>
              <a:t>وديموقراطين</a:t>
            </a:r>
            <a:r>
              <a:rPr lang="ar-SA" b="1" dirty="0">
                <a:ea typeface="Calibri"/>
              </a:rPr>
              <a:t> ” </a:t>
            </a:r>
            <a:endParaRPr lang="en-US" sz="1600" dirty="0">
              <a:ea typeface="Calibri"/>
              <a:cs typeface="Arial"/>
            </a:endParaRPr>
          </a:p>
          <a:p>
            <a:r>
              <a:rPr lang="ar-SA" b="1" u="sng" dirty="0">
                <a:ea typeface="Calibri"/>
              </a:rPr>
              <a:t>كما أنها تمارس تأثرا أكبر على</a:t>
            </a:r>
            <a:r>
              <a:rPr lang="ar-SA" b="1" dirty="0">
                <a:ea typeface="Calibri"/>
              </a:rPr>
              <a:t> أعضائها وتحقق الأهداف التي حددتها لنفسها كما يتمتع الأعضاء فيها بدرجة أعلى من الرضا . </a:t>
            </a:r>
            <a:endParaRPr lang="ar-SA" dirty="0"/>
          </a:p>
        </p:txBody>
      </p:sp>
    </p:spTree>
    <p:extLst>
      <p:ext uri="{BB962C8B-B14F-4D97-AF65-F5344CB8AC3E}">
        <p14:creationId xmlns:p14="http://schemas.microsoft.com/office/powerpoint/2010/main" val="2322904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485117"/>
            <a:ext cx="7560840" cy="4188839"/>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تآلف الجماعة(</a:t>
            </a:r>
            <a:r>
              <a:rPr lang="en-US" sz="2400" b="1" u="sng" dirty="0" smtClean="0">
                <a:solidFill>
                  <a:srgbClr val="FF0000"/>
                </a:solidFill>
                <a:effectLst/>
                <a:latin typeface="Arial"/>
                <a:ea typeface="Calibri"/>
                <a:cs typeface="Arial"/>
              </a:rPr>
              <a:t>Group </a:t>
            </a:r>
            <a:r>
              <a:rPr lang="en-US" sz="2400" b="1" u="sng" dirty="0" err="1" smtClean="0">
                <a:solidFill>
                  <a:srgbClr val="FF0000"/>
                </a:solidFill>
                <a:effectLst/>
                <a:latin typeface="Arial"/>
                <a:ea typeface="Calibri"/>
                <a:cs typeface="Arial"/>
              </a:rPr>
              <a:t>Compatability</a:t>
            </a:r>
            <a:r>
              <a:rPr lang="ar-SA" sz="2400" b="1" u="sng" dirty="0">
                <a:solidFill>
                  <a:srgbClr val="FF0000"/>
                </a:solidFill>
                <a:ea typeface="Calibri"/>
              </a:rPr>
              <a:t>):-</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من الضروري أن يكون واضحا أن الجماعات المتماسكة تتكون من أعضاء متآلفين ,من ثم فإن تماسك الجماعة هو إحدى صور تآلفها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تتكون الجماعات المتباينة في</a:t>
            </a:r>
            <a:r>
              <a:rPr lang="ar-SA" b="1" dirty="0">
                <a:ea typeface="Calibri"/>
              </a:rPr>
              <a:t> درجة التآلف (بمعنى انه الدراسات التي تعتني في دراسة تماسك الجماعة لا تكون على افتراض انه إما متآلفين أو غير متآلفين).</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sz="2000" b="1" u="sng" dirty="0">
                <a:ea typeface="Calibri"/>
              </a:rPr>
              <a:t>يمكن تصنيف التآلف إلى فئتين عامتين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1ـ الحاجة إلى التآلف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2ـ تآلف الاستجابة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كل من الفئتين تهتم</a:t>
            </a:r>
            <a:r>
              <a:rPr lang="ar-SA" b="1" dirty="0">
                <a:ea typeface="Calibri"/>
              </a:rPr>
              <a:t> بالخصائص الشخصية لأعضاء الجماعة التي تعكس ميول الاستجابة والتي تكون إما متآلفة أو غير متآلفة وهما تختلفان في نوع الخصائص التي تعتبر ذات أهمية .</a:t>
            </a:r>
            <a:endParaRPr lang="en-US" sz="1600" dirty="0">
              <a:ea typeface="Calibri"/>
              <a:cs typeface="Arial"/>
            </a:endParaRPr>
          </a:p>
        </p:txBody>
      </p:sp>
    </p:spTree>
    <p:extLst>
      <p:ext uri="{BB962C8B-B14F-4D97-AF65-F5344CB8AC3E}">
        <p14:creationId xmlns:p14="http://schemas.microsoft.com/office/powerpoint/2010/main" val="1504896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260648"/>
            <a:ext cx="5958408" cy="5936497"/>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sz="2400" b="1" u="sng" dirty="0">
                <a:solidFill>
                  <a:srgbClr val="FF0000"/>
                </a:solidFill>
                <a:ea typeface="Calibri"/>
              </a:rPr>
              <a:t>تألف الحاجات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إن إشباع حاجات الأفراد قد ييسر أو يعاق من خلال تفاعل الجماعة ,</a:t>
            </a:r>
            <a:r>
              <a:rPr lang="ar-SA" b="1" u="sng" dirty="0">
                <a:ea typeface="Calibri"/>
              </a:rPr>
              <a:t>وحين يمكن إشباع حاجات</a:t>
            </a:r>
            <a:r>
              <a:rPr lang="ar-SA" b="1" dirty="0">
                <a:ea typeface="Calibri"/>
              </a:rPr>
              <a:t> شخصين أو أكثر بشكل متبادل من خلال أنشطة متبادلة فإنهم يكونون متآلفين من حيث </a:t>
            </a:r>
            <a:r>
              <a:rPr lang="ar-SA" b="1" dirty="0" err="1">
                <a:ea typeface="Calibri"/>
              </a:rPr>
              <a:t>الحاجات,</a:t>
            </a:r>
            <a:r>
              <a:rPr lang="ar-SA" b="1" u="sng" dirty="0" err="1">
                <a:ea typeface="Calibri"/>
              </a:rPr>
              <a:t>وحينما</a:t>
            </a:r>
            <a:r>
              <a:rPr lang="ar-SA" b="1" u="sng" dirty="0">
                <a:ea typeface="Calibri"/>
              </a:rPr>
              <a:t> تكون حاجاتهما غير ممكن إشباعها  من خلال عملية التفاعل </a:t>
            </a:r>
            <a:r>
              <a:rPr lang="ar-SA" b="1" dirty="0">
                <a:ea typeface="Calibri"/>
              </a:rPr>
              <a:t>فإنهم يكونون غير متآلفين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إن الجماعات ذات الأعضاء غير المتآلفين</a:t>
            </a:r>
            <a:r>
              <a:rPr lang="ar-SA" b="1" dirty="0">
                <a:ea typeface="Calibri"/>
              </a:rPr>
              <a:t> أقرب إلى أن تكون غير </a:t>
            </a:r>
            <a:r>
              <a:rPr lang="ar-SA" b="1" dirty="0" err="1">
                <a:ea typeface="Calibri"/>
              </a:rPr>
              <a:t>سعيدة,وسوف</a:t>
            </a:r>
            <a:r>
              <a:rPr lang="ar-SA" b="1" dirty="0">
                <a:ea typeface="Calibri"/>
              </a:rPr>
              <a:t> تتأثر فاعلية أعضاء الجماعة بشكل عكسي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وحين تشبع حاجات الأعضاء ”أي حين تكون الجماعة متآلفة ” فمن المؤكد حدوث الأثر العكسي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هذه الفكرة البسيطة عن التآلف درسها وينش في اختيار القرين في نظريته عن تكامل الحاجات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قرر </a:t>
            </a:r>
            <a:r>
              <a:rPr lang="ar-SA" b="1" u="sng" dirty="0" err="1">
                <a:ea typeface="Calibri"/>
              </a:rPr>
              <a:t>دينش</a:t>
            </a:r>
            <a:r>
              <a:rPr lang="ar-SA" b="1" u="sng" dirty="0">
                <a:ea typeface="Calibri"/>
              </a:rPr>
              <a:t> أساسا أن</a:t>
            </a:r>
            <a:r>
              <a:rPr lang="ar-SA" b="1" dirty="0">
                <a:ea typeface="Calibri"/>
              </a:rPr>
              <a:t> الأفراد يختارون الأقران الذين لديهم خصائص شخصية تكمل خصائصهم الخاصة </a:t>
            </a:r>
            <a:r>
              <a:rPr lang="ar-SA" b="1" u="sng" dirty="0">
                <a:ea typeface="Calibri"/>
              </a:rPr>
              <a:t>مثلا :</a:t>
            </a:r>
            <a:r>
              <a:rPr lang="ar-SA" b="1" dirty="0">
                <a:ea typeface="Calibri"/>
              </a:rPr>
              <a:t> ينبغي أن يتزوج الأشخاص ذوو النزعة التأكيدية من الأشخاص الخاضعين ،طالما أن الحاجة لتأكيد الذات عن شخص ما يمكن أن تشبع من خلال التفاعل مع شخص يحتاج لأن يكون خاضعا .</a:t>
            </a:r>
            <a:endParaRPr lang="en-US" sz="1600" dirty="0">
              <a:ea typeface="Calibri"/>
              <a:cs typeface="Arial"/>
            </a:endParaRPr>
          </a:p>
        </p:txBody>
      </p:sp>
    </p:spTree>
    <p:extLst>
      <p:ext uri="{BB962C8B-B14F-4D97-AF65-F5344CB8AC3E}">
        <p14:creationId xmlns:p14="http://schemas.microsoft.com/office/powerpoint/2010/main" val="2957414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32656"/>
            <a:ext cx="7128792" cy="6122189"/>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قراءة دراسة وينش ص 237</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النتيجة :</a:t>
            </a:r>
            <a:r>
              <a:rPr lang="ar-SA" b="1" dirty="0">
                <a:ea typeface="Calibri"/>
              </a:rPr>
              <a:t> تدعم الفرض الذي يقول أن شركاء الزواج يختارون بعضهم لإشباع الحاجات التكاملية وقد أبعد وينش هذه البيانات لأن درجات الحاجة لا يعتد بها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دراسة أخرى ”دراسة كيلي قراءة ص 238</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النتيجة :</a:t>
            </a:r>
            <a:r>
              <a:rPr lang="ar-SA" b="1" dirty="0">
                <a:ea typeface="Calibri"/>
              </a:rPr>
              <a:t> تعارضت مع الدراسة الأولى ، حيث استنتج أنه لا يوجد دليل على أن المتضادين يتجاذبون ومع ذلك فإن الخصائص التي درست لم تشمل أنواع الحاجات التي بحثها وينش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sz="2000" b="1" u="sng" dirty="0">
                <a:ea typeface="Calibri"/>
              </a:rPr>
              <a:t>الخلاصة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الاستنتاج العام الذي يمكن أن يستمر هو أن</a:t>
            </a:r>
            <a:r>
              <a:rPr lang="ar-SA" b="1" dirty="0">
                <a:ea typeface="Calibri"/>
              </a:rPr>
              <a:t> الحاجات إلى التكامل تقود إلى اختيار القرين . ولكن التماثل بالنسبة لخصائص من قبيل الميول والاتجاهات وبعض الخصائص الاجتماعية الأخرى ربما كانت ذات أهمية أكبر.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أكثر المحاولات طموحا لتحليل الحاجة إلى التآلف في الجماعات هي نظرية </a:t>
            </a:r>
            <a:r>
              <a:rPr lang="ar-SA" b="1" u="sng" dirty="0" err="1">
                <a:ea typeface="Calibri"/>
              </a:rPr>
              <a:t>شوتز</a:t>
            </a:r>
            <a:r>
              <a:rPr lang="ar-SA" b="1" u="sng" dirty="0">
                <a:ea typeface="Calibri"/>
              </a:rPr>
              <a:t> ثلاثية الأبعاد عن سلوك العلاقات بين الأشخاص وهي نظرية التوجه للعلاقات الأساسية بين الأشخاص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حيث افترض ثلاث حاجات تفاعلية وهي :</a:t>
            </a:r>
            <a:r>
              <a:rPr lang="ar-SA" b="1" dirty="0">
                <a:ea typeface="Calibri"/>
              </a:rPr>
              <a:t> </a:t>
            </a:r>
            <a:r>
              <a:rPr lang="ar-SA" b="1" dirty="0" err="1">
                <a:ea typeface="Calibri"/>
              </a:rPr>
              <a:t>التضمين“الحاجة</a:t>
            </a:r>
            <a:r>
              <a:rPr lang="ar-SA" b="1" dirty="0">
                <a:ea typeface="Calibri"/>
              </a:rPr>
              <a:t> إلى الانتماء ، التحكم“ الحاجة إلى الضبط“،</a:t>
            </a:r>
            <a:r>
              <a:rPr lang="ar-SA" b="1" dirty="0" err="1">
                <a:ea typeface="Calibri"/>
              </a:rPr>
              <a:t>الوجدان“الحاجة</a:t>
            </a:r>
            <a:r>
              <a:rPr lang="ar-SA" b="1" dirty="0">
                <a:ea typeface="Calibri"/>
              </a:rPr>
              <a:t> إلى </a:t>
            </a:r>
            <a:r>
              <a:rPr lang="ar-SA" b="1" dirty="0" err="1">
                <a:ea typeface="Calibri"/>
              </a:rPr>
              <a:t>العاطفة“.والتي</a:t>
            </a:r>
            <a:r>
              <a:rPr lang="ar-SA" b="1" dirty="0">
                <a:ea typeface="Calibri"/>
              </a:rPr>
              <a:t> اعتقد أنها ضرورية وكافيه لشرح السلوك المتبادل بين الأشخاص .</a:t>
            </a:r>
            <a:endParaRPr lang="en-US" sz="1600" dirty="0">
              <a:ea typeface="Calibri"/>
              <a:cs typeface="Arial"/>
            </a:endParaRPr>
          </a:p>
        </p:txBody>
      </p:sp>
    </p:spTree>
    <p:extLst>
      <p:ext uri="{BB962C8B-B14F-4D97-AF65-F5344CB8AC3E}">
        <p14:creationId xmlns:p14="http://schemas.microsoft.com/office/powerpoint/2010/main" val="1484058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896512"/>
            <a:ext cx="7344816" cy="3472233"/>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يفترض أن بعض </a:t>
            </a:r>
            <a:r>
              <a:rPr lang="ar-SA" b="1" u="sng" dirty="0" err="1">
                <a:ea typeface="Calibri"/>
              </a:rPr>
              <a:t>الامتزاجات</a:t>
            </a:r>
            <a:r>
              <a:rPr lang="ar-SA" b="1" u="sng" dirty="0">
                <a:ea typeface="Calibri"/>
              </a:rPr>
              <a:t> بين الحاجات تؤدي إلى</a:t>
            </a:r>
            <a:r>
              <a:rPr lang="ar-SA" b="1" dirty="0">
                <a:ea typeface="Calibri"/>
              </a:rPr>
              <a:t> التآلف بين الجماعات أو عدم التآلف لدى جماعات أخرى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عموما كلما كانت الجماعة</a:t>
            </a:r>
            <a:r>
              <a:rPr lang="ar-SA" b="1" dirty="0">
                <a:ea typeface="Calibri"/>
              </a:rPr>
              <a:t> أكثر تآلفا كانت أكثر اقترابا من تحقيق أهدافها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من أبرز نتائج </a:t>
            </a:r>
            <a:r>
              <a:rPr lang="ar-SA" b="1" u="sng" dirty="0" err="1">
                <a:ea typeface="Calibri"/>
              </a:rPr>
              <a:t>شوتز</a:t>
            </a:r>
            <a:r>
              <a:rPr lang="ar-SA" b="1" u="sng" dirty="0">
                <a:ea typeface="Calibri"/>
              </a:rPr>
              <a:t> :</a:t>
            </a:r>
            <a:r>
              <a:rPr lang="ar-SA" b="1" dirty="0">
                <a:ea typeface="Calibri"/>
              </a:rPr>
              <a:t>أن الجماعات المتآلفة كانت أكثر إنتاجا من الجماعات غير المتآلفة وكان هذا الأثر أكبر كلما تزايد تعقد العمل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أن أعضاء الجماعة قد  شعروا  بإيجابية</a:t>
            </a:r>
            <a:r>
              <a:rPr lang="ar-SA" b="1" dirty="0">
                <a:ea typeface="Calibri"/>
              </a:rPr>
              <a:t> أكثر تجاه الجماعات المتآلفة وقد ظهر شخص البؤري كقائد بشكل أكثر تكرارا عن الآخرين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أن الجماعات كانت قد تكونت مع</a:t>
            </a:r>
            <a:r>
              <a:rPr lang="ar-SA" b="1" dirty="0">
                <a:ea typeface="Calibri"/>
              </a:rPr>
              <a:t> وضع الذكاء في الاعتبار فإن هذه الفروق في الإنتاجية يجب أن تعزى إلى الفروق في التآلف . </a:t>
            </a:r>
            <a:endParaRPr lang="en-US" sz="1600" dirty="0">
              <a:ea typeface="Calibri"/>
              <a:cs typeface="Arial"/>
            </a:endParaRPr>
          </a:p>
        </p:txBody>
      </p:sp>
    </p:spTree>
    <p:extLst>
      <p:ext uri="{BB962C8B-B14F-4D97-AF65-F5344CB8AC3E}">
        <p14:creationId xmlns:p14="http://schemas.microsoft.com/office/powerpoint/2010/main" val="2945992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32656"/>
            <a:ext cx="7416824" cy="5931880"/>
          </a:xfrm>
          <a:prstGeom prst="rect">
            <a:avLst/>
          </a:prstGeom>
        </p:spPr>
        <p:txBody>
          <a:bodyPr wrap="square">
            <a:spAutoFit/>
          </a:bodyPr>
          <a:lstStyle/>
          <a:p>
            <a:pPr>
              <a:lnSpc>
                <a:spcPct val="115000"/>
              </a:lnSpc>
              <a:spcAft>
                <a:spcPts val="1000"/>
              </a:spcAft>
            </a:pPr>
            <a:r>
              <a:rPr lang="ar-SA" sz="2000" b="1" u="sng" dirty="0">
                <a:solidFill>
                  <a:srgbClr val="FF0000"/>
                </a:solidFill>
                <a:ea typeface="Calibri"/>
              </a:rPr>
              <a:t>التجانس وعدم التجانس في عضوية الجماعة(</a:t>
            </a:r>
            <a:r>
              <a:rPr lang="en-US" sz="2000" b="1" u="sng" dirty="0" smtClean="0">
                <a:solidFill>
                  <a:srgbClr val="FF0000"/>
                </a:solidFill>
                <a:effectLst/>
                <a:latin typeface="Arial"/>
                <a:ea typeface="Calibri"/>
                <a:cs typeface="Arial"/>
              </a:rPr>
              <a:t>Homogeneity-</a:t>
            </a:r>
            <a:r>
              <a:rPr lang="en-US" sz="2000" b="1" u="sng" dirty="0" err="1" smtClean="0">
                <a:solidFill>
                  <a:srgbClr val="FF0000"/>
                </a:solidFill>
                <a:effectLst/>
                <a:latin typeface="Arial"/>
                <a:ea typeface="Calibri"/>
                <a:cs typeface="Arial"/>
              </a:rPr>
              <a:t>Hetrogenelty</a:t>
            </a:r>
            <a:r>
              <a:rPr lang="ar-SA" sz="2000" b="1" u="sng" dirty="0">
                <a:solidFill>
                  <a:srgbClr val="FF0000"/>
                </a:solidFill>
                <a:ea typeface="Calibri"/>
              </a:rPr>
              <a:t>):-</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يعتقد كثير من الباحثين أن بعد التجانس وعدم التجانس هو أكثر الأبعاد أهمية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الافتراض العام :</a:t>
            </a:r>
            <a:r>
              <a:rPr lang="ar-SA" b="1" dirty="0">
                <a:ea typeface="Calibri"/>
              </a:rPr>
              <a:t> هو أن معظم أنشطة الجماعة تتطلب مهارات متنوعة ومعارف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على هذا فكلما كانت الجماعة غير متجانسة</a:t>
            </a:r>
            <a:r>
              <a:rPr lang="ar-SA" b="1" dirty="0">
                <a:ea typeface="Calibri"/>
              </a:rPr>
              <a:t> كانت القدرات والمعلومات متاحة وكانت الجماعة أكثر فاعلية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بعض الباحثين مثل </a:t>
            </a:r>
            <a:r>
              <a:rPr lang="ar-SA" b="1" u="sng" dirty="0" err="1">
                <a:ea typeface="Calibri"/>
              </a:rPr>
              <a:t>هوفمان</a:t>
            </a:r>
            <a:r>
              <a:rPr lang="ar-SA" b="1" u="sng" dirty="0">
                <a:ea typeface="Calibri"/>
              </a:rPr>
              <a:t> </a:t>
            </a:r>
            <a:r>
              <a:rPr lang="ar-SA" b="1" u="sng" dirty="0" err="1">
                <a:ea typeface="Calibri"/>
              </a:rPr>
              <a:t>ومايير</a:t>
            </a:r>
            <a:r>
              <a:rPr lang="ar-SA" b="1" u="sng" dirty="0">
                <a:ea typeface="Calibri"/>
              </a:rPr>
              <a:t> أكدوا</a:t>
            </a:r>
            <a:r>
              <a:rPr lang="ar-SA" b="1" dirty="0">
                <a:ea typeface="Calibri"/>
              </a:rPr>
              <a:t> على أن الجماعات غير المتجانسة فعالة عموما أكثر من الجماعات المتجانسة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أن الجماعات المتجانسة أو غير المتجانسة من ناحية خصائص معينة</a:t>
            </a:r>
            <a:r>
              <a:rPr lang="ar-SA" b="1" dirty="0">
                <a:ea typeface="Calibri"/>
              </a:rPr>
              <a:t> ليست كلها متعلقة بأنشطة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أكثر </a:t>
            </a:r>
            <a:r>
              <a:rPr lang="ar-SA" b="1" u="sng" dirty="0" err="1">
                <a:ea typeface="Calibri"/>
              </a:rPr>
              <a:t>المناحي</a:t>
            </a:r>
            <a:r>
              <a:rPr lang="ar-SA" b="1" u="sng" dirty="0">
                <a:ea typeface="Calibri"/>
              </a:rPr>
              <a:t> شيوعا بالنسبة للتجانس وعدم التجانس تكوين الجماعة عبارة عن مقارنة</a:t>
            </a:r>
            <a:r>
              <a:rPr lang="ar-SA" b="1" dirty="0">
                <a:ea typeface="Calibri"/>
              </a:rPr>
              <a:t> بسيطة بين الجماعات المتجانسة حيث يعرف التجانس من منظور خاصية مفردة.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مثلا </a:t>
            </a:r>
            <a:r>
              <a:rPr lang="ar-SA" b="1" dirty="0">
                <a:ea typeface="Calibri"/>
              </a:rPr>
              <a:t>:فإن الجماعات التي تتكون من أشخاص من نفس الجنس تقارن بجماعات من جنس مختلط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أو أن الجماعات مكونة من أعضاء لهم نفس القدرات تقارن بجماعات مكونة من أعضاء ذوي قدرات متنوعة .</a:t>
            </a:r>
            <a:endParaRPr lang="en-US" sz="1600" dirty="0">
              <a:ea typeface="Calibri"/>
              <a:cs typeface="Arial"/>
            </a:endParaRPr>
          </a:p>
        </p:txBody>
      </p:sp>
    </p:spTree>
    <p:extLst>
      <p:ext uri="{BB962C8B-B14F-4D97-AF65-F5344CB8AC3E}">
        <p14:creationId xmlns:p14="http://schemas.microsoft.com/office/powerpoint/2010/main" val="171597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424936" cy="5555880"/>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أثر التجميع (</a:t>
            </a:r>
            <a:r>
              <a:rPr lang="en-US" sz="2400" b="1" u="sng" dirty="0" smtClean="0">
                <a:solidFill>
                  <a:srgbClr val="FF0000"/>
                </a:solidFill>
                <a:effectLst/>
                <a:latin typeface="Arial"/>
                <a:ea typeface="Calibri"/>
                <a:cs typeface="Arial"/>
              </a:rPr>
              <a:t>Assembly</a:t>
            </a:r>
            <a:r>
              <a:rPr lang="ar-SA" sz="2400" b="1" u="sng" dirty="0">
                <a:solidFill>
                  <a:srgbClr val="FF0000"/>
                </a:solidFill>
                <a:ea typeface="Calibri"/>
              </a:rPr>
              <a:t>):-</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يشير مصطلح أثر التجميع إلى</a:t>
            </a:r>
            <a:r>
              <a:rPr lang="ar-SA" b="1" dirty="0">
                <a:ea typeface="Calibri"/>
              </a:rPr>
              <a:t> التباينات في سلوك الجماعة والتي تكون نتيجة </a:t>
            </a:r>
            <a:r>
              <a:rPr lang="ar-SA" b="1" dirty="0" err="1">
                <a:ea typeface="Calibri"/>
              </a:rPr>
              <a:t>لتماذج</a:t>
            </a:r>
            <a:r>
              <a:rPr lang="ar-SA" b="1" dirty="0">
                <a:ea typeface="Calibri"/>
              </a:rPr>
              <a:t> معين للأشخاص في الجماعة ،بصرف النظر عن الآثار الناتجة عن الخصائص المتعلقة بأعضاء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solidFill>
                  <a:srgbClr val="548DD4"/>
                </a:solidFill>
                <a:ea typeface="Calibri"/>
              </a:rPr>
              <a:t>مثلا :</a:t>
            </a:r>
            <a:r>
              <a:rPr lang="ar-SA" b="1" dirty="0">
                <a:solidFill>
                  <a:srgbClr val="548DD4"/>
                </a:solidFill>
                <a:ea typeface="Calibri"/>
              </a:rPr>
              <a:t> لو ننظر إلى حالة 4 أشخاص يجب أن يقسموا إلى ثنائيات أثنين منهم يميلان إلى السيطرة على الآخرين وأثنين يميلون للخضوع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قد يبدو واضحا أن نتيجة</a:t>
            </a:r>
            <a:r>
              <a:rPr lang="ar-SA" b="1" dirty="0">
                <a:ea typeface="Calibri"/>
              </a:rPr>
              <a:t> جيده قد يحصل عليها أكثر إذا زاوجنا كل شخص يميل إلى السيطرة مع شخص يميل للخضوع من أن نزاوج بين أثنين مسيطرين وأثنين خاضعين , يبدو ذلك في غاية الوضوح ولا يحتاج إلى برهان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أفترض </a:t>
            </a:r>
            <a:r>
              <a:rPr lang="ar-SA" b="1" u="sng" dirty="0" err="1">
                <a:ea typeface="Calibri"/>
              </a:rPr>
              <a:t>هايثورن</a:t>
            </a:r>
            <a:r>
              <a:rPr lang="ar-SA" b="1" dirty="0">
                <a:ea typeface="Calibri"/>
              </a:rPr>
              <a:t> حقيقة في دراسته عن تأثيرات خصائص الشخصية على عملية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أفترض أن</a:t>
            </a:r>
            <a:r>
              <a:rPr lang="ar-SA" b="1" dirty="0">
                <a:ea typeface="Calibri"/>
              </a:rPr>
              <a:t> مثل هذه الآثار يجب أن تستبعد عن البيانات ،وذلك من أجل الوقوف على تأثيرات الشخصية كما هي في الواقع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ومن ثم فقد صمم تجربة</a:t>
            </a:r>
            <a:r>
              <a:rPr lang="ar-SA" b="1" dirty="0">
                <a:ea typeface="Calibri"/>
              </a:rPr>
              <a:t> حيث يعمل كل مفحوص في خمس جماعات متميزة يتكون كل منها من أربعة أفراد ولم يكن أي مفحوص عضوا في أكثر من واحده منها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solidFill>
                  <a:srgbClr val="548DD4"/>
                </a:solidFill>
                <a:ea typeface="Calibri"/>
              </a:rPr>
              <a:t>في دراسة أجراها </a:t>
            </a:r>
            <a:r>
              <a:rPr lang="ar-SA" b="1" u="sng" dirty="0" err="1">
                <a:solidFill>
                  <a:srgbClr val="548DD4"/>
                </a:solidFill>
                <a:ea typeface="Calibri"/>
              </a:rPr>
              <a:t>روزبنبرج</a:t>
            </a:r>
            <a:r>
              <a:rPr lang="ar-SA" b="1" u="sng" dirty="0">
                <a:solidFill>
                  <a:srgbClr val="548DD4"/>
                </a:solidFill>
                <a:ea typeface="Calibri"/>
              </a:rPr>
              <a:t> وآخرون قراءة ص 223 </a:t>
            </a:r>
            <a:endParaRPr lang="en-US" sz="1600" dirty="0">
              <a:ea typeface="Calibri"/>
              <a:cs typeface="Arial"/>
            </a:endParaRPr>
          </a:p>
        </p:txBody>
      </p:sp>
    </p:spTree>
    <p:extLst>
      <p:ext uri="{BB962C8B-B14F-4D97-AF65-F5344CB8AC3E}">
        <p14:creationId xmlns:p14="http://schemas.microsoft.com/office/powerpoint/2010/main" val="1133591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556792"/>
            <a:ext cx="7200800" cy="4026230"/>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وعلى العكس من ذلك اهتمت بعض الدراسات بالخصائص العديدة لأعضاء الجماعة في تعريف التجانس وعدم التجانس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من تلك الدراسات تقارن عادة </a:t>
            </a:r>
            <a:r>
              <a:rPr lang="ar-SA" b="1" u="sng" dirty="0" err="1">
                <a:ea typeface="Calibri"/>
              </a:rPr>
              <a:t>بروفيلات</a:t>
            </a:r>
            <a:r>
              <a:rPr lang="ar-SA" b="1" u="sng" dirty="0">
                <a:ea typeface="Calibri"/>
              </a:rPr>
              <a:t> الشخصية لتحديد درجة التجانس في البروفيل بين خصائص العضو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يمكن اعتبار تجانس  البروفيل</a:t>
            </a:r>
            <a:r>
              <a:rPr lang="ar-SA" b="1" dirty="0">
                <a:ea typeface="Calibri"/>
              </a:rPr>
              <a:t> محددا قويا لعملية الجماعة أكثر من تجانس السمة وذلك بسبب العدد الكبير من الخصائص المستخدمة في تمييز الفروق في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أن آثار متغير واحد يمكن أن تطمسها متغيرات غير مضبوطة </a:t>
            </a:r>
            <a:r>
              <a:rPr lang="ar-SA" b="1" u="sng" dirty="0">
                <a:ea typeface="Calibri"/>
              </a:rPr>
              <a:t>ومن ناحية أخرى فإن للمتغيرات المختلفة المنعكسة في </a:t>
            </a:r>
            <a:r>
              <a:rPr lang="ar-SA" b="1" u="sng" dirty="0" err="1">
                <a:ea typeface="Calibri"/>
              </a:rPr>
              <a:t>بروفيلات</a:t>
            </a:r>
            <a:r>
              <a:rPr lang="ar-SA" b="1" u="sng" dirty="0">
                <a:ea typeface="Calibri"/>
              </a:rPr>
              <a:t> الشخصية لدى أعضاء الجماعة</a:t>
            </a:r>
            <a:r>
              <a:rPr lang="ar-SA" b="1" dirty="0">
                <a:ea typeface="Calibri"/>
              </a:rPr>
              <a:t> ربما كانت لها آثار عكسية ومن ثم فقد يلغي بعضها البعض الآخر.</a:t>
            </a:r>
            <a:endParaRPr lang="en-US" sz="1600" dirty="0">
              <a:ea typeface="Calibri"/>
              <a:cs typeface="Arial"/>
            </a:endParaRPr>
          </a:p>
          <a:p>
            <a:r>
              <a:rPr lang="ar-SA" b="1" u="sng" dirty="0">
                <a:ea typeface="Calibri"/>
              </a:rPr>
              <a:t>بمعنى أن تجانس بعض السمات</a:t>
            </a:r>
            <a:r>
              <a:rPr lang="ar-SA" b="1" dirty="0">
                <a:ea typeface="Calibri"/>
              </a:rPr>
              <a:t> ربما سهل أداء الجماعة على حين أن عدم تجانس سمات أخرى  قد يكون أمرا مرغوبا فيه </a:t>
            </a:r>
            <a:endParaRPr lang="ar-SA" dirty="0"/>
          </a:p>
        </p:txBody>
      </p:sp>
    </p:spTree>
    <p:extLst>
      <p:ext uri="{BB962C8B-B14F-4D97-AF65-F5344CB8AC3E}">
        <p14:creationId xmlns:p14="http://schemas.microsoft.com/office/powerpoint/2010/main" val="114858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524872"/>
            <a:ext cx="7056784" cy="4215513"/>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تجانس السمة:-</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يمكن قياس تجانس السمة بطرق متعددة وهي كلها تعتمد على</a:t>
            </a:r>
            <a:r>
              <a:rPr lang="ar-SA" b="1" dirty="0">
                <a:ea typeface="Calibri"/>
              </a:rPr>
              <a:t> التباين في الدرجات التي يحصل عليها أعضاء الجماعة على احد المقاييس المعيارية.</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تقتصر درجات التجانس وعدم التجانس على</a:t>
            </a:r>
            <a:r>
              <a:rPr lang="ar-SA" b="1" dirty="0">
                <a:ea typeface="Calibri"/>
              </a:rPr>
              <a:t> عدد الأفراد في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هذا يعني :</a:t>
            </a:r>
            <a:r>
              <a:rPr lang="ar-SA" b="1" dirty="0">
                <a:ea typeface="Calibri"/>
              </a:rPr>
              <a:t> أن الجماعة المكونة من شخصين إما أن تكون متجانسة أو غير متجانسة ،</a:t>
            </a:r>
            <a:r>
              <a:rPr lang="ar-SA" b="1" u="sng" dirty="0">
                <a:ea typeface="Calibri"/>
              </a:rPr>
              <a:t>والجماعة المكونة من أربعة أشخاص يمكن </a:t>
            </a:r>
            <a:r>
              <a:rPr lang="ar-SA" b="1" dirty="0">
                <a:ea typeface="Calibri"/>
              </a:rPr>
              <a:t>أن تكون متجانسة أو ربما تتنوع في درجة عدم التجانس ،طالما أنه قد يوجد ثلاثة من جنس واحد وواحد من الجنس الآخر أو أثنين من كل جنس ..الخ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وفي حالة خصائص الشخصية تنحصر</a:t>
            </a:r>
            <a:r>
              <a:rPr lang="ar-SA" b="1" dirty="0">
                <a:ea typeface="Calibri"/>
              </a:rPr>
              <a:t> درجة عدم التجانس فقط في مقياس معياري للتباين كالمتوسط أو الانحراف المعياري أو  أي متوسط للتفاوت بين درجات كل زوج من أعضاء الجماعة .</a:t>
            </a:r>
            <a:endParaRPr lang="en-US" sz="1600" dirty="0">
              <a:ea typeface="Calibri"/>
              <a:cs typeface="Arial"/>
            </a:endParaRPr>
          </a:p>
        </p:txBody>
      </p:sp>
    </p:spTree>
    <p:extLst>
      <p:ext uri="{BB962C8B-B14F-4D97-AF65-F5344CB8AC3E}">
        <p14:creationId xmlns:p14="http://schemas.microsoft.com/office/powerpoint/2010/main" val="407339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918569"/>
            <a:ext cx="7488832" cy="3428118"/>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تجانس ـ عدم تجانس القدرة(</a:t>
            </a:r>
            <a:r>
              <a:rPr lang="en-US" sz="2400" b="1" u="sng" dirty="0" smtClean="0">
                <a:solidFill>
                  <a:srgbClr val="FF0000"/>
                </a:solidFill>
                <a:effectLst/>
                <a:latin typeface="Arial"/>
                <a:ea typeface="Calibri"/>
                <a:cs typeface="Arial"/>
              </a:rPr>
              <a:t>Ability</a:t>
            </a:r>
            <a:r>
              <a:rPr lang="en-US" sz="2000" b="1" u="sng" dirty="0" smtClean="0">
                <a:solidFill>
                  <a:srgbClr val="FF0000"/>
                </a:solidFill>
                <a:effectLst/>
                <a:latin typeface="Arial"/>
                <a:ea typeface="Calibri"/>
                <a:cs typeface="Arial"/>
              </a:rPr>
              <a:t> Homogeneity-</a:t>
            </a:r>
            <a:r>
              <a:rPr lang="en-US" sz="2000" b="1" u="sng" dirty="0" err="1" smtClean="0">
                <a:solidFill>
                  <a:srgbClr val="FF0000"/>
                </a:solidFill>
                <a:effectLst/>
                <a:latin typeface="Arial"/>
                <a:ea typeface="Calibri"/>
                <a:cs typeface="Arial"/>
              </a:rPr>
              <a:t>Hetrogenelty</a:t>
            </a:r>
            <a:r>
              <a:rPr lang="en-US" sz="2400" b="1" u="sng" dirty="0" smtClean="0">
                <a:solidFill>
                  <a:srgbClr val="FF0000"/>
                </a:solidFill>
                <a:effectLst/>
                <a:latin typeface="Arial"/>
                <a:ea typeface="Calibri"/>
                <a:cs typeface="Arial"/>
              </a:rPr>
              <a:t> </a:t>
            </a:r>
            <a:r>
              <a:rPr lang="ar-SA" sz="2400" b="1" u="sng" dirty="0">
                <a:solidFill>
                  <a:srgbClr val="FF0000"/>
                </a:solidFill>
                <a:ea typeface="Calibri"/>
              </a:rPr>
              <a:t>):-</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في دراسة </a:t>
            </a:r>
            <a:r>
              <a:rPr lang="ar-SA" b="1" u="sng" dirty="0" err="1">
                <a:ea typeface="Calibri"/>
              </a:rPr>
              <a:t>جولدمان</a:t>
            </a:r>
            <a:r>
              <a:rPr lang="ar-SA" b="1" u="sng" dirty="0">
                <a:ea typeface="Calibri"/>
              </a:rPr>
              <a:t> حيث</a:t>
            </a:r>
            <a:r>
              <a:rPr lang="ar-SA" b="1" dirty="0">
                <a:ea typeface="Calibri"/>
              </a:rPr>
              <a:t> اهتم بالأداء النسبي لدى الأفراد ولدى الجماعات الثنائية .وقد طبق مقياس للذكاء على المفحوصين من طلاب الجامعة قسموا إلى ثلاث مستويات الذكاء ”مرتفع ،</a:t>
            </a:r>
            <a:r>
              <a:rPr lang="ar-SA" b="1" dirty="0" err="1">
                <a:ea typeface="Calibri"/>
              </a:rPr>
              <a:t>متوسط،منخفض</a:t>
            </a:r>
            <a:r>
              <a:rPr lang="ar-SA" b="1" dirty="0">
                <a:ea typeface="Calibri"/>
              </a:rPr>
              <a:t>  على أساس درجاتهم في الاختبار .  </a:t>
            </a:r>
            <a:r>
              <a:rPr lang="ar-SA" b="1" u="sng" dirty="0">
                <a:ea typeface="Calibri"/>
              </a:rPr>
              <a:t>ص 250 قراءة الدراسة</a:t>
            </a:r>
            <a:r>
              <a:rPr lang="ar-SA" b="1" dirty="0">
                <a:ea typeface="Calibri"/>
              </a:rPr>
              <a:t>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كشفت دراسة </a:t>
            </a:r>
            <a:r>
              <a:rPr lang="ar-SA" b="1" u="sng" dirty="0" err="1">
                <a:ea typeface="Calibri"/>
              </a:rPr>
              <a:t>جولدمان</a:t>
            </a:r>
            <a:r>
              <a:rPr lang="ar-SA" b="1" u="sng" dirty="0">
                <a:ea typeface="Calibri"/>
              </a:rPr>
              <a:t> عن أن</a:t>
            </a:r>
            <a:r>
              <a:rPr lang="ar-SA" b="1" dirty="0">
                <a:ea typeface="Calibri"/>
              </a:rPr>
              <a:t> الأزواج غير  المتجانسين يؤدون بشكل أفضل قليلا من الأزواج المتجانسين حيث إذا تم مزج جميع الأزواج المتجانسين وقورن أداءها بأداء الأزواج غير المتجانسين فإنه يمكن أن نجد أن متوسط ما حصل عليه الفرد هو 4.37 للأزواج المتجانسين مقارنا بـ 6.58 للمتوسط الذي حصل عليه الأزواج غير المتجانسين . </a:t>
            </a:r>
            <a:endParaRPr lang="en-US" sz="1600" dirty="0">
              <a:ea typeface="Calibri"/>
              <a:cs typeface="Arial"/>
            </a:endParaRPr>
          </a:p>
        </p:txBody>
      </p:sp>
    </p:spTree>
    <p:extLst>
      <p:ext uri="{BB962C8B-B14F-4D97-AF65-F5344CB8AC3E}">
        <p14:creationId xmlns:p14="http://schemas.microsoft.com/office/powerpoint/2010/main" val="2589062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149915"/>
            <a:ext cx="7632848" cy="3644075"/>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sz="2400" b="1" u="sng" dirty="0">
                <a:ea typeface="Calibri"/>
              </a:rPr>
              <a:t>خلاصة عامة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عموما :</a:t>
            </a:r>
            <a:r>
              <a:rPr lang="ar-SA" b="1" dirty="0">
                <a:ea typeface="Calibri"/>
              </a:rPr>
              <a:t> تشير النتائج إلى أن الجماعات غير المتجانسة في القدرة أشد فاعلية من الجماعات المتجانسة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كما تتنبأ نظرية </a:t>
            </a:r>
            <a:r>
              <a:rPr lang="ar-SA" b="1" u="sng" dirty="0" err="1">
                <a:ea typeface="Calibri"/>
              </a:rPr>
              <a:t>شتاينر</a:t>
            </a:r>
            <a:r>
              <a:rPr lang="ar-SA" b="1" u="sng" dirty="0">
                <a:ea typeface="Calibri"/>
              </a:rPr>
              <a:t> بأن</a:t>
            </a:r>
            <a:r>
              <a:rPr lang="ar-SA" b="1" dirty="0">
                <a:ea typeface="Calibri"/>
              </a:rPr>
              <a:t> أداء الجماعة سوف يتحدد بواسطة أكثر الأعضاء ذكاء في الجماعة وحيث أن الجماعات غير المتجانسة تتضمن بالضرورة على الأقل عضوا ذكاؤه أعلى من ذكاء أي شخص آخر في الجماعات المتجانسة  وبالتالي فإن نتائج هذه الدراسة تتفق اتفاقا وثيقا مع نظرية </a:t>
            </a:r>
            <a:r>
              <a:rPr lang="ar-SA" b="1" dirty="0" err="1">
                <a:ea typeface="Calibri"/>
              </a:rPr>
              <a:t>شتاينر</a:t>
            </a:r>
            <a:r>
              <a:rPr lang="ar-SA" b="1" dirty="0">
                <a:ea typeface="Calibri"/>
              </a:rPr>
              <a:t> .</a:t>
            </a:r>
            <a:endParaRPr lang="en-US" sz="1600" dirty="0">
              <a:ea typeface="Calibri"/>
              <a:cs typeface="Arial"/>
            </a:endParaRPr>
          </a:p>
          <a:p>
            <a:r>
              <a:rPr lang="ar-SA" b="1" u="sng" dirty="0">
                <a:ea typeface="Calibri"/>
              </a:rPr>
              <a:t>خلاصة :</a:t>
            </a:r>
            <a:r>
              <a:rPr lang="ar-SA" b="1" dirty="0">
                <a:ea typeface="Calibri"/>
              </a:rPr>
              <a:t> إن الدليل المتوفر </a:t>
            </a:r>
            <a:r>
              <a:rPr lang="ar-SA" b="1" dirty="0" err="1">
                <a:ea typeface="Calibri"/>
              </a:rPr>
              <a:t>يدعم،الفرض</a:t>
            </a:r>
            <a:r>
              <a:rPr lang="ar-SA" b="1" dirty="0">
                <a:ea typeface="Calibri"/>
              </a:rPr>
              <a:t> الذي مؤداه ”إذا كانت الأشياء متساوية فإن الجماعات المكونة من أعضاء ذوي قدرات متباينة يؤدون بفاعلية أكبر من الجماعات المكونة من أعضاء ذوي قدرات </a:t>
            </a:r>
            <a:r>
              <a:rPr lang="ar-SA" b="1" dirty="0" err="1">
                <a:ea typeface="Calibri"/>
              </a:rPr>
              <a:t>متشابهه</a:t>
            </a:r>
            <a:r>
              <a:rPr lang="ar-SA" b="1" dirty="0">
                <a:ea typeface="Calibri"/>
              </a:rPr>
              <a:t>.</a:t>
            </a:r>
            <a:endParaRPr lang="ar-SA" dirty="0"/>
          </a:p>
        </p:txBody>
      </p:sp>
    </p:spTree>
    <p:extLst>
      <p:ext uri="{BB962C8B-B14F-4D97-AF65-F5344CB8AC3E}">
        <p14:creationId xmlns:p14="http://schemas.microsoft.com/office/powerpoint/2010/main" val="38524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631055"/>
            <a:ext cx="7416824" cy="3259867"/>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تجانس وعدم تجانس الجنس (</a:t>
            </a:r>
            <a:r>
              <a:rPr lang="en-US" sz="2400" b="1" u="sng" dirty="0" smtClean="0">
                <a:solidFill>
                  <a:srgbClr val="FF0000"/>
                </a:solidFill>
                <a:effectLst/>
                <a:latin typeface="Arial"/>
                <a:ea typeface="Calibri"/>
                <a:cs typeface="Arial"/>
              </a:rPr>
              <a:t>Sex</a:t>
            </a:r>
            <a:r>
              <a:rPr lang="en-US" sz="2000" b="1" u="sng" dirty="0" smtClean="0">
                <a:solidFill>
                  <a:srgbClr val="FF0000"/>
                </a:solidFill>
                <a:effectLst/>
                <a:latin typeface="Arial"/>
                <a:ea typeface="Calibri"/>
                <a:cs typeface="Arial"/>
              </a:rPr>
              <a:t> Homogeneity-</a:t>
            </a:r>
            <a:r>
              <a:rPr lang="en-US" sz="2000" b="1" u="sng" dirty="0" err="1" smtClean="0">
                <a:solidFill>
                  <a:srgbClr val="FF0000"/>
                </a:solidFill>
                <a:effectLst/>
                <a:latin typeface="Arial"/>
                <a:ea typeface="Calibri"/>
                <a:cs typeface="Arial"/>
              </a:rPr>
              <a:t>Hetrogenelty</a:t>
            </a:r>
            <a:r>
              <a:rPr lang="en-US" sz="2400" b="1" u="sng" dirty="0" smtClean="0">
                <a:solidFill>
                  <a:srgbClr val="FF0000"/>
                </a:solidFill>
                <a:effectLst/>
                <a:latin typeface="Arial"/>
                <a:ea typeface="Calibri"/>
                <a:cs typeface="Arial"/>
              </a:rPr>
              <a:t> </a:t>
            </a:r>
            <a:r>
              <a:rPr lang="ar-SA" sz="2400" b="1" u="sng" dirty="0">
                <a:solidFill>
                  <a:srgbClr val="FF0000"/>
                </a:solidFill>
                <a:ea typeface="Calibri"/>
              </a:rPr>
              <a:t>):-</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من الملاحظة الشائعة أن جماعات النساء يسلكن بشكل مختلف عن جماعات الرجال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لوحظ بشكل مبكر في عام 1927م أن اللجنة المكونة من نفس الجنس أكثر</a:t>
            </a:r>
            <a:r>
              <a:rPr lang="ar-SA" b="1" dirty="0">
                <a:ea typeface="Calibri"/>
              </a:rPr>
              <a:t> كفاءة من الجماعة المختلطة ،طالما أن جماعات نفس الجنس تقضى وقتا أقل من النشاط الاجتماعي </a:t>
            </a:r>
            <a:r>
              <a:rPr lang="ar-SA" b="1" dirty="0" err="1">
                <a:ea typeface="Calibri"/>
              </a:rPr>
              <a:t>الواجدني</a:t>
            </a:r>
            <a:r>
              <a:rPr lang="ar-SA" b="1" dirty="0">
                <a:ea typeface="Calibri"/>
              </a:rPr>
              <a:t>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قد درست إما جماعات مكونة فقط</a:t>
            </a:r>
            <a:r>
              <a:rPr lang="ar-SA" b="1" dirty="0">
                <a:ea typeface="Calibri"/>
              </a:rPr>
              <a:t> من الرجال أو جماعا مكونة فقط من النساء ،بحيث كانت آثار جنس أعضاء الجماعة واحدة بالنسبة لجميع الظروف التجريبية.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عندما تكون لدى أعضاء الجماعة وجهات نظر مختلفة فإنه</a:t>
            </a:r>
            <a:r>
              <a:rPr lang="ar-SA" b="1" dirty="0">
                <a:ea typeface="Calibri"/>
              </a:rPr>
              <a:t> من المرجح أن تكون نوعية حل المشكلة لدى الجماعة أعلى مما لو كان أعضاء الجماعة متجانسين في هذا الخصوص .</a:t>
            </a:r>
            <a:endParaRPr lang="en-US" sz="1600" dirty="0">
              <a:ea typeface="Calibri"/>
              <a:cs typeface="Arial"/>
            </a:endParaRPr>
          </a:p>
        </p:txBody>
      </p:sp>
    </p:spTree>
    <p:extLst>
      <p:ext uri="{BB962C8B-B14F-4D97-AF65-F5344CB8AC3E}">
        <p14:creationId xmlns:p14="http://schemas.microsoft.com/office/powerpoint/2010/main" val="294807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438454"/>
            <a:ext cx="7344816" cy="3343992"/>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قد رأينا بالفعل أن الذكور والإناث لهم</a:t>
            </a:r>
            <a:r>
              <a:rPr lang="ar-SA" b="1" dirty="0">
                <a:ea typeface="Calibri"/>
              </a:rPr>
              <a:t> وجهات نظر وأنواع سلوك مختلفة في المواقف الاجتماعية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بالتالي </a:t>
            </a:r>
            <a:r>
              <a:rPr lang="ar-SA" b="1" dirty="0">
                <a:ea typeface="Calibri"/>
              </a:rPr>
              <a:t>:فإن الجماعات خليطه الجنس يجب أن تكون أكثر فاعلية في حل المشكلات من جماعات ذات الجنس الواحد حيث يتفاعلون في مناقشة حل المشكلات وفي القيام بلعب الأدوار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ووجد في دراسات أخرى أن الجماعات خليطه الجنس</a:t>
            </a:r>
            <a:r>
              <a:rPr lang="ar-SA" b="1" dirty="0">
                <a:ea typeface="Calibri"/>
              </a:rPr>
              <a:t> ،تؤدي بعض أنواع المهام بكفاءة أقل من الجماعات ذات الجنس الواحد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أتضح أن تكوين جنس الجماعة يمكن أن يؤثر في بعض</a:t>
            </a:r>
            <a:r>
              <a:rPr lang="ar-SA" b="1" dirty="0">
                <a:ea typeface="Calibri"/>
              </a:rPr>
              <a:t> الجوانب الأخرى من سلوك الجماعة . </a:t>
            </a:r>
            <a:endParaRPr lang="en-US" sz="1600" dirty="0">
              <a:ea typeface="Calibri"/>
              <a:cs typeface="Arial"/>
            </a:endParaRPr>
          </a:p>
        </p:txBody>
      </p:sp>
    </p:spTree>
    <p:extLst>
      <p:ext uri="{BB962C8B-B14F-4D97-AF65-F5344CB8AC3E}">
        <p14:creationId xmlns:p14="http://schemas.microsoft.com/office/powerpoint/2010/main" val="1313179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37722"/>
            <a:ext cx="7416824" cy="3989810"/>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sz="2000" b="1" u="sng" dirty="0">
                <a:solidFill>
                  <a:srgbClr val="FF0000"/>
                </a:solidFill>
                <a:ea typeface="Calibri"/>
              </a:rPr>
              <a:t>بالنسبة لسلوك المجاراة </a:t>
            </a:r>
            <a:r>
              <a:rPr lang="ar-SA" sz="2000" b="1" u="sng" dirty="0" err="1">
                <a:solidFill>
                  <a:srgbClr val="FF0000"/>
                </a:solidFill>
                <a:ea typeface="Calibri"/>
              </a:rPr>
              <a:t>كداله</a:t>
            </a:r>
            <a:r>
              <a:rPr lang="ar-SA" sz="2000" b="1" u="sng" dirty="0">
                <a:solidFill>
                  <a:srgbClr val="FF0000"/>
                </a:solidFill>
                <a:ea typeface="Calibri"/>
              </a:rPr>
              <a:t> لتركيبة الجنس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إن الإناث</a:t>
            </a:r>
            <a:r>
              <a:rPr lang="ar-SA" b="1" dirty="0">
                <a:ea typeface="Calibri"/>
              </a:rPr>
              <a:t> تجارين بشكل نمطي أكثر من الذكور.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ومن ثم فإن الجماعة غير المتجانسة</a:t>
            </a:r>
            <a:r>
              <a:rPr lang="ar-SA" b="1" dirty="0">
                <a:ea typeface="Calibri"/>
              </a:rPr>
              <a:t> ستجاري أكثر من الجماعة المتجانسة من الذكور  ولكن بدرجة أقل من الجماعة المتجانسة من الإناث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sz="2000" b="1" u="sng" dirty="0">
                <a:ea typeface="Calibri"/>
              </a:rPr>
              <a:t>خلاصة عامة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النتائج </a:t>
            </a:r>
            <a:r>
              <a:rPr lang="ar-SA" b="1" u="sng" dirty="0" err="1">
                <a:ea typeface="Calibri"/>
              </a:rPr>
              <a:t>الأمبرييقة</a:t>
            </a:r>
            <a:r>
              <a:rPr lang="ar-SA" b="1" u="sng" dirty="0">
                <a:ea typeface="Calibri"/>
              </a:rPr>
              <a:t> :</a:t>
            </a:r>
            <a:r>
              <a:rPr lang="ar-SA" b="1" dirty="0">
                <a:ea typeface="Calibri"/>
              </a:rPr>
              <a:t> تدعم عموما الفرض الذاهب إلى أن الأفراد يجارون أكثر من جماعات الجنس الخليط من جماعات نفس الجنس ،وهذا الأثر ينطبق على كل من الرجال والنساء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كما أن أعضاء الجماعات المختلطة الجنس</a:t>
            </a:r>
            <a:r>
              <a:rPr lang="ar-SA" b="1" dirty="0">
                <a:ea typeface="Calibri"/>
              </a:rPr>
              <a:t> ،تكون مهتمة أكثر بالنشاط الاجتماعي الوجداني ،وبالرغبة في المجاراة وفقا لتوقعات الآخرين في الجماعة ،ومن ثم فإن رأي الأغلبية يصبح ذا أهمية أكبر من المعلومات الموضوعية ،ويحدث بالتالي مزيد من </a:t>
            </a:r>
            <a:r>
              <a:rPr lang="ar-SA" b="1" dirty="0" err="1">
                <a:ea typeface="Calibri"/>
              </a:rPr>
              <a:t>المجارة</a:t>
            </a:r>
            <a:r>
              <a:rPr lang="ar-SA" b="1" dirty="0">
                <a:ea typeface="Calibri"/>
              </a:rPr>
              <a:t> .</a:t>
            </a:r>
            <a:endParaRPr lang="en-US" sz="1600" dirty="0">
              <a:ea typeface="Calibri"/>
              <a:cs typeface="Arial"/>
            </a:endParaRPr>
          </a:p>
        </p:txBody>
      </p:sp>
    </p:spTree>
    <p:extLst>
      <p:ext uri="{BB962C8B-B14F-4D97-AF65-F5344CB8AC3E}">
        <p14:creationId xmlns:p14="http://schemas.microsoft.com/office/powerpoint/2010/main" val="2688840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471540"/>
            <a:ext cx="7056784" cy="3277820"/>
          </a:xfrm>
          <a:prstGeom prst="rect">
            <a:avLst/>
          </a:prstGeom>
        </p:spPr>
        <p:txBody>
          <a:bodyPr wrap="square">
            <a:spAutoFit/>
          </a:bodyPr>
          <a:lstStyle/>
          <a:p>
            <a:pPr marL="342900" lvl="0" indent="-342900">
              <a:lnSpc>
                <a:spcPct val="115000"/>
              </a:lnSpc>
              <a:buFont typeface="Times New Roman"/>
              <a:buChar char=""/>
              <a:tabLst>
                <a:tab pos="228600" algn="l"/>
              </a:tabLst>
            </a:pPr>
            <a:r>
              <a:rPr lang="ar-SA" b="1" u="sng" dirty="0">
                <a:solidFill>
                  <a:srgbClr val="FF0000"/>
                </a:solidFill>
                <a:ea typeface="Calibri"/>
              </a:rPr>
              <a:t>أسئلة مراجعة </a:t>
            </a:r>
            <a:r>
              <a:rPr lang="ar-SA" b="1" u="sng" dirty="0" err="1">
                <a:solidFill>
                  <a:srgbClr val="FF0000"/>
                </a:solidFill>
                <a:ea typeface="Calibri"/>
              </a:rPr>
              <a:t>للمحاضرةالسادسه</a:t>
            </a:r>
            <a:r>
              <a:rPr lang="ar-SA" b="1" u="sng" dirty="0">
                <a:solidFill>
                  <a:srgbClr val="FF0000"/>
                </a:solidFill>
                <a:ea typeface="Calibri"/>
              </a:rPr>
              <a:t>  :-</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1- ما هو المقصود بأثر التجميع؟</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2- ما هي المعاني المختلفة التي اقترنت بمصطلح التماسك؟</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3- ما هي المقاييس التي استخدمت في قياس تماسك الجماعة؟</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4- إلى ماذا توصلت الدراسات في كلا من :</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 التماسك والتفاعل.</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 التماسك والتأثير الاجتماعي .</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 التماسك و </a:t>
            </a:r>
            <a:r>
              <a:rPr lang="ar-SA" b="1" u="sng" dirty="0" err="1">
                <a:ea typeface="Calibri"/>
              </a:rPr>
              <a:t>الانتاجيه</a:t>
            </a:r>
            <a:r>
              <a:rPr lang="ar-SA" b="1" u="sng" dirty="0">
                <a:ea typeface="Calibri"/>
              </a:rPr>
              <a:t> .</a:t>
            </a:r>
            <a:endParaRPr lang="en-US" sz="1200" dirty="0">
              <a:ea typeface="Calibri"/>
              <a:cs typeface="Arial"/>
            </a:endParaRPr>
          </a:p>
          <a:p>
            <a:pPr marL="342900" lvl="0" indent="-342900">
              <a:lnSpc>
                <a:spcPct val="115000"/>
              </a:lnSpc>
              <a:buFont typeface="Times New Roman"/>
              <a:buChar char=""/>
              <a:tabLst>
                <a:tab pos="228600" algn="l"/>
              </a:tabLst>
            </a:pPr>
            <a:r>
              <a:rPr lang="ar-SA" b="1" u="sng" dirty="0">
                <a:ea typeface="Calibri"/>
              </a:rPr>
              <a:t>- التماسك والرضا .</a:t>
            </a:r>
            <a:endParaRPr lang="en-US" sz="12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 التجانس وعدم التجانس .</a:t>
            </a:r>
            <a:endParaRPr lang="en-US" sz="1200" dirty="0">
              <a:ea typeface="Calibri"/>
              <a:cs typeface="Arial"/>
            </a:endParaRPr>
          </a:p>
        </p:txBody>
      </p:sp>
    </p:spTree>
    <p:extLst>
      <p:ext uri="{BB962C8B-B14F-4D97-AF65-F5344CB8AC3E}">
        <p14:creationId xmlns:p14="http://schemas.microsoft.com/office/powerpoint/2010/main" val="334958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084376"/>
            <a:ext cx="7056784" cy="3215752"/>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ea typeface="Calibri"/>
              </a:rPr>
              <a:t>النتيجة :</a:t>
            </a:r>
            <a:r>
              <a:rPr lang="ar-SA" b="1" dirty="0">
                <a:ea typeface="Calibri"/>
              </a:rPr>
              <a:t>أن التجميع هو في الحقيقة محور سلوك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فأي فروق في الوظائف لدى الثلاثيات يمكن ألا</a:t>
            </a:r>
            <a:r>
              <a:rPr lang="ar-SA" b="1" dirty="0">
                <a:ea typeface="Calibri"/>
              </a:rPr>
              <a:t> تفسره الفروق بين الموارد وخاصيات الأفراد المكونين للجماعة ،</a:t>
            </a:r>
            <a:r>
              <a:rPr lang="ar-SA" b="1" u="sng" dirty="0">
                <a:ea typeface="Calibri"/>
              </a:rPr>
              <a:t>ويعني هذا أنه حين تتم المقارنة بين ترتيبات أو تجمعات مختلفة لنفس  الأفراد فإن أي فروق وجدت بغير الصدفة يجب</a:t>
            </a:r>
            <a:r>
              <a:rPr lang="ar-SA" b="1" dirty="0">
                <a:ea typeface="Calibri"/>
              </a:rPr>
              <a:t> أن تعزى إلى آثار تكوين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dirty="0">
                <a:ea typeface="Calibri"/>
              </a:rPr>
              <a:t>لقد اختلفت فاعلية الجماعة ذات الثلاثة أفراد على كلا المقياسين على الرغم من أن الفرق في درجات الأداء كان في أدنى حد يمكن الاعتماد </a:t>
            </a:r>
            <a:r>
              <a:rPr lang="ar-SA" b="1" u="sng" dirty="0">
                <a:ea typeface="Calibri"/>
              </a:rPr>
              <a:t>عليه وعلى هذا فقد أكدت نتائج هذا البحث الفرض الذي يذهب إلى أن</a:t>
            </a:r>
            <a:r>
              <a:rPr lang="ar-SA" b="1" dirty="0">
                <a:ea typeface="Calibri"/>
              </a:rPr>
              <a:t> الأفراد يساهمون بشكل مختلف في نتاج الجماعة اعتمادا على الأفراد المعنيين الآخرين الذين يعملون معهم في الجماعة. </a:t>
            </a:r>
            <a:endParaRPr lang="en-US" sz="1600" dirty="0">
              <a:ea typeface="Calibri"/>
              <a:cs typeface="Arial"/>
            </a:endParaRPr>
          </a:p>
        </p:txBody>
      </p:sp>
    </p:spTree>
    <p:extLst>
      <p:ext uri="{BB962C8B-B14F-4D97-AF65-F5344CB8AC3E}">
        <p14:creationId xmlns:p14="http://schemas.microsoft.com/office/powerpoint/2010/main" val="199395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172998"/>
            <a:ext cx="7920880" cy="2813078"/>
          </a:xfrm>
          <a:prstGeom prst="rect">
            <a:avLst/>
          </a:prstGeom>
        </p:spPr>
        <p:txBody>
          <a:bodyPr wrap="square">
            <a:spAutoFit/>
          </a:bodyPr>
          <a:lstStyle/>
          <a:p>
            <a:pPr>
              <a:lnSpc>
                <a:spcPct val="115000"/>
              </a:lnSpc>
              <a:spcAft>
                <a:spcPts val="1000"/>
              </a:spcAft>
            </a:pPr>
            <a:r>
              <a:rPr lang="ar-SA" sz="2400" b="1" u="sng" dirty="0">
                <a:solidFill>
                  <a:srgbClr val="FF0000"/>
                </a:solidFill>
                <a:ea typeface="Calibri"/>
              </a:rPr>
              <a:t>تماسك الجماعة(</a:t>
            </a:r>
            <a:r>
              <a:rPr lang="en-US" sz="2400" b="1" u="sng" dirty="0" smtClean="0">
                <a:solidFill>
                  <a:srgbClr val="FF0000"/>
                </a:solidFill>
                <a:effectLst/>
                <a:latin typeface="Arial"/>
                <a:ea typeface="Calibri"/>
                <a:cs typeface="Arial"/>
              </a:rPr>
              <a:t>Group Cohesiveness</a:t>
            </a:r>
            <a:r>
              <a:rPr lang="ar-SA" sz="2400" b="1" u="sng" dirty="0">
                <a:solidFill>
                  <a:srgbClr val="FF0000"/>
                </a:solidFill>
                <a:ea typeface="Calibri"/>
              </a:rPr>
              <a:t>):-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من الواضح الآن أن تكون الجماعة هو</a:t>
            </a:r>
            <a:r>
              <a:rPr lang="ar-SA" b="1" dirty="0">
                <a:ea typeface="Calibri"/>
              </a:rPr>
              <a:t> متغير ذو دلالة في عملية الجماعة فإن علينا أن نرجع إلى دراسة العلاقات النوعية المتبادلة بين أعضاء الجماعة والتي تساهم في هذا التأثير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من بين هذه العلاقات المتبادلة بين أعضاء الجماعة</a:t>
            </a:r>
            <a:r>
              <a:rPr lang="ar-SA" b="1" dirty="0">
                <a:ea typeface="Calibri"/>
              </a:rPr>
              <a:t> الدرجة التي ينجذب بها أعضاء الجماعة كل منهم إلى الآخر أو الدرجة التي يبقى بها أعضاء الجماعة مع بعضهم البعض أو الدرجة التي تتماسك بها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 pos="457200" algn="l"/>
              </a:tabLst>
            </a:pPr>
            <a:r>
              <a:rPr lang="ar-SA" b="1" u="sng" dirty="0">
                <a:ea typeface="Calibri"/>
              </a:rPr>
              <a:t>يشار إلى هذا الجانب من الجماعة عادة على أنه</a:t>
            </a:r>
            <a:r>
              <a:rPr lang="ar-SA" b="1" dirty="0">
                <a:ea typeface="Calibri"/>
              </a:rPr>
              <a:t> ”تماسك الجماعة“</a:t>
            </a:r>
            <a:endParaRPr lang="en-US" sz="1600" dirty="0">
              <a:ea typeface="Calibri"/>
              <a:cs typeface="Arial"/>
            </a:endParaRPr>
          </a:p>
        </p:txBody>
      </p:sp>
    </p:spTree>
    <p:extLst>
      <p:ext uri="{BB962C8B-B14F-4D97-AF65-F5344CB8AC3E}">
        <p14:creationId xmlns:p14="http://schemas.microsoft.com/office/powerpoint/2010/main" val="305973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476672"/>
            <a:ext cx="7416824" cy="5577937"/>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 pos="457200" algn="l"/>
              </a:tabLst>
            </a:pPr>
            <a:r>
              <a:rPr lang="ar-SA" b="1" u="sng" dirty="0">
                <a:solidFill>
                  <a:srgbClr val="FF0000"/>
                </a:solidFill>
                <a:ea typeface="Calibri"/>
              </a:rPr>
              <a:t>توجد ثلاث معاني مختلفة اقترنت بمصطلح التماسك هي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dirty="0">
                <a:ea typeface="Calibri"/>
              </a:rPr>
              <a:t>1- الجاذبية نحو الجماعة بما في ذلك مقاومة تركها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dirty="0">
                <a:ea typeface="Calibri"/>
              </a:rPr>
              <a:t>2- الروح المعنوية أو مستوى الدافع الذي يظهر في أعضاء الجماعة.</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dirty="0">
                <a:ea typeface="Calibri"/>
              </a:rPr>
              <a:t>3- تآزر جهود أعضاء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ومع ذلك فإن معظم الأشخاص الذي يستخدمون المصطلح إنما يتفقون على انه</a:t>
            </a:r>
            <a:r>
              <a:rPr lang="ar-SA" b="1" dirty="0">
                <a:ea typeface="Calibri"/>
              </a:rPr>
              <a:t> يشير إلى الدرجة التي تدفع بالأفراد ليستمروا في الجماعة.</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فنجد أن الأعضاء في</a:t>
            </a:r>
            <a:r>
              <a:rPr lang="ar-SA" b="1" dirty="0">
                <a:ea typeface="Calibri"/>
              </a:rPr>
              <a:t> الجماعات ذات التماسك المرتفع أكثر نشاطا في أنشطة الجماعة ،وهم قليلا ما يتغيبون عن لقاءات الجماعة ويكونون سعداء حين تنجح الجماعة ويحزنون حيث تفشل ...الخ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على حين أن أعضاء الجماعة الأقل</a:t>
            </a:r>
            <a:r>
              <a:rPr lang="ar-SA" b="1" dirty="0">
                <a:ea typeface="Calibri"/>
              </a:rPr>
              <a:t> تماسكا أقل اهتماما بأنشطة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يشير تعريف تماسك الجماعة الذي قدمه فستنجر :</a:t>
            </a:r>
            <a:r>
              <a:rPr lang="ar-SA" b="1" dirty="0">
                <a:ea typeface="Calibri"/>
              </a:rPr>
              <a:t> أن تماسك الجماعة هو محصلة لجميع القوى التي تؤثر على الأعضاء لكي يظلوا في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ووفقا لهذا التعريف ،</a:t>
            </a:r>
            <a:r>
              <a:rPr lang="ar-SA" b="1" dirty="0">
                <a:ea typeface="Calibri"/>
              </a:rPr>
              <a:t>فإن كل هذه العوامل المساهمة في الجاذبية بين الأشخاص والتي تمت مناقشتها إنما تساهم أيضا في تماسك الجماعة .</a:t>
            </a:r>
            <a:endParaRPr lang="en-US" sz="1600" dirty="0">
              <a:ea typeface="Calibri"/>
              <a:cs typeface="Arial"/>
            </a:endParaRPr>
          </a:p>
        </p:txBody>
      </p:sp>
    </p:spTree>
    <p:extLst>
      <p:ext uri="{BB962C8B-B14F-4D97-AF65-F5344CB8AC3E}">
        <p14:creationId xmlns:p14="http://schemas.microsoft.com/office/powerpoint/2010/main" val="767857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0768" y="1988840"/>
            <a:ext cx="7776864" cy="3215752"/>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b="1" u="sng" dirty="0">
                <a:ea typeface="Calibri"/>
              </a:rPr>
              <a:t>والفرق الرئيسي بين دراسة الجاذبية بين الأشخاص وتماسك الجماعة هو أن</a:t>
            </a:r>
            <a:r>
              <a:rPr lang="ar-SA" b="1" dirty="0">
                <a:ea typeface="Calibri"/>
              </a:rPr>
              <a:t> الأول يركز على أنواع جاذبية الأفراد </a:t>
            </a:r>
            <a:r>
              <a:rPr lang="ar-SA" b="1" u="sng" dirty="0">
                <a:ea typeface="Calibri"/>
              </a:rPr>
              <a:t>على حين يركز تماسك الجماعة على</a:t>
            </a:r>
            <a:r>
              <a:rPr lang="ar-SA" b="1" dirty="0">
                <a:ea typeface="Calibri"/>
              </a:rPr>
              <a:t> عدد وقوه ونمط أنواع الجاذبية داخل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تم توضيح هذا الفرق من خلال نتائج دراسة جود ونيلسون</a:t>
            </a:r>
            <a:r>
              <a:rPr lang="ar-SA" b="1" dirty="0">
                <a:ea typeface="Calibri"/>
              </a:rPr>
              <a:t> لقد نوعوا في كل من حجم التشابه بين مسلك الشخص والجماعة ”بمعنى تشابه كل عضو مع الأعضاء الآخرين في الجماعة ” وحجم التشابه داخل الجماعة ” أي تشابه أعضاء الجماعة كل منهم مع الآخرين ” وقد كانت جاذبية الجماعة إيجابية الارتباط بالنسبة لتشابه الفرد مع الجماعة ،على حين كان تماسك الجماعة داله لدرجة التماسك داخل الجماعة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ينعكس تماسك الجماعة من خلال</a:t>
            </a:r>
            <a:r>
              <a:rPr lang="ar-SA" b="1" dirty="0">
                <a:ea typeface="Calibri"/>
              </a:rPr>
              <a:t> أنواع السلوك المتباينة لأعضاء الجماعة ومن ثم فليس من المستغرب تنوع المقاييس المستخدمة لتماسك بشكل بارز من بحث إلى بحث .</a:t>
            </a:r>
            <a:endParaRPr lang="en-US" sz="1600" dirty="0">
              <a:ea typeface="Calibri"/>
              <a:cs typeface="Arial"/>
            </a:endParaRPr>
          </a:p>
        </p:txBody>
      </p:sp>
    </p:spTree>
    <p:extLst>
      <p:ext uri="{BB962C8B-B14F-4D97-AF65-F5344CB8AC3E}">
        <p14:creationId xmlns:p14="http://schemas.microsoft.com/office/powerpoint/2010/main" val="3162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4990" y="908720"/>
            <a:ext cx="8280920" cy="4874668"/>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b="1" u="sng" dirty="0">
                <a:ea typeface="Calibri"/>
              </a:rPr>
              <a:t>والتكنيك الأكثر شيوعا لقياس درجة تماسك الجماعة يتمثل في</a:t>
            </a:r>
            <a:r>
              <a:rPr lang="ar-SA" b="1" dirty="0">
                <a:ea typeface="Calibri"/>
              </a:rPr>
              <a:t> استخدام الاختبار </a:t>
            </a:r>
            <a:r>
              <a:rPr lang="ar-SA" b="1" dirty="0" err="1">
                <a:ea typeface="Calibri"/>
              </a:rPr>
              <a:t>السوسيومتري</a:t>
            </a:r>
            <a:r>
              <a:rPr lang="ar-SA" b="1" dirty="0">
                <a:ea typeface="Calibri"/>
              </a:rPr>
              <a:t> ،حيث يطلب من أفراد الجماعة أن يذكروا أسم الشخص أو الأشخاص الذين يفضلونهم أكثر كمشاركين في الأنشطة المختلفة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من المفروض أن</a:t>
            </a:r>
            <a:r>
              <a:rPr lang="ar-SA" b="1" dirty="0">
                <a:ea typeface="Calibri"/>
              </a:rPr>
              <a:t> عدد الاختيارات داخل الجماعة تعكس درجة تماسك تلك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قد بني هذا المقياس على أساس</a:t>
            </a:r>
            <a:r>
              <a:rPr lang="ar-SA" b="1" dirty="0">
                <a:ea typeface="Calibri"/>
              </a:rPr>
              <a:t> جاذبية الأعضاء الجماعة وإهمال القوى الأخرى التي ربما كانت ذات تأثير على الشخص لكي يبقى في الجماعة أو يتركها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ربما كان تنويع استخدام هذا الأسلوب ذا أهمية في</a:t>
            </a:r>
            <a:r>
              <a:rPr lang="ar-SA" b="1" dirty="0">
                <a:ea typeface="Calibri"/>
              </a:rPr>
              <a:t> فهم العلاقة بين التماسك وملامح أخرى لعملية الجماعة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مثلا :</a:t>
            </a:r>
            <a:r>
              <a:rPr lang="ar-SA" b="1" dirty="0">
                <a:ea typeface="Calibri"/>
              </a:rPr>
              <a:t> بعض الباحثين يحصون فقط الاختيارات الإيجابية في حين قد يطلب آخرون من الأفراد أن يحددوا أقل الأشخاص وأكثرهم تفضيلا ثم يتم طرح الاختيارات السلبية من الإيجابية لتقدير التماسك ويبقى أيضا الآخرون الذين قد يضعون في الاعتبار الاختيارات المتبادلة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كما أن التماسك قد تم تقديره</a:t>
            </a:r>
            <a:r>
              <a:rPr lang="ar-SA" b="1" dirty="0">
                <a:ea typeface="Calibri"/>
              </a:rPr>
              <a:t> بالتكرار النسبي ولاستخدام الأعضاء الجماعة لكلمة ” نحن ” و ”أنا“ في مناقشاتهم ,</a:t>
            </a:r>
            <a:r>
              <a:rPr lang="ar-SA" b="1" u="sng" dirty="0">
                <a:ea typeface="Calibri"/>
              </a:rPr>
              <a:t>ومن خلال الانتظام في</a:t>
            </a:r>
            <a:r>
              <a:rPr lang="ar-SA" b="1" dirty="0">
                <a:ea typeface="Calibri"/>
              </a:rPr>
              <a:t> حضور اجتماعات الجماعة وبالتساؤلات المباشرة عن رغبات الأعضاء لكي يظلوا في الجماعة .</a:t>
            </a:r>
            <a:endParaRPr lang="en-US" sz="1600" dirty="0">
              <a:ea typeface="Calibri"/>
              <a:cs typeface="Arial"/>
            </a:endParaRPr>
          </a:p>
        </p:txBody>
      </p:sp>
    </p:spTree>
    <p:extLst>
      <p:ext uri="{BB962C8B-B14F-4D97-AF65-F5344CB8AC3E}">
        <p14:creationId xmlns:p14="http://schemas.microsoft.com/office/powerpoint/2010/main" val="952182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548680"/>
            <a:ext cx="7848872" cy="4746428"/>
          </a:xfrm>
          <a:prstGeom prst="rect">
            <a:avLst/>
          </a:prstGeom>
        </p:spPr>
        <p:txBody>
          <a:bodyPr wrap="square">
            <a:spAutoFit/>
          </a:bodyPr>
          <a:lstStyle/>
          <a:p>
            <a:pPr marL="342900" lvl="0" indent="-342900">
              <a:lnSpc>
                <a:spcPct val="115000"/>
              </a:lnSpc>
              <a:spcAft>
                <a:spcPts val="1000"/>
              </a:spcAft>
              <a:buFont typeface="Times New Roman"/>
              <a:buChar char=""/>
              <a:tabLst>
                <a:tab pos="228600" algn="l"/>
              </a:tabLst>
            </a:pPr>
            <a:r>
              <a:rPr lang="ar-SA" b="1" u="sng" dirty="0">
                <a:ea typeface="Calibri"/>
              </a:rPr>
              <a:t>وتعكس هذه المقاييس المختلفة للتماسك</a:t>
            </a:r>
            <a:r>
              <a:rPr lang="ar-SA" b="1" dirty="0">
                <a:ea typeface="Calibri"/>
              </a:rPr>
              <a:t> ملامح مختلفة لتمساك الجماعة ولا أحد يضع في الاعتبار كل جوانب روح الجماعة , </a:t>
            </a:r>
            <a:r>
              <a:rPr lang="ar-SA" b="1" u="sng" dirty="0">
                <a:ea typeface="Calibri"/>
              </a:rPr>
              <a:t>ويجب أن نضع في الاعتبار</a:t>
            </a:r>
            <a:r>
              <a:rPr lang="ar-SA" b="1" dirty="0">
                <a:ea typeface="Calibri"/>
              </a:rPr>
              <a:t> هذه المتغيرات في أسلوب قياس تمساك الجماعة إذا حاول الفرد أن يقوم نتائج البحوث المتعلقة بالتماسك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تم افتراض أن تماسك الجماعة يؤثر على نطاق واسع من أنشطة الجماعة إلا أنه ربما كانت أكثر التأثيرات دلاله هو</a:t>
            </a:r>
            <a:r>
              <a:rPr lang="ar-SA" b="1" dirty="0">
                <a:ea typeface="Calibri"/>
              </a:rPr>
              <a:t> ما يتعلق بالحفاظ على الجماعة ووفقا لمعظم النظريات</a:t>
            </a:r>
            <a:r>
              <a:rPr lang="ar-SA" b="1" u="sng" dirty="0">
                <a:ea typeface="Calibri"/>
              </a:rPr>
              <a:t> مثل نظرية ”كاتل ”الشخصية العامة </a:t>
            </a:r>
            <a:r>
              <a:rPr lang="ar-SA" b="1" u="sng" dirty="0" err="1">
                <a:ea typeface="Calibri"/>
              </a:rPr>
              <a:t>للجماعة،</a:t>
            </a:r>
            <a:r>
              <a:rPr lang="ar-SA" b="1" dirty="0" err="1">
                <a:ea typeface="Calibri"/>
              </a:rPr>
              <a:t>فإن</a:t>
            </a:r>
            <a:r>
              <a:rPr lang="ar-SA" b="1" dirty="0">
                <a:ea typeface="Calibri"/>
              </a:rPr>
              <a:t> المطلب الأول الذي يجب أن تواجهه الجماعة هو حل المشكلات الداخلية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في الواقع إذا لم تحل الجماعة تلك المشكلات</a:t>
            </a:r>
            <a:r>
              <a:rPr lang="ar-SA" b="1" dirty="0">
                <a:ea typeface="Calibri"/>
              </a:rPr>
              <a:t> فإنها ستنتهي من الوجود .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بالتالي يجب أن يوجد حد أدنى من التماسك إذا كان للجماعة أن تواصل العمل كجماعة ,بقدر ازدياد هذا </a:t>
            </a:r>
            <a:r>
              <a:rPr lang="ar-SA" b="1" u="sng" dirty="0" err="1">
                <a:ea typeface="Calibri"/>
              </a:rPr>
              <a:t>المطلب،فإن</a:t>
            </a:r>
            <a:r>
              <a:rPr lang="ar-SA" b="1" u="sng" dirty="0">
                <a:ea typeface="Calibri"/>
              </a:rPr>
              <a:t> من المتوقع أن درجة تماسك الجماعة سوف ترتبط بجوانب أخرى من عملية الجماعة</a:t>
            </a:r>
            <a:r>
              <a:rPr lang="ar-SA" b="1" dirty="0">
                <a:ea typeface="Calibri"/>
              </a:rPr>
              <a:t> .</a:t>
            </a:r>
            <a:endParaRPr lang="en-US" sz="1600" dirty="0">
              <a:ea typeface="Calibri"/>
              <a:cs typeface="Arial"/>
            </a:endParaRPr>
          </a:p>
          <a:p>
            <a:pPr marL="342900" lvl="0" indent="-342900">
              <a:lnSpc>
                <a:spcPct val="115000"/>
              </a:lnSpc>
              <a:spcAft>
                <a:spcPts val="1000"/>
              </a:spcAft>
              <a:buFont typeface="Times New Roman"/>
              <a:buChar char=""/>
              <a:tabLst>
                <a:tab pos="228600" algn="l"/>
              </a:tabLst>
            </a:pPr>
            <a:r>
              <a:rPr lang="ar-SA" b="1" u="sng" dirty="0">
                <a:ea typeface="Calibri"/>
              </a:rPr>
              <a:t>على الرغم من ارتباط تماسك الجماعة نظريا أو </a:t>
            </a:r>
            <a:r>
              <a:rPr lang="ar-SA" b="1" u="sng" dirty="0" err="1">
                <a:ea typeface="Calibri"/>
              </a:rPr>
              <a:t>أمبريقيا</a:t>
            </a:r>
            <a:r>
              <a:rPr lang="ar-SA" b="1" u="sng" dirty="0">
                <a:ea typeface="Calibri"/>
              </a:rPr>
              <a:t> ،بالعديد من متغيرات العملية فإن أهمها : </a:t>
            </a:r>
            <a:r>
              <a:rPr lang="ar-SA" b="1" dirty="0">
                <a:ea typeface="Calibri"/>
              </a:rPr>
              <a:t>1- التفاعل 2-والتأثير الاجتماعي 3-وإنتاجية الجماعة والرضا .</a:t>
            </a:r>
            <a:r>
              <a:rPr lang="ar-SA" b="1" u="sng" dirty="0">
                <a:ea typeface="Calibri"/>
              </a:rPr>
              <a:t> </a:t>
            </a:r>
            <a:endParaRPr lang="en-US" sz="1600" dirty="0">
              <a:ea typeface="Calibri"/>
              <a:cs typeface="Arial"/>
            </a:endParaRPr>
          </a:p>
        </p:txBody>
      </p:sp>
    </p:spTree>
    <p:extLst>
      <p:ext uri="{BB962C8B-B14F-4D97-AF65-F5344CB8AC3E}">
        <p14:creationId xmlns:p14="http://schemas.microsoft.com/office/powerpoint/2010/main" val="13218013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4292</Words>
  <Application>Microsoft Office PowerPoint</Application>
  <PresentationFormat>عرض على الشاشة (3:4)‏</PresentationFormat>
  <Paragraphs>206</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نسق Office</vt:lpstr>
      <vt:lpstr>المحاضرة الخامسة البيئة الاجتماعية :تكوين الجماعة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البيئة الاجتماعية :تكوين الجماعة</dc:title>
  <dc:creator>hams</dc:creator>
  <cp:lastModifiedBy>hams</cp:lastModifiedBy>
  <cp:revision>4</cp:revision>
  <dcterms:created xsi:type="dcterms:W3CDTF">2016-03-05T18:37:52Z</dcterms:created>
  <dcterms:modified xsi:type="dcterms:W3CDTF">2016-03-05T19:09:32Z</dcterms:modified>
</cp:coreProperties>
</file>