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Lst>
  <p:notesMasterIdLst>
    <p:notesMasterId r:id="rId32"/>
  </p:notesMasterIdLst>
  <p:sldIdLst>
    <p:sldId id="341" r:id="rId5"/>
    <p:sldId id="256" r:id="rId6"/>
    <p:sldId id="347" r:id="rId7"/>
    <p:sldId id="257" r:id="rId8"/>
    <p:sldId id="342" r:id="rId9"/>
    <p:sldId id="348" r:id="rId10"/>
    <p:sldId id="278" r:id="rId11"/>
    <p:sldId id="345" r:id="rId12"/>
    <p:sldId id="344" r:id="rId13"/>
    <p:sldId id="343" r:id="rId14"/>
    <p:sldId id="346" r:id="rId15"/>
    <p:sldId id="330" r:id="rId16"/>
    <p:sldId id="293" r:id="rId17"/>
    <p:sldId id="331" r:id="rId18"/>
    <p:sldId id="332" r:id="rId19"/>
    <p:sldId id="333" r:id="rId20"/>
    <p:sldId id="294" r:id="rId21"/>
    <p:sldId id="295" r:id="rId22"/>
    <p:sldId id="296" r:id="rId23"/>
    <p:sldId id="334" r:id="rId24"/>
    <p:sldId id="335" r:id="rId25"/>
    <p:sldId id="336" r:id="rId26"/>
    <p:sldId id="261" r:id="rId27"/>
    <p:sldId id="262" r:id="rId28"/>
    <p:sldId id="351" r:id="rId29"/>
    <p:sldId id="349" r:id="rId30"/>
    <p:sldId id="350"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359" autoAdjust="0"/>
    <p:restoredTop sz="94660"/>
  </p:normalViewPr>
  <p:slideViewPr>
    <p:cSldViewPr>
      <p:cViewPr varScale="1">
        <p:scale>
          <a:sx n="92" d="100"/>
          <a:sy n="92" d="100"/>
        </p:scale>
        <p:origin x="1296"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solidFill>
          <a:schemeClr val="accent1">
            <a:lumMod val="50000"/>
          </a:schemeClr>
        </a:solidFill>
        <a:ln>
          <a:noFill/>
        </a:ln>
        <a:effectLst/>
        <a:sp3d/>
      </c:spPr>
    </c:sideWall>
    <c:backWall>
      <c:thickness val="0"/>
      <c:spPr>
        <a:solidFill>
          <a:schemeClr val="accent1">
            <a:lumMod val="50000"/>
          </a:schemeClr>
        </a:solidFill>
        <a:ln>
          <a:noFill/>
        </a:ln>
        <a:effectLst/>
        <a:sp3d/>
      </c:spPr>
    </c:backWall>
    <c:plotArea>
      <c:layout/>
      <c:bar3DChart>
        <c:barDir val="col"/>
        <c:grouping val="clustered"/>
        <c:varyColors val="0"/>
        <c:ser>
          <c:idx val="0"/>
          <c:order val="0"/>
          <c:tx>
            <c:strRef>
              <c:f>Sheet1!$B$1</c:f>
              <c:strCache>
                <c:ptCount val="1"/>
                <c:pt idx="0">
                  <c:v>High</c:v>
                </c:pt>
              </c:strCache>
            </c:strRef>
          </c:tx>
          <c:spPr>
            <a:solidFill>
              <a:schemeClr val="accent1"/>
            </a:solidFill>
            <a:ln>
              <a:noFill/>
            </a:ln>
            <a:effectLst/>
            <a:sp3d/>
          </c:spPr>
          <c:invertIfNegative val="0"/>
          <c:cat>
            <c:strRef>
              <c:f>Sheet1!$A$2:$A$5</c:f>
              <c:strCache>
                <c:ptCount val="2"/>
                <c:pt idx="0">
                  <c:v>testosterone</c:v>
                </c:pt>
                <c:pt idx="1">
                  <c:v>cortisol</c:v>
                </c:pt>
              </c:strCache>
            </c:strRef>
          </c:cat>
          <c:val>
            <c:numRef>
              <c:f>Sheet1!$B$2:$B$5</c:f>
              <c:numCache>
                <c:formatCode>General</c:formatCode>
                <c:ptCount val="2"/>
                <c:pt idx="0">
                  <c:v>20</c:v>
                </c:pt>
                <c:pt idx="1">
                  <c:v>-25</c:v>
                </c:pt>
              </c:numCache>
            </c:numRef>
          </c:val>
        </c:ser>
        <c:ser>
          <c:idx val="1"/>
          <c:order val="1"/>
          <c:tx>
            <c:strRef>
              <c:f>Sheet1!$C$1</c:f>
              <c:strCache>
                <c:ptCount val="1"/>
                <c:pt idx="0">
                  <c:v>Low</c:v>
                </c:pt>
              </c:strCache>
            </c:strRef>
          </c:tx>
          <c:spPr>
            <a:solidFill>
              <a:schemeClr val="accent2"/>
            </a:solidFill>
            <a:ln>
              <a:noFill/>
            </a:ln>
            <a:effectLst/>
            <a:sp3d/>
          </c:spPr>
          <c:invertIfNegative val="0"/>
          <c:cat>
            <c:strRef>
              <c:f>Sheet1!$A$2:$A$5</c:f>
              <c:strCache>
                <c:ptCount val="2"/>
                <c:pt idx="0">
                  <c:v>testosterone</c:v>
                </c:pt>
                <c:pt idx="1">
                  <c:v>cortisol</c:v>
                </c:pt>
              </c:strCache>
            </c:strRef>
          </c:cat>
          <c:val>
            <c:numRef>
              <c:f>Sheet1!$C$2:$C$5</c:f>
              <c:numCache>
                <c:formatCode>General</c:formatCode>
                <c:ptCount val="2"/>
                <c:pt idx="0">
                  <c:v>-10</c:v>
                </c:pt>
                <c:pt idx="1">
                  <c:v>10</c:v>
                </c:pt>
              </c:numCache>
            </c:numRef>
          </c:val>
        </c:ser>
        <c:dLbls>
          <c:showLegendKey val="0"/>
          <c:showVal val="0"/>
          <c:showCatName val="0"/>
          <c:showSerName val="0"/>
          <c:showPercent val="0"/>
          <c:showBubbleSize val="0"/>
        </c:dLbls>
        <c:gapWidth val="150"/>
        <c:shape val="box"/>
        <c:axId val="141496752"/>
        <c:axId val="141497928"/>
        <c:axId val="0"/>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a:sp3d/>
                </c:spPr>
                <c:invertIfNegative val="0"/>
                <c:cat>
                  <c:strRef>
                    <c:extLst>
                      <c:ext uri="{02D57815-91ED-43cb-92C2-25804820EDAC}">
                        <c15:formulaRef>
                          <c15:sqref>Sheet1!$A$2:$A$5</c15:sqref>
                        </c15:formulaRef>
                      </c:ext>
                    </c:extLst>
                    <c:strCache>
                      <c:ptCount val="2"/>
                      <c:pt idx="0">
                        <c:v>testosterone</c:v>
                      </c:pt>
                      <c:pt idx="1">
                        <c:v>cortisol</c:v>
                      </c:pt>
                    </c:strCache>
                  </c:strRef>
                </c:cat>
                <c:val>
                  <c:numRef>
                    <c:extLst>
                      <c:ext uri="{02D57815-91ED-43cb-92C2-25804820EDAC}">
                        <c15:formulaRef>
                          <c15:sqref>Sheet1!$D$2:$D$5</c15:sqref>
                        </c15:formulaRef>
                      </c:ext>
                    </c:extLst>
                    <c:numCache>
                      <c:formatCode>General</c:formatCode>
                      <c:ptCount val="2"/>
                    </c:numCache>
                  </c:numRef>
                </c:val>
              </c15:ser>
            </c15:filteredBarSeries>
          </c:ext>
        </c:extLst>
      </c:bar3DChart>
      <c:catAx>
        <c:axId val="141496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FFC000"/>
                </a:solidFill>
                <a:latin typeface="+mn-lt"/>
                <a:ea typeface="+mn-ea"/>
                <a:cs typeface="+mn-cs"/>
              </a:defRPr>
            </a:pPr>
            <a:endParaRPr lang="en-US"/>
          </a:p>
        </c:txPr>
        <c:crossAx val="141497928"/>
        <c:crosses val="autoZero"/>
        <c:auto val="1"/>
        <c:lblAlgn val="ctr"/>
        <c:lblOffset val="100"/>
        <c:noMultiLvlLbl val="0"/>
      </c:catAx>
      <c:valAx>
        <c:axId val="141497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9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alpha val="84000"/>
                </a:schemeClr>
              </a:solidFill>
              <a:latin typeface="+mn-lt"/>
              <a:ea typeface="+mn-ea"/>
              <a:cs typeface="+mn-cs"/>
            </a:defRPr>
          </a:pPr>
          <a:endParaRPr lang="en-US"/>
        </a:p>
      </c:txPr>
    </c:legend>
    <c:plotVisOnly val="1"/>
    <c:dispBlanksAs val="gap"/>
    <c:showDLblsOverMax val="0"/>
  </c:chart>
  <c:spPr>
    <a:noFill/>
    <a:ln>
      <a:noFill/>
    </a:ln>
    <a:effectLst>
      <a:outerShdw blurRad="50800" dist="50800" dir="5400000" algn="ctr" rotWithShape="0">
        <a:srgbClr val="000000">
          <a:alpha val="99000"/>
        </a:srgb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3C4B7-DAB7-4BAB-807A-56268297C1B8}"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US"/>
        </a:p>
      </dgm:t>
    </dgm:pt>
    <dgm:pt modelId="{2152E3E9-47A5-4320-8FFB-60A9DD8FCCE3}">
      <dgm:prSet phldrT="[Text]"/>
      <dgm:spPr/>
      <dgm:t>
        <a:bodyPr/>
        <a:lstStyle/>
        <a:p>
          <a:r>
            <a:rPr lang="en-US" dirty="0" smtClean="0"/>
            <a:t>testosterone</a:t>
          </a:r>
          <a:endParaRPr lang="en-US" dirty="0"/>
        </a:p>
      </dgm:t>
    </dgm:pt>
    <dgm:pt modelId="{708D4C6C-A8DC-46AF-B5C6-03B4119480A1}" type="parTrans" cxnId="{100E36B3-DF35-416D-8CB4-F34EE3F0CB5A}">
      <dgm:prSet/>
      <dgm:spPr/>
      <dgm:t>
        <a:bodyPr/>
        <a:lstStyle/>
        <a:p>
          <a:endParaRPr lang="en-US"/>
        </a:p>
      </dgm:t>
    </dgm:pt>
    <dgm:pt modelId="{ABEB4E2A-8AB6-47BC-AC5A-B2BEA3C0109A}" type="sibTrans" cxnId="{100E36B3-DF35-416D-8CB4-F34EE3F0CB5A}">
      <dgm:prSet/>
      <dgm:spPr/>
      <dgm:t>
        <a:bodyPr/>
        <a:lstStyle/>
        <a:p>
          <a:endParaRPr lang="en-US"/>
        </a:p>
      </dgm:t>
    </dgm:pt>
    <dgm:pt modelId="{4FB3DF62-579C-45AD-AB82-243629D668A6}">
      <dgm:prSet phldrT="[Text]"/>
      <dgm:spPr/>
      <dgm:t>
        <a:bodyPr/>
        <a:lstStyle/>
        <a:p>
          <a:r>
            <a:rPr lang="ar-SA" dirty="0" smtClean="0"/>
            <a:t>مسؤول عن التحكم</a:t>
          </a:r>
          <a:endParaRPr lang="en-US" dirty="0"/>
        </a:p>
      </dgm:t>
    </dgm:pt>
    <dgm:pt modelId="{9499595B-0B8D-4D3B-B3D4-C526FD312F77}" type="parTrans" cxnId="{601DE510-6C68-4925-B2EA-D9A70423D21D}">
      <dgm:prSet/>
      <dgm:spPr/>
      <dgm:t>
        <a:bodyPr/>
        <a:lstStyle/>
        <a:p>
          <a:endParaRPr lang="en-US"/>
        </a:p>
      </dgm:t>
    </dgm:pt>
    <dgm:pt modelId="{B43B1AA0-6252-43D8-8556-2BE7FD71227C}" type="sibTrans" cxnId="{601DE510-6C68-4925-B2EA-D9A70423D21D}">
      <dgm:prSet/>
      <dgm:spPr/>
      <dgm:t>
        <a:bodyPr/>
        <a:lstStyle/>
        <a:p>
          <a:endParaRPr lang="en-US"/>
        </a:p>
      </dgm:t>
    </dgm:pt>
    <dgm:pt modelId="{23B7240F-F837-40E1-B6EE-691644319C9D}">
      <dgm:prSet phldrT="[Text]"/>
      <dgm:spPr/>
      <dgm:t>
        <a:bodyPr/>
        <a:lstStyle/>
        <a:p>
          <a:r>
            <a:rPr lang="en-US" dirty="0" smtClean="0"/>
            <a:t>cortisol</a:t>
          </a:r>
          <a:endParaRPr lang="en-US" dirty="0"/>
        </a:p>
      </dgm:t>
    </dgm:pt>
    <dgm:pt modelId="{0BB0F992-4EE7-498A-B51C-60F82EF13807}" type="parTrans" cxnId="{EFE261BD-3A37-440E-915E-164B3F1BDB52}">
      <dgm:prSet/>
      <dgm:spPr/>
      <dgm:t>
        <a:bodyPr/>
        <a:lstStyle/>
        <a:p>
          <a:endParaRPr lang="en-US"/>
        </a:p>
      </dgm:t>
    </dgm:pt>
    <dgm:pt modelId="{B7626525-ED1D-44F7-B2E3-A6130E76915C}" type="sibTrans" cxnId="{EFE261BD-3A37-440E-915E-164B3F1BDB52}">
      <dgm:prSet/>
      <dgm:spPr/>
      <dgm:t>
        <a:bodyPr/>
        <a:lstStyle/>
        <a:p>
          <a:endParaRPr lang="en-US"/>
        </a:p>
      </dgm:t>
    </dgm:pt>
    <dgm:pt modelId="{B1F803E0-3376-4C6F-A3BC-26FCFE36FF6E}">
      <dgm:prSet phldrT="[Text]"/>
      <dgm:spPr/>
      <dgm:t>
        <a:bodyPr/>
        <a:lstStyle/>
        <a:p>
          <a:r>
            <a:rPr lang="ar-SA" dirty="0" smtClean="0"/>
            <a:t>مسؤول عن الضغوط</a:t>
          </a:r>
          <a:endParaRPr lang="en-US" dirty="0"/>
        </a:p>
      </dgm:t>
    </dgm:pt>
    <dgm:pt modelId="{6440C276-3E33-4645-8FF5-4EC9CB67CF48}" type="parTrans" cxnId="{4152FEF4-ED99-43D6-9491-02865DAC11EC}">
      <dgm:prSet/>
      <dgm:spPr/>
      <dgm:t>
        <a:bodyPr/>
        <a:lstStyle/>
        <a:p>
          <a:endParaRPr lang="en-US"/>
        </a:p>
      </dgm:t>
    </dgm:pt>
    <dgm:pt modelId="{CB126DC2-B059-4C4F-917B-0A1DC5C9D54B}" type="sibTrans" cxnId="{4152FEF4-ED99-43D6-9491-02865DAC11EC}">
      <dgm:prSet/>
      <dgm:spPr/>
      <dgm:t>
        <a:bodyPr/>
        <a:lstStyle/>
        <a:p>
          <a:endParaRPr lang="en-US"/>
        </a:p>
      </dgm:t>
    </dgm:pt>
    <dgm:pt modelId="{94C603F9-AE46-4C59-B3B7-867DB431E108}" type="pres">
      <dgm:prSet presAssocID="{0123C4B7-DAB7-4BAB-807A-56268297C1B8}" presName="Name0" presStyleCnt="0">
        <dgm:presLayoutVars>
          <dgm:dir/>
          <dgm:animLvl val="lvl"/>
          <dgm:resizeHandles val="exact"/>
        </dgm:presLayoutVars>
      </dgm:prSet>
      <dgm:spPr/>
      <dgm:t>
        <a:bodyPr/>
        <a:lstStyle/>
        <a:p>
          <a:endParaRPr lang="en-US"/>
        </a:p>
      </dgm:t>
    </dgm:pt>
    <dgm:pt modelId="{54660A85-67D0-4403-9420-116EEE765891}" type="pres">
      <dgm:prSet presAssocID="{2152E3E9-47A5-4320-8FFB-60A9DD8FCCE3}" presName="linNode" presStyleCnt="0"/>
      <dgm:spPr/>
    </dgm:pt>
    <dgm:pt modelId="{6FE972AB-00BB-4DD6-8AE9-FB64338511BF}" type="pres">
      <dgm:prSet presAssocID="{2152E3E9-47A5-4320-8FFB-60A9DD8FCCE3}" presName="parentText" presStyleLbl="node1" presStyleIdx="0" presStyleCnt="2">
        <dgm:presLayoutVars>
          <dgm:chMax val="1"/>
          <dgm:bulletEnabled val="1"/>
        </dgm:presLayoutVars>
      </dgm:prSet>
      <dgm:spPr/>
      <dgm:t>
        <a:bodyPr/>
        <a:lstStyle/>
        <a:p>
          <a:endParaRPr lang="en-US"/>
        </a:p>
      </dgm:t>
    </dgm:pt>
    <dgm:pt modelId="{22228DCC-F360-4E3C-812A-71A8604DBC00}" type="pres">
      <dgm:prSet presAssocID="{2152E3E9-47A5-4320-8FFB-60A9DD8FCCE3}" presName="descendantText" presStyleLbl="alignAccFollowNode1" presStyleIdx="0" presStyleCnt="2">
        <dgm:presLayoutVars>
          <dgm:bulletEnabled val="1"/>
        </dgm:presLayoutVars>
      </dgm:prSet>
      <dgm:spPr/>
      <dgm:t>
        <a:bodyPr/>
        <a:lstStyle/>
        <a:p>
          <a:endParaRPr lang="en-US"/>
        </a:p>
      </dgm:t>
    </dgm:pt>
    <dgm:pt modelId="{EA17535F-991A-4DDF-8533-5A4C3BAB6D15}" type="pres">
      <dgm:prSet presAssocID="{ABEB4E2A-8AB6-47BC-AC5A-B2BEA3C0109A}" presName="sp" presStyleCnt="0"/>
      <dgm:spPr/>
    </dgm:pt>
    <dgm:pt modelId="{5AB25453-DFB8-411C-A034-140C63A1E203}" type="pres">
      <dgm:prSet presAssocID="{23B7240F-F837-40E1-B6EE-691644319C9D}" presName="linNode" presStyleCnt="0"/>
      <dgm:spPr/>
    </dgm:pt>
    <dgm:pt modelId="{00EEC353-1D01-4214-97D9-D3F4D5E1DAEA}" type="pres">
      <dgm:prSet presAssocID="{23B7240F-F837-40E1-B6EE-691644319C9D}" presName="parentText" presStyleLbl="node1" presStyleIdx="1" presStyleCnt="2">
        <dgm:presLayoutVars>
          <dgm:chMax val="1"/>
          <dgm:bulletEnabled val="1"/>
        </dgm:presLayoutVars>
      </dgm:prSet>
      <dgm:spPr/>
      <dgm:t>
        <a:bodyPr/>
        <a:lstStyle/>
        <a:p>
          <a:endParaRPr lang="en-US"/>
        </a:p>
      </dgm:t>
    </dgm:pt>
    <dgm:pt modelId="{BA75A5A1-CDBE-4A22-BD18-F7A2A56DDCF3}" type="pres">
      <dgm:prSet presAssocID="{23B7240F-F837-40E1-B6EE-691644319C9D}" presName="descendantText" presStyleLbl="alignAccFollowNode1" presStyleIdx="1" presStyleCnt="2">
        <dgm:presLayoutVars>
          <dgm:bulletEnabled val="1"/>
        </dgm:presLayoutVars>
      </dgm:prSet>
      <dgm:spPr/>
      <dgm:t>
        <a:bodyPr/>
        <a:lstStyle/>
        <a:p>
          <a:endParaRPr lang="en-US"/>
        </a:p>
      </dgm:t>
    </dgm:pt>
  </dgm:ptLst>
  <dgm:cxnLst>
    <dgm:cxn modelId="{E34A8191-648C-4E6D-8E73-D8E769B87AC3}" type="presOf" srcId="{0123C4B7-DAB7-4BAB-807A-56268297C1B8}" destId="{94C603F9-AE46-4C59-B3B7-867DB431E108}" srcOrd="0" destOrd="0" presId="urn:microsoft.com/office/officeart/2005/8/layout/vList5"/>
    <dgm:cxn modelId="{4152FEF4-ED99-43D6-9491-02865DAC11EC}" srcId="{23B7240F-F837-40E1-B6EE-691644319C9D}" destId="{B1F803E0-3376-4C6F-A3BC-26FCFE36FF6E}" srcOrd="0" destOrd="0" parTransId="{6440C276-3E33-4645-8FF5-4EC9CB67CF48}" sibTransId="{CB126DC2-B059-4C4F-917B-0A1DC5C9D54B}"/>
    <dgm:cxn modelId="{EFE261BD-3A37-440E-915E-164B3F1BDB52}" srcId="{0123C4B7-DAB7-4BAB-807A-56268297C1B8}" destId="{23B7240F-F837-40E1-B6EE-691644319C9D}" srcOrd="1" destOrd="0" parTransId="{0BB0F992-4EE7-498A-B51C-60F82EF13807}" sibTransId="{B7626525-ED1D-44F7-B2E3-A6130E76915C}"/>
    <dgm:cxn modelId="{4CF0BDB0-0461-4E15-821C-41697FD6EE75}" type="presOf" srcId="{B1F803E0-3376-4C6F-A3BC-26FCFE36FF6E}" destId="{BA75A5A1-CDBE-4A22-BD18-F7A2A56DDCF3}" srcOrd="0" destOrd="0" presId="urn:microsoft.com/office/officeart/2005/8/layout/vList5"/>
    <dgm:cxn modelId="{E4CD94F6-F855-430C-9485-31B501BC9B3E}" type="presOf" srcId="{4FB3DF62-579C-45AD-AB82-243629D668A6}" destId="{22228DCC-F360-4E3C-812A-71A8604DBC00}" srcOrd="0" destOrd="0" presId="urn:microsoft.com/office/officeart/2005/8/layout/vList5"/>
    <dgm:cxn modelId="{3AF6AB67-CB17-45ED-B4BD-117C569C115E}" type="presOf" srcId="{23B7240F-F837-40E1-B6EE-691644319C9D}" destId="{00EEC353-1D01-4214-97D9-D3F4D5E1DAEA}" srcOrd="0" destOrd="0" presId="urn:microsoft.com/office/officeart/2005/8/layout/vList5"/>
    <dgm:cxn modelId="{F99D07C5-0F2D-45C6-A163-BBAE50A54996}" type="presOf" srcId="{2152E3E9-47A5-4320-8FFB-60A9DD8FCCE3}" destId="{6FE972AB-00BB-4DD6-8AE9-FB64338511BF}" srcOrd="0" destOrd="0" presId="urn:microsoft.com/office/officeart/2005/8/layout/vList5"/>
    <dgm:cxn modelId="{601DE510-6C68-4925-B2EA-D9A70423D21D}" srcId="{2152E3E9-47A5-4320-8FFB-60A9DD8FCCE3}" destId="{4FB3DF62-579C-45AD-AB82-243629D668A6}" srcOrd="0" destOrd="0" parTransId="{9499595B-0B8D-4D3B-B3D4-C526FD312F77}" sibTransId="{B43B1AA0-6252-43D8-8556-2BE7FD71227C}"/>
    <dgm:cxn modelId="{100E36B3-DF35-416D-8CB4-F34EE3F0CB5A}" srcId="{0123C4B7-DAB7-4BAB-807A-56268297C1B8}" destId="{2152E3E9-47A5-4320-8FFB-60A9DD8FCCE3}" srcOrd="0" destOrd="0" parTransId="{708D4C6C-A8DC-46AF-B5C6-03B4119480A1}" sibTransId="{ABEB4E2A-8AB6-47BC-AC5A-B2BEA3C0109A}"/>
    <dgm:cxn modelId="{1A532815-216D-4CB1-B30D-5B91B69BD41B}" type="presParOf" srcId="{94C603F9-AE46-4C59-B3B7-867DB431E108}" destId="{54660A85-67D0-4403-9420-116EEE765891}" srcOrd="0" destOrd="0" presId="urn:microsoft.com/office/officeart/2005/8/layout/vList5"/>
    <dgm:cxn modelId="{95630106-C8A0-409E-9F0F-A97A0D255D5B}" type="presParOf" srcId="{54660A85-67D0-4403-9420-116EEE765891}" destId="{6FE972AB-00BB-4DD6-8AE9-FB64338511BF}" srcOrd="0" destOrd="0" presId="urn:microsoft.com/office/officeart/2005/8/layout/vList5"/>
    <dgm:cxn modelId="{8C7F6DCB-C80E-49CD-B391-E7C8506D5902}" type="presParOf" srcId="{54660A85-67D0-4403-9420-116EEE765891}" destId="{22228DCC-F360-4E3C-812A-71A8604DBC00}" srcOrd="1" destOrd="0" presId="urn:microsoft.com/office/officeart/2005/8/layout/vList5"/>
    <dgm:cxn modelId="{B79F6784-A426-4526-972B-48BCF692CA30}" type="presParOf" srcId="{94C603F9-AE46-4C59-B3B7-867DB431E108}" destId="{EA17535F-991A-4DDF-8533-5A4C3BAB6D15}" srcOrd="1" destOrd="0" presId="urn:microsoft.com/office/officeart/2005/8/layout/vList5"/>
    <dgm:cxn modelId="{9478FE4A-30EA-4AA5-BB1E-3A8DA54130B1}" type="presParOf" srcId="{94C603F9-AE46-4C59-B3B7-867DB431E108}" destId="{5AB25453-DFB8-411C-A034-140C63A1E203}" srcOrd="2" destOrd="0" presId="urn:microsoft.com/office/officeart/2005/8/layout/vList5"/>
    <dgm:cxn modelId="{2FFD2912-9C13-4C0F-BCE8-722FF7C234E5}" type="presParOf" srcId="{5AB25453-DFB8-411C-A034-140C63A1E203}" destId="{00EEC353-1D01-4214-97D9-D3F4D5E1DAEA}" srcOrd="0" destOrd="0" presId="urn:microsoft.com/office/officeart/2005/8/layout/vList5"/>
    <dgm:cxn modelId="{9F9D9D05-60C3-428D-B9BD-0C678A4F2515}" type="presParOf" srcId="{5AB25453-DFB8-411C-A034-140C63A1E203}" destId="{BA75A5A1-CDBE-4A22-BD18-F7A2A56DDC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A65F50E-96DE-479E-AB3F-D1964D7EB5F0}" type="datetimeFigureOut">
              <a:rPr lang="ar-SA" smtClean="0"/>
              <a:pPr/>
              <a:t>14/07/1438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8B6F11-CDD9-4214-8389-37E214FC7929}" type="slidenum">
              <a:rPr lang="ar-SA" smtClean="0"/>
              <a:pPr/>
              <a:t>‹#›</a:t>
            </a:fld>
            <a:endParaRPr lang="ar-SA"/>
          </a:p>
        </p:txBody>
      </p:sp>
    </p:spTree>
    <p:extLst>
      <p:ext uri="{BB962C8B-B14F-4D97-AF65-F5344CB8AC3E}">
        <p14:creationId xmlns:p14="http://schemas.microsoft.com/office/powerpoint/2010/main" val="2455737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D712AE2E-315F-4E90-8D07-830A241DF20A}" type="datetimeFigureOut">
              <a:rPr lang="ar-SA" smtClean="0"/>
              <a:pPr/>
              <a:t>14/07/1438</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6FF150-7538-4415-A22E-DAB23947C1F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712AE2E-315F-4E90-8D07-830A241DF20A}" type="datetimeFigureOut">
              <a:rPr lang="ar-SA" smtClean="0"/>
              <a:pPr/>
              <a:t>14/07/1438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712AE2E-315F-4E90-8D07-830A241DF20A}" type="datetimeFigureOut">
              <a:rPr lang="ar-SA" smtClean="0"/>
              <a:pPr/>
              <a:t>14/07/1438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712AE2E-315F-4E90-8D07-830A241DF20A}" type="datetimeFigureOut">
              <a:rPr lang="ar-SA" smtClean="0"/>
              <a:pPr/>
              <a:t>14/07/1438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6FF150-7538-4415-A22E-DAB23947C1F7}"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D712AE2E-315F-4E90-8D07-830A241DF20A}" type="datetimeFigureOut">
              <a:rPr lang="ar-SA" smtClean="0"/>
              <a:pPr/>
              <a:t>14/07/1438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6FF150-7538-4415-A22E-DAB23947C1F7}"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D712AE2E-315F-4E90-8D07-830A241DF20A}" type="datetimeFigureOut">
              <a:rPr lang="ar-SA" smtClean="0"/>
              <a:pPr/>
              <a:t>14/07/1438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6FF150-7538-4415-A22E-DAB23947C1F7}"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D712AE2E-315F-4E90-8D07-830A241DF20A}" type="datetimeFigureOut">
              <a:rPr lang="ar-SA" smtClean="0"/>
              <a:pPr/>
              <a:t>14/07/1438</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D712AE2E-315F-4E90-8D07-830A241DF20A}" type="datetimeFigureOut">
              <a:rPr lang="ar-SA" smtClean="0"/>
              <a:pPr/>
              <a:t>14/07/1438</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6FF150-7538-4415-A22E-DAB23947C1F7}"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D712AE2E-315F-4E90-8D07-830A241DF20A}" type="datetimeFigureOut">
              <a:rPr lang="ar-SA" smtClean="0"/>
              <a:pPr/>
              <a:t>14/07/1438</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D712AE2E-315F-4E90-8D07-830A241DF20A}" type="datetimeFigureOut">
              <a:rPr lang="ar-SA" smtClean="0"/>
              <a:pPr/>
              <a:t>14/07/1438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D712AE2E-315F-4E90-8D07-830A241DF20A}" type="datetimeFigureOut">
              <a:rPr lang="ar-SA" smtClean="0"/>
              <a:pPr/>
              <a:t>14/07/1438</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6FF150-7538-4415-A22E-DAB23947C1F7}" type="slidenum">
              <a:rPr lang="ar-SA" smtClean="0"/>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712AE2E-315F-4E90-8D07-830A241DF20A}" type="datetimeFigureOut">
              <a:rPr lang="ar-SA" smtClean="0"/>
              <a:pPr/>
              <a:t>14/07/1438</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6FF150-7538-4415-A22E-DAB23947C1F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google.com.sa/url?sa=i&amp;rct=j&amp;q=&amp;esrc=s&amp;source=images&amp;cd=&amp;cad=rja&amp;uact=8&amp;ved=&amp;url=http://www.lexnaturalis.nl/?tag=anabool&amp;ei=1z7jVP2UI8r_ygOy9oKICw&amp;psig=AFQjCNEflfmEX6vBLT7o12-KkLr4IUwJyA&amp;ust=1424265304175900"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amp;url=http://www.lexnaturalis.nl/?tag=anabool&amp;ei=1z7jVP2UI8r_ygOy9oKICw&amp;psig=AFQjCNEflfmEX6vBLT7o12-KkLr4IUwJyA&amp;ust=1424265304175900"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واجب</a:t>
            </a:r>
            <a:endParaRPr lang="en-US" dirty="0"/>
          </a:p>
        </p:txBody>
      </p:sp>
      <p:sp>
        <p:nvSpPr>
          <p:cNvPr id="3" name="Content Placeholder 2"/>
          <p:cNvSpPr>
            <a:spLocks noGrp="1"/>
          </p:cNvSpPr>
          <p:nvPr>
            <p:ph idx="1"/>
          </p:nvPr>
        </p:nvSpPr>
        <p:spPr/>
        <p:txBody>
          <a:bodyPr>
            <a:normAutofit/>
          </a:bodyPr>
          <a:lstStyle/>
          <a:p>
            <a:pPr algn="r" rtl="1"/>
            <a:r>
              <a:rPr lang="ar-SA" sz="2400" dirty="0" smtClean="0"/>
              <a:t>ابحثي عن اشخاص يتصفون بمهارة في الالقاء في نظرك و اذكري السبب</a:t>
            </a:r>
          </a:p>
          <a:p>
            <a:pPr algn="r" rtl="1"/>
            <a:r>
              <a:rPr lang="ar-SA" sz="2400" dirty="0" smtClean="0"/>
              <a:t>هل تتوقعي انها مهارة مكتسبة؟ وضحي.</a:t>
            </a:r>
            <a:endParaRPr lang="en-US" sz="2400" dirty="0"/>
          </a:p>
        </p:txBody>
      </p:sp>
    </p:spTree>
    <p:extLst>
      <p:ext uri="{BB962C8B-B14F-4D97-AF65-F5344CB8AC3E}">
        <p14:creationId xmlns:p14="http://schemas.microsoft.com/office/powerpoint/2010/main" val="459067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dirty="0" smtClean="0"/>
              <a:t>سمات الاتصال غير الكلامي</a:t>
            </a:r>
            <a:endParaRPr lang="en-US" dirty="0"/>
          </a:p>
        </p:txBody>
      </p:sp>
      <p:sp>
        <p:nvSpPr>
          <p:cNvPr id="4" name="Text Box 1"/>
          <p:cNvSpPr txBox="1">
            <a:spLocks noChangeArrowheads="1"/>
          </p:cNvSpPr>
          <p:nvPr/>
        </p:nvSpPr>
        <p:spPr bwMode="auto">
          <a:xfrm>
            <a:off x="-174611" y="1096962"/>
            <a:ext cx="1952611" cy="41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3"/>
          <p:cNvSpPr>
            <a:spLocks noChangeArrowheads="1"/>
          </p:cNvSpPr>
          <p:nvPr/>
        </p:nvSpPr>
        <p:spPr bwMode="auto">
          <a:xfrm>
            <a:off x="-228533" y="73737"/>
            <a:ext cx="93725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flipH="1">
            <a:off x="-2" y="533399"/>
            <a:ext cx="45719" cy="9702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Text Box 16"/>
          <p:cNvSpPr txBox="1">
            <a:spLocks noChangeArrowheads="1"/>
          </p:cNvSpPr>
          <p:nvPr/>
        </p:nvSpPr>
        <p:spPr bwMode="auto">
          <a:xfrm>
            <a:off x="-23779" y="2625150"/>
            <a:ext cx="1778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8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72816"/>
            <a:ext cx="2195738" cy="263664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8"/>
          <p:cNvSpPr>
            <a:spLocks noChangeArrowheads="1"/>
          </p:cNvSpPr>
          <p:nvPr/>
        </p:nvSpPr>
        <p:spPr bwMode="auto">
          <a:xfrm>
            <a:off x="3133917" y="2020292"/>
            <a:ext cx="842285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algn="l" rtl="0" eaLnBrk="0" fontAlgn="base" hangingPunct="0">
              <a:spcBef>
                <a:spcPct val="0"/>
              </a:spcBef>
              <a:spcAft>
                <a:spcPct val="0"/>
              </a:spcAft>
              <a:tabLst>
                <a:tab pos="5207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5207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5207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5207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5207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5207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5207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5207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520700" algn="l"/>
              </a:tabLst>
              <a:defRPr>
                <a:solidFill>
                  <a:schemeClr val="tx1"/>
                </a:solidFill>
                <a:latin typeface="Arial" panose="020B0604020202020204" pitchFamily="34" charset="0"/>
              </a:defRPr>
            </a:lvl9pPr>
          </a:lstStyle>
          <a:p>
            <a:pPr lvl="7" algn="r" rtl="1"/>
            <a:r>
              <a:rPr kumimoji="0" lang="ar-SA" altLang="en-US" sz="2400" b="1"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rPr>
              <a:t>غامض:</a:t>
            </a:r>
            <a:r>
              <a:rPr kumimoji="0" lang="ar-SA" altLang="en-US" sz="2400" b="0"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rPr>
              <a:t> من الصعب على الاتصال غير الكلامي أن يكون مؤكدا. وللتعرف على طبيعة الاتصال غير الكلامي الغامضة، يمكننا أن نتأمل ما نصادفه في حياتنا اليومية. على سبيل المثال، الصمت. ماذا يعني (الصمت ,</a:t>
            </a:r>
            <a:r>
              <a:rPr kumimoji="0" lang="ar-SA" altLang="en-US" sz="2400" b="0" u="none" strike="noStrike" cap="none" normalizeH="0" dirty="0" smtClean="0">
                <a:ln>
                  <a:noFill/>
                </a:ln>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rPr>
              <a:t> الابتسامة</a:t>
            </a:r>
            <a:r>
              <a:rPr kumimoji="0" lang="ar-SA" altLang="en-US" sz="2400" b="0"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rPr>
              <a:t>).</a:t>
            </a:r>
            <a:endParaRPr kumimoji="0" lang="en-US" altLang="en-US" sz="2400" b="0" u="none" strike="noStrike" cap="none" normalizeH="0" baseline="0" dirty="0" smtClean="0">
              <a:ln>
                <a:noFill/>
              </a:ln>
              <a:solidFill>
                <a:schemeClr val="tx1"/>
              </a:solidFill>
              <a:effectLst/>
            </a:endParaRPr>
          </a:p>
          <a:p>
            <a:pPr marL="0" marR="0" lvl="0" indent="127000" algn="ctr" defTabSz="914400" rtl="0" eaLnBrk="0" fontAlgn="base" latinLnBrk="0" hangingPunct="0">
              <a:lnSpc>
                <a:spcPct val="100000"/>
              </a:lnSpc>
              <a:spcBef>
                <a:spcPct val="0"/>
              </a:spcBef>
              <a:spcAft>
                <a:spcPct val="0"/>
              </a:spcAft>
              <a:buClrTx/>
              <a:buSzTx/>
              <a:buFontTx/>
              <a:buNone/>
              <a:tabLst>
                <a:tab pos="520700" algn="l"/>
              </a:tabLst>
            </a:pPr>
            <a:endParaRPr kumimoji="0" lang="en-US" altLang="en-US" sz="2400" b="0" i="0" u="none" strike="noStrike" cap="none" normalizeH="0" baseline="0" dirty="0" smtClean="0">
              <a:ln>
                <a:noFill/>
              </a:ln>
              <a:solidFill>
                <a:schemeClr val="tx1"/>
              </a:solidFill>
              <a:effectLst/>
              <a:cs typeface="Arial" panose="020B0604020202020204" pitchFamily="34" charset="0"/>
            </a:endParaRPr>
          </a:p>
        </p:txBody>
      </p:sp>
      <p:sp>
        <p:nvSpPr>
          <p:cNvPr id="18" name="Rectangle 19"/>
          <p:cNvSpPr>
            <a:spLocks noChangeArrowheads="1"/>
          </p:cNvSpPr>
          <p:nvPr/>
        </p:nvSpPr>
        <p:spPr bwMode="auto">
          <a:xfrm>
            <a:off x="103221" y="21203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7695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اولاً :الوقت</a:t>
            </a:r>
          </a:p>
          <a:p>
            <a:r>
              <a:rPr lang="ar-SA" dirty="0" smtClean="0"/>
              <a:t>هو العامل المشترك الذي ينظم حدوث كل شيء حولنا</a:t>
            </a:r>
          </a:p>
          <a:p>
            <a:r>
              <a:rPr lang="ar-SA" dirty="0" smtClean="0"/>
              <a:t>يقول اينشتاين(الزمن هو ما يمنع الاشياء من أن تحدث دفعة واحدة)</a:t>
            </a:r>
            <a:endParaRPr lang="en-US" dirty="0" smtClean="0"/>
          </a:p>
          <a:p>
            <a:pPr marL="109728" indent="0">
              <a:buNone/>
            </a:pPr>
            <a:r>
              <a:rPr lang="ar-SA" dirty="0" smtClean="0"/>
              <a:t>يؤثر الزمن واستخدامه في الحديث والتفاعل على شكل التواصل.</a:t>
            </a:r>
          </a:p>
          <a:p>
            <a:pPr marL="109728" indent="0">
              <a:buNone/>
            </a:pPr>
            <a:r>
              <a:rPr lang="ar-SA" dirty="0" smtClean="0"/>
              <a:t>يشمل استخدام الزمن، تقبل الآخرين للانتظار وسرعة الكلام، والقدرة على الاستماع لحديث طويل جداً.</a:t>
            </a:r>
            <a:endParaRPr lang="en-US" dirty="0"/>
          </a:p>
        </p:txBody>
      </p:sp>
      <p:sp>
        <p:nvSpPr>
          <p:cNvPr id="3" name="Title 2"/>
          <p:cNvSpPr>
            <a:spLocks noGrp="1"/>
          </p:cNvSpPr>
          <p:nvPr>
            <p:ph type="title"/>
          </p:nvPr>
        </p:nvSpPr>
        <p:spPr/>
        <p:txBody>
          <a:bodyPr>
            <a:normAutofit/>
          </a:bodyPr>
          <a:lstStyle/>
          <a:p>
            <a:pPr algn="ctr"/>
            <a:r>
              <a:rPr lang="ar-SA" dirty="0" smtClean="0"/>
              <a:t>أنواع الاتصال غير الكلامي</a:t>
            </a:r>
            <a:br>
              <a:rPr lang="ar-SA" dirty="0" smtClean="0"/>
            </a:br>
            <a:r>
              <a:rPr lang="ar-SA" sz="2200" dirty="0" smtClean="0"/>
              <a:t>القنوات التي تمر بها الاتصال الغير كلامي</a:t>
            </a:r>
            <a:endParaRPr lang="en-US" sz="2200" dirty="0"/>
          </a:p>
        </p:txBody>
      </p:sp>
    </p:spTree>
    <p:extLst>
      <p:ext uri="{BB962C8B-B14F-4D97-AF65-F5344CB8AC3E}">
        <p14:creationId xmlns:p14="http://schemas.microsoft.com/office/powerpoint/2010/main" val="367971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8184" y="764704"/>
            <a:ext cx="2466975" cy="18478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03694"/>
            <a:ext cx="3035063" cy="1709894"/>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3003549"/>
            <a:ext cx="2657699" cy="2657699"/>
          </a:xfrm>
          <a:prstGeom prst="rect">
            <a:avLst/>
          </a:prstGeom>
        </p:spPr>
      </p:pic>
      <p:sp>
        <p:nvSpPr>
          <p:cNvPr id="7" name="TextBox 6"/>
          <p:cNvSpPr txBox="1"/>
          <p:nvPr/>
        </p:nvSpPr>
        <p:spPr>
          <a:xfrm>
            <a:off x="3347864" y="190567"/>
            <a:ext cx="2674130" cy="646331"/>
          </a:xfrm>
          <a:prstGeom prst="rect">
            <a:avLst/>
          </a:prstGeom>
          <a:noFill/>
        </p:spPr>
        <p:txBody>
          <a:bodyPr wrap="none" rtlCol="0">
            <a:spAutoFit/>
          </a:bodyPr>
          <a:lstStyle/>
          <a:p>
            <a:r>
              <a:rPr lang="ar-SA" sz="3600" b="1" dirty="0" smtClean="0"/>
              <a:t>ثانياً : لغة الجسد</a:t>
            </a:r>
            <a:endParaRPr lang="en-US" sz="3600" b="1" dirty="0"/>
          </a:p>
        </p:txBody>
      </p:sp>
    </p:spTree>
    <p:extLst>
      <p:ext uri="{BB962C8B-B14F-4D97-AF65-F5344CB8AC3E}">
        <p14:creationId xmlns:p14="http://schemas.microsoft.com/office/powerpoint/2010/main" val="11254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4221088"/>
            <a:ext cx="2952328" cy="1957521"/>
          </a:xfrm>
        </p:spPr>
      </p:pic>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7638"/>
            <a:ext cx="3174659" cy="23779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83" y="1417638"/>
            <a:ext cx="3591718" cy="2377930"/>
          </a:xfrm>
          <a:prstGeom prst="rect">
            <a:avLst/>
          </a:prstGeom>
        </p:spPr>
      </p:pic>
    </p:spTree>
    <p:extLst>
      <p:ext uri="{BB962C8B-B14F-4D97-AF65-F5344CB8AC3E}">
        <p14:creationId xmlns:p14="http://schemas.microsoft.com/office/powerpoint/2010/main" val="23506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تغير نظرة و تصرفات الأشخاص حولنا</a:t>
            </a:r>
          </a:p>
          <a:p>
            <a:pPr marL="109728" indent="0">
              <a:buNone/>
            </a:pPr>
            <a:r>
              <a:rPr lang="ar-SA" dirty="0" smtClean="0"/>
              <a:t>ولكن....</a:t>
            </a:r>
          </a:p>
          <a:p>
            <a:pPr marL="109728" indent="0">
              <a:buNone/>
            </a:pPr>
            <a:endParaRPr lang="ar-SA" dirty="0" smtClean="0"/>
          </a:p>
          <a:p>
            <a:r>
              <a:rPr lang="ar-SA" sz="3600" dirty="0" smtClean="0"/>
              <a:t>هل تغير تصرفاتنا اتجاه انفسنا؟؟؟</a:t>
            </a:r>
            <a:endParaRPr lang="en-US" sz="3600" dirty="0"/>
          </a:p>
        </p:txBody>
      </p:sp>
      <p:sp>
        <p:nvSpPr>
          <p:cNvPr id="3" name="Title 2"/>
          <p:cNvSpPr>
            <a:spLocks noGrp="1"/>
          </p:cNvSpPr>
          <p:nvPr>
            <p:ph type="title"/>
          </p:nvPr>
        </p:nvSpPr>
        <p:spPr/>
        <p:txBody>
          <a:bodyPr/>
          <a:lstStyle/>
          <a:p>
            <a:pPr algn="ctr"/>
            <a:r>
              <a:rPr lang="ar-SA" dirty="0" smtClean="0"/>
              <a:t>ثانياً : لغة الجسد</a:t>
            </a:r>
            <a:endParaRPr lang="en-US" dirty="0"/>
          </a:p>
        </p:txBody>
      </p:sp>
    </p:spTree>
    <p:extLst>
      <p:ext uri="{BB962C8B-B14F-4D97-AF65-F5344CB8AC3E}">
        <p14:creationId xmlns:p14="http://schemas.microsoft.com/office/powerpoint/2010/main" val="20061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عقولنا تغيير اجسادنا</a:t>
            </a:r>
          </a:p>
          <a:p>
            <a:pPr marL="109728" indent="0">
              <a:buNone/>
            </a:pPr>
            <a:r>
              <a:rPr lang="ar-SA" dirty="0" smtClean="0"/>
              <a:t>ولكن....</a:t>
            </a:r>
          </a:p>
          <a:p>
            <a:pPr marL="109728" indent="0">
              <a:buNone/>
            </a:pPr>
            <a:endParaRPr lang="ar-SA" dirty="0" smtClean="0"/>
          </a:p>
          <a:p>
            <a:r>
              <a:rPr lang="ar-SA" sz="3600" dirty="0" smtClean="0"/>
              <a:t>هل أجسادنا تغيير عقولنا ؟؟؟</a:t>
            </a:r>
            <a:endParaRPr lang="en-US" sz="3600" dirty="0"/>
          </a:p>
        </p:txBody>
      </p:sp>
      <p:sp>
        <p:nvSpPr>
          <p:cNvPr id="3" name="Title 2"/>
          <p:cNvSpPr>
            <a:spLocks noGrp="1"/>
          </p:cNvSpPr>
          <p:nvPr>
            <p:ph type="title"/>
          </p:nvPr>
        </p:nvSpPr>
        <p:spPr/>
        <p:txBody>
          <a:bodyPr/>
          <a:lstStyle/>
          <a:p>
            <a:pPr algn="ctr"/>
            <a:r>
              <a:rPr lang="ar-SA" dirty="0" smtClean="0"/>
              <a:t>لغة الجسد</a:t>
            </a:r>
            <a:endParaRPr lang="en-US" dirty="0"/>
          </a:p>
        </p:txBody>
      </p:sp>
    </p:spTree>
    <p:extLst>
      <p:ext uri="{BB962C8B-B14F-4D97-AF65-F5344CB8AC3E}">
        <p14:creationId xmlns:p14="http://schemas.microsoft.com/office/powerpoint/2010/main" val="46741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SA" dirty="0" smtClean="0"/>
              <a:t>تجربة مواقف جسدية</a:t>
            </a:r>
            <a:r>
              <a:rPr lang="en-US" dirty="0" smtClean="0"/>
              <a:t> </a:t>
            </a:r>
            <a:br>
              <a:rPr lang="en-US" dirty="0" smtClean="0"/>
            </a:br>
            <a:r>
              <a:rPr lang="ar-SA" dirty="0" smtClean="0"/>
              <a:t>2 دقيقة</a:t>
            </a:r>
            <a:endParaRPr lang="en-US" dirty="0"/>
          </a:p>
        </p:txBody>
      </p:sp>
      <p:sp>
        <p:nvSpPr>
          <p:cNvPr id="6" name="AutoShape 2" descr="نتيجة بحث الصور عن ‪power pos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نتيجة بحث الصور عن ‪power pose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SEBQUEhQWFBUUFxcVFRcXFRQVFxQUFBQXFxQUFxQYHCggGBolHBQUITEhJSkrLi4uFyAzODMsNygtLisBCgoKDg0OGhAQGywkHSYwLCwsLCwsLCwsLCwsLC0sLywsLCwsLCw0LCw0LCwsLCwsLCwsLCwsLC0sLCwsLCwsLP/AABEIAMIBAwMBIgACEQEDEQH/xAAcAAAABwEBAAAAAAAAAAAAAAAAAgMEBQYHCAH/xABKEAACAQICBQYJCAgEBwEAAAABAgADEQQhBQYSMUETIlFhcZEHMjRSc4GhscEkQlNysrPh8BQVI1RidJLRJaLC8QgWMzVDRILj/8QAGwEAAgMBAQEAAAAAAAAAAAAAAgMAAQQFBgf/xAAzEQACAgEEAAQDBwIHAAAAAAAAAQIRAwQSITEFE0FRIjJxQmGBobHB8CPRBhQzQ2Jy8f/aAAwDAQACEQMRAD8AyhN8WSIpviyQS0OEi6RBIvTgsg4SOEEQSOUgssc0Vj2ksa0RHtIRMmQWRYuohKYi4XKLBY7OjXFZqWW0m1fPLmKWNj2AxM4cg2HOyDc25sCAc+y8n6ulwcTVN05MiqA3JqCdqmwXnbO1mSIqlbbUcm5Qg0QWAfnbNILyd1BzBBNjkYtTku0U0V9sGwQPbIlhuNxsbN7jgOcIMHhDUcIpAJubnIAKCxuewGWKvpAJXUByFGKqtUAvYoWQZ23iwfKMNG4qmlRTsBSoe7FmYNemwAK8LkiGpyaugWlZH4nR5RA4ZHW+zdCTZrXANwDu90avSI3gi2+4OXbJrB6R56BglNAWPMSwDlCqVDvJ2SQY4o4pLJTrVOUDBxUcbTAKSjU1uRc85D2bcvfJdoGkVpqZ6D3dO6Eagb2sb9FjfulsOlqZem531CWq5GyMqNTpHL621lEK2kQt7Ou2KNVQytUY7TOhVeUfMnJj1Xl+ZL2K2oruE0eapYXVNhS7FyQAAQDuBO9hCY7RzU9g3V1e+yyEsCVNmG69xcZW4yQ0ZighrM9mL0mADgsHYuhsencT6obC6TLFgStH9m6Uiq7K03dlJbm3ILBSu1vzhuUr+4GkV80GJICkkbxY3HaIgaRIJAJA3kAkDtPCXKlpFQQDVVmFOmtRy1WntsjubrWUbV1VlGYs1uoTzD6VoqBsuLJUqs/KGqpqK7XVuTp2WrdebZreoGV5svYJRXuUarSOzexte17G1+i+6NTLhWxyNg9hqgFqQVVRqgbaDhhTeiQUIGZ5QEHKVJxH45N9osbkRJhF2ESaNRBBhEXi7CItLLQg0SYRZokwkCETEjFmESIlkEzBPYJCCib4sk8Sh1xzTwvX7IAYEjinDU8H1+yO6Wj/AOL2QGyxNI5pxelosn5w7o8paIPnez8YDkiCNER/SEVo6IPnju/GPKeij53siZdkYhTEXQR1S0WfO9kXTRv8Xsg0wWNFEXoVmS+yzLfI7JIuOu0cro4+cO6G/Vx872S6BGVp5aSI0afO9kH6t/i9kKgWRxWFIkidGnzh3Tw6O/i9kJAkYwibCSp0afO9kTbRv8Xsl0VREssScSYOjP4vZEn0X/F7ISTKohqgjdxJttFfxez8Yg+if4vZ+MKiUQjiNqgk62iD53s/GN30OfO9n4y0EiCcRJ5Mvoc+d7PxiD6KPnez8YZZDuIi8l6mjD53s/GN6mjj53shFqiLeItJJ8B1+yIPg+v2SBWR7RJhH1TC9fsiL4br9ksg0nkX5HrgkITGrdFXxeHRwGV61JWB3FWdQQeqxnQH/JWA/dKP9MwLVTy7C+no/eLOnItjEQI1QwX7rS/phhqrg/3al/TJyeCCFRDjVrCD/wBen/TDDV/DfQJ3SVaeWgyIR66Cw/0Kd0OuhaH0Sd0U0pjlw9F61TxaaljbebblA4kmwHbMy0phcZjqRqYnENTuSUw9EgU6Y4BzvqN1n1WiJ5YQ+Zhxg5dGmJojDndTT1CHGiaP0S905ox2EqYatZWKMLEMrFSeg7QzBmt+CrXSriHOFxTbdQKXpVOLqttpH6WF7g8Re+YuX16i3w6Zfxomj9GvdPRoqj9GvdHghoVAjP8AVVH6Ne6D9VUfo17o8ghJIgz/AFVR+jXujPS+jaS0KjLTUEDIgZjOTQEY6d8mqfV+IkrgFlFMtn6spfRr3SpNL4Fyi0THzZHNoul9GvdE30VS+jXukoRCkSDaREroql9GvdFl0NQ+iXuj1EiyLEWwqQwXQWH+hTuhv+X8Nxop3STCyoa5Yeri6n6LTqCmiKtWpkTyhYuEpnO2zzSbEHh0S99FKN8Imk0DgybClSJ6BYnuvFP+V8If/Xp90y7E6LrYdwpzQ32WGz+zZRcHaUKVva18uGeU0XUXTZxNAq52qlIhWOV2UgFGNuJB/N4UMty2sqeNx5Hh1Uwf7tT/AKYU6o4L92pf0ybgmlCyCOp2B/daX9M8OpeA/dKP9MnoIRCvnUjR/wC6Uf6Yz0tqTo9cPWZcJRBWm5B2cwQhIMtkZ6a8mr+iqfYMhDk9d0E9XcOyCWCSmqnl2F9PR+8WdOkTmLVTy7C+no/eLOnopjEFgtPTBKCQUwohzPBvgyLKz4Qwf0E2ubVKJyG1urId3G2R9UqqV61KpsOAQUDKABnc2I2ukb7dE0DT6n9GqWyIUkHLIrnfPLhxme/rSoiEu+0SL7lAFwPFKkg7uBmGUby9X1+f/hs06biym6/4Szq/HiO34yN1Nxn6PpHC1b5ctTX/AOap5Nv8rtF9a8cGvncm/qlZxleyKVyYc4dRWxBHrncw08ct34GPVJLJwdeiexPD1NpFbzgD3i8UmMAE9E8nqwwQ0Yae8mq/V+Ij+MNPeTVfq/ES/QplDM0ECZ4xmiAZRKLx+p4VhSsPAZGNEFEWUQoEUEz+pGGAlc0hdsWxRwoQKKg2bs9wSt2vkBtHhxllEz7EYxDi6lUFtjE8lSFhxUOA1iNxy7xAySqg8KuQTTFFmpPUaoCpBKrs2KsOG0DmOFrcZ5qEDSxzIPFenZvrIFZSeu20PUIjpjF01CUgWYO1rgZL6wLDO0GrumKVPSBQHaN1BPQHyB7OcsLI6yJ+nHI3Kl0jT4IIJvRiBBBBLICM9NeTV/RVPsGPIz015NX9FU+wZCHKSbhPJ6u6eSAknqp5dhfT0fvFnT05h1U8uwvp6P3izp4wGMieGCCCCEjwmFEBjXSeMFGkzn5oyHSx3Dvi5ySVstK+EUnwoa+jBo2HoAPiHXnX8WkrDIkcWI3D1ngDj41nqVQtLZVBuuvX1Rhp41hiKn6RflGYsx4MWN9odK5+rdEtDUtqvTB3Fhf3x8cMGt3r7gxy5Iy2rjkl9I4cLRJuCzEC5O4bzbrkIXPKKwNtkgjIHMG4yO/MbpOa10lUIBvJJ38AM/aRISilo3A92P6l6pKOSkbr4PvCYMSyYfF2Ss3NSoBZKh4Kw+Yx7j1bppk5ESpYixsQbgjeLcZ0/qTpj9LwFCsc2Zdl/roSrn1kX9cXkx7ehUXZOT0TyCUEHkfrB5NV+r8RH6yP1hPyWr9X4iW+gWZ+xmlrumYMZp4iioAMLDwrCUOTCCHEKJmvhj19GDonC4d/lNUc4g50aRGZvwdtw6ASeiJUXKVIjdBtdPC7Rw1Q0MLTGJqghSxa1EE7wGGbkX4ZdeUpVTT5ZKVZX2lXFo1hcAU0Gy2W+3zgN9iJmOBrEVARvzt1EqQPaRLN+sFXBgDZzstrgEOos5I4EhQeu/VHZcKVV2VjlV2azpLTeFa1SniKFRlz5MVFLX6Ct7jnbI9cy46ffA4ypiFAZuaqo9yDbY32tkBT9sjMHUog0irFttr11sQQqtkL3zAU7WXHsjXWtycQ5a2bOQFIsF2uaABwsRL8v46fVFynuVm06o+G2jXdaeMpcgzMFWoh2qedgNu+aZ8cx2TWrziMNOgfAt4QeXQYLFVL1k/6Dsc6qD/xliedUXhxI6SCZocaFWa3BPNqewSwRnpryav6Kp9gx5GemvJq/oqn2DIQ5SXdPIFOUEugST1U8uwvp6P3izp2cw6p+XYX+Yo/erOnotjECeTwzwGCwzyUrXLSO3VFIHm09/W5/sLd5lj0/pTkKVx47c1B1+d2DfM40hXCAm9zmSx4neSTMOpluflr8TXpcdvcyr61I1YGkq7ZVXqfVWmpd2vwsAYj4NtGh/0mtUVWp0qaqCcjytR+YEPnWVjlbcL5EzR9W9WHGCxNd1/b4mhUSmpGaU2Q7I6ixsT1AShao1CmjKjC4tXrCpnslG/R6JXP5pKpWW56SJ0dJwtnsv1Akll1C9v7FX1nrbWJYDMJzRla9sybdp9km9VtUBiEWpVqFVIuFUC5HWxyHdKfWqliWO85k9uc13VYFMNTHRTW/dB1M3iSWPi3+QrDGObJKUisaS1ZoK+ym0Ostf17po/gKxofR9Sne7UqzZdCuAQewkNKLrFitgVH80Ejt3L7SIv4DNN06GJrU6hI5dUCngGRmyPQDt7+qVjcpRbk7D1UIxnGMFzRvcE8nsYjKwwkdrGfklX6vxEfgyP1mPySt9X4iR9AszcvNVXcJkTPNdXdFFQPZ5PZ4ZBiKl4Sdav1bgWqqAarsKdEHdtsCSx6lUMbcbAcZzK7V8bit7Vq9dwM/Gd3Nh1D3ADgBN98OmgnxGjhVQn5KxqOnBkI2WbtUZ9m1KX4CtGtSxoq1sPzalMihWew2G3nYU5naW42h8ZeOUYxb9SNNsm9YPBnSwegKllVsVT2MRVq2uSUP7Smh3hApaw4kXMxB3E7B1ppB8BilO5sPWB7DTacdNGYZbrsBrkOGEKxELABfdH0SjWNSvBOuO0Vy7u1KvVYtQO9eTXmgOvQzXNxmABv3TNtIYGtgsS1KqGp1aTC+dipFmVlYeogjqM650NgxRw1GkuQp0kQD6qAfCZD/wAQtDDfJ2tbFNcZWG1RHGplc2OS58W6ItPktos/ge1+fSFN6GJYHEUgCGsFNWnu2iN20Dvt0iaYJzd4DdF1W0h+kJcUqCsKjcGNRSFpjr+d1bI6Z0dSa4vJKNcgph4z035LX9FU+wY8jPTXk1f0VT7BghHJ6nIQTxdwghAknqmfl2F9PR+8WdPzl7VQ/LsL6ej94s6evFyGRPSZ5PCYhjMQKdNnO5QT3cIuUlFWwkmyh6544tiG82kNgfWObfAeqNtSdDnFVTWqi9Gk3NB3VKgzselVyJ6TYdMbVMFUxVdaKHnVCXqtvCKTdm9th1kTTcDgUoUkpUxsogso7N5J4km5J6TMmFNw3P1N2aflwUEOZm/hB1RIXFYnCVBQarQf9KpldqniFAJva3Nq33MBv6ySdHBld8ID7OAqkZE7C3vbI1FvnHq9yadO0Y4x3NROY6KFmCAZsQoFuJNrTZeUWjSz45D1CRGhtWKKNh8QC5qVaZqsG8VTUc7DrlvKg8eMc6yvz1p0xtO3NHGxOVgOmOyrdmr0j+rNGnx+VFt/yim63Y64Cj5zXPYu72kd0Lqvh9huUc7O0LLYEtvvtAbt68emSmtmg2oDDVOSbZdAlTbdWc1bljsqLhQQcitxlnnvd47HYQYS9EbLIwCIdsMGdP2hdzfaQcBlnOri0MowXt/OxcckXl8yV/cbLqdrFTxdIhSdtLBlbJgCMient7L5yxCc8ai6d/R8XTquRZgb2YG43OGXep3kXte06Ep1AQCMwQCD0g5gzNqMKxy+HoTNJ/FHpiki9aD8jr/U+IkneRGtZ+Q1/qfETO+hbMuapNmTdMOapNwU5CKZUF2GggnkoOhN1BuCLg5EdIPCVrSWjAjCwstwUYfMYZqO/d3dtmgZAwIOYMy5IbmNhPYyA07j+U0diVJVKjUalO7NsIHdCqsXOSqSRmd05V0ngalCq9Kquy6WBFwbXAIzGRBBBuOmdK65aSTBKgeoimqSKe2+xtBRdwX2GVTZh4wKm9ja4M531rx9KtiWehTFJLAWAVbsL7TWQlcz5tgQBlNel3VyDlUe4kQFk7q3q7Wr2qpySorgXq1qdPbYEHYUMbsd3DjIK80LweaVw6U9gUV5cbRZ9jDg7FxZjXxD7KAXtZVvlxmqQuKt8nQWI0vTWnt3vfco8Yt5tuHaZT9LaFTSJKV0Dlsyc/2I3DZbeCPbnBqzi6OOdzQqIxpbK1SpJAJBtskgbYyOYFsjLnhsMtMWUWG/rJ6SemZlCUpc9IfKUIJpcsjNA6CpYHDpQoghV4nNnY+M7Eb2MsmHWyiMfGcCSQmnI+EjMkCMtN+S1/RVPsGPYy035LX9FU+w0UWcmoch2QQqnIdgnkIEldVPLsL/ADFH71Z082W8gdptOXNVj8twvp6X3izpHZ48en8ZyPEfEVpWlttv76NGKG4etiUHEnsHx3e2VTWrS3KDkUFgCDUa/m5hPieyL6b0tyQIRbtbf0X7ciZUm0ZUrUm2WdTvzXJhvuTvzmCGuy5uctRi/wCfzo3YcEV8TLJqqpp0uVW21W5xuAeYMqa337s+1jLLR0gDk3NPXuPYf72kNgL8moVdgBVGzlzbAc3KOOQJ3mYI+J58OR27V9MrJjjN2yeBB6vdK74RMtHVT107dpqoB745olqfinLzTcj1cR6pG606QV6S0SubsrEbwAjBgR/9Ad07Wm8UwZf+y9Pf6CFhkpqirLXNldhshKaIFG5QiBQAO0HvldetVao7Ubcoqs4urNkATZbZbZANuN7WHET+OdAdl3FNBdnbeQi+MQN5PADrk1oPQOGdkxVByytcowJUhS2SkfwgbJB353ByI7GjxSl8clxf5j8+WONbf5RUdB4HHnDPRr06uwtKm9EOFChUYXRXIurbJ8Un5pBkJXwKvzn5wKkFrm+/mgXJz35/7TQtU9ZcM5GHDFSGqJSFSpyhqEOxazW6CttrMi/QY70lqZh6yOCrU9pSoCNZQeDhem/DdOu92N0xGLVxSanHgynQ+j6bYmnSWorbdQKARvDEKQTuBv8A34TpHAgBAqiyrzQBuAG4D1TmrV3AM2No0XS3J1wapCEmysCdtgbAfsyBnbNszN51N0ycSlVrbOy62GWQamrEb7nPazIErxDGo0k7EXvjaVJfuWSQ+uB+QYj6n+oSVvIbXNv8PxPo/wDUJy2KMeepN5U5Tnpqs6DU5CJZIIPeC8LeeiUMBPRPGEAiH2Q5+/4hcUzaRpUz4tPDqR9Z6jlj3KndMsnRmuejUq4utyqq6kJZWVWyCDMAnpJmb6wat4ZdoquzboNhff8Am06+m08pwTizFLUxjNxaM7glkpassaFLEEAUqtV6KnaNy9MAknfkcwPqmWzR+o2FamGIctbNWqWF7nhYG2UKOCUuq9gsmojDsW/4e8aVxeJpWyqUQ5PQ1JwAPWKrd03TbymU6haNXDaRVUUKGp1L2ByyBzO+3NG+aZtSTw7JVZeLL5itD7ArneP42wgyjmZpvkcCMtN+S1/RVPsNHsZac8lr+iqfYaAQ5IQ5DsEEJTOQ7B7oIRRKarH5dhfT0fvFnSxWc0arH5dhfT0fvFnTezPK/wCIFc4fRmnA+xtWwysLMAR0HMH1Qgo2yAsOrKPCBCkTz0ouuzSpDZRARDus8vF2EnYUiU/FVDVepVvkLhfqrkP7+uWLTeJCUyoNmcEA+bkbsfzvlUq1StPYVgeB7LG5Hd7Z2fC8LvzJcIbDokU0QGw7K1m5dLVNobwcwAd6kdPSL2kBUwlfB4KpSw1SpSdHbEI+zTZagVReiTbxiFuLKASLcZcsDVDorAbwPUeIjkoSN2XRNek8f1Wkm4S+KN24sVlwwyd9mGPp9nr0qtMikaZrOWsH2KmIrVHYop8drMgUdXVcaJqzrpalUGIb9ooHJUixau9ybvVa2yhJI5thsjhujrTupVGtdqY5GoTcsmVzxvbptn0yL0JocYFW5VbMSQXSmGWpTsWCcmEsi7QW+bE9IG72Wl8c0euht+Wfon+z9f1MMtNKDvtfcNtc9axUFIUV2XGy9UgnInIUyRk42S/jDIkW3GW7wTYZkoV9q+dUdOR2ASLf/QHXa8oOjtH/AKVjEBAL1qhY+KLnN2NrZAAHgd02zRGjhQp7IO0SdpjuuSAN3AWAHqmjV4/KWxvljZ5sfl7IKh7eQmu5/wAOxPo/iJNSC16P+G4r0fxEwehlMOZ50NgsYtRAV7CDvB6CJzeak3XSOCJUtTJDWG0FJG0B2cZj1Gfyq4sZihusnK+MVPHdV7SB75GV9ZKKnIs/1QTfsJsJT2pWPxiqU/z8RMctfL7KI4tcMteA1iSo+zYoTku1azdVxlfqk2hB3TPSn56fxk3ovTBWy1LkcG+cv1vOHXv7ZMWrUnUyUQ/hFbYrA+fT9qMfgRMq1jxRO0TcgL0+6ar4UjtJhyMweUFxuzCEZ9gaZHif2lamh+fUSn/VUCn2Geo0E6wX7WcvLD+uzVNNaucnq5Sp2G3h1p4g5bnJ2qx7qlSVLAaSIXZK8BxyHqM2rSuFFWhVpHc9N0/qQr8Zz5o7FbSqxFubn/aB4fk3OSf1C1kOjQdRv2mKq1Po6Wzl01W//P2y60jnKX4M86eIe1rui/0pe3+b2y40jnCzO8jHaeNY0TeH3RwI2w+6ORMEuzQCMtN+S1/RVPsNHsZac8lr+iqfYaCQ5DpnIdg908nlPxR2D3T2EUSmqnl+E/mKP3qzp6cwaqeX4T+Yo/erOoCJ5fx9fHD6M0YQs8h9meWnn6HhCsTKRa0BWC8ZdkXjdGLUuRkxsNriADwES/U6gps7l3/xduWe898liICsZ52RKr4QxTY1SkFyAsOrdPTFSsKVmZt3bJuEyIOSByIBHQYcgDMxGvjlAy/CHFNhK30ReI1WofpFLEoOTq0WDKVOyD5ykbiCCQcr5yyYfSCtlex6CfcZTNM6y06Q57C+4C/E7hae0qLswaq1rG4Rchl0txnpPD9VrVXrD/l+zAy4IJXN0/zL+tT1yC19t+rMVb6P4iJ4bSrLk3OHXk3fxjXXbGq+jMVY58kcjkd44cZ6eM4T6Oa00YW1SdJBch6pzKz5GdOoMhOdr/s/iNw9shtK6Nvd0Ge8jp6x1yDH56pdD+bSF0vo/e6A3+cOnrHXOZKJocd/1IgH29xg/PZ/cRPb/Ge36+w/34wBD44ZC6z4kjkqeZF3qWGag7IUNs5b9tsurjKzqbhRidMYZctlHNZgSDzaXOFtnIc7YsJ54Q8aExVNTv5G5GeYZ2AseHimRfg7xzDSaupKnYqAEHMC1877xlPUaSax6G755MMo3mtnTO/tmD6V0byOLxFKxA5V9nm5BXO2gHTkwmq6O1jV7LUIVjub5j9FjwPV3TJ/CjjWTTD8+16VG4JNm5pBByNjlD0GWO+10wtTDdDgtvgurEUcRRbfTqhhuuVdQBlv3oZcE8aZr4KsSDjKyrltUNoi2/Ydbd3KHvmlYfxvXNWZbcsiYX8CJuhuEdCNqPCOFmGXY49jLTnktf0VT7DR7GWnPJa/oqn2GlEOQKbZDsHugnlM5DsHugl2QldUz8vwn8xR+9WdRmct6p/9wwn8xR+9WdT2nnfHI3KH0Y7EJ2/Jg9sORPDOHsSXI6wsKYe08tKcS7CEQsO5AFyYxq48C+zn1mIkqYcYuXQ6a28xliMaB4ufukRpHSwXxjc9A390gsRjalTjsDq8a3bNOm0OXUOoLgfsjBXkZL43TAvmbtwAz9kzzWzXOtTZqaIQRvcg7I7Lb/ZLOiWvsjt6fbvkGMdR5WoCwuGs28C9gSLnI9k9b4b4Fgi7zO3+Rj1OulFViX9yhaLrtXxlDlXLbVVASxytti46BN3pSh6P0RQq10anRptsttOdm3C4t80nxe+aApm3XRjBqMWvwMmKTkm2GH5vIjXA/IMR9Q7+0bpL3/2kNrj5BiPR/ETFHtDGY4z5GdRruHYJytUbI9hnUZxqLYXubXy6rcfXK1/2fxLwJtuhe8KZGYvTqqDuHb/aVjSmu1NTbaLHoXM9wnPVvo2rFLt8E1pzAC+3TIDcV4GRCueIKnipy/37ZD1NM4mt/wBNAinLac29eyM57gqDoS1SqXY7srKOmw6e2Rw9wM/l7e+TNfCNi9vSD2/8aJT/AMu0fa5h/BxcYoucrU3N+skAD2mG8IWCtjS4/wDIiue0cw/ZB9cJqdX2alRmtYIFtfeS1/hO5FL/ACvHsc1v4i/1cSSTbf0HO/Z0TO9d8UzY1toklURRc3KgLcL2c6X3DYpdm9iR3W+Mz7XEqcVUyvfZIIt5ij/TM+gj/UfpwSTTLH4HsWV0mOujVX2o3+mbthAGzGR6JzFqfpCpQxaPTuGAYXIBFiu4g8MpvGqusaVgquOTq+b81utG+Bz7d86rmnw3yAuOC8UgRHKGNcPUuM845VYiQ4PGWnPJa/oan3bR7GWnfJa/oan3bQSHHtLxR2D3QQUjzR2D3QS6IS2qf/cMJ/MUfvVnVDTlfVPy/CfzFH71Z1TszheMK5w+jG4ws8IgeoF35fnojGtj+jvnCnKEVyaIwcuh47gC/vjKvj/N9v8AaRWO0kq5u0reO08zXFPLrkwafPqntxR49xvlwxq5sn9JaUVAS7fnslO0rrUW2hRGfA2PffiOzvjKvTNQ3Y7UKmFz/t+c56rQf4ew4qnqPift6GXNr31iVfee6I5TnNVcu7WJ4KvUo788zJUVc4yppaOVPT1TtvHCKqKpGNZJPluxXEFmQhTssQQCDuJBseuUvA6k1xcF1W5HODMSQAeGzlvvvz3dYua5dcc0Kn5/O+Lnx0EuRzozBClTVFuQo3nMk8ST03kiDG9F46Q9E52RNDgSH1yP+H4jj+zPvEmh1b5C67C2j8T08mfeImPaIzFSZoGN1zquw2LKBvvmTlM7vJRW/PVNOfHGdWDHNLF8vqTGK0hUqeO7N1cOywyhsDiApvaw+Ei0eLK1s/z2xPlroVPLOfzMuODxe7iOu35tH/LXG82lOwWIsczJ/C17+vLjMuTDTIplM0xpmlUq1GcBirPTUG91QIVS1siA+0xv0rwBg1U0S9S9ThfLLI249cf4vUENULLVKqzXsRci53Ay4aOwC0aa01HNQWHb0nrmzLqorEoQKqxGlg7DPxujh+Mq+tOjKbVaT+KSSjWG/IsntBz65ejSvkfw65Vdd9CVa1JeTALK21a9tobJGV+PVM+mybcibZbiVfVnCs1YgqVYjcQbgXzFjxuJpGCwNgMrDrzIlM1I1dxCYkVawKBQbbRBLE9QO6aKoz/i9kbqstz4YKjyWDQOmmpgLUJqJwbe69vnD29suWGxCuoZCGB4iZmjdO/o4GPtH6Qek20h2elTmrdv9xnBx6prifIxGigxlp3yWv6Gp920a6J02lfLxX808etT84Rxps/Ja/oan3bTdFqStFnH1LxR2D3TyCnuHYPdPIZRLaqn5dhf5ij96s6hLmxzPfBBOJ4v80foxuMjKrnpPfGONc7BzMEE8r/unSgUfFVCXzJO/eT0xNjl+eueQT6JoElp4nN1v+qHQ7uyGBy/PTPYJvMbDocp7TPxnkEFhINTY27vdFVY7Xd7p5BFhokaLG4z4GP6DG2+CCY8w5CtMyI13P8Ah+J9H8RBBMMfmRbMSkou+CCbsgiYdDnHVLdBBFi2Gon3ydwLboIInKRdkxo5iQLnh8BH4PNggmRjV0HpHLvninmGCCUgmencIriGPJsb7hBBKRR7fmmeVG39W7qgglsjD4moQAQSCLEG+YNxneXfH1CcFUuSb0HvmfojBBNmi9Szk+l4o7B7oIIJtIf/2Q==">
            <a:hlinkClick r:id="rId2"/>
          </p:cNvPr>
          <p:cNvSpPr>
            <a:spLocks noChangeAspect="1" noChangeArrowheads="1"/>
          </p:cNvSpPr>
          <p:nvPr/>
        </p:nvSpPr>
        <p:spPr bwMode="auto">
          <a:xfrm>
            <a:off x="5791200" y="3429000"/>
            <a:ext cx="289560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28818872"/>
              </p:ext>
            </p:extLst>
          </p:nvPr>
        </p:nvGraphicFramePr>
        <p:xfrm>
          <a:off x="1331640" y="1988840"/>
          <a:ext cx="6419056" cy="3316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7719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65991"/>
            <a:ext cx="3816424" cy="2726017"/>
          </a:xfrm>
        </p:spPr>
      </p:pic>
      <p:sp>
        <p:nvSpPr>
          <p:cNvPr id="3" name="Title 2"/>
          <p:cNvSpPr>
            <a:spLocks noGrp="1"/>
          </p:cNvSpPr>
          <p:nvPr>
            <p:ph type="title"/>
          </p:nvPr>
        </p:nvSpPr>
        <p:spPr/>
        <p:txBody>
          <a:bodyPr>
            <a:normAutofit fontScale="90000"/>
          </a:bodyPr>
          <a:lstStyle/>
          <a:p>
            <a:pPr algn="ctr"/>
            <a:r>
              <a:rPr lang="ar-SA" dirty="0" smtClean="0"/>
              <a:t>تجربة مواقف جسدية</a:t>
            </a:r>
            <a:r>
              <a:rPr lang="en-US" dirty="0" smtClean="0"/>
              <a:t> </a:t>
            </a:r>
            <a:br>
              <a:rPr lang="en-US" dirty="0" smtClean="0"/>
            </a:br>
            <a:r>
              <a:rPr lang="ar-SA" dirty="0" smtClean="0"/>
              <a:t>2 دقيقة</a:t>
            </a:r>
            <a:endParaRPr lang="en-US" dirty="0"/>
          </a:p>
        </p:txBody>
      </p:sp>
      <p:sp>
        <p:nvSpPr>
          <p:cNvPr id="6" name="AutoShape 2" descr="نتيجة بحث الصور عن ‪power pos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نتيجة بحث الصور عن ‪power pose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SEBQUEhQWFBUUFxcVFRcXFRQVFxQUFBQXFxQUFxQYHCggGBolHBQUITEhJSkrLi4uFyAzODMsNygtLisBCgoKDg0OGhAQGywkHSYwLCwsLCwsLCwsLCwsLC0sLywsLCwsLCw0LCw0LCwsLCwsLCwsLCwsLC0sLCwsLCwsLP/AABEIAMIBAwMBIgACEQEDEQH/xAAcAAAABwEBAAAAAAAAAAAAAAAAAgMEBQYHCAH/xABKEAACAQICBQYJCAgEBwEAAAABAgADEQQhBQYSMUETIlFhcZEHMjRSc4GhscEkQlNysrPh8BQVI1RidJLRJaLC8QgWMzVDRILj/8QAGwEAAgMBAQEAAAAAAAAAAAAAAgMAAQQFBgf/xAAzEQACAgEEAAQDBwIHAAAAAAAAAQIRAwQSITEFE0FRIjJxQmGBobHB8CPRBhQzQ2Jy8f/aAAwDAQACEQMRAD8AyhN8WSIpviyQS0OEi6RBIvTgsg4SOEEQSOUgssc0Vj2ksa0RHtIRMmQWRYuohKYi4XKLBY7OjXFZqWW0m1fPLmKWNj2AxM4cg2HOyDc25sCAc+y8n6ulwcTVN05MiqA3JqCdqmwXnbO1mSIqlbbUcm5Qg0QWAfnbNILyd1BzBBNjkYtTku0U0V9sGwQPbIlhuNxsbN7jgOcIMHhDUcIpAJubnIAKCxuewGWKvpAJXUByFGKqtUAvYoWQZ23iwfKMNG4qmlRTsBSoe7FmYNemwAK8LkiGpyaugWlZH4nR5RA4ZHW+zdCTZrXANwDu90avSI3gi2+4OXbJrB6R56BglNAWPMSwDlCqVDvJ2SQY4o4pLJTrVOUDBxUcbTAKSjU1uRc85D2bcvfJdoGkVpqZ6D3dO6Eagb2sb9FjfulsOlqZem531CWq5GyMqNTpHL621lEK2kQt7Ou2KNVQytUY7TOhVeUfMnJj1Xl+ZL2K2oruE0eapYXVNhS7FyQAAQDuBO9hCY7RzU9g3V1e+yyEsCVNmG69xcZW4yQ0ZighrM9mL0mADgsHYuhsencT6obC6TLFgStH9m6Uiq7K03dlJbm3ILBSu1vzhuUr+4GkV80GJICkkbxY3HaIgaRIJAJA3kAkDtPCXKlpFQQDVVmFOmtRy1WntsjubrWUbV1VlGYs1uoTzD6VoqBsuLJUqs/KGqpqK7XVuTp2WrdebZreoGV5svYJRXuUarSOzexte17G1+i+6NTLhWxyNg9hqgFqQVVRqgbaDhhTeiQUIGZ5QEHKVJxH45N9osbkRJhF2ESaNRBBhEXi7CItLLQg0SYRZokwkCETEjFmESIlkEzBPYJCCib4sk8Sh1xzTwvX7IAYEjinDU8H1+yO6Wj/AOL2QGyxNI5pxelosn5w7o8paIPnez8YDkiCNER/SEVo6IPnju/GPKeij53siZdkYhTEXQR1S0WfO9kXTRv8Xsg0wWNFEXoVmS+yzLfI7JIuOu0cro4+cO6G/Vx872S6BGVp5aSI0afO9kH6t/i9kKgWRxWFIkidGnzh3Tw6O/i9kJAkYwibCSp0afO9kTbRv8Xsl0VREssScSYOjP4vZEn0X/F7ISTKohqgjdxJttFfxez8Yg+if4vZ+MKiUQjiNqgk62iD53s/GN30OfO9n4y0EiCcRJ5Mvoc+d7PxiD6KPnez8YZZDuIi8l6mjD53s/GN6mjj53shFqiLeItJJ8B1+yIPg+v2SBWR7RJhH1TC9fsiL4br9ksg0nkX5HrgkITGrdFXxeHRwGV61JWB3FWdQQeqxnQH/JWA/dKP9MwLVTy7C+no/eLOnItjEQI1QwX7rS/phhqrg/3al/TJyeCCFRDjVrCD/wBen/TDDV/DfQJ3SVaeWgyIR66Cw/0Kd0OuhaH0Sd0U0pjlw9F61TxaaljbebblA4kmwHbMy0phcZjqRqYnENTuSUw9EgU6Y4BzvqN1n1WiJ5YQ+Zhxg5dGmJojDndTT1CHGiaP0S905ox2EqYatZWKMLEMrFSeg7QzBmt+CrXSriHOFxTbdQKXpVOLqttpH6WF7g8Re+YuX16i3w6Zfxomj9GvdPRoqj9GvdHghoVAjP8AVVH6Ne6D9VUfo17o8ghJIgz/AFVR+jXujPS+jaS0KjLTUEDIgZjOTQEY6d8mqfV+IkrgFlFMtn6spfRr3SpNL4Fyi0THzZHNoul9GvdE30VS+jXukoRCkSDaREroql9GvdFl0NQ+iXuj1EiyLEWwqQwXQWH+hTuhv+X8Nxop3STCyoa5Yeri6n6LTqCmiKtWpkTyhYuEpnO2zzSbEHh0S99FKN8Imk0DgybClSJ6BYnuvFP+V8If/Xp90y7E6LrYdwpzQ32WGz+zZRcHaUKVva18uGeU0XUXTZxNAq52qlIhWOV2UgFGNuJB/N4UMty2sqeNx5Hh1Uwf7tT/AKYU6o4L92pf0ybgmlCyCOp2B/daX9M8OpeA/dKP9MnoIRCvnUjR/wC6Uf6Yz0tqTo9cPWZcJRBWm5B2cwQhIMtkZ6a8mr+iqfYMhDk9d0E9XcOyCWCSmqnl2F9PR+8WdOkTmLVTy7C+no/eLOnopjEFgtPTBKCQUwohzPBvgyLKz4Qwf0E2ubVKJyG1urId3G2R9UqqV61KpsOAQUDKABnc2I2ukb7dE0DT6n9GqWyIUkHLIrnfPLhxme/rSoiEu+0SL7lAFwPFKkg7uBmGUby9X1+f/hs06biym6/4Szq/HiO34yN1Nxn6PpHC1b5ctTX/AOap5Nv8rtF9a8cGvncm/qlZxleyKVyYc4dRWxBHrncw08ct34GPVJLJwdeiexPD1NpFbzgD3i8UmMAE9E8nqwwQ0Yae8mq/V+Ij+MNPeTVfq/ES/QplDM0ECZ4xmiAZRKLx+p4VhSsPAZGNEFEWUQoEUEz+pGGAlc0hdsWxRwoQKKg2bs9wSt2vkBtHhxllEz7EYxDi6lUFtjE8lSFhxUOA1iNxy7xAySqg8KuQTTFFmpPUaoCpBKrs2KsOG0DmOFrcZ5qEDSxzIPFenZvrIFZSeu20PUIjpjF01CUgWYO1rgZL6wLDO0GrumKVPSBQHaN1BPQHyB7OcsLI6yJ+nHI3Kl0jT4IIJvRiBBBBLICM9NeTV/RVPsGPIz015NX9FU+wZCHKSbhPJ6u6eSAknqp5dhfT0fvFnT05h1U8uwvp6P3izp4wGMieGCCCCEjwmFEBjXSeMFGkzn5oyHSx3Dvi5ySVstK+EUnwoa+jBo2HoAPiHXnX8WkrDIkcWI3D1ngDj41nqVQtLZVBuuvX1Rhp41hiKn6RflGYsx4MWN9odK5+rdEtDUtqvTB3Fhf3x8cMGt3r7gxy5Iy2rjkl9I4cLRJuCzEC5O4bzbrkIXPKKwNtkgjIHMG4yO/MbpOa10lUIBvJJ38AM/aRISilo3A92P6l6pKOSkbr4PvCYMSyYfF2Ss3NSoBZKh4Kw+Yx7j1bppk5ESpYixsQbgjeLcZ0/qTpj9LwFCsc2Zdl/roSrn1kX9cXkx7ehUXZOT0TyCUEHkfrB5NV+r8RH6yP1hPyWr9X4iW+gWZ+xmlrumYMZp4iioAMLDwrCUOTCCHEKJmvhj19GDonC4d/lNUc4g50aRGZvwdtw6ASeiJUXKVIjdBtdPC7Rw1Q0MLTGJqghSxa1EE7wGGbkX4ZdeUpVTT5ZKVZX2lXFo1hcAU0Gy2W+3zgN9iJmOBrEVARvzt1EqQPaRLN+sFXBgDZzstrgEOos5I4EhQeu/VHZcKVV2VjlV2azpLTeFa1SniKFRlz5MVFLX6Ct7jnbI9cy46ffA4ypiFAZuaqo9yDbY32tkBT9sjMHUog0irFttr11sQQqtkL3zAU7WXHsjXWtycQ5a2bOQFIsF2uaABwsRL8v46fVFynuVm06o+G2jXdaeMpcgzMFWoh2qedgNu+aZ8cx2TWrziMNOgfAt4QeXQYLFVL1k/6Dsc6qD/xliedUXhxI6SCZocaFWa3BPNqewSwRnpryav6Kp9gx5GemvJq/oqn2DIQ5SXdPIFOUEugST1U8uwvp6P3izp2cw6p+XYX+Yo/erOnotjECeTwzwGCwzyUrXLSO3VFIHm09/W5/sLd5lj0/pTkKVx47c1B1+d2DfM40hXCAm9zmSx4neSTMOpluflr8TXpcdvcyr61I1YGkq7ZVXqfVWmpd2vwsAYj4NtGh/0mtUVWp0qaqCcjytR+YEPnWVjlbcL5EzR9W9WHGCxNd1/b4mhUSmpGaU2Q7I6ixsT1AShao1CmjKjC4tXrCpnslG/R6JXP5pKpWW56SJ0dJwtnsv1Akll1C9v7FX1nrbWJYDMJzRla9sybdp9km9VtUBiEWpVqFVIuFUC5HWxyHdKfWqliWO85k9uc13VYFMNTHRTW/dB1M3iSWPi3+QrDGObJKUisaS1ZoK+ym0Ostf17po/gKxofR9Sne7UqzZdCuAQewkNKLrFitgVH80Ejt3L7SIv4DNN06GJrU6hI5dUCngGRmyPQDt7+qVjcpRbk7D1UIxnGMFzRvcE8nsYjKwwkdrGfklX6vxEfgyP1mPySt9X4iR9AszcvNVXcJkTPNdXdFFQPZ5PZ4ZBiKl4Sdav1bgWqqAarsKdEHdtsCSx6lUMbcbAcZzK7V8bit7Vq9dwM/Gd3Nh1D3ADgBN98OmgnxGjhVQn5KxqOnBkI2WbtUZ9m1KX4CtGtSxoq1sPzalMihWew2G3nYU5naW42h8ZeOUYxb9SNNsm9YPBnSwegKllVsVT2MRVq2uSUP7Smh3hApaw4kXMxB3E7B1ppB8BilO5sPWB7DTacdNGYZbrsBrkOGEKxELABfdH0SjWNSvBOuO0Vy7u1KvVYtQO9eTXmgOvQzXNxmABv3TNtIYGtgsS1KqGp1aTC+dipFmVlYeogjqM650NgxRw1GkuQp0kQD6qAfCZD/wAQtDDfJ2tbFNcZWG1RHGplc2OS58W6ItPktos/ge1+fSFN6GJYHEUgCGsFNWnu2iN20Dvt0iaYJzd4DdF1W0h+kJcUqCsKjcGNRSFpjr+d1bI6Z0dSa4vJKNcgph4z035LX9FU+wY8jPTXk1f0VT7BghHJ6nIQTxdwghAknqmfl2F9PR+8WdPzl7VQ/LsL6ej94s6evFyGRPSZ5PCYhjMQKdNnO5QT3cIuUlFWwkmyh6544tiG82kNgfWObfAeqNtSdDnFVTWqi9Gk3NB3VKgzselVyJ6TYdMbVMFUxVdaKHnVCXqtvCKTdm9th1kTTcDgUoUkpUxsogso7N5J4km5J6TMmFNw3P1N2aflwUEOZm/hB1RIXFYnCVBQarQf9KpldqniFAJva3Nq33MBv6ySdHBld8ID7OAqkZE7C3vbI1FvnHq9yadO0Y4x3NROY6KFmCAZsQoFuJNrTZeUWjSz45D1CRGhtWKKNh8QC5qVaZqsG8VTUc7DrlvKg8eMc6yvz1p0xtO3NHGxOVgOmOyrdmr0j+rNGnx+VFt/yim63Y64Cj5zXPYu72kd0Lqvh9huUc7O0LLYEtvvtAbt68emSmtmg2oDDVOSbZdAlTbdWc1bljsqLhQQcitxlnnvd47HYQYS9EbLIwCIdsMGdP2hdzfaQcBlnOri0MowXt/OxcckXl8yV/cbLqdrFTxdIhSdtLBlbJgCMient7L5yxCc8ai6d/R8XTquRZgb2YG43OGXep3kXte06Ep1AQCMwQCD0g5gzNqMKxy+HoTNJ/FHpiki9aD8jr/U+IkneRGtZ+Q1/qfETO+hbMuapNmTdMOapNwU5CKZUF2GggnkoOhN1BuCLg5EdIPCVrSWjAjCwstwUYfMYZqO/d3dtmgZAwIOYMy5IbmNhPYyA07j+U0diVJVKjUalO7NsIHdCqsXOSqSRmd05V0ngalCq9Kquy6WBFwbXAIzGRBBBuOmdK65aSTBKgeoimqSKe2+xtBRdwX2GVTZh4wKm9ja4M531rx9KtiWehTFJLAWAVbsL7TWQlcz5tgQBlNel3VyDlUe4kQFk7q3q7Wr2qpySorgXq1qdPbYEHYUMbsd3DjIK80LweaVw6U9gUV5cbRZ9jDg7FxZjXxD7KAXtZVvlxmqQuKt8nQWI0vTWnt3vfco8Yt5tuHaZT9LaFTSJKV0Dlsyc/2I3DZbeCPbnBqzi6OOdzQqIxpbK1SpJAJBtskgbYyOYFsjLnhsMtMWUWG/rJ6SemZlCUpc9IfKUIJpcsjNA6CpYHDpQoghV4nNnY+M7Eb2MsmHWyiMfGcCSQmnI+EjMkCMtN+S1/RVPsGPYy035LX9FU+w0UWcmoch2QQqnIdgnkIEldVPLsL/ADFH71Z082W8gdptOXNVj8twvp6X3izpHZ48en8ZyPEfEVpWlttv76NGKG4etiUHEnsHx3e2VTWrS3KDkUFgCDUa/m5hPieyL6b0tyQIRbtbf0X7ciZUm0ZUrUm2WdTvzXJhvuTvzmCGuy5uctRi/wCfzo3YcEV8TLJqqpp0uVW21W5xuAeYMqa337s+1jLLR0gDk3NPXuPYf72kNgL8moVdgBVGzlzbAc3KOOQJ3mYI+J58OR27V9MrJjjN2yeBB6vdK74RMtHVT107dpqoB745olqfinLzTcj1cR6pG606QV6S0SubsrEbwAjBgR/9Ad07Wm8UwZf+y9Pf6CFhkpqirLXNldhshKaIFG5QiBQAO0HvldetVao7Ubcoqs4urNkATZbZbZANuN7WHET+OdAdl3FNBdnbeQi+MQN5PADrk1oPQOGdkxVByytcowJUhS2SkfwgbJB353ByI7GjxSl8clxf5j8+WONbf5RUdB4HHnDPRr06uwtKm9EOFChUYXRXIurbJ8Un5pBkJXwKvzn5wKkFrm+/mgXJz35/7TQtU9ZcM5GHDFSGqJSFSpyhqEOxazW6CttrMi/QY70lqZh6yOCrU9pSoCNZQeDhem/DdOu92N0xGLVxSanHgynQ+j6bYmnSWorbdQKARvDEKQTuBv8A34TpHAgBAqiyrzQBuAG4D1TmrV3AM2No0XS3J1wapCEmysCdtgbAfsyBnbNszN51N0ycSlVrbOy62GWQamrEb7nPazIErxDGo0k7EXvjaVJfuWSQ+uB+QYj6n+oSVvIbXNv8PxPo/wDUJy2KMeepN5U5Tnpqs6DU5CJZIIPeC8LeeiUMBPRPGEAiH2Q5+/4hcUzaRpUz4tPDqR9Z6jlj3KndMsnRmuejUq4utyqq6kJZWVWyCDMAnpJmb6wat4ZdoquzboNhff8Am06+m08pwTizFLUxjNxaM7glkpassaFLEEAUqtV6KnaNy9MAknfkcwPqmWzR+o2FamGIctbNWqWF7nhYG2UKOCUuq9gsmojDsW/4e8aVxeJpWyqUQ5PQ1JwAPWKrd03TbymU6haNXDaRVUUKGp1L2ByyBzO+3NG+aZtSTw7JVZeLL5itD7ArneP42wgyjmZpvkcCMtN+S1/RVPsNHsZac8lr+iqfYaAQ5IQ5DsEEJTOQ7B7oIRRKarH5dhfT0fvFnSxWc0arH5dhfT0fvFnTezPK/wCIFc4fRmnA+xtWwysLMAR0HMH1Qgo2yAsOrKPCBCkTz0ouuzSpDZRARDus8vF2EnYUiU/FVDVepVvkLhfqrkP7+uWLTeJCUyoNmcEA+bkbsfzvlUq1StPYVgeB7LG5Hd7Z2fC8LvzJcIbDokU0QGw7K1m5dLVNobwcwAd6kdPSL2kBUwlfB4KpSw1SpSdHbEI+zTZagVReiTbxiFuLKASLcZcsDVDorAbwPUeIjkoSN2XRNek8f1Wkm4S+KN24sVlwwyd9mGPp9nr0qtMikaZrOWsH2KmIrVHYop8drMgUdXVcaJqzrpalUGIb9ooHJUixau9ybvVa2yhJI5thsjhujrTupVGtdqY5GoTcsmVzxvbptn0yL0JocYFW5VbMSQXSmGWpTsWCcmEsi7QW+bE9IG72Wl8c0euht+Wfon+z9f1MMtNKDvtfcNtc9axUFIUV2XGy9UgnInIUyRk42S/jDIkW3GW7wTYZkoV9q+dUdOR2ASLf/QHXa8oOjtH/AKVjEBAL1qhY+KLnN2NrZAAHgd02zRGjhQp7IO0SdpjuuSAN3AWAHqmjV4/KWxvljZ5sfl7IKh7eQmu5/wAOxPo/iJNSC16P+G4r0fxEwehlMOZ50NgsYtRAV7CDvB6CJzeak3XSOCJUtTJDWG0FJG0B2cZj1Gfyq4sZihusnK+MVPHdV7SB75GV9ZKKnIs/1QTfsJsJT2pWPxiqU/z8RMctfL7KI4tcMteA1iSo+zYoTku1azdVxlfqk2hB3TPSn56fxk3ovTBWy1LkcG+cv1vOHXv7ZMWrUnUyUQ/hFbYrA+fT9qMfgRMq1jxRO0TcgL0+6ar4UjtJhyMweUFxuzCEZ9gaZHif2lamh+fUSn/VUCn2Geo0E6wX7WcvLD+uzVNNaucnq5Sp2G3h1p4g5bnJ2qx7qlSVLAaSIXZK8BxyHqM2rSuFFWhVpHc9N0/qQr8Zz5o7FbSqxFubn/aB4fk3OSf1C1kOjQdRv2mKq1Po6Wzl01W//P2y60jnKX4M86eIe1rui/0pe3+b2y40jnCzO8jHaeNY0TeH3RwI2w+6ORMEuzQCMtN+S1/RVPsNHsZac8lr+iqfYaCQ5DpnIdg908nlPxR2D3T2EUSmqnl+E/mKP3qzp6cwaqeX4T+Yo/erOoCJ5fx9fHD6M0YQs8h9meWnn6HhCsTKRa0BWC8ZdkXjdGLUuRkxsNriADwES/U6gps7l3/xduWe898liICsZ52RKr4QxTY1SkFyAsOrdPTFSsKVmZt3bJuEyIOSByIBHQYcgDMxGvjlAy/CHFNhK30ReI1WofpFLEoOTq0WDKVOyD5ykbiCCQcr5yyYfSCtlex6CfcZTNM6y06Q57C+4C/E7hae0qLswaq1rG4Rchl0txnpPD9VrVXrD/l+zAy4IJXN0/zL+tT1yC19t+rMVb6P4iJ4bSrLk3OHXk3fxjXXbGq+jMVY58kcjkd44cZ6eM4T6Oa00YW1SdJBch6pzKz5GdOoMhOdr/s/iNw9shtK6Nvd0Ge8jp6x1yDH56pdD+bSF0vo/e6A3+cOnrHXOZKJocd/1IgH29xg/PZ/cRPb/Ge36+w/34wBD44ZC6z4kjkqeZF3qWGag7IUNs5b9tsurjKzqbhRidMYZctlHNZgSDzaXOFtnIc7YsJ54Q8aExVNTv5G5GeYZ2AseHimRfg7xzDSaupKnYqAEHMC1877xlPUaSax6G755MMo3mtnTO/tmD6V0byOLxFKxA5V9nm5BXO2gHTkwmq6O1jV7LUIVjub5j9FjwPV3TJ/CjjWTTD8+16VG4JNm5pBByNjlD0GWO+10wtTDdDgtvgurEUcRRbfTqhhuuVdQBlv3oZcE8aZr4KsSDjKyrltUNoi2/Ydbd3KHvmlYfxvXNWZbcsiYX8CJuhuEdCNqPCOFmGXY49jLTnktf0VT7DR7GWnPJa/oqn2GlEOQKbZDsHugnlM5DsHugl2QldUz8vwn8xR+9WdRmct6p/9wwn8xR+9WdT2nnfHI3KH0Y7EJ2/Jg9sORPDOHsSXI6wsKYe08tKcS7CEQsO5AFyYxq48C+zn1mIkqYcYuXQ6a28xliMaB4ufukRpHSwXxjc9A390gsRjalTjsDq8a3bNOm0OXUOoLgfsjBXkZL43TAvmbtwAz9kzzWzXOtTZqaIQRvcg7I7Lb/ZLOiWvsjt6fbvkGMdR5WoCwuGs28C9gSLnI9k9b4b4Fgi7zO3+Rj1OulFViX9yhaLrtXxlDlXLbVVASxytti46BN3pSh6P0RQq10anRptsttOdm3C4t80nxe+aApm3XRjBqMWvwMmKTkm2GH5vIjXA/IMR9Q7+0bpL3/2kNrj5BiPR/ETFHtDGY4z5GdRruHYJytUbI9hnUZxqLYXubXy6rcfXK1/2fxLwJtuhe8KZGYvTqqDuHb/aVjSmu1NTbaLHoXM9wnPVvo2rFLt8E1pzAC+3TIDcV4GRCueIKnipy/37ZD1NM4mt/wBNAinLac29eyM57gqDoS1SqXY7srKOmw6e2Rw9wM/l7e+TNfCNi9vSD2/8aJT/AMu0fa5h/BxcYoucrU3N+skAD2mG8IWCtjS4/wDIiue0cw/ZB9cJqdX2alRmtYIFtfeS1/hO5FL/ACvHsc1v4i/1cSSTbf0HO/Z0TO9d8UzY1toklURRc3KgLcL2c6X3DYpdm9iR3W+Mz7XEqcVUyvfZIIt5ij/TM+gj/UfpwSTTLH4HsWV0mOujVX2o3+mbthAGzGR6JzFqfpCpQxaPTuGAYXIBFiu4g8MpvGqusaVgquOTq+b81utG+Bz7d86rmnw3yAuOC8UgRHKGNcPUuM845VYiQ4PGWnPJa/oan3bR7GWnfJa/oan3bQSHHtLxR2D3QQUjzR2D3QS6IS2qf/cMJ/MUfvVnVDTlfVPy/CfzFH71Z1TszheMK5w+jG4ws8IgeoF35fnojGtj+jvnCnKEVyaIwcuh47gC/vjKvj/N9v8AaRWO0kq5u0reO08zXFPLrkwafPqntxR49xvlwxq5sn9JaUVAS7fnslO0rrUW2hRGfA2PffiOzvjKvTNQ3Y7UKmFz/t+c56rQf4ew4qnqPift6GXNr31iVfee6I5TnNVcu7WJ4KvUo788zJUVc4yppaOVPT1TtvHCKqKpGNZJPluxXEFmQhTssQQCDuJBseuUvA6k1xcF1W5HODMSQAeGzlvvvz3dYua5dcc0Kn5/O+Lnx0EuRzozBClTVFuQo3nMk8ST03kiDG9F46Q9E52RNDgSH1yP+H4jj+zPvEmh1b5C67C2j8T08mfeImPaIzFSZoGN1zquw2LKBvvmTlM7vJRW/PVNOfHGdWDHNLF8vqTGK0hUqeO7N1cOywyhsDiApvaw+Ei0eLK1s/z2xPlroVPLOfzMuODxe7iOu35tH/LXG82lOwWIsczJ/C17+vLjMuTDTIplM0xpmlUq1GcBirPTUG91QIVS1siA+0xv0rwBg1U0S9S9ThfLLI249cf4vUENULLVKqzXsRci53Ay4aOwC0aa01HNQWHb0nrmzLqorEoQKqxGlg7DPxujh+Mq+tOjKbVaT+KSSjWG/IsntBz65ejSvkfw65Vdd9CVa1JeTALK21a9tobJGV+PVM+mybcibZbiVfVnCs1YgqVYjcQbgXzFjxuJpGCwNgMrDrzIlM1I1dxCYkVawKBQbbRBLE9QO6aKoz/i9kbqstz4YKjyWDQOmmpgLUJqJwbe69vnD29suWGxCuoZCGB4iZmjdO/o4GPtH6Qek20h2elTmrdv9xnBx6prifIxGigxlp3yWv6Gp920a6J02lfLxX808etT84Rxps/Ja/oan3bTdFqStFnH1LxR2D3TyCnuHYPdPIZRLaqn5dhf5ij96s6hLmxzPfBBOJ4v80foxuMjKrnpPfGONc7BzMEE8r/unSgUfFVCXzJO/eT0xNjl+eueQT6JoElp4nN1v+qHQ7uyGBy/PTPYJvMbDocp7TPxnkEFhINTY27vdFVY7Xd7p5BFhokaLG4z4GP6DG2+CCY8w5CtMyI13P8Ah+J9H8RBBMMfmRbMSkou+CCbsgiYdDnHVLdBBFi2Gon3ydwLboIInKRdkxo5iQLnh8BH4PNggmRjV0HpHLvninmGCCUgmencIriGPJsb7hBBKRR7fmmeVG39W7qgglsjD4moQAQSCLEG+YNxneXfH1CcFUuSb0HvmfojBBNmi9Szk+l4o7B7oIIJtIf/2Q==">
            <a:hlinkClick r:id="rId3"/>
          </p:cNvPr>
          <p:cNvSpPr>
            <a:spLocks noChangeAspect="1" noChangeArrowheads="1"/>
          </p:cNvSpPr>
          <p:nvPr/>
        </p:nvSpPr>
        <p:spPr bwMode="auto">
          <a:xfrm>
            <a:off x="5791200" y="3429000"/>
            <a:ext cx="289560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4852" y="2132178"/>
            <a:ext cx="3551009" cy="2659830"/>
          </a:xfrm>
          <a:prstGeom prst="rect">
            <a:avLst/>
          </a:prstGeom>
        </p:spPr>
      </p:pic>
    </p:spTree>
    <p:extLst>
      <p:ext uri="{BB962C8B-B14F-4D97-AF65-F5344CB8AC3E}">
        <p14:creationId xmlns:p14="http://schemas.microsoft.com/office/powerpoint/2010/main" val="1491154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148064" y="2780928"/>
            <a:ext cx="3372628" cy="2346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708030"/>
            <a:ext cx="3479845" cy="2419074"/>
          </a:xfrm>
          <a:prstGeom prst="rect">
            <a:avLst/>
          </a:prstGeom>
        </p:spPr>
      </p:pic>
      <p:sp>
        <p:nvSpPr>
          <p:cNvPr id="5" name="Title 2"/>
          <p:cNvSpPr>
            <a:spLocks noGrp="1"/>
          </p:cNvSpPr>
          <p:nvPr>
            <p:ph type="title"/>
          </p:nvPr>
        </p:nvSpPr>
        <p:spPr/>
        <p:txBody>
          <a:bodyPr>
            <a:normAutofit fontScale="90000"/>
          </a:bodyPr>
          <a:lstStyle/>
          <a:p>
            <a:pPr algn="ctr"/>
            <a:r>
              <a:rPr lang="ar-SA" dirty="0" smtClean="0"/>
              <a:t>تجربة مواقف جسدية</a:t>
            </a:r>
            <a:r>
              <a:rPr lang="en-US" dirty="0" smtClean="0"/>
              <a:t> </a:t>
            </a:r>
            <a:br>
              <a:rPr lang="en-US" dirty="0" smtClean="0"/>
            </a:br>
            <a:r>
              <a:rPr lang="ar-SA" dirty="0" smtClean="0"/>
              <a:t>2 دقيقة</a:t>
            </a:r>
            <a:endParaRPr lang="en-US" dirty="0"/>
          </a:p>
        </p:txBody>
      </p:sp>
    </p:spTree>
    <p:extLst>
      <p:ext uri="{BB962C8B-B14F-4D97-AF65-F5344CB8AC3E}">
        <p14:creationId xmlns:p14="http://schemas.microsoft.com/office/powerpoint/2010/main" val="2732205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52929851"/>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ar-SA" dirty="0" smtClean="0"/>
              <a:t>نتائج 2 دقيقة</a:t>
            </a:r>
            <a:endParaRPr lang="en-US" dirty="0"/>
          </a:p>
        </p:txBody>
      </p:sp>
    </p:spTree>
    <p:extLst>
      <p:ext uri="{BB962C8B-B14F-4D97-AF65-F5344CB8AC3E}">
        <p14:creationId xmlns:p14="http://schemas.microsoft.com/office/powerpoint/2010/main" val="4000355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ar-SA" sz="6000" dirty="0" err="1" smtClean="0"/>
              <a:t>الوحدةالخامسة</a:t>
            </a:r>
            <a:r>
              <a:rPr lang="ar-SA" sz="6000" dirty="0" smtClean="0"/>
              <a:t/>
            </a:r>
            <a:br>
              <a:rPr lang="ar-SA" sz="6000" dirty="0" smtClean="0"/>
            </a:br>
            <a:r>
              <a:rPr lang="ar-SA" sz="4400" dirty="0" smtClean="0"/>
              <a:t>الاتصال غير الكلامي</a:t>
            </a:r>
            <a:endParaRPr lang="ar-SA" sz="4400" dirty="0"/>
          </a:p>
        </p:txBody>
      </p:sp>
      <p:sp>
        <p:nvSpPr>
          <p:cNvPr id="3" name="عنوان فرعي 2"/>
          <p:cNvSpPr>
            <a:spLocks noGrp="1"/>
          </p:cNvSpPr>
          <p:nvPr>
            <p:ph type="subTitle" idx="1"/>
          </p:nvPr>
        </p:nvSpPr>
        <p:spPr/>
        <p:txBody>
          <a:bodyPr>
            <a:normAutofit/>
          </a:bodyPr>
          <a:lstStyle/>
          <a:p>
            <a:pPr algn="ctr"/>
            <a:endParaRPr lang="ar-SA" sz="32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عقولنا تغيير اجسادنا</a:t>
            </a:r>
          </a:p>
          <a:p>
            <a:pPr marL="109728" indent="0">
              <a:buNone/>
            </a:pPr>
            <a:r>
              <a:rPr lang="ar-SA" dirty="0" smtClean="0"/>
              <a:t>ولكن....</a:t>
            </a:r>
          </a:p>
          <a:p>
            <a:pPr marL="109728" indent="0">
              <a:buNone/>
            </a:pPr>
            <a:endParaRPr lang="ar-SA" dirty="0" smtClean="0"/>
          </a:p>
          <a:p>
            <a:r>
              <a:rPr lang="ar-SA" sz="3600" dirty="0" smtClean="0"/>
              <a:t>هل أجسادنا تغيير عقولنا ؟؟؟</a:t>
            </a:r>
          </a:p>
          <a:p>
            <a:endParaRPr lang="ar-SA" sz="3600" dirty="0"/>
          </a:p>
          <a:p>
            <a:pPr marL="109728" indent="0">
              <a:buNone/>
            </a:pPr>
            <a:r>
              <a:rPr lang="ar-SA" sz="3600" dirty="0" smtClean="0"/>
              <a:t>نعم تغير عقولنا!!!</a:t>
            </a:r>
            <a:endParaRPr lang="en-US" sz="3600" dirty="0"/>
          </a:p>
        </p:txBody>
      </p:sp>
      <p:sp>
        <p:nvSpPr>
          <p:cNvPr id="3" name="Title 2"/>
          <p:cNvSpPr>
            <a:spLocks noGrp="1"/>
          </p:cNvSpPr>
          <p:nvPr>
            <p:ph type="title"/>
          </p:nvPr>
        </p:nvSpPr>
        <p:spPr/>
        <p:txBody>
          <a:bodyPr/>
          <a:lstStyle/>
          <a:p>
            <a:pPr algn="ctr"/>
            <a:r>
              <a:rPr lang="ar-SA" dirty="0" smtClean="0"/>
              <a:t>لغة الجسد</a:t>
            </a:r>
            <a:endParaRPr lang="en-US" dirty="0"/>
          </a:p>
        </p:txBody>
      </p:sp>
    </p:spTree>
    <p:extLst>
      <p:ext uri="{BB962C8B-B14F-4D97-AF65-F5344CB8AC3E}">
        <p14:creationId xmlns:p14="http://schemas.microsoft.com/office/powerpoint/2010/main" val="3759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175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21725" y="1125199"/>
            <a:ext cx="3973984" cy="2644506"/>
          </a:xfrm>
          <a:prstGeom prst="rect">
            <a:avLst/>
          </a:prstGeom>
        </p:spPr>
      </p:pic>
      <p:sp>
        <p:nvSpPr>
          <p:cNvPr id="3" name="Title 2"/>
          <p:cNvSpPr>
            <a:spLocks noGrp="1"/>
          </p:cNvSpPr>
          <p:nvPr>
            <p:ph type="title"/>
          </p:nvPr>
        </p:nvSpPr>
        <p:spPr/>
        <p:txBody>
          <a:bodyPr/>
          <a:lstStyle/>
          <a:p>
            <a:pPr algn="ctr"/>
            <a:r>
              <a:rPr lang="ar-SA" dirty="0" smtClean="0"/>
              <a:t>اين نستخدم حركات جسدية تدل على القوة</a:t>
            </a:r>
            <a:endParaRPr lang="en-US" dirty="0"/>
          </a:p>
        </p:txBody>
      </p:sp>
      <p:sp>
        <p:nvSpPr>
          <p:cNvPr id="5" name="TextBox 4"/>
          <p:cNvSpPr txBox="1"/>
          <p:nvPr/>
        </p:nvSpPr>
        <p:spPr>
          <a:xfrm>
            <a:off x="2670364" y="4062144"/>
            <a:ext cx="4245073" cy="523220"/>
          </a:xfrm>
          <a:prstGeom prst="rect">
            <a:avLst/>
          </a:prstGeom>
          <a:noFill/>
        </p:spPr>
        <p:txBody>
          <a:bodyPr wrap="none" rtlCol="0">
            <a:spAutoFit/>
          </a:bodyPr>
          <a:lstStyle/>
          <a:p>
            <a:r>
              <a:rPr lang="ar-SA" sz="2800" dirty="0" smtClean="0"/>
              <a:t>هل يكون جلوسنا هكذا في المقابلة!!!</a:t>
            </a:r>
            <a:endParaRPr lang="en-US" sz="2800" dirty="0"/>
          </a:p>
        </p:txBody>
      </p:sp>
      <p:pic>
        <p:nvPicPr>
          <p:cNvPr id="6" name="Picture 5"/>
          <p:cNvPicPr>
            <a:picLocks noChangeAspect="1"/>
          </p:cNvPicPr>
          <p:nvPr/>
        </p:nvPicPr>
        <p:blipFill>
          <a:blip r:embed="rId3"/>
          <a:stretch>
            <a:fillRect/>
          </a:stretch>
        </p:blipFill>
        <p:spPr>
          <a:xfrm>
            <a:off x="3328699" y="4632889"/>
            <a:ext cx="2960036" cy="2160939"/>
          </a:xfrm>
          <a:prstGeom prst="rect">
            <a:avLst/>
          </a:prstGeom>
        </p:spPr>
      </p:pic>
    </p:spTree>
    <p:extLst>
      <p:ext uri="{BB962C8B-B14F-4D97-AF65-F5344CB8AC3E}">
        <p14:creationId xmlns:p14="http://schemas.microsoft.com/office/powerpoint/2010/main" val="416185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ar-SA" sz="3200" dirty="0" smtClean="0"/>
              <a:t>أجسادنا تغير عقولنا...</a:t>
            </a:r>
          </a:p>
          <a:p>
            <a:r>
              <a:rPr lang="ar-SA" sz="3200" dirty="0" smtClean="0"/>
              <a:t>عقولنا تغير سلوكياتنا...</a:t>
            </a:r>
          </a:p>
          <a:p>
            <a:r>
              <a:rPr lang="ar-SA" sz="3200" dirty="0" smtClean="0"/>
              <a:t>سلوكياتنا تغير مستقبلنا...</a:t>
            </a:r>
          </a:p>
          <a:p>
            <a:endParaRPr lang="ar-SA" sz="3200" dirty="0"/>
          </a:p>
          <a:p>
            <a:pPr marL="109728" indent="0" algn="ctr">
              <a:buNone/>
            </a:pPr>
            <a:r>
              <a:rPr lang="en-US" sz="3200" dirty="0" smtClean="0"/>
              <a:t>Fake it till you make it</a:t>
            </a:r>
          </a:p>
          <a:p>
            <a:pPr marL="109728" indent="0" algn="ctr">
              <a:buNone/>
            </a:pPr>
            <a:r>
              <a:rPr lang="en-US" sz="3200" dirty="0"/>
              <a:t>Fake it till you </a:t>
            </a:r>
            <a:r>
              <a:rPr lang="en-US" sz="3200" dirty="0" smtClean="0"/>
              <a:t>become it</a:t>
            </a:r>
            <a:endParaRPr lang="en-US" sz="3200" dirty="0"/>
          </a:p>
          <a:p>
            <a:pPr marL="109728" indent="0" algn="ctr">
              <a:buNone/>
            </a:pPr>
            <a:endParaRPr lang="en-US" sz="3200" dirty="0"/>
          </a:p>
        </p:txBody>
      </p:sp>
    </p:spTree>
    <p:extLst>
      <p:ext uri="{BB962C8B-B14F-4D97-AF65-F5344CB8AC3E}">
        <p14:creationId xmlns:p14="http://schemas.microsoft.com/office/powerpoint/2010/main" val="12102951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1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a:bodyPr>
          <a:lstStyle/>
          <a:p>
            <a:pPr algn="ctr"/>
            <a:r>
              <a:rPr lang="ar-SA" dirty="0" smtClean="0"/>
              <a:t>الرسائل السلبية للغة الجسد ودلالتها</a:t>
            </a:r>
            <a:endParaRPr lang="ar-SA" dirty="0"/>
          </a:p>
        </p:txBody>
      </p:sp>
      <p:pic>
        <p:nvPicPr>
          <p:cNvPr id="1026" name="Picture 2" descr="C:\Users\DEll\Desktop\عض الشفة.jpg"/>
          <p:cNvPicPr>
            <a:picLocks noGrp="1" noChangeAspect="1" noChangeArrowheads="1"/>
          </p:cNvPicPr>
          <p:nvPr>
            <p:ph idx="1"/>
          </p:nvPr>
        </p:nvPicPr>
        <p:blipFill>
          <a:blip r:embed="rId2" cstate="print"/>
          <a:srcRect/>
          <a:stretch>
            <a:fillRect/>
          </a:stretch>
        </p:blipFill>
        <p:spPr bwMode="auto">
          <a:xfrm>
            <a:off x="5857884" y="1357298"/>
            <a:ext cx="2857516" cy="2201079"/>
          </a:xfrm>
          <a:prstGeom prst="rect">
            <a:avLst/>
          </a:prstGeom>
          <a:noFill/>
        </p:spPr>
      </p:pic>
      <p:pic>
        <p:nvPicPr>
          <p:cNvPr id="1027" name="Picture 3" descr="C:\Users\DEll\Desktop\فرك مؤخرة الرأس.jpg"/>
          <p:cNvPicPr>
            <a:picLocks noChangeAspect="1" noChangeArrowheads="1"/>
          </p:cNvPicPr>
          <p:nvPr/>
        </p:nvPicPr>
        <p:blipFill>
          <a:blip r:embed="rId3" cstate="print"/>
          <a:srcRect/>
          <a:stretch>
            <a:fillRect/>
          </a:stretch>
        </p:blipFill>
        <p:spPr bwMode="auto">
          <a:xfrm>
            <a:off x="4214810" y="1357298"/>
            <a:ext cx="1628780" cy="2214578"/>
          </a:xfrm>
          <a:prstGeom prst="rect">
            <a:avLst/>
          </a:prstGeom>
          <a:noFill/>
        </p:spPr>
      </p:pic>
      <p:pic>
        <p:nvPicPr>
          <p:cNvPr id="1028" name="Picture 4" descr="C:\Users\DEll\Desktop\تقاطع اليدين أمام الصدر.bmp"/>
          <p:cNvPicPr>
            <a:picLocks noChangeAspect="1" noChangeArrowheads="1"/>
          </p:cNvPicPr>
          <p:nvPr/>
        </p:nvPicPr>
        <p:blipFill>
          <a:blip r:embed="rId4" cstate="print"/>
          <a:srcRect/>
          <a:stretch>
            <a:fillRect/>
          </a:stretch>
        </p:blipFill>
        <p:spPr bwMode="auto">
          <a:xfrm>
            <a:off x="2428860" y="1357298"/>
            <a:ext cx="1771656" cy="2214578"/>
          </a:xfrm>
          <a:prstGeom prst="rect">
            <a:avLst/>
          </a:prstGeom>
          <a:noFill/>
        </p:spPr>
      </p:pic>
      <p:pic>
        <p:nvPicPr>
          <p:cNvPr id="1029" name="Picture 5" descr="C:\Users\DEll\Desktop\اليدان مطبقة أمام الصدر.jpg"/>
          <p:cNvPicPr>
            <a:picLocks noChangeAspect="1" noChangeArrowheads="1"/>
          </p:cNvPicPr>
          <p:nvPr/>
        </p:nvPicPr>
        <p:blipFill>
          <a:blip r:embed="rId5" cstate="print"/>
          <a:srcRect/>
          <a:stretch>
            <a:fillRect/>
          </a:stretch>
        </p:blipFill>
        <p:spPr bwMode="auto">
          <a:xfrm>
            <a:off x="642910" y="1357298"/>
            <a:ext cx="1785950" cy="2214578"/>
          </a:xfrm>
          <a:prstGeom prst="rect">
            <a:avLst/>
          </a:prstGeom>
          <a:noFill/>
        </p:spPr>
      </p:pic>
      <p:pic>
        <p:nvPicPr>
          <p:cNvPr id="1030" name="Picture 6" descr="C:\Users\DEll\Desktop\قبض اليد.jpg"/>
          <p:cNvPicPr>
            <a:picLocks noChangeAspect="1" noChangeArrowheads="1"/>
          </p:cNvPicPr>
          <p:nvPr/>
        </p:nvPicPr>
        <p:blipFill>
          <a:blip r:embed="rId6" cstate="print"/>
          <a:srcRect/>
          <a:stretch>
            <a:fillRect/>
          </a:stretch>
        </p:blipFill>
        <p:spPr bwMode="auto">
          <a:xfrm>
            <a:off x="3500430" y="3786190"/>
            <a:ext cx="2214578" cy="1643074"/>
          </a:xfrm>
          <a:prstGeom prst="rect">
            <a:avLst/>
          </a:prstGeom>
          <a:noFill/>
        </p:spPr>
      </p:pic>
      <p:pic>
        <p:nvPicPr>
          <p:cNvPr id="1031" name="Picture 7" descr="C:\Users\DEll\Desktop\وضع اليددين على الخصر.jpg"/>
          <p:cNvPicPr>
            <a:picLocks noChangeAspect="1" noChangeArrowheads="1"/>
          </p:cNvPicPr>
          <p:nvPr/>
        </p:nvPicPr>
        <p:blipFill>
          <a:blip r:embed="rId7" cstate="print"/>
          <a:srcRect/>
          <a:stretch>
            <a:fillRect/>
          </a:stretch>
        </p:blipFill>
        <p:spPr bwMode="auto">
          <a:xfrm>
            <a:off x="6072198" y="3786190"/>
            <a:ext cx="2676529" cy="1928826"/>
          </a:xfrm>
          <a:prstGeom prst="rect">
            <a:avLst/>
          </a:prstGeom>
          <a:noFill/>
        </p:spPr>
      </p:pic>
      <p:pic>
        <p:nvPicPr>
          <p:cNvPr id="1032" name="Picture 8" descr="C:\Users\DEll\Desktop\تقاطع الساقين.jpg"/>
          <p:cNvPicPr>
            <a:picLocks noChangeAspect="1" noChangeArrowheads="1"/>
          </p:cNvPicPr>
          <p:nvPr/>
        </p:nvPicPr>
        <p:blipFill>
          <a:blip r:embed="rId8" cstate="print"/>
          <a:srcRect/>
          <a:stretch>
            <a:fillRect/>
          </a:stretch>
        </p:blipFill>
        <p:spPr bwMode="auto">
          <a:xfrm>
            <a:off x="214282" y="3643314"/>
            <a:ext cx="3000396" cy="192882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07504" y="125760"/>
            <a:ext cx="8229600" cy="1143000"/>
          </a:xfrm>
        </p:spPr>
        <p:txBody>
          <a:bodyPr>
            <a:normAutofit/>
          </a:bodyPr>
          <a:lstStyle/>
          <a:p>
            <a:pPr algn="ctr"/>
            <a:r>
              <a:rPr lang="ar-SA" dirty="0" smtClean="0"/>
              <a:t>الرسائل السلبية للغة الجسد ودلالتها</a:t>
            </a:r>
            <a:endParaRPr lang="ar-SA" dirty="0"/>
          </a:p>
        </p:txBody>
      </p:sp>
      <p:pic>
        <p:nvPicPr>
          <p:cNvPr id="2050" name="Picture 2" descr="C:\Users\DEll\Desktop\الدخول المتردد.jpg"/>
          <p:cNvPicPr>
            <a:picLocks noGrp="1" noChangeAspect="1" noChangeArrowheads="1"/>
          </p:cNvPicPr>
          <p:nvPr>
            <p:ph idx="1"/>
          </p:nvPr>
        </p:nvPicPr>
        <p:blipFill>
          <a:blip r:embed="rId2" cstate="print"/>
          <a:srcRect/>
          <a:stretch>
            <a:fillRect/>
          </a:stretch>
        </p:blipFill>
        <p:spPr bwMode="auto">
          <a:xfrm>
            <a:off x="7000875" y="1285860"/>
            <a:ext cx="2143125" cy="2143125"/>
          </a:xfrm>
          <a:prstGeom prst="rect">
            <a:avLst/>
          </a:prstGeom>
          <a:noFill/>
        </p:spPr>
      </p:pic>
      <p:pic>
        <p:nvPicPr>
          <p:cNvPr id="2051" name="Picture 3" descr="C:\Users\DEll\Desktop\امالة الذقن لأسفل.jpg"/>
          <p:cNvPicPr>
            <a:picLocks noChangeAspect="1" noChangeArrowheads="1"/>
          </p:cNvPicPr>
          <p:nvPr/>
        </p:nvPicPr>
        <p:blipFill>
          <a:blip r:embed="rId3" cstate="print"/>
          <a:srcRect/>
          <a:stretch>
            <a:fillRect/>
          </a:stretch>
        </p:blipFill>
        <p:spPr bwMode="auto">
          <a:xfrm>
            <a:off x="4929190" y="1285860"/>
            <a:ext cx="1952625" cy="2343150"/>
          </a:xfrm>
          <a:prstGeom prst="rect">
            <a:avLst/>
          </a:prstGeom>
          <a:noFill/>
        </p:spPr>
      </p:pic>
      <p:pic>
        <p:nvPicPr>
          <p:cNvPr id="2052" name="Picture 4" descr="C:\Users\DEll\Desktop\الذقن لأعلى.jpg"/>
          <p:cNvPicPr>
            <a:picLocks noChangeAspect="1" noChangeArrowheads="1"/>
          </p:cNvPicPr>
          <p:nvPr/>
        </p:nvPicPr>
        <p:blipFill>
          <a:blip r:embed="rId4" cstate="print"/>
          <a:srcRect/>
          <a:stretch>
            <a:fillRect/>
          </a:stretch>
        </p:blipFill>
        <p:spPr bwMode="auto">
          <a:xfrm>
            <a:off x="2143108" y="1357298"/>
            <a:ext cx="2428892" cy="2571768"/>
          </a:xfrm>
          <a:prstGeom prst="rect">
            <a:avLst/>
          </a:prstGeom>
          <a:noFill/>
        </p:spPr>
      </p:pic>
      <p:pic>
        <p:nvPicPr>
          <p:cNvPr id="2053" name="Picture 5" descr="C:\Users\DEll\Desktop\المصافحة 2.bmp"/>
          <p:cNvPicPr>
            <a:picLocks noChangeAspect="1" noChangeArrowheads="1"/>
          </p:cNvPicPr>
          <p:nvPr/>
        </p:nvPicPr>
        <p:blipFill>
          <a:blip r:embed="rId5" cstate="print"/>
          <a:srcRect/>
          <a:stretch>
            <a:fillRect/>
          </a:stretch>
        </p:blipFill>
        <p:spPr bwMode="auto">
          <a:xfrm>
            <a:off x="6357950" y="4214818"/>
            <a:ext cx="2095502" cy="1785950"/>
          </a:xfrm>
          <a:prstGeom prst="rect">
            <a:avLst/>
          </a:prstGeom>
          <a:noFill/>
        </p:spPr>
      </p:pic>
      <p:pic>
        <p:nvPicPr>
          <p:cNvPr id="2054" name="Picture 6" descr="C:\Users\DEll\Desktop\المصافحة.bmp"/>
          <p:cNvPicPr>
            <a:picLocks noChangeAspect="1" noChangeArrowheads="1"/>
          </p:cNvPicPr>
          <p:nvPr/>
        </p:nvPicPr>
        <p:blipFill>
          <a:blip r:embed="rId6" cstate="print"/>
          <a:srcRect/>
          <a:stretch>
            <a:fillRect/>
          </a:stretch>
        </p:blipFill>
        <p:spPr bwMode="auto">
          <a:xfrm>
            <a:off x="3786182" y="4143380"/>
            <a:ext cx="2214578" cy="1857388"/>
          </a:xfrm>
          <a:prstGeom prst="rect">
            <a:avLst/>
          </a:prstGeom>
          <a:noFill/>
        </p:spPr>
      </p:pic>
      <p:pic>
        <p:nvPicPr>
          <p:cNvPr id="2055" name="Picture 7" descr="C:\Users\DEll\Desktop\التثاؤب.bmp"/>
          <p:cNvPicPr>
            <a:picLocks noChangeAspect="1" noChangeArrowheads="1"/>
          </p:cNvPicPr>
          <p:nvPr/>
        </p:nvPicPr>
        <p:blipFill>
          <a:blip r:embed="rId7" cstate="print"/>
          <a:srcRect/>
          <a:stretch>
            <a:fillRect/>
          </a:stretch>
        </p:blipFill>
        <p:spPr bwMode="auto">
          <a:xfrm>
            <a:off x="2214546" y="4071942"/>
            <a:ext cx="1366839" cy="1985967"/>
          </a:xfrm>
          <a:prstGeom prst="rect">
            <a:avLst/>
          </a:prstGeom>
          <a:noFill/>
        </p:spPr>
      </p:pic>
      <p:pic>
        <p:nvPicPr>
          <p:cNvPr id="2056" name="Picture 8" descr="C:\Users\DEll\Desktop\التنهد.bmp"/>
          <p:cNvPicPr>
            <a:picLocks noChangeAspect="1" noChangeArrowheads="1"/>
          </p:cNvPicPr>
          <p:nvPr/>
        </p:nvPicPr>
        <p:blipFill>
          <a:blip r:embed="rId8" cstate="print"/>
          <a:srcRect/>
          <a:stretch>
            <a:fillRect/>
          </a:stretch>
        </p:blipFill>
        <p:spPr bwMode="auto">
          <a:xfrm>
            <a:off x="357158" y="4071942"/>
            <a:ext cx="1804959" cy="213836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6" cy="452596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18652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عمل خريطة ذهنية لمواضيع مقرر مهارات الاتصال التي تم دراستها</a:t>
            </a:r>
          </a:p>
          <a:p>
            <a:r>
              <a:rPr lang="ar-SA" dirty="0" smtClean="0"/>
              <a:t>وهذه بعض من أشكال الخريطة الذهنية:</a:t>
            </a:r>
          </a:p>
          <a:p>
            <a:pPr marL="109728" indent="0">
              <a:buNone/>
            </a:pPr>
            <a:endParaRPr lang="en-US" dirty="0"/>
          </a:p>
        </p:txBody>
      </p:sp>
      <p:sp>
        <p:nvSpPr>
          <p:cNvPr id="3" name="Title 2"/>
          <p:cNvSpPr>
            <a:spLocks noGrp="1"/>
          </p:cNvSpPr>
          <p:nvPr>
            <p:ph type="title"/>
          </p:nvPr>
        </p:nvSpPr>
        <p:spPr/>
        <p:txBody>
          <a:bodyPr/>
          <a:lstStyle/>
          <a:p>
            <a:pPr algn="ctr"/>
            <a:r>
              <a:rPr lang="ar-SA" dirty="0" smtClean="0">
                <a:solidFill>
                  <a:srgbClr val="FF0000"/>
                </a:solidFill>
              </a:rPr>
              <a:t>الواجب</a:t>
            </a:r>
            <a:endParaRPr lang="en-US"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01" y="2420491"/>
            <a:ext cx="4020424" cy="25699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077072"/>
            <a:ext cx="4314800" cy="2466537"/>
          </a:xfrm>
          <a:prstGeom prst="rect">
            <a:avLst/>
          </a:prstGeom>
        </p:spPr>
      </p:pic>
    </p:spTree>
    <p:extLst>
      <p:ext uri="{BB962C8B-B14F-4D97-AF65-F5344CB8AC3E}">
        <p14:creationId xmlns:p14="http://schemas.microsoft.com/office/powerpoint/2010/main" val="4250021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300561"/>
            <a:ext cx="5067703" cy="3416471"/>
          </a:xfrm>
        </p:spPr>
      </p:pic>
      <p:sp>
        <p:nvSpPr>
          <p:cNvPr id="3" name="Title 2"/>
          <p:cNvSpPr>
            <a:spLocks noGrp="1"/>
          </p:cNvSpPr>
          <p:nvPr>
            <p:ph type="title"/>
          </p:nvPr>
        </p:nvSpPr>
        <p:spPr>
          <a:xfrm>
            <a:off x="457200" y="274638"/>
            <a:ext cx="8229600" cy="58018"/>
          </a:xfrm>
        </p:spPr>
        <p:txBody>
          <a:bodyPr>
            <a:normAutofit fontScale="90000"/>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472386"/>
            <a:ext cx="3481189" cy="2836934"/>
          </a:xfrm>
          <a:prstGeom prst="rect">
            <a:avLst/>
          </a:prstGeom>
        </p:spPr>
      </p:pic>
    </p:spTree>
    <p:extLst>
      <p:ext uri="{BB962C8B-B14F-4D97-AF65-F5344CB8AC3E}">
        <p14:creationId xmlns:p14="http://schemas.microsoft.com/office/powerpoint/2010/main" val="379722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مقدمة </a:t>
            </a:r>
          </a:p>
          <a:p>
            <a:r>
              <a:rPr lang="ar-SA" dirty="0" smtClean="0"/>
              <a:t>الاتصال غير اللفظي والاتصال غير الكلامي</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1262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109728" indent="0">
              <a:buNone/>
            </a:pPr>
            <a:endParaRPr lang="ar-SA" dirty="0" smtClean="0"/>
          </a:p>
          <a:p>
            <a:pPr marL="109728" indent="0">
              <a:buNone/>
            </a:pPr>
            <a:r>
              <a:rPr lang="ar-SA" b="1" dirty="0" smtClean="0">
                <a:solidFill>
                  <a:srgbClr val="FF0000"/>
                </a:solidFill>
              </a:rPr>
              <a:t>تعريف</a:t>
            </a:r>
            <a:endParaRPr lang="ar-SA" b="1" dirty="0">
              <a:solidFill>
                <a:srgbClr val="FF0000"/>
              </a:solidFill>
            </a:endParaRPr>
          </a:p>
          <a:p>
            <a:pPr marL="109728" indent="0">
              <a:buNone/>
            </a:pPr>
            <a:r>
              <a:rPr lang="ar-SA" dirty="0" smtClean="0"/>
              <a:t>العملية التي يتم من خلالها تبادل الأفكار والمعاني بين الأفراد بدون استعمال الكلمات.</a:t>
            </a:r>
          </a:p>
          <a:p>
            <a:pPr marL="109728" indent="0">
              <a:buNone/>
            </a:pPr>
            <a:endParaRPr lang="ar-SA" dirty="0"/>
          </a:p>
          <a:p>
            <a:pPr marL="109728" indent="0">
              <a:buNone/>
            </a:pPr>
            <a:endParaRPr lang="ar-SA" dirty="0" smtClean="0"/>
          </a:p>
          <a:p>
            <a:pPr marL="109728" indent="0" algn="ctr">
              <a:buNone/>
            </a:pPr>
            <a:r>
              <a:rPr lang="ar-SA" dirty="0" smtClean="0"/>
              <a:t>الفرق بين الاتصال غير الكلامي والسلوك غير الكلامي (مثال)</a:t>
            </a:r>
            <a:endParaRPr lang="ar-SA" dirty="0"/>
          </a:p>
        </p:txBody>
      </p:sp>
      <p:sp>
        <p:nvSpPr>
          <p:cNvPr id="3" name="عنوان 2"/>
          <p:cNvSpPr>
            <a:spLocks noGrp="1"/>
          </p:cNvSpPr>
          <p:nvPr>
            <p:ph type="title"/>
          </p:nvPr>
        </p:nvSpPr>
        <p:spPr/>
        <p:txBody>
          <a:bodyPr/>
          <a:lstStyle/>
          <a:p>
            <a:pPr algn="r"/>
            <a:r>
              <a:rPr lang="ar-SA" dirty="0" smtClean="0"/>
              <a:t>تعريف الاتصال غير الكلامي</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344" y="1844824"/>
            <a:ext cx="5983312" cy="3984886"/>
          </a:xfrm>
          <a:prstGeom prst="rect">
            <a:avLst/>
          </a:prstGeom>
          <a:ln>
            <a:noFill/>
          </a:ln>
          <a:effectLst>
            <a:softEdge rad="112500"/>
          </a:effectLst>
        </p:spPr>
      </p:pic>
      <p:sp>
        <p:nvSpPr>
          <p:cNvPr id="3" name="Title 2"/>
          <p:cNvSpPr>
            <a:spLocks noGrp="1"/>
          </p:cNvSpPr>
          <p:nvPr>
            <p:ph type="title"/>
          </p:nvPr>
        </p:nvSpPr>
        <p:spPr/>
        <p:txBody>
          <a:bodyPr>
            <a:normAutofit/>
          </a:bodyPr>
          <a:lstStyle/>
          <a:p>
            <a:pPr algn="ctr"/>
            <a:r>
              <a:rPr lang="ar-SA" sz="2000" dirty="0" smtClean="0"/>
              <a:t>تطبيق: من </a:t>
            </a:r>
            <a:r>
              <a:rPr lang="ar-SA" sz="2000" dirty="0"/>
              <a:t>غير كلام</a:t>
            </a:r>
            <a:br>
              <a:rPr lang="ar-SA" sz="2000" dirty="0"/>
            </a:br>
            <a:r>
              <a:rPr lang="ar-SA" sz="2000" dirty="0"/>
              <a:t>تقوم احدى الطالبات بتمثيل مثل أو حكمة لزميلاتها وعلى الجميع معرفة ماذا تقصد</a:t>
            </a:r>
            <a:endParaRPr lang="en-US" sz="2000" dirty="0"/>
          </a:p>
        </p:txBody>
      </p:sp>
    </p:spTree>
    <p:extLst>
      <p:ext uri="{BB962C8B-B14F-4D97-AF65-F5344CB8AC3E}">
        <p14:creationId xmlns:p14="http://schemas.microsoft.com/office/powerpoint/2010/main" val="301523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2448272" cy="1717445"/>
          </a:xfrm>
          <a:prstGeom prst="rect">
            <a:avLst/>
          </a:prstGeom>
        </p:spPr>
      </p:pic>
      <p:sp>
        <p:nvSpPr>
          <p:cNvPr id="2" name="Content Placeholder 1"/>
          <p:cNvSpPr>
            <a:spLocks noGrp="1"/>
          </p:cNvSpPr>
          <p:nvPr>
            <p:ph idx="1"/>
          </p:nvPr>
        </p:nvSpPr>
        <p:spPr>
          <a:xfrm>
            <a:off x="457200" y="1556792"/>
            <a:ext cx="8229600" cy="4450499"/>
          </a:xfrm>
        </p:spPr>
        <p:txBody>
          <a:bodyPr/>
          <a:lstStyle/>
          <a:p>
            <a:endParaRPr lang="ar-SA" dirty="0" smtClean="0"/>
          </a:p>
          <a:p>
            <a:endParaRPr lang="ar-SA" dirty="0"/>
          </a:p>
          <a:p>
            <a:r>
              <a:rPr lang="ar-SA" dirty="0" smtClean="0"/>
              <a:t>من خلال حياتنا اليومية نحن نرسل رسائل واشارات ورموز بدون كلمات خلال تواصلنا مع الآخرين سواء كنا نقصد ذلك أو لا نقصد.</a:t>
            </a:r>
          </a:p>
          <a:p>
            <a:r>
              <a:rPr lang="ar-SA" dirty="0" smtClean="0"/>
              <a:t>وتشير الدراسات الاتصالية القديمة والحديثة إلى أننا نطلق أحكامنا على الآخرين ونحدد علاقتنا معهم بناء على ما نشاهده ونقرأه من تلك الإشارات والرموز التي تظهر في وجوههم وحركاتهم ومظهرهم العام وليس بناء على ما نسمعه منهم.</a:t>
            </a:r>
          </a:p>
          <a:p>
            <a:r>
              <a:rPr lang="ar-SA" dirty="0" smtClean="0"/>
              <a:t>ولابد من التأكيد على أن رسائل الاتصال غير الكلامي تكون في الغالب أكثر </a:t>
            </a:r>
            <a:r>
              <a:rPr lang="ar-SA" dirty="0" smtClean="0"/>
              <a:t>صدقا </a:t>
            </a:r>
            <a:r>
              <a:rPr lang="ar-SA" dirty="0" smtClean="0"/>
              <a:t>بل نحن نصدقها حتى لو كانت مغايرة تماما للكلمات.</a:t>
            </a:r>
            <a:endParaRPr lang="en-US" dirty="0"/>
          </a:p>
        </p:txBody>
      </p:sp>
      <p:sp>
        <p:nvSpPr>
          <p:cNvPr id="3" name="Title 2"/>
          <p:cNvSpPr>
            <a:spLocks noGrp="1"/>
          </p:cNvSpPr>
          <p:nvPr>
            <p:ph type="title"/>
          </p:nvPr>
        </p:nvSpPr>
        <p:spPr/>
        <p:txBody>
          <a:bodyPr/>
          <a:lstStyle/>
          <a:p>
            <a:pPr algn="r"/>
            <a:r>
              <a:rPr lang="ar-SA" dirty="0" smtClean="0"/>
              <a:t>واقع الاتصال غير الكلامي</a:t>
            </a:r>
            <a:endParaRPr lang="en-US" dirty="0"/>
          </a:p>
        </p:txBody>
      </p:sp>
    </p:spTree>
    <p:extLst>
      <p:ext uri="{BB962C8B-B14F-4D97-AF65-F5344CB8AC3E}">
        <p14:creationId xmlns:p14="http://schemas.microsoft.com/office/powerpoint/2010/main" val="176258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8136904" cy="4031873"/>
          </a:xfrm>
          <a:prstGeom prst="rect">
            <a:avLst/>
          </a:prstGeom>
        </p:spPr>
        <p:txBody>
          <a:bodyPr wrap="square">
            <a:spAutoFit/>
          </a:bodyPr>
          <a:lstStyle/>
          <a:p>
            <a:r>
              <a:rPr lang="ar-SA" sz="2800" b="1" dirty="0" smtClean="0"/>
              <a:t> </a:t>
            </a:r>
            <a:r>
              <a:rPr lang="ar-SA" sz="2800" b="1" u="sng" dirty="0" smtClean="0"/>
              <a:t>العلاقة بين الاتصال الكلامي و غير الكلامي:</a:t>
            </a:r>
            <a:endParaRPr lang="en-US" sz="2800" b="1" u="sng" dirty="0" smtClean="0"/>
          </a:p>
          <a:p>
            <a:endParaRPr lang="ar-SA" sz="3200" b="1" u="sng" dirty="0"/>
          </a:p>
          <a:p>
            <a:pPr marL="457200" indent="-457200">
              <a:buFont typeface="+mj-lt"/>
              <a:buAutoNum type="arabicPeriod"/>
            </a:pPr>
            <a:r>
              <a:rPr lang="ar-SA" sz="2800" b="1" dirty="0" smtClean="0">
                <a:solidFill>
                  <a:srgbClr val="FF0000"/>
                </a:solidFill>
              </a:rPr>
              <a:t>التكرار و الاعادة</a:t>
            </a:r>
            <a:r>
              <a:rPr lang="en-US" sz="2800" dirty="0" smtClean="0">
                <a:solidFill>
                  <a:srgbClr val="FF0000"/>
                </a:solidFill>
              </a:rPr>
              <a:t>:</a:t>
            </a:r>
            <a:r>
              <a:rPr lang="ar-SA" sz="2800" dirty="0" smtClean="0">
                <a:solidFill>
                  <a:srgbClr val="FF0000"/>
                </a:solidFill>
              </a:rPr>
              <a:t> </a:t>
            </a:r>
            <a:r>
              <a:rPr lang="ar-SA" sz="2800" dirty="0" smtClean="0"/>
              <a:t>مثل الاشارة الى مكان الشيء</a:t>
            </a:r>
          </a:p>
          <a:p>
            <a:pPr marL="457200" indent="-457200">
              <a:buFont typeface="+mj-lt"/>
              <a:buAutoNum type="arabicPeriod"/>
            </a:pPr>
            <a:r>
              <a:rPr lang="ar-SA" sz="2800" b="1" dirty="0" smtClean="0">
                <a:solidFill>
                  <a:srgbClr val="FF0000"/>
                </a:solidFill>
              </a:rPr>
              <a:t>التناقض: </a:t>
            </a:r>
            <a:r>
              <a:rPr lang="ar-SA" sz="2800" dirty="0" smtClean="0"/>
              <a:t>نغمات الصوت والابتسامة تدعم كلماتك والعكس.</a:t>
            </a:r>
          </a:p>
          <a:p>
            <a:pPr marL="457200" indent="-457200">
              <a:buFont typeface="+mj-lt"/>
              <a:buAutoNum type="arabicPeriod"/>
            </a:pPr>
            <a:r>
              <a:rPr lang="ar-SA" sz="2800" b="1" dirty="0" smtClean="0">
                <a:solidFill>
                  <a:srgbClr val="FF0000"/>
                </a:solidFill>
              </a:rPr>
              <a:t>البديل: </a:t>
            </a:r>
            <a:r>
              <a:rPr lang="ar-SA" sz="2800" dirty="0" smtClean="0"/>
              <a:t>ان تكون بديل عن الاتصال اللفظي</a:t>
            </a:r>
          </a:p>
          <a:p>
            <a:pPr marL="457200" indent="-457200">
              <a:buFont typeface="+mj-lt"/>
              <a:buAutoNum type="arabicPeriod"/>
            </a:pPr>
            <a:r>
              <a:rPr lang="ar-SA" sz="2800" b="1" dirty="0" smtClean="0">
                <a:solidFill>
                  <a:srgbClr val="FF0000"/>
                </a:solidFill>
              </a:rPr>
              <a:t>التكميل أو التعديل: </a:t>
            </a:r>
            <a:r>
              <a:rPr lang="ar-SA" sz="2800" dirty="0" smtClean="0"/>
              <a:t>كالابتسامة بعد الطلب.</a:t>
            </a:r>
          </a:p>
          <a:p>
            <a:pPr marL="457200" indent="-457200">
              <a:buFont typeface="+mj-lt"/>
              <a:buAutoNum type="arabicPeriod"/>
            </a:pPr>
            <a:r>
              <a:rPr lang="ar-SA" sz="2800" b="1" dirty="0" smtClean="0">
                <a:solidFill>
                  <a:srgbClr val="FF0000"/>
                </a:solidFill>
              </a:rPr>
              <a:t>التأكيد: </a:t>
            </a:r>
            <a:r>
              <a:rPr lang="ar-SA" sz="2800" dirty="0" smtClean="0"/>
              <a:t>كالتركيز صوتيا على بعض الالفاظ اثناء </a:t>
            </a:r>
            <a:r>
              <a:rPr lang="ar-SA" sz="2800" dirty="0" smtClean="0"/>
              <a:t>ال</a:t>
            </a:r>
            <a:r>
              <a:rPr lang="ar-SA" sz="2800" dirty="0" smtClean="0"/>
              <a:t>حد</a:t>
            </a:r>
            <a:r>
              <a:rPr lang="ar-SA" sz="2800" dirty="0" smtClean="0"/>
              <a:t>يث</a:t>
            </a:r>
            <a:r>
              <a:rPr lang="ar-SA" sz="2800" dirty="0" smtClean="0"/>
              <a:t>.</a:t>
            </a:r>
          </a:p>
          <a:p>
            <a:pPr marL="457200" indent="-457200">
              <a:buFont typeface="+mj-lt"/>
              <a:buAutoNum type="arabicPeriod"/>
            </a:pPr>
            <a:r>
              <a:rPr lang="ar-SA" sz="2800" b="1" dirty="0" smtClean="0">
                <a:solidFill>
                  <a:srgbClr val="FF0000"/>
                </a:solidFill>
              </a:rPr>
              <a:t>التنظيم: </a:t>
            </a:r>
            <a:r>
              <a:rPr lang="ar-SA" sz="2800" dirty="0" smtClean="0"/>
              <a:t>اعطاء الدور لمن يتحدث من خلال نبرات الصوت المنخفضة في نهاية الكلام.</a:t>
            </a:r>
            <a:endParaRPr lang="ar-SA" sz="2800" dirty="0"/>
          </a:p>
        </p:txBody>
      </p:sp>
    </p:spTree>
    <p:extLst>
      <p:ext uri="{BB962C8B-B14F-4D97-AF65-F5344CB8AC3E}">
        <p14:creationId xmlns:p14="http://schemas.microsoft.com/office/powerpoint/2010/main" val="3883060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dirty="0" smtClean="0"/>
              <a:t>سمات الاتصال غير الكلامي</a:t>
            </a:r>
            <a:endParaRPr lang="en-US" dirty="0"/>
          </a:p>
        </p:txBody>
      </p:sp>
      <p:sp>
        <p:nvSpPr>
          <p:cNvPr id="4" name="Text Box 1"/>
          <p:cNvSpPr txBox="1">
            <a:spLocks noChangeArrowheads="1"/>
          </p:cNvSpPr>
          <p:nvPr/>
        </p:nvSpPr>
        <p:spPr bwMode="auto">
          <a:xfrm>
            <a:off x="-174611" y="1096962"/>
            <a:ext cx="1952611" cy="41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98666"/>
            <a:ext cx="1944216" cy="2033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28533" y="73737"/>
            <a:ext cx="93725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flipH="1">
            <a:off x="-2" y="533399"/>
            <a:ext cx="45719" cy="9702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1144935" y="1320302"/>
            <a:ext cx="775286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5207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5207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5207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5207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5207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5207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5207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5207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520700" algn="l"/>
              </a:tabLst>
              <a:defRPr>
                <a:solidFill>
                  <a:schemeClr val="tx1"/>
                </a:solidFill>
                <a:latin typeface="Arial" panose="020B0604020202020204" pitchFamily="34" charset="0"/>
              </a:defRPr>
            </a:lvl9pPr>
          </a:lstStyle>
          <a:p>
            <a:pPr marL="0" marR="0" lvl="0" indent="0" algn="justLow" defTabSz="914400" rtl="1" eaLnBrk="0" fontAlgn="base" latinLnBrk="0" hangingPunct="0">
              <a:lnSpc>
                <a:spcPct val="100000"/>
              </a:lnSpc>
              <a:spcBef>
                <a:spcPct val="0"/>
              </a:spcBef>
              <a:spcAft>
                <a:spcPct val="0"/>
              </a:spcAft>
              <a:buClrTx/>
              <a:buSzTx/>
              <a:buFontTx/>
              <a:buNone/>
              <a:tabLst>
                <a:tab pos="520700" algn="l"/>
              </a:tabLst>
            </a:pPr>
            <a:r>
              <a:rPr kumimoji="0" lang="ar-SA" altLang="en-US" sz="2000" b="1"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mj-cs"/>
              </a:rPr>
              <a:t>يعكس المشاعر والأحاسيس الإنسانية: </a:t>
            </a:r>
            <a:r>
              <a:rPr kumimoji="0" lang="ar-SA" altLang="en-US" sz="2000" b="0"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mj-cs"/>
              </a:rPr>
              <a:t>لو سجلت برنامجا حواريا في التلفزيون لمدة ساعة، ثم قمت بمشاهدة ذلك البرنامج بدون صوت، لمراقبة انفعالات المحاورين وكتابتها على ورقة جانبية. مثل: متى كان المتحدث غاضبا، متى كان ساخرا، أو مشتتا، أو يفكر بعمق... ثم قمت بإعادة الشريط لمشاهدته بالصوت، فستجد أن ما كتبته كان يعكس بالضبط حالة الشخص المتحدث كما دونتها. أي إننا نستطيع أن نعرف الحالة المزاجية للآخرين وما يشعرون به من خلال اتصالهم غير الكلامي، وفي بعض الأحيان، نعرف مضمون الرسـالة التي يريدون إرسالها لنا أيضا. </a:t>
            </a:r>
          </a:p>
          <a:p>
            <a:pPr marL="0" marR="0" lvl="0" indent="0" algn="justLow" defTabSz="914400" rtl="1" eaLnBrk="0" fontAlgn="base" latinLnBrk="0" hangingPunct="0">
              <a:lnSpc>
                <a:spcPct val="100000"/>
              </a:lnSpc>
              <a:spcBef>
                <a:spcPct val="0"/>
              </a:spcBef>
              <a:spcAft>
                <a:spcPct val="0"/>
              </a:spcAft>
              <a:buClrTx/>
              <a:buSzTx/>
              <a:buFontTx/>
              <a:buNone/>
              <a:tabLst>
                <a:tab pos="520700" algn="l"/>
              </a:tabLst>
            </a:pPr>
            <a:endParaRPr lang="ar-SA" altLang="en-US" sz="2000" dirty="0">
              <a:solidFill>
                <a:srgbClr val="000000"/>
              </a:solidFill>
              <a:latin typeface="Traditional Arabic" panose="02020603050405020304" pitchFamily="18" charset="-78"/>
              <a:ea typeface="Times New Roman" panose="02020603050405020304" pitchFamily="18" charset="0"/>
              <a:cs typeface="+mj-cs"/>
            </a:endParaRPr>
          </a:p>
          <a:p>
            <a:pPr marL="0" marR="0" lvl="0" indent="0" algn="justLow" defTabSz="914400" rtl="1" eaLnBrk="0" fontAlgn="base" latinLnBrk="0" hangingPunct="0">
              <a:lnSpc>
                <a:spcPct val="100000"/>
              </a:lnSpc>
              <a:spcBef>
                <a:spcPct val="0"/>
              </a:spcBef>
              <a:spcAft>
                <a:spcPct val="0"/>
              </a:spcAft>
              <a:buClrTx/>
              <a:buSzTx/>
              <a:buFontTx/>
              <a:buNone/>
              <a:tabLst>
                <a:tab pos="520700" algn="l"/>
              </a:tabLst>
            </a:pPr>
            <a:r>
              <a:rPr kumimoji="0" lang="ar-SA" altLang="en-US" sz="2000" b="1"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mj-cs"/>
              </a:rPr>
              <a:t>يحمل عنصر حتمية الاتصال: </a:t>
            </a:r>
            <a:r>
              <a:rPr kumimoji="0" lang="ar-SA" altLang="en-US" sz="2000" b="0"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mj-cs"/>
              </a:rPr>
              <a:t>(عدم الرغبة في الاتصال تعتبر نوعا من أنواع الاتصال). هذه الجملة تشرح هذه السمة للاتصال غير الكلامي. فلو فرضنا، على سبيل المثال، أن شخصا ما لا يريد أن يتواصل مع الآخرين، فإن تعبيراته وإيماءاته سوف تنقل رسالة (أنا لا أريد التواصل مع أحد)، وطالما انتقلت الرسالة، فمعنى ذلك أن الاتصال قد حدث. مما يعني أننا لا نستطيع أن نتجنب الاتصال غير الكلامي.. فهو حتمي. </a:t>
            </a:r>
            <a:endParaRPr kumimoji="0" lang="en-US" altLang="en-US" sz="2000" b="0" u="none" strike="noStrike" cap="none" normalizeH="0" baseline="0" dirty="0" smtClean="0">
              <a:ln>
                <a:noFill/>
              </a:ln>
              <a:solidFill>
                <a:schemeClr val="tx1"/>
              </a:solidFill>
              <a:effectLst/>
              <a:cs typeface="+mj-cs"/>
            </a:endParaRPr>
          </a:p>
        </p:txBody>
      </p:sp>
    </p:spTree>
    <p:extLst>
      <p:ext uri="{BB962C8B-B14F-4D97-AF65-F5344CB8AC3E}">
        <p14:creationId xmlns:p14="http://schemas.microsoft.com/office/powerpoint/2010/main" val="316820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498" y="17971"/>
            <a:ext cx="8229600" cy="1143000"/>
          </a:xfrm>
        </p:spPr>
        <p:txBody>
          <a:bodyPr/>
          <a:lstStyle/>
          <a:p>
            <a:pPr algn="ctr"/>
            <a:r>
              <a:rPr lang="ar-SA" dirty="0" smtClean="0"/>
              <a:t>سمات الاتصال غير الكلامي</a:t>
            </a:r>
            <a:endParaRPr lang="en-US" dirty="0"/>
          </a:p>
        </p:txBody>
      </p:sp>
      <p:sp>
        <p:nvSpPr>
          <p:cNvPr id="4" name="Text Box 1"/>
          <p:cNvSpPr txBox="1">
            <a:spLocks noChangeArrowheads="1"/>
          </p:cNvSpPr>
          <p:nvPr/>
        </p:nvSpPr>
        <p:spPr bwMode="auto">
          <a:xfrm>
            <a:off x="-174611" y="1096962"/>
            <a:ext cx="1952611" cy="41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435334"/>
            <a:ext cx="2088232" cy="25378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28533" y="73737"/>
            <a:ext cx="93725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flipH="1">
            <a:off x="-2" y="533399"/>
            <a:ext cx="45719" cy="9702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1119138" y="1437082"/>
            <a:ext cx="775286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5207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5207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5207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5207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5207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5207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5207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5207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520700" algn="l"/>
              </a:tabLst>
              <a:defRPr>
                <a:solidFill>
                  <a:schemeClr val="tx1"/>
                </a:solidFill>
                <a:latin typeface="Arial" panose="020B0604020202020204" pitchFamily="34" charset="0"/>
              </a:defRPr>
            </a:lvl9pPr>
          </a:lstStyle>
          <a:p>
            <a:pPr marL="0" marR="0" lvl="0" indent="0" algn="justLow" defTabSz="914400" rtl="1" eaLnBrk="0" fontAlgn="base" latinLnBrk="0" hangingPunct="0">
              <a:lnSpc>
                <a:spcPct val="100000"/>
              </a:lnSpc>
              <a:spcBef>
                <a:spcPct val="0"/>
              </a:spcBef>
              <a:spcAft>
                <a:spcPct val="0"/>
              </a:spcAft>
              <a:buClrTx/>
              <a:buSzTx/>
              <a:tabLst>
                <a:tab pos="520700" algn="l"/>
              </a:tabLst>
            </a:pPr>
            <a:r>
              <a:rPr kumimoji="0" lang="ar-SA" altLang="en-US" sz="2000" b="1"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mj-cs"/>
              </a:rPr>
              <a:t>يعطي رسائل ضمنية:</a:t>
            </a:r>
            <a:r>
              <a:rPr kumimoji="0" lang="ar-SA" altLang="en-US" sz="2000" b="0"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mj-cs"/>
              </a:rPr>
              <a:t> الاتصال غير الكلامي يحمل تحت عباءته الكثير من الرسائل التي لا نستطيع أن نقولها للآخرين صراحة في بعض الأحيان. على سبيل المثال، لو أراد الشخص أن يأخذ الآخرين عنه فكرة أنه (لطيف، أنيق، وجذاب)، أيا كان هذا الشخص، فإنه لن يستطيع أن يقف أمام الآخرين ويقول: (أنا لطيف.. وأنيق.. وجذاب). لو فعل ذلك، فإنه سيصبح أضحوكة. ولكنه يلجأ إلى الاتصال غير الكلامي ليُـظهر اللطف والأناقة والجاذبية:</a:t>
            </a:r>
          </a:p>
          <a:p>
            <a:pPr marL="0" marR="0" lvl="0" indent="0" algn="justLow" defTabSz="914400" rtl="1" eaLnBrk="0" fontAlgn="base" latinLnBrk="0" hangingPunct="0">
              <a:lnSpc>
                <a:spcPct val="100000"/>
              </a:lnSpc>
              <a:spcBef>
                <a:spcPct val="0"/>
              </a:spcBef>
              <a:spcAft>
                <a:spcPct val="0"/>
              </a:spcAft>
              <a:buClrTx/>
              <a:buSzTx/>
              <a:buFontTx/>
              <a:buChar char="•"/>
              <a:tabLst>
                <a:tab pos="520700" algn="l"/>
              </a:tabLst>
            </a:pPr>
            <a:endParaRPr kumimoji="0" lang="ar-SA" altLang="en-US" sz="2000" b="0" u="none" strike="noStrike" cap="none" normalizeH="0" baseline="0" dirty="0" smtClean="0">
              <a:ln>
                <a:noFill/>
              </a:ln>
              <a:solidFill>
                <a:schemeClr val="tx1"/>
              </a:solidFill>
              <a:effectLst/>
              <a:cs typeface="+mj-cs"/>
            </a:endParaRPr>
          </a:p>
        </p:txBody>
      </p:sp>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8"/>
          <p:cNvSpPr>
            <a:spLocks noChangeArrowheads="1"/>
          </p:cNvSpPr>
          <p:nvPr/>
        </p:nvSpPr>
        <p:spPr bwMode="auto">
          <a:xfrm rot="10800000" flipV="1">
            <a:off x="1537475" y="2900234"/>
            <a:ext cx="7229083"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5207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5207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5207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5207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5207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5207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5207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5207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5207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tab pos="520700" algn="l"/>
              </a:tabLst>
            </a:pPr>
            <a:endParaRPr kumimoji="0" lang="ar-SA" altLang="en-US" sz="2000" b="1" i="1"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520700" algn="l"/>
              </a:tabLst>
            </a:pPr>
            <a:r>
              <a:rPr kumimoji="0" lang="ar-SA" altLang="en-US" sz="2400" b="1"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rPr>
              <a:t>يحدد هويتنا الشخصية وعلاقاتنا بالآخرين</a:t>
            </a:r>
            <a:r>
              <a:rPr kumimoji="0" lang="ar-SA" altLang="en-US" sz="2000" b="1"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rPr>
              <a:t>:</a:t>
            </a:r>
            <a:r>
              <a:rPr kumimoji="0" lang="ar-SA" altLang="en-US" sz="2000" b="0" u="none" strike="noStrike" cap="none" normalizeH="0" baseline="0" dirty="0" smtClean="0">
                <a:ln>
                  <a:noFill/>
                </a:ln>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rPr>
              <a:t> </a:t>
            </a:r>
            <a:r>
              <a:rPr lang="ar-SA" altLang="en-US" sz="2000" dirty="0">
                <a:solidFill>
                  <a:srgbClr val="000000"/>
                </a:solidFill>
                <a:latin typeface="Traditional Arabic" panose="02020603050405020304" pitchFamily="18" charset="-78"/>
                <a:ea typeface="Times New Roman" panose="02020603050405020304" pitchFamily="18" charset="0"/>
                <a:cs typeface="+mj-cs"/>
              </a:rPr>
              <a:t>المقصود بالهوية الشخصية هو فهم الفرد لذاته من ناحية، ثم كيفية إظهار تلك الذات، ثم الانطباع الذي يتركه الفرد عند الآخرين.</a:t>
            </a:r>
            <a:endParaRPr lang="en-US" altLang="en-US" sz="2000" dirty="0">
              <a:solidFill>
                <a:srgbClr val="000000"/>
              </a:solidFill>
              <a:latin typeface="Traditional Arabic" panose="02020603050405020304" pitchFamily="18" charset="-78"/>
              <a:ea typeface="Times New Roman" panose="02020603050405020304" pitchFamily="18" charset="0"/>
              <a:cs typeface="+mj-cs"/>
            </a:endParaRPr>
          </a:p>
          <a:p>
            <a:pPr marL="0" marR="0" lvl="0" indent="0" algn="justLow" defTabSz="914400" rtl="1" eaLnBrk="0" fontAlgn="base" latinLnBrk="0" hangingPunct="0">
              <a:lnSpc>
                <a:spcPct val="100000"/>
              </a:lnSpc>
              <a:spcBef>
                <a:spcPct val="0"/>
              </a:spcBef>
              <a:spcAft>
                <a:spcPct val="0"/>
              </a:spcAft>
              <a:buClrTx/>
              <a:buSzTx/>
              <a:buFontTx/>
              <a:buNone/>
              <a:tabLst>
                <a:tab pos="520700" algn="l"/>
              </a:tabLst>
            </a:pPr>
            <a:r>
              <a:rPr lang="ar-SA" altLang="en-US" sz="2000" dirty="0">
                <a:solidFill>
                  <a:srgbClr val="000000"/>
                </a:solidFill>
                <a:latin typeface="Traditional Arabic" panose="02020603050405020304" pitchFamily="18" charset="-78"/>
                <a:ea typeface="Times New Roman" panose="02020603050405020304" pitchFamily="18" charset="0"/>
                <a:cs typeface="+mj-cs"/>
              </a:rPr>
              <a:t>إضافة إلى هذه الهوية الشخصية، الاتصال غير الكلامي يسمح لنا بتحديد نوع العلاقة التي نرغب في إقامتها مع الآخرين. على سبيل المثال، هناك العديد من الطرق التي ننقل بها التحيات، ابتداء من الابتسامة المجردة مرورا بالانحناء والمصافحة والربت على الكتف، وانتهاء بالأخذ بالأحضان. كل واحدة من هذه الخيارات ستؤدي إلى معنى وتحمل رسالة تحدد نوع العلاقة الحالية مع الشخص الآخر.</a:t>
            </a:r>
          </a:p>
        </p:txBody>
      </p:sp>
    </p:spTree>
    <p:extLst>
      <p:ext uri="{BB962C8B-B14F-4D97-AF65-F5344CB8AC3E}">
        <p14:creationId xmlns:p14="http://schemas.microsoft.com/office/powerpoint/2010/main" val="2362207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5BBFE007ADE742B97D4D2CD9082521" ma:contentTypeVersion="0" ma:contentTypeDescription="Create a new document." ma:contentTypeScope="" ma:versionID="b703a111c503d098d347d3f19b611df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D45DE9-B431-46EF-8BC4-A9D469E14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EE75DB9-2DAA-40BD-916B-0D948750AB30}">
  <ds:schemaRefs>
    <ds:schemaRef ds:uri="http://schemas.microsoft.com/sharepoint/v3/contenttype/forms"/>
  </ds:schemaRefs>
</ds:datastoreItem>
</file>

<file path=customXml/itemProps3.xml><?xml version="1.0" encoding="utf-8"?>
<ds:datastoreItem xmlns:ds="http://schemas.openxmlformats.org/officeDocument/2006/customXml" ds:itemID="{11D04522-22F5-4472-AB76-6F6A6CB39B7A}">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http://purl.org/dc/term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Concourse</Template>
  <TotalTime>14167</TotalTime>
  <Words>828</Words>
  <Application>Microsoft Office PowerPoint</Application>
  <PresentationFormat>On-screen Show (4:3)</PresentationFormat>
  <Paragraphs>85</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Lucida Sans Unicode</vt:lpstr>
      <vt:lpstr>Times New Roman</vt:lpstr>
      <vt:lpstr>Traditional Arabic</vt:lpstr>
      <vt:lpstr>Verdana</vt:lpstr>
      <vt:lpstr>Wingdings 2</vt:lpstr>
      <vt:lpstr>Wingdings 3</vt:lpstr>
      <vt:lpstr>ملتقى</vt:lpstr>
      <vt:lpstr>واجب</vt:lpstr>
      <vt:lpstr>الوحدةالخامسة الاتصال غير الكلامي</vt:lpstr>
      <vt:lpstr>PowerPoint Presentation</vt:lpstr>
      <vt:lpstr>تعريف الاتصال غير الكلامي</vt:lpstr>
      <vt:lpstr>تطبيق: من غير كلام تقوم احدى الطالبات بتمثيل مثل أو حكمة لزميلاتها وعلى الجميع معرفة ماذا تقصد</vt:lpstr>
      <vt:lpstr>واقع الاتصال غير الكلامي</vt:lpstr>
      <vt:lpstr>PowerPoint Presentation</vt:lpstr>
      <vt:lpstr>سمات الاتصال غير الكلامي</vt:lpstr>
      <vt:lpstr>سمات الاتصال غير الكلامي</vt:lpstr>
      <vt:lpstr>سمات الاتصال غير الكلامي</vt:lpstr>
      <vt:lpstr>أنواع الاتصال غير الكلامي القنوات التي تمر بها الاتصال الغير كلامي</vt:lpstr>
      <vt:lpstr>PowerPoint Presentation</vt:lpstr>
      <vt:lpstr>PowerPoint Presentation</vt:lpstr>
      <vt:lpstr>ثانياً : لغة الجسد</vt:lpstr>
      <vt:lpstr>لغة الجسد</vt:lpstr>
      <vt:lpstr>تجربة مواقف جسدية  2 دقيقة</vt:lpstr>
      <vt:lpstr>تجربة مواقف جسدية  2 دقيقة</vt:lpstr>
      <vt:lpstr>تجربة مواقف جسدية  2 دقيقة</vt:lpstr>
      <vt:lpstr>نتائج 2 دقيقة</vt:lpstr>
      <vt:lpstr>لغة الجسد</vt:lpstr>
      <vt:lpstr>اين نستخدم حركات جسدية تدل على القوة</vt:lpstr>
      <vt:lpstr>PowerPoint Presentation</vt:lpstr>
      <vt:lpstr>الرسائل السلبية للغة الجسد ودلالتها</vt:lpstr>
      <vt:lpstr>الرسائل السلبية للغة الجسد ودلالتها</vt:lpstr>
      <vt:lpstr>PowerPoint Presentation</vt:lpstr>
      <vt:lpstr>الواجب</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الأتصال غير اللفظي</dc:title>
  <dc:creator>DEll</dc:creator>
  <cp:lastModifiedBy>ahmed albuhamad</cp:lastModifiedBy>
  <cp:revision>147</cp:revision>
  <dcterms:created xsi:type="dcterms:W3CDTF">2011-11-13T16:14:35Z</dcterms:created>
  <dcterms:modified xsi:type="dcterms:W3CDTF">2017-04-10T19:29:00Z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0x010100C75BBFE007ADE742B97D4D2CD9082521</vt:lpwstr>
  </property>
</Properties>
</file>