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880115D7-F6BC-4C98-8B33-A05394FC7B42}" type="datetimeFigureOut">
              <a:rPr lang="ar-SA" smtClean="0"/>
              <a:t>06/07/42</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4AD5154-96DE-4A7C-9DB6-5EAF8B5B3448}"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80115D7-F6BC-4C98-8B33-A05394FC7B42}" type="datetimeFigureOut">
              <a:rPr lang="ar-SA" smtClean="0"/>
              <a:t>06/07/42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4AD5154-96DE-4A7C-9DB6-5EAF8B5B3448}"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80115D7-F6BC-4C98-8B33-A05394FC7B42}" type="datetimeFigureOut">
              <a:rPr lang="ar-SA" smtClean="0"/>
              <a:t>06/07/42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4AD5154-96DE-4A7C-9DB6-5EAF8B5B3448}"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880115D7-F6BC-4C98-8B33-A05394FC7B42}" type="datetimeFigureOut">
              <a:rPr lang="ar-SA" smtClean="0"/>
              <a:t>06/07/42</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D4AD5154-96DE-4A7C-9DB6-5EAF8B5B3448}"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880115D7-F6BC-4C98-8B33-A05394FC7B42}" type="datetimeFigureOut">
              <a:rPr lang="ar-SA" smtClean="0"/>
              <a:t>06/07/42</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D4AD5154-96DE-4A7C-9DB6-5EAF8B5B3448}"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880115D7-F6BC-4C98-8B33-A05394FC7B42}" type="datetimeFigureOut">
              <a:rPr lang="ar-SA" smtClean="0"/>
              <a:t>06/07/42</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D4AD5154-96DE-4A7C-9DB6-5EAF8B5B3448}"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880115D7-F6BC-4C98-8B33-A05394FC7B42}" type="datetimeFigureOut">
              <a:rPr lang="ar-SA" smtClean="0"/>
              <a:t>06/07/42</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D4AD5154-96DE-4A7C-9DB6-5EAF8B5B3448}"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80115D7-F6BC-4C98-8B33-A05394FC7B42}" type="datetimeFigureOut">
              <a:rPr lang="ar-SA" smtClean="0"/>
              <a:t>06/07/42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4AD5154-96DE-4A7C-9DB6-5EAF8B5B3448}"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880115D7-F6BC-4C98-8B33-A05394FC7B42}" type="datetimeFigureOut">
              <a:rPr lang="ar-SA" smtClean="0"/>
              <a:t>06/07/42</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D4AD5154-96DE-4A7C-9DB6-5EAF8B5B3448}"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880115D7-F6BC-4C98-8B33-A05394FC7B42}" type="datetimeFigureOut">
              <a:rPr lang="ar-SA" smtClean="0"/>
              <a:t>06/07/42</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D4AD5154-96DE-4A7C-9DB6-5EAF8B5B3448}"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880115D7-F6BC-4C98-8B33-A05394FC7B42}" type="datetimeFigureOut">
              <a:rPr lang="ar-SA" smtClean="0"/>
              <a:t>06/07/42</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D4AD5154-96DE-4A7C-9DB6-5EAF8B5B3448}"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80115D7-F6BC-4C98-8B33-A05394FC7B42}" type="datetimeFigureOut">
              <a:rPr lang="ar-SA" smtClean="0"/>
              <a:t>06/07/42</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4AD5154-96DE-4A7C-9DB6-5EAF8B5B3448}"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تعديل وبناء السلوك</a:t>
            </a:r>
            <a:endParaRPr lang="ar-SA" dirty="0"/>
          </a:p>
        </p:txBody>
      </p:sp>
      <p:sp>
        <p:nvSpPr>
          <p:cNvPr id="3" name="عنوان فرعي 2"/>
          <p:cNvSpPr>
            <a:spLocks noGrp="1"/>
          </p:cNvSpPr>
          <p:nvPr>
            <p:ph type="subTitle" idx="1"/>
          </p:nvPr>
        </p:nvSpPr>
        <p:spPr/>
        <p:txBody>
          <a:bodyPr/>
          <a:lstStyle/>
          <a:p>
            <a:endParaRPr lang="ar-SA" dirty="0" smtClean="0"/>
          </a:p>
          <a:p>
            <a:r>
              <a:rPr lang="ar-SA" dirty="0" smtClean="0"/>
              <a:t>الفصل </a:t>
            </a:r>
            <a:r>
              <a:rPr lang="ar-SA" dirty="0" smtClean="0"/>
              <a:t>الثامن</a:t>
            </a:r>
          </a:p>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2- التسلسل السلوكي</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*هو الإجراء الذي نستطيع من خلاله مساعدة الفرد على تأدية سلسلة سلوكية وذلك بتعزيزه عند تأديته للحلقات التي تتكون منها تلك السلسلة على نحو متتالي.</a:t>
            </a:r>
          </a:p>
          <a:p>
            <a:pPr>
              <a:buNone/>
            </a:pPr>
            <a:r>
              <a:rPr lang="ar-SA" dirty="0" smtClean="0"/>
              <a:t>*نادراً ما يتكون سلوك الإنسان من استجابة واحدة فمعظم السلوكيات الإنسانية إنما هي مجموعة من الاستجابات ترتبط </a:t>
            </a:r>
            <a:r>
              <a:rPr lang="ar-SA" dirty="0" err="1" smtClean="0"/>
              <a:t>ببعضها</a:t>
            </a:r>
            <a:r>
              <a:rPr lang="ar-SA" dirty="0" smtClean="0"/>
              <a:t> البعض من خلال مثيرات محددة وتنتهي بالعزيز.</a:t>
            </a:r>
          </a:p>
          <a:p>
            <a:pPr>
              <a:buNone/>
            </a:pPr>
            <a:r>
              <a:rPr lang="ar-SA" dirty="0" smtClean="0"/>
              <a:t>* التسلسل يعني أيضاً ربط السلوكيات المنفصلة معاً في سلسلة.</a:t>
            </a: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t>*هناك العديد من الأساليب للتدريب على التسلسل منها: </a:t>
            </a:r>
          </a:p>
          <a:p>
            <a:pPr>
              <a:buNone/>
            </a:pPr>
            <a:r>
              <a:rPr lang="ar-SA" dirty="0" smtClean="0"/>
              <a:t>1-التسلسل الأمامي </a:t>
            </a:r>
          </a:p>
          <a:p>
            <a:pPr>
              <a:buNone/>
            </a:pPr>
            <a:r>
              <a:rPr lang="ar-SA" dirty="0" smtClean="0"/>
              <a:t>2-التسلسل الخلفي </a:t>
            </a:r>
          </a:p>
          <a:p>
            <a:pPr>
              <a:buNone/>
            </a:pPr>
            <a:r>
              <a:rPr lang="ar-SA" dirty="0" smtClean="0"/>
              <a:t>3-التسلسل الكامل للمهمة وفيه يتم تعليم السلوك كاملاً من بدايته إلى نهايته بدلاً من تقديمه كسلسلة من الخطوات.</a:t>
            </a:r>
          </a:p>
          <a:p>
            <a:pPr>
              <a:buNone/>
            </a:pPr>
            <a:r>
              <a:rPr lang="ar-SA" dirty="0" smtClean="0"/>
              <a:t>أمثلة على التسلسل:  </a:t>
            </a:r>
          </a:p>
          <a:p>
            <a:pPr>
              <a:buNone/>
            </a:pPr>
            <a:r>
              <a:rPr lang="ar-SA" dirty="0" smtClean="0"/>
              <a:t>فتح باب مغلق ، ارتداء الملابس صباحاً ، بالإضافة للعادات الأكاديمية الروتينية مثل حل مسألة حسابية. </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الفرق بين التسلسل والتشكيل</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r>
              <a:rPr lang="ar-SA" dirty="0" smtClean="0"/>
              <a:t>يستخدم </a:t>
            </a:r>
            <a:r>
              <a:rPr lang="ar-SA" dirty="0" smtClean="0"/>
              <a:t>التسلسل عندما يكون السلوك موجود في ذخيرة الفرد ولكن يحدث على شكل حلقات منفصلة . بينما التشكيل يستخدم عندما لا يكون السلوك موجوداً في ذخيرة الفرد.</a:t>
            </a:r>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pPr>
              <a:buNone/>
            </a:pPr>
            <a:endParaRPr lang="ar-SA" dirty="0" smtClean="0"/>
          </a:p>
          <a:p>
            <a:pPr>
              <a:buNone/>
            </a:pPr>
            <a:endParaRPr lang="ar-SA" dirty="0" smtClean="0"/>
          </a:p>
          <a:p>
            <a:pPr algn="ctr">
              <a:buNone/>
            </a:pPr>
            <a:r>
              <a:rPr lang="ar-SA" dirty="0" smtClean="0"/>
              <a:t>اذكري </a:t>
            </a:r>
            <a:r>
              <a:rPr lang="ar-SA" dirty="0" smtClean="0"/>
              <a:t>الخطوات التي ينبغي إتباعها بالتسلسل عند تحليل مهارات غسل اليدين؟</a:t>
            </a:r>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3- </a:t>
            </a:r>
            <a:r>
              <a:rPr lang="ar-SA" dirty="0" err="1" smtClean="0"/>
              <a:t>النمذجة</a:t>
            </a:r>
            <a:r>
              <a:rPr lang="ar-SA" dirty="0" smtClean="0"/>
              <a:t>(التعلم بالتقليد)</a:t>
            </a:r>
            <a:endParaRPr lang="ar-SA" dirty="0"/>
          </a:p>
        </p:txBody>
      </p:sp>
      <p:sp>
        <p:nvSpPr>
          <p:cNvPr id="3" name="عنصر نائب للمحتوى 2"/>
          <p:cNvSpPr>
            <a:spLocks noGrp="1"/>
          </p:cNvSpPr>
          <p:nvPr>
            <p:ph idx="1"/>
          </p:nvPr>
        </p:nvSpPr>
        <p:spPr/>
        <p:txBody>
          <a:bodyPr>
            <a:normAutofit fontScale="77500" lnSpcReduction="20000"/>
          </a:bodyPr>
          <a:lstStyle/>
          <a:p>
            <a:pPr>
              <a:buNone/>
            </a:pPr>
            <a:r>
              <a:rPr lang="ar-SA" dirty="0" smtClean="0"/>
              <a:t>*هي إستراتيجية أساسية للتعلم وتعديل لسوك.</a:t>
            </a:r>
          </a:p>
          <a:p>
            <a:pPr>
              <a:buNone/>
            </a:pPr>
            <a:r>
              <a:rPr lang="ar-SA" dirty="0" smtClean="0"/>
              <a:t>تستند </a:t>
            </a:r>
            <a:r>
              <a:rPr lang="ar-SA" dirty="0" err="1" smtClean="0"/>
              <a:t>النمذجة</a:t>
            </a:r>
            <a:r>
              <a:rPr lang="ar-SA" dirty="0" smtClean="0"/>
              <a:t> إلى التعلم بالملاحظة.</a:t>
            </a:r>
          </a:p>
          <a:p>
            <a:pPr>
              <a:buNone/>
            </a:pPr>
            <a:r>
              <a:rPr lang="ar-SA" dirty="0" smtClean="0"/>
              <a:t>*الفرد قادر على أن يتعلم من الآخرين عند ملاحظة تصرفاتهم في المواقف المختلفة.</a:t>
            </a:r>
          </a:p>
          <a:p>
            <a:pPr>
              <a:buNone/>
            </a:pPr>
            <a:r>
              <a:rPr lang="ar-SA" dirty="0" smtClean="0"/>
              <a:t>*يعرف أسلوب </a:t>
            </a:r>
            <a:r>
              <a:rPr lang="ar-SA" dirty="0" err="1" smtClean="0"/>
              <a:t>النمذجة</a:t>
            </a:r>
            <a:r>
              <a:rPr lang="ar-SA" dirty="0" smtClean="0"/>
              <a:t> على أنه إجراء يتضمن تعلم استجابات جديدة عن طريق ملاحظة الأنموذج أو تقليده، وقد يحدث التعلم دون أن تظهر على الفرد استجابات متعلمة فورية بل قد تحدث لاحقاً.</a:t>
            </a:r>
          </a:p>
          <a:p>
            <a:pPr>
              <a:buNone/>
            </a:pPr>
            <a:r>
              <a:rPr lang="ar-SA" dirty="0" smtClean="0"/>
              <a:t>*</a:t>
            </a:r>
            <a:r>
              <a:rPr lang="ar-SA" dirty="0" err="1" smtClean="0"/>
              <a:t>النمذجة</a:t>
            </a:r>
            <a:r>
              <a:rPr lang="ar-SA" dirty="0" smtClean="0"/>
              <a:t>  هي عملية تغيير السلوك نتيجة ملاحظة سلوك الآخرين .</a:t>
            </a:r>
          </a:p>
          <a:p>
            <a:pPr>
              <a:buNone/>
            </a:pPr>
            <a:r>
              <a:rPr lang="ar-SA" dirty="0" smtClean="0"/>
              <a:t>*كثيراً ما تكون عملية التعلم بالتقليد والمحاكاة أو </a:t>
            </a:r>
            <a:r>
              <a:rPr lang="ar-SA" dirty="0" err="1" smtClean="0"/>
              <a:t>النمذجة</a:t>
            </a:r>
            <a:r>
              <a:rPr lang="ar-SA" dirty="0" smtClean="0"/>
              <a:t> عملية عفوية لا حاجة لتصميم برامج خاصة لحدوثها.</a:t>
            </a:r>
          </a:p>
          <a:p>
            <a:pPr>
              <a:buNone/>
            </a:pPr>
            <a:r>
              <a:rPr lang="ar-SA" dirty="0" smtClean="0"/>
              <a:t>*في الغالب يلجأ القائمين على تعديل السلوك إلى هذا الأسلوب عندما يخفق الشخص المعوق في الاستجابة للتعليمات اللفظية.</a:t>
            </a:r>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خطوات يقوم </a:t>
            </a:r>
            <a:r>
              <a:rPr lang="ar-SA" dirty="0" err="1" smtClean="0"/>
              <a:t>بها</a:t>
            </a:r>
            <a:r>
              <a:rPr lang="ar-SA" dirty="0" smtClean="0"/>
              <a:t> معدل السلوك عند تدريب الفرد على التقليد</a:t>
            </a:r>
            <a:endParaRPr lang="ar-SA" dirty="0"/>
          </a:p>
        </p:txBody>
      </p:sp>
      <p:sp>
        <p:nvSpPr>
          <p:cNvPr id="3" name="عنصر نائب للمحتوى 2"/>
          <p:cNvSpPr>
            <a:spLocks noGrp="1"/>
          </p:cNvSpPr>
          <p:nvPr>
            <p:ph idx="1"/>
          </p:nvPr>
        </p:nvSpPr>
        <p:spPr/>
        <p:txBody>
          <a:bodyPr/>
          <a:lstStyle/>
          <a:p>
            <a:pPr>
              <a:buNone/>
            </a:pPr>
            <a:r>
              <a:rPr lang="ar-SA" dirty="0" smtClean="0"/>
              <a:t>1- الفوز بانتباه الملاحظ.</a:t>
            </a:r>
          </a:p>
          <a:p>
            <a:pPr>
              <a:buNone/>
            </a:pPr>
            <a:r>
              <a:rPr lang="ar-SA" dirty="0" smtClean="0"/>
              <a:t>2-تقديم تعليمات لفظية للملاحظ.</a:t>
            </a:r>
          </a:p>
          <a:p>
            <a:pPr>
              <a:buNone/>
            </a:pPr>
            <a:r>
              <a:rPr lang="ar-SA" dirty="0" smtClean="0"/>
              <a:t>3-تأدية السلوك المراد من الملاحظ تقليده .</a:t>
            </a:r>
          </a:p>
          <a:p>
            <a:pPr>
              <a:buNone/>
            </a:pPr>
            <a:r>
              <a:rPr lang="ar-SA" dirty="0" smtClean="0"/>
              <a:t>4-البدء بسلوك بسيط نسبياً واستخدام التلقين الجسدي عند الحاجة.</a:t>
            </a:r>
          </a:p>
          <a:p>
            <a:pPr>
              <a:buNone/>
            </a:pPr>
            <a:r>
              <a:rPr lang="ar-SA" dirty="0" smtClean="0"/>
              <a:t>5-تعزيز الملاحظ عند تقليد السلوك </a:t>
            </a:r>
            <a:r>
              <a:rPr lang="ar-SA" dirty="0" err="1" smtClean="0"/>
              <a:t>المنمذج</a:t>
            </a:r>
            <a:r>
              <a:rPr lang="ar-SA" dirty="0" smtClean="0"/>
              <a:t> بنجاح.</a:t>
            </a:r>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buNone/>
            </a:pPr>
            <a:r>
              <a:rPr lang="ar-SA" dirty="0" smtClean="0"/>
              <a:t>يقوم بعض الأطفال بسلوكيات غير مناسبة لان توفير بيئة صالحة كاملة أمر مستحيل أو نادر في واقع الحياة مما يستدعي التدخل والعلاج من قبل الأخصائيين .</a:t>
            </a:r>
          </a:p>
          <a:p>
            <a:pPr algn="ctr">
              <a:buNone/>
            </a:pPr>
            <a:r>
              <a:rPr lang="ar-SA" dirty="0" smtClean="0"/>
              <a:t>إن التعلم عن طريق </a:t>
            </a:r>
            <a:r>
              <a:rPr lang="ar-SA" dirty="0" err="1" smtClean="0"/>
              <a:t>النمذجة</a:t>
            </a:r>
            <a:r>
              <a:rPr lang="ar-SA" dirty="0" smtClean="0"/>
              <a:t> هو تعلم ضمني .</a:t>
            </a:r>
          </a:p>
          <a:p>
            <a:pPr algn="ctr">
              <a:buNone/>
            </a:pPr>
            <a:r>
              <a:rPr lang="ar-SA" dirty="0" smtClean="0"/>
              <a:t>بالنسبة لذوي الاحتياجات الخاصة يجب أن توضع في الاعتبار تصميم برامج لهم.</a:t>
            </a:r>
          </a:p>
          <a:p>
            <a:pPr algn="ctr">
              <a:buNone/>
            </a:pPr>
            <a:r>
              <a:rPr lang="ar-SA" dirty="0" smtClean="0"/>
              <a:t>مثال: تعلم الطفل غسل اليدين بعد الخروج من الحمام، رمي المهملات في السلة...الخ.</a:t>
            </a: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أهداف </a:t>
            </a:r>
            <a:r>
              <a:rPr lang="ar-SA" dirty="0" err="1" smtClean="0"/>
              <a:t>النمذجة</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1- </a:t>
            </a:r>
            <a:r>
              <a:rPr lang="ar-SA" dirty="0" smtClean="0"/>
              <a:t>اكتساب سلوكيات جديدة ومناسبة.</a:t>
            </a:r>
          </a:p>
          <a:p>
            <a:pPr algn="ctr">
              <a:buNone/>
            </a:pPr>
            <a:r>
              <a:rPr lang="ar-SA" dirty="0" smtClean="0"/>
              <a:t>2-زيادة تكرار السلوك المرغوب فيه.</a:t>
            </a:r>
          </a:p>
          <a:p>
            <a:pPr algn="ctr">
              <a:buNone/>
            </a:pPr>
            <a:r>
              <a:rPr lang="ar-SA" dirty="0" smtClean="0"/>
              <a:t>3-إنقاص وإضعاف السلوك غير المرغوب فيه لدى الطفل.</a:t>
            </a: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أنواع </a:t>
            </a:r>
            <a:r>
              <a:rPr lang="ar-SA" dirty="0" err="1" smtClean="0"/>
              <a:t>النمذجة</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1- </a:t>
            </a:r>
            <a:r>
              <a:rPr lang="ar-SA" dirty="0" err="1" smtClean="0"/>
              <a:t>النمذجة</a:t>
            </a:r>
            <a:r>
              <a:rPr lang="ar-SA" dirty="0" smtClean="0"/>
              <a:t> الحية</a:t>
            </a:r>
          </a:p>
          <a:p>
            <a:pPr algn="ctr">
              <a:buNone/>
            </a:pPr>
            <a:r>
              <a:rPr lang="ar-SA" dirty="0" smtClean="0"/>
              <a:t>2-</a:t>
            </a:r>
            <a:r>
              <a:rPr lang="ar-SA" dirty="0" err="1" smtClean="0"/>
              <a:t>النمذجة</a:t>
            </a:r>
            <a:r>
              <a:rPr lang="ar-SA" dirty="0" smtClean="0"/>
              <a:t> المصورة</a:t>
            </a:r>
          </a:p>
          <a:p>
            <a:pPr algn="ctr">
              <a:buNone/>
            </a:pPr>
            <a:r>
              <a:rPr lang="ar-SA" dirty="0" smtClean="0"/>
              <a:t>3-</a:t>
            </a:r>
            <a:r>
              <a:rPr lang="ar-SA" dirty="0" err="1" smtClean="0"/>
              <a:t>النمذجة</a:t>
            </a:r>
            <a:r>
              <a:rPr lang="ar-SA" dirty="0" smtClean="0"/>
              <a:t> </a:t>
            </a:r>
            <a:r>
              <a:rPr lang="ar-SA" dirty="0" err="1" smtClean="0"/>
              <a:t>النمذجة</a:t>
            </a:r>
            <a:r>
              <a:rPr lang="ar-SA" dirty="0" smtClean="0"/>
              <a:t> من خلال المشاركة</a:t>
            </a:r>
          </a:p>
          <a:p>
            <a:pPr algn="ctr">
              <a:buNone/>
            </a:pPr>
            <a:r>
              <a:rPr lang="ar-SA" dirty="0" smtClean="0"/>
              <a:t>4- </a:t>
            </a:r>
            <a:r>
              <a:rPr lang="ar-SA" dirty="0" err="1" smtClean="0"/>
              <a:t>النمذجة</a:t>
            </a:r>
            <a:r>
              <a:rPr lang="ar-SA" dirty="0" smtClean="0"/>
              <a:t> الضمنية</a:t>
            </a:r>
          </a:p>
          <a:p>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العوامل التي تزيد من فعالية </a:t>
            </a:r>
            <a:r>
              <a:rPr lang="ar-SA" dirty="0" err="1" smtClean="0"/>
              <a:t>النمذجة</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1-انتباه </a:t>
            </a:r>
            <a:r>
              <a:rPr lang="ar-SA" dirty="0" smtClean="0"/>
              <a:t>الملاحظ للنموذج</a:t>
            </a:r>
          </a:p>
          <a:p>
            <a:pPr algn="ctr">
              <a:buNone/>
            </a:pPr>
            <a:r>
              <a:rPr lang="ar-SA" dirty="0" smtClean="0"/>
              <a:t>2-دافعية الملاحظ</a:t>
            </a:r>
          </a:p>
          <a:p>
            <a:pPr algn="ctr">
              <a:buNone/>
            </a:pPr>
            <a:r>
              <a:rPr lang="ar-SA" dirty="0" smtClean="0"/>
              <a:t>3-مقدرة الملاحظ الجسمية على تقليد سلوك النموذج</a:t>
            </a:r>
          </a:p>
          <a:p>
            <a:pPr algn="ctr">
              <a:buNone/>
            </a:pPr>
            <a:r>
              <a:rPr lang="ar-SA" dirty="0" smtClean="0"/>
              <a:t>4-مقدرة الملاحظ على الاستمرار بتأدية السلوك بعد اكتسابه</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استراتيجيات تشكيل السلوك</a:t>
            </a:r>
            <a:endParaRPr lang="ar-SA" dirty="0"/>
          </a:p>
        </p:txBody>
      </p:sp>
      <p:sp>
        <p:nvSpPr>
          <p:cNvPr id="3" name="عنصر نائب للمحتوى 2"/>
          <p:cNvSpPr>
            <a:spLocks noGrp="1"/>
          </p:cNvSpPr>
          <p:nvPr>
            <p:ph idx="1"/>
          </p:nvPr>
        </p:nvSpPr>
        <p:spPr/>
        <p:txBody>
          <a:bodyPr/>
          <a:lstStyle/>
          <a:p>
            <a:pPr>
              <a:buNone/>
            </a:pPr>
            <a:r>
              <a:rPr lang="ar-SA" dirty="0" smtClean="0"/>
              <a:t>مقدمة:</a:t>
            </a:r>
          </a:p>
          <a:p>
            <a:pPr>
              <a:buNone/>
            </a:pPr>
            <a:r>
              <a:rPr lang="ar-SA" dirty="0" smtClean="0"/>
              <a:t>*يعد تشكيل السلوك أسلوب هام في الإرشاد وخاصة عندما يكون تركيز المعالج على إكساب الشخص سلوكيات جديدة.</a:t>
            </a:r>
          </a:p>
          <a:p>
            <a:pPr>
              <a:buNone/>
            </a:pPr>
            <a:r>
              <a:rPr lang="ar-SA" dirty="0" smtClean="0"/>
              <a:t>*هناك العديد من الاستراتيجيات التي تستخدم في تشكيل أو تعديل السلوك ولها أثر إيجابي وفعال في زيادة الاستجابة المرغوب فيها.</a:t>
            </a:r>
          </a:p>
          <a:p>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4- التلقين</a:t>
            </a:r>
            <a:endParaRPr lang="ar-SA" dirty="0"/>
          </a:p>
        </p:txBody>
      </p:sp>
      <p:sp>
        <p:nvSpPr>
          <p:cNvPr id="3" name="عنصر نائب للمحتوى 2"/>
          <p:cNvSpPr>
            <a:spLocks noGrp="1"/>
          </p:cNvSpPr>
          <p:nvPr>
            <p:ph idx="1"/>
          </p:nvPr>
        </p:nvSpPr>
        <p:spPr/>
        <p:txBody>
          <a:bodyPr/>
          <a:lstStyle/>
          <a:p>
            <a:pPr>
              <a:buNone/>
            </a:pPr>
            <a:r>
              <a:rPr lang="ar-SA" dirty="0" smtClean="0"/>
              <a:t>* هو أحد التقنيات السلوكية.</a:t>
            </a:r>
          </a:p>
          <a:p>
            <a:pPr>
              <a:buNone/>
            </a:pPr>
            <a:r>
              <a:rPr lang="ar-SA" dirty="0" smtClean="0"/>
              <a:t>  * هو إجراء يستخدم بشكل مؤقت مثيرات تمييزية إضافية من أجل زيادة إمكانية أداء الفرد للسلوك المستهدف وهو عبارة عن إضافة أشياء غير متوفرة أصلا كالإشارات والتلميحات التي تساعد على جعل احتمال أن الاستجابة الصحيحة تكون أكثر حدوثاً في البيئة.</a:t>
            </a:r>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 </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أعطي </a:t>
            </a:r>
            <a:r>
              <a:rPr lang="ar-SA" dirty="0" smtClean="0"/>
              <a:t>أمثلة على أسلوب التلقين؟</a:t>
            </a:r>
          </a:p>
          <a:p>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أنواع التلقين</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1- </a:t>
            </a:r>
            <a:r>
              <a:rPr lang="ar-SA" dirty="0" smtClean="0"/>
              <a:t>التلقين الجسدي</a:t>
            </a:r>
          </a:p>
          <a:p>
            <a:pPr algn="ctr">
              <a:buNone/>
            </a:pPr>
            <a:r>
              <a:rPr lang="ar-SA" dirty="0" smtClean="0"/>
              <a:t>2- التلقين اللفظي</a:t>
            </a:r>
          </a:p>
          <a:p>
            <a:pPr algn="ctr">
              <a:buNone/>
            </a:pPr>
            <a:r>
              <a:rPr lang="ar-SA" dirty="0" smtClean="0"/>
              <a:t>3-التلقين الإيمائي /الإشارة</a:t>
            </a:r>
          </a:p>
          <a:p>
            <a:pPr algn="ctr">
              <a:buNone/>
            </a:pPr>
            <a:r>
              <a:rPr lang="ar-SA" dirty="0" smtClean="0"/>
              <a:t>4-التلقين المكاني</a:t>
            </a:r>
          </a:p>
          <a:p>
            <a:pPr algn="ctr">
              <a:buNone/>
            </a:pPr>
            <a:endParaRPr lang="ar-SA" dirty="0" smtClean="0"/>
          </a:p>
          <a:p>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5- الإخفاء “السحب التدريجي“</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endParaRPr lang="ar-SA" dirty="0" smtClean="0"/>
          </a:p>
          <a:p>
            <a:pPr algn="ctr">
              <a:buNone/>
            </a:pPr>
            <a:r>
              <a:rPr lang="ar-SA" dirty="0" smtClean="0"/>
              <a:t>هو </a:t>
            </a:r>
            <a:r>
              <a:rPr lang="ar-SA" dirty="0" smtClean="0"/>
              <a:t>الإزالة التدريجية للتلقين بهدف مساعدة الفرد على تأدية السلوك المستهدف باستقلالية.</a:t>
            </a:r>
          </a:p>
          <a:p>
            <a:pPr>
              <a:buNone/>
            </a:pPr>
            <a:endParaRPr lang="ar-SA" dirty="0" smtClean="0"/>
          </a:p>
          <a:p>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كيفية استخدام الإخفاء</a:t>
            </a:r>
            <a:endParaRPr lang="ar-SA" dirty="0"/>
          </a:p>
        </p:txBody>
      </p:sp>
      <p:sp>
        <p:nvSpPr>
          <p:cNvPr id="3" name="عنصر نائب للمحتوى 2"/>
          <p:cNvSpPr>
            <a:spLocks noGrp="1"/>
          </p:cNvSpPr>
          <p:nvPr>
            <p:ph idx="1"/>
          </p:nvPr>
        </p:nvSpPr>
        <p:spPr/>
        <p:txBody>
          <a:bodyPr/>
          <a:lstStyle/>
          <a:p>
            <a:pPr>
              <a:buNone/>
            </a:pPr>
            <a:r>
              <a:rPr lang="ar-SA" dirty="0" smtClean="0"/>
              <a:t>1- تحديد المثيرات الطبيعية التي ستعمل على ضبط الاستجابة بعد التوقف عن استخدام المثيرات المساندة.</a:t>
            </a:r>
          </a:p>
          <a:p>
            <a:pPr>
              <a:buNone/>
            </a:pPr>
            <a:r>
              <a:rPr lang="ar-SA" dirty="0" smtClean="0"/>
              <a:t>2-تحديد خطوات الإخفاء.</a:t>
            </a:r>
          </a:p>
          <a:p>
            <a:pPr>
              <a:buNone/>
            </a:pPr>
            <a:r>
              <a:rPr lang="ar-SA" dirty="0" smtClean="0"/>
              <a:t>3- إن طريقة الإخفاء المناسبة تعتمد على نوع التلقين المستخدم.</a:t>
            </a:r>
          </a:p>
          <a:p>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6- التعميم</a:t>
            </a:r>
            <a:endParaRPr lang="ar-SA" dirty="0"/>
          </a:p>
        </p:txBody>
      </p:sp>
      <p:sp>
        <p:nvSpPr>
          <p:cNvPr id="3" name="عنصر نائب للمحتوى 2"/>
          <p:cNvSpPr>
            <a:spLocks noGrp="1"/>
          </p:cNvSpPr>
          <p:nvPr>
            <p:ph idx="1"/>
          </p:nvPr>
        </p:nvSpPr>
        <p:spPr/>
        <p:txBody>
          <a:bodyPr/>
          <a:lstStyle/>
          <a:p>
            <a:pPr>
              <a:buNone/>
            </a:pPr>
            <a:r>
              <a:rPr lang="ar-SA" dirty="0" smtClean="0"/>
              <a:t>تعميم السلوك من التحديات الأساسية في مجال تعديل السلوك وهو المحافظة على استمرارية السلوك بعد التوقف عن استخدام طرق العلاج .</a:t>
            </a:r>
          </a:p>
          <a:p>
            <a:pPr>
              <a:buNone/>
            </a:pPr>
            <a:r>
              <a:rPr lang="ar-SA" dirty="0" smtClean="0">
                <a:solidFill>
                  <a:srgbClr val="FFFF00"/>
                </a:solidFill>
              </a:rPr>
              <a:t>تعريف التعميم:</a:t>
            </a:r>
          </a:p>
          <a:p>
            <a:pPr>
              <a:buNone/>
            </a:pPr>
            <a:r>
              <a:rPr lang="ar-SA" dirty="0" smtClean="0"/>
              <a:t>يعني أن تعلم استجابة ما في موقف معين قد يؤدي إلى تأدية تلك الاستجابة في المواقف المشابهة للموقف الأصلي أو تأدية استجابات مشابهة للاستجابة الأصلية.</a:t>
            </a:r>
          </a:p>
          <a:p>
            <a:pPr>
              <a:buNone/>
            </a:pP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أنواع التعميم</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endParaRPr lang="ar-SA" dirty="0" smtClean="0"/>
          </a:p>
          <a:p>
            <a:pPr algn="ctr">
              <a:buNone/>
            </a:pPr>
            <a:r>
              <a:rPr lang="ar-SA" dirty="0" smtClean="0"/>
              <a:t>1- </a:t>
            </a:r>
            <a:r>
              <a:rPr lang="ar-SA" dirty="0" smtClean="0"/>
              <a:t>تعميم المثير</a:t>
            </a:r>
          </a:p>
          <a:p>
            <a:pPr algn="ctr">
              <a:buNone/>
            </a:pPr>
            <a:r>
              <a:rPr lang="ar-SA" dirty="0" smtClean="0"/>
              <a:t>2-تعميم الاستجابة</a:t>
            </a:r>
          </a:p>
          <a:p>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استراتيجيات تعميم السلوك ”المهارات المكتسبة“</a:t>
            </a:r>
            <a:endParaRPr lang="ar-SA" dirty="0"/>
          </a:p>
        </p:txBody>
      </p:sp>
      <p:sp>
        <p:nvSpPr>
          <p:cNvPr id="3" name="عنصر نائب للمحتوى 2"/>
          <p:cNvSpPr>
            <a:spLocks noGrp="1"/>
          </p:cNvSpPr>
          <p:nvPr>
            <p:ph idx="1"/>
          </p:nvPr>
        </p:nvSpPr>
        <p:spPr/>
        <p:txBody>
          <a:bodyPr>
            <a:normAutofit fontScale="92500" lnSpcReduction="20000"/>
          </a:bodyPr>
          <a:lstStyle/>
          <a:p>
            <a:pPr>
              <a:buNone/>
            </a:pPr>
            <a:r>
              <a:rPr lang="ar-SA" dirty="0" smtClean="0"/>
              <a:t>1-تنفيذ التدريب في أوضاع مختلفة.</a:t>
            </a:r>
          </a:p>
          <a:p>
            <a:pPr>
              <a:buNone/>
            </a:pPr>
            <a:r>
              <a:rPr lang="ar-SA" dirty="0" smtClean="0"/>
              <a:t>2-استخدام عدة مدربين أو معلمين.</a:t>
            </a:r>
          </a:p>
          <a:p>
            <a:pPr>
              <a:buNone/>
            </a:pPr>
            <a:r>
              <a:rPr lang="ar-SA" dirty="0" smtClean="0"/>
              <a:t>3-استخدام التعزيز المتقطع.</a:t>
            </a:r>
          </a:p>
          <a:p>
            <a:pPr>
              <a:buNone/>
            </a:pPr>
            <a:r>
              <a:rPr lang="ar-SA" dirty="0" smtClean="0"/>
              <a:t>4-الانتقال من التعزيز الفوري إلى التعزيز المؤجل.</a:t>
            </a:r>
          </a:p>
          <a:p>
            <a:pPr>
              <a:buNone/>
            </a:pPr>
            <a:r>
              <a:rPr lang="ar-SA" dirty="0" smtClean="0"/>
              <a:t>5-تحليل ومراعاة البيئة الطبيعية للطالب.</a:t>
            </a:r>
          </a:p>
          <a:p>
            <a:pPr>
              <a:buNone/>
            </a:pPr>
            <a:r>
              <a:rPr lang="ar-SA" dirty="0" smtClean="0"/>
              <a:t>6-التحول من التعزيز الاصطناعي إلى التعزيز الطبيعي.</a:t>
            </a:r>
          </a:p>
          <a:p>
            <a:pPr>
              <a:buNone/>
            </a:pPr>
            <a:r>
              <a:rPr lang="ar-SA" dirty="0" smtClean="0"/>
              <a:t>7-التركيز على العناصر المشتركة.</a:t>
            </a:r>
          </a:p>
          <a:p>
            <a:pPr>
              <a:buNone/>
            </a:pPr>
            <a:r>
              <a:rPr lang="ar-SA" dirty="0" smtClean="0"/>
              <a:t>8-تنظيم الذات.</a:t>
            </a:r>
          </a:p>
          <a:p>
            <a:pPr>
              <a:buNone/>
            </a:pPr>
            <a:r>
              <a:rPr lang="ar-SA" dirty="0" smtClean="0"/>
              <a:t>9-تهيئة الفرد لظروف التعزيز الطبيعية.</a:t>
            </a:r>
          </a:p>
          <a:p>
            <a:pPr>
              <a:buNone/>
            </a:pPr>
            <a:r>
              <a:rPr lang="ar-SA" dirty="0" smtClean="0"/>
              <a:t>10-التعاقد السلوكي</a:t>
            </a:r>
          </a:p>
          <a:p>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التعاقد السلوكي</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r>
              <a:rPr lang="ar-SA" dirty="0" smtClean="0"/>
              <a:t>هو </a:t>
            </a:r>
            <a:r>
              <a:rPr lang="ar-SA" dirty="0" smtClean="0"/>
              <a:t>إستراتيجية من استراتيجيات تعديل السلوك ويأخذ عادة شكل اتفاق مكتوب يتم بين الطفل والمعلم أو الأخصائي أو ولي الأمر.</a:t>
            </a:r>
          </a:p>
          <a:p>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ذكر </a:t>
            </a:r>
            <a:r>
              <a:rPr lang="ar-SA" dirty="0" err="1" smtClean="0"/>
              <a:t>عبدالله</a:t>
            </a:r>
            <a:r>
              <a:rPr lang="ar-SA" dirty="0" smtClean="0"/>
              <a:t> (2015) مكونات الاتفاق في العقد السلوكي على النحو التالي:</a:t>
            </a:r>
            <a:endParaRPr lang="ar-SA" dirty="0"/>
          </a:p>
        </p:txBody>
      </p:sp>
      <p:sp>
        <p:nvSpPr>
          <p:cNvPr id="3" name="عنصر نائب للمحتوى 2"/>
          <p:cNvSpPr>
            <a:spLocks noGrp="1"/>
          </p:cNvSpPr>
          <p:nvPr>
            <p:ph idx="1"/>
          </p:nvPr>
        </p:nvSpPr>
        <p:spPr/>
        <p:txBody>
          <a:bodyPr/>
          <a:lstStyle/>
          <a:p>
            <a:pPr>
              <a:buNone/>
            </a:pPr>
            <a:r>
              <a:rPr lang="ar-SA" dirty="0" smtClean="0"/>
              <a:t>1-الهدف</a:t>
            </a:r>
          </a:p>
          <a:p>
            <a:pPr>
              <a:buNone/>
            </a:pPr>
            <a:r>
              <a:rPr lang="ar-SA" dirty="0" smtClean="0"/>
              <a:t>2-كيفية الحصول على المكافأة</a:t>
            </a:r>
          </a:p>
          <a:p>
            <a:pPr>
              <a:buNone/>
            </a:pPr>
            <a:r>
              <a:rPr lang="ar-SA" dirty="0" smtClean="0"/>
              <a:t>3-العاقبة</a:t>
            </a:r>
          </a:p>
          <a:p>
            <a:pPr>
              <a:buNone/>
            </a:pPr>
            <a:r>
              <a:rPr lang="ar-SA" dirty="0" smtClean="0"/>
              <a:t>4-الوقت الذي سيؤدي فيه السلوك</a:t>
            </a:r>
          </a:p>
          <a:p>
            <a:pPr>
              <a:buNone/>
            </a:pPr>
            <a:r>
              <a:rPr lang="ar-SA" dirty="0" smtClean="0"/>
              <a:t>5-تحديد الشخص الذي سيقوم بمراقبة سلوك الطفل أو ملاحظته</a:t>
            </a:r>
          </a:p>
          <a:p>
            <a:pPr>
              <a:buNone/>
            </a:pPr>
            <a:r>
              <a:rPr lang="ar-SA" dirty="0" smtClean="0"/>
              <a:t>6-تحديد الكيفية التي ستتم </a:t>
            </a:r>
            <a:r>
              <a:rPr lang="ar-SA" dirty="0" err="1" smtClean="0"/>
              <a:t>بها</a:t>
            </a:r>
            <a:r>
              <a:rPr lang="ar-SA" dirty="0" smtClean="0"/>
              <a:t> الملاحظة</a:t>
            </a:r>
          </a:p>
          <a:p>
            <a:pPr>
              <a:buNone/>
            </a:pPr>
            <a:r>
              <a:rPr lang="ar-SA" dirty="0" smtClean="0"/>
              <a:t>7- تحديد موعد معين لمراجعة الاتفاق أو التعاقد</a:t>
            </a: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استراتيجيات </a:t>
            </a:r>
            <a:r>
              <a:rPr lang="ar-SA" dirty="0" smtClean="0"/>
              <a:t>تعديل السلوك</a:t>
            </a:r>
            <a:br>
              <a:rPr lang="ar-SA" dirty="0" smtClean="0"/>
            </a:br>
            <a:r>
              <a:rPr lang="ar-SA" dirty="0" smtClean="0"/>
              <a:t>1- تشكيل السلوك</a:t>
            </a:r>
            <a:br>
              <a:rPr lang="ar-SA" dirty="0" smtClean="0"/>
            </a:br>
            <a:endParaRPr lang="ar-SA" dirty="0"/>
          </a:p>
        </p:txBody>
      </p:sp>
      <p:sp>
        <p:nvSpPr>
          <p:cNvPr id="3" name="عنصر نائب للمحتوى 2"/>
          <p:cNvSpPr>
            <a:spLocks noGrp="1"/>
          </p:cNvSpPr>
          <p:nvPr>
            <p:ph idx="1"/>
          </p:nvPr>
        </p:nvSpPr>
        <p:spPr/>
        <p:txBody>
          <a:bodyPr>
            <a:normAutofit fontScale="77500" lnSpcReduction="20000"/>
          </a:bodyPr>
          <a:lstStyle/>
          <a:p>
            <a:pPr>
              <a:buNone/>
            </a:pPr>
            <a:r>
              <a:rPr lang="ar-SA" dirty="0" smtClean="0"/>
              <a:t>* ويعرف  بتشكيل السلوك أو تعليم سلوكيات جديدة.</a:t>
            </a:r>
          </a:p>
          <a:p>
            <a:pPr>
              <a:buNone/>
            </a:pPr>
            <a:r>
              <a:rPr lang="ar-SA" dirty="0" smtClean="0"/>
              <a:t>يلعب التشكيل دوراً مهماً في إكساب الفرد سلوكيات جديدة وهو الإجراء الذي يشمل على التعزيز الإيجابي المنظم للاستجابات التي تقترب من السلوك النهائي بهدف إحداث سلوك لا يوجد حالياً.</a:t>
            </a:r>
          </a:p>
          <a:p>
            <a:pPr>
              <a:buNone/>
            </a:pPr>
            <a:r>
              <a:rPr lang="ar-SA" dirty="0" smtClean="0"/>
              <a:t>*إذا كان السلوك المراد تعليمه يحتاج إلى وقت طويل مثل القراءة أو الكتابة خاصة مع الأطفال ذوي الاحتياجات الخاصة فإن تعلم هذا السلوك </a:t>
            </a:r>
            <a:r>
              <a:rPr lang="ar-SA" dirty="0" err="1" smtClean="0"/>
              <a:t>بالإشراط</a:t>
            </a:r>
            <a:r>
              <a:rPr lang="ar-SA" dirty="0" smtClean="0"/>
              <a:t> الإجرائي يتم تعزيز كل أداء يؤدي إلى تعلم السلوك النهائي المراد تعلمه.</a:t>
            </a:r>
          </a:p>
          <a:p>
            <a:pPr>
              <a:buNone/>
            </a:pPr>
            <a:r>
              <a:rPr lang="ar-SA" dirty="0" smtClean="0"/>
              <a:t>*مثال: تعلم الطفل للقراءة </a:t>
            </a:r>
          </a:p>
          <a:p>
            <a:pPr>
              <a:buNone/>
            </a:pPr>
            <a:r>
              <a:rPr lang="ar-SA" dirty="0" smtClean="0"/>
              <a:t>عندما يتعلم الطفل الحروف (يعزز)</a:t>
            </a:r>
          </a:p>
          <a:p>
            <a:pPr>
              <a:buNone/>
            </a:pPr>
            <a:r>
              <a:rPr lang="ar-SA" dirty="0" smtClean="0"/>
              <a:t>عندما يتعرف على الكلمات(يعزز)</a:t>
            </a:r>
          </a:p>
          <a:p>
            <a:pPr>
              <a:buNone/>
            </a:pPr>
            <a:r>
              <a:rPr lang="ar-SA" dirty="0" smtClean="0"/>
              <a:t>عندما يفهم معاني الكلمات (يعزز)</a:t>
            </a:r>
          </a:p>
          <a:p>
            <a:pPr>
              <a:buNone/>
            </a:pPr>
            <a:r>
              <a:rPr lang="ar-SA" dirty="0" smtClean="0"/>
              <a:t>عندما يصل إلى القدرة على إتقان مهارة القراءة(يعزز)</a:t>
            </a:r>
          </a:p>
          <a:p>
            <a:pPr>
              <a:buNone/>
            </a:pPr>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ما </a:t>
            </a:r>
            <a:r>
              <a:rPr lang="ar-SA" dirty="0" smtClean="0"/>
              <a:t>هي محتويات التعاقد السلوكي؟</a:t>
            </a:r>
          </a:p>
          <a:p>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خصائص العقود السلوكية</a:t>
            </a:r>
            <a:endParaRPr lang="ar-SA" dirty="0"/>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t>1-إنها </a:t>
            </a:r>
            <a:r>
              <a:rPr lang="ar-SA" dirty="0" smtClean="0"/>
              <a:t>مكتوبة</a:t>
            </a:r>
          </a:p>
          <a:p>
            <a:pPr>
              <a:buNone/>
            </a:pPr>
            <a:r>
              <a:rPr lang="ar-SA" dirty="0" smtClean="0"/>
              <a:t>2-إنها ايجابية تعد بالتعزيز ولا تهدد بالعقاب</a:t>
            </a:r>
          </a:p>
          <a:p>
            <a:pPr>
              <a:buNone/>
            </a:pPr>
            <a:r>
              <a:rPr lang="ar-SA" dirty="0" smtClean="0"/>
              <a:t>3-أنها توضح طبيعة المهمة المطلوبة ومواصفاتها بوضوح</a:t>
            </a:r>
          </a:p>
          <a:p>
            <a:pPr>
              <a:buNone/>
            </a:pPr>
            <a:r>
              <a:rPr lang="ar-SA" dirty="0" smtClean="0"/>
              <a:t>4-تحدد نوع التعزيز وكميته وموعد تقديمه</a:t>
            </a:r>
          </a:p>
          <a:p>
            <a:pPr>
              <a:buNone/>
            </a:pPr>
            <a:r>
              <a:rPr lang="ar-SA" dirty="0" smtClean="0"/>
              <a:t>5-تبدأ بالاستجابات البسيطة وتنتقل تدريجياً إلى الاستجابات الصعبة </a:t>
            </a:r>
          </a:p>
          <a:p>
            <a:pPr>
              <a:buNone/>
            </a:pPr>
            <a:r>
              <a:rPr lang="ar-SA" dirty="0" smtClean="0"/>
              <a:t>6-عادلة وموضوعية فلا تجهد </a:t>
            </a:r>
            <a:r>
              <a:rPr lang="ar-SA" dirty="0" err="1" smtClean="0"/>
              <a:t>المتعالج</a:t>
            </a:r>
            <a:r>
              <a:rPr lang="ar-SA" dirty="0" smtClean="0"/>
              <a:t> ولا تبالغ في التعزيز</a:t>
            </a:r>
          </a:p>
          <a:p>
            <a:pPr>
              <a:buNone/>
            </a:pPr>
            <a:r>
              <a:rPr lang="ar-SA" dirty="0" smtClean="0"/>
              <a:t>7-أنها ملتزمة للطرفين ويمكن تعديل بنود العقد إذا لزم الأمر</a:t>
            </a:r>
          </a:p>
          <a:p>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أذكري </a:t>
            </a:r>
            <a:r>
              <a:rPr lang="ar-SA" dirty="0" smtClean="0"/>
              <a:t>القواعد العامة التي يجب مراعاتها في العقود السلوكية؟</a:t>
            </a:r>
          </a:p>
          <a:p>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التنظيم الذاتي</a:t>
            </a:r>
            <a:endParaRPr lang="ar-SA" dirty="0"/>
          </a:p>
        </p:txBody>
      </p:sp>
      <p:sp>
        <p:nvSpPr>
          <p:cNvPr id="3" name="عنصر نائب للمحتوى 2"/>
          <p:cNvSpPr>
            <a:spLocks noGrp="1"/>
          </p:cNvSpPr>
          <p:nvPr>
            <p:ph idx="1"/>
          </p:nvPr>
        </p:nvSpPr>
        <p:spPr/>
        <p:txBody>
          <a:bodyPr/>
          <a:lstStyle/>
          <a:p>
            <a:pPr>
              <a:buNone/>
            </a:pPr>
            <a:r>
              <a:rPr lang="ar-SA" dirty="0" smtClean="0"/>
              <a:t>إستراتيجية تعتمد على اعتبار الفرد ذاته هو الأداة الفعالة في سبيل تغيير أو تعديل سلوكه.</a:t>
            </a:r>
          </a:p>
          <a:p>
            <a:pPr>
              <a:buNone/>
            </a:pPr>
            <a:r>
              <a:rPr lang="ar-SA" dirty="0" smtClean="0"/>
              <a:t>تتضمن عملية تنظيم الذات ثلاث خطوات:</a:t>
            </a:r>
          </a:p>
          <a:p>
            <a:pPr>
              <a:buNone/>
            </a:pPr>
            <a:r>
              <a:rPr lang="ar-SA" dirty="0" smtClean="0"/>
              <a:t>1-ملاحظة الذات</a:t>
            </a:r>
          </a:p>
          <a:p>
            <a:pPr>
              <a:buNone/>
            </a:pPr>
            <a:r>
              <a:rPr lang="ar-SA" dirty="0" smtClean="0"/>
              <a:t>2-التقييم وإصدار الحكم</a:t>
            </a:r>
          </a:p>
          <a:p>
            <a:pPr>
              <a:buNone/>
            </a:pPr>
            <a:r>
              <a:rPr lang="ar-SA" dirty="0" smtClean="0"/>
              <a:t>3-الاستجابة الذاتية</a:t>
            </a:r>
          </a:p>
          <a:p>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ضبط المثير</a:t>
            </a:r>
            <a:endParaRPr lang="ar-SA" dirty="0"/>
          </a:p>
        </p:txBody>
      </p:sp>
      <p:sp>
        <p:nvSpPr>
          <p:cNvPr id="3" name="عنصر نائب للمحتوى 2"/>
          <p:cNvSpPr>
            <a:spLocks noGrp="1"/>
          </p:cNvSpPr>
          <p:nvPr>
            <p:ph idx="1"/>
          </p:nvPr>
        </p:nvSpPr>
        <p:spPr/>
        <p:txBody>
          <a:bodyPr/>
          <a:lstStyle/>
          <a:p>
            <a:pPr>
              <a:buNone/>
            </a:pPr>
            <a:endParaRPr lang="ar-SA" dirty="0" smtClean="0"/>
          </a:p>
          <a:p>
            <a:pPr algn="ctr">
              <a:buNone/>
            </a:pPr>
            <a:endParaRPr lang="ar-SA" dirty="0" smtClean="0"/>
          </a:p>
          <a:p>
            <a:pPr algn="ctr">
              <a:buNone/>
            </a:pPr>
            <a:r>
              <a:rPr lang="ar-SA" dirty="0" smtClean="0"/>
              <a:t>يقصد </a:t>
            </a:r>
            <a:r>
              <a:rPr lang="ar-SA" dirty="0" err="1" smtClean="0"/>
              <a:t>به</a:t>
            </a:r>
            <a:r>
              <a:rPr lang="ar-SA" dirty="0" smtClean="0"/>
              <a:t> ضبط السلوك من خلال التحكم بالمثيرات التي تسبقه.</a:t>
            </a:r>
          </a:p>
          <a:p>
            <a:endParaRPr lang="ar-S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العوامل التي تؤدي إلى زيادة فعالية ضبط المثير</a:t>
            </a:r>
            <a:endParaRPr lang="ar-SA" dirty="0"/>
          </a:p>
        </p:txBody>
      </p:sp>
      <p:sp>
        <p:nvSpPr>
          <p:cNvPr id="3" name="عنصر نائب للمحتوى 2"/>
          <p:cNvSpPr>
            <a:spLocks noGrp="1"/>
          </p:cNvSpPr>
          <p:nvPr>
            <p:ph idx="1"/>
          </p:nvPr>
        </p:nvSpPr>
        <p:spPr/>
        <p:txBody>
          <a:bodyPr/>
          <a:lstStyle/>
          <a:p>
            <a:pPr>
              <a:buNone/>
            </a:pPr>
            <a:endParaRPr lang="ar-SA" dirty="0" smtClean="0"/>
          </a:p>
          <a:p>
            <a:pPr>
              <a:buNone/>
            </a:pPr>
            <a:r>
              <a:rPr lang="ar-SA" dirty="0" smtClean="0"/>
              <a:t>1-تحديد </a:t>
            </a:r>
            <a:r>
              <a:rPr lang="ar-SA" dirty="0" smtClean="0"/>
              <a:t>خصائص الموقف الذي سيحدث فيه السلوك بشكل كامل وواضح.</a:t>
            </a:r>
          </a:p>
          <a:p>
            <a:pPr>
              <a:buNone/>
            </a:pPr>
            <a:r>
              <a:rPr lang="ar-SA" dirty="0" smtClean="0"/>
              <a:t>2-تعزيز السلوك بوجود المثيرات المناسبة.</a:t>
            </a:r>
          </a:p>
          <a:p>
            <a:pPr>
              <a:buNone/>
            </a:pPr>
            <a:r>
              <a:rPr lang="ar-SA" dirty="0" smtClean="0"/>
              <a:t>3-تركيز انتباه الفرد على المثيرات السابقة لجعلها أكثر وضوحاً وتمييزاً مما يسهل عملية ضبط المثير.</a:t>
            </a:r>
          </a:p>
          <a:p>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الاعتبارات التي يجب مراعاتها في تعديل السلوك</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1-يجب على المعلم تقبل الطفل بما هو عليه عند القيام بتعديل السلوك.</a:t>
            </a:r>
          </a:p>
          <a:p>
            <a:pPr>
              <a:buNone/>
            </a:pPr>
            <a:r>
              <a:rPr lang="ar-SA" dirty="0" smtClean="0"/>
              <a:t>2-إيجاد جو من الألفة بين المعلم والطفل.</a:t>
            </a:r>
          </a:p>
          <a:p>
            <a:pPr>
              <a:buNone/>
            </a:pPr>
            <a:r>
              <a:rPr lang="ar-SA" dirty="0" smtClean="0"/>
              <a:t>3-تحديد المحفزات التي تثير السلوك المستهدف.</a:t>
            </a:r>
          </a:p>
          <a:p>
            <a:pPr>
              <a:buNone/>
            </a:pPr>
            <a:r>
              <a:rPr lang="ar-SA" dirty="0" smtClean="0"/>
              <a:t>4-يجب توضيح السلوك الخاطئ للطفل وما يمكن أن يترتب عليه.</a:t>
            </a:r>
          </a:p>
          <a:p>
            <a:pPr>
              <a:buNone/>
            </a:pPr>
            <a:r>
              <a:rPr lang="ar-SA" dirty="0" smtClean="0"/>
              <a:t>5-تعزيز الاستجابة أو السلوك الصحيح فقط.</a:t>
            </a:r>
          </a:p>
          <a:p>
            <a:pPr>
              <a:buNone/>
            </a:pPr>
            <a:r>
              <a:rPr lang="ar-SA" dirty="0" smtClean="0"/>
              <a:t>6- يجب تقديم المعزز عقب حدوث السلوك مباشرة.</a:t>
            </a:r>
          </a:p>
          <a:p>
            <a:pPr>
              <a:buNone/>
            </a:pPr>
            <a:r>
              <a:rPr lang="ar-SA" dirty="0" smtClean="0"/>
              <a:t>أنظر </a:t>
            </a:r>
            <a:r>
              <a:rPr lang="ar-SA" dirty="0" err="1" smtClean="0"/>
              <a:t>ص</a:t>
            </a:r>
            <a:r>
              <a:rPr lang="ar-SA" dirty="0" smtClean="0"/>
              <a:t> 142و143</a:t>
            </a:r>
          </a:p>
          <a:p>
            <a:pPr>
              <a:buNone/>
            </a:pPr>
            <a:endParaRPr lang="ar-S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تعريف تشكيل السلوك</a:t>
            </a:r>
            <a:endParaRPr lang="ar-SA" dirty="0"/>
          </a:p>
        </p:txBody>
      </p:sp>
      <p:sp>
        <p:nvSpPr>
          <p:cNvPr id="3" name="عنصر نائب للمحتوى 2"/>
          <p:cNvSpPr>
            <a:spLocks noGrp="1"/>
          </p:cNvSpPr>
          <p:nvPr>
            <p:ph idx="1"/>
          </p:nvPr>
        </p:nvSpPr>
        <p:spPr/>
        <p:txBody>
          <a:bodyPr/>
          <a:lstStyle/>
          <a:p>
            <a:pPr algn="ctr">
              <a:buNone/>
            </a:pPr>
            <a:r>
              <a:rPr lang="ar-SA" dirty="0" smtClean="0"/>
              <a:t>هو التعزيزات التفاضلية للتقارب التدريجي للسلوك المرغوب .</a:t>
            </a:r>
          </a:p>
          <a:p>
            <a:pPr algn="ctr">
              <a:buNone/>
            </a:pPr>
            <a:r>
              <a:rPr lang="ar-SA" dirty="0" smtClean="0"/>
              <a:t>وبدلاً من الانتظار لحدوث سلوك جديد بشكله النهائي فإننا نعزز كل تشابه لذلك السلوك الجديد.</a:t>
            </a:r>
          </a:p>
          <a:p>
            <a:pPr algn="ctr">
              <a:buNone/>
            </a:pPr>
            <a:r>
              <a:rPr lang="ar-SA" dirty="0" smtClean="0"/>
              <a:t>مثال: تعزيز الطفل الذي يتعلم الكلام.</a:t>
            </a:r>
          </a:p>
          <a:p>
            <a:pPr algn="ctr">
              <a:buNone/>
            </a:pPr>
            <a:r>
              <a:rPr lang="ar-SA" dirty="0" smtClean="0"/>
              <a:t>ويعرف التشكيل أيضاً بأنه: الإجراء الذي يشتمل على التعزيز الإيجابي المنظم للاستجابات التي تقترب شيئاً فشيئاً من السلوك النهائي بهدف إحداث سلوك لا يوجد حالياً.</a:t>
            </a: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buNone/>
            </a:pPr>
            <a:r>
              <a:rPr lang="ar-SA" dirty="0" smtClean="0"/>
              <a:t>*تعزيز الشخص عند تأديته سلوك معيناً لا يعمل على زيادة احتمالية حدوث ذلك السلوك فقط ولكنه يقوي السلوكيات لمماثلة له أيضاً.</a:t>
            </a:r>
          </a:p>
          <a:p>
            <a:pPr algn="ctr">
              <a:buNone/>
            </a:pPr>
            <a:r>
              <a:rPr lang="ar-SA" dirty="0" smtClean="0"/>
              <a:t>*التشكيل لا يعني خلق سلوكيات جديدة من لاشي.</a:t>
            </a:r>
          </a:p>
          <a:p>
            <a:pPr algn="ctr">
              <a:buNone/>
            </a:pPr>
            <a:r>
              <a:rPr lang="ar-SA" dirty="0" smtClean="0"/>
              <a:t>*على الرغم من أن السلوك المستهدف نفسه لا يكون موجود لدى الفرد كاملاً إلا أنه غالباً ما يوجد لديه سلوك قريب منه.</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إجراءات تشكيل السلوك</a:t>
            </a:r>
            <a:endParaRPr lang="ar-SA" dirty="0"/>
          </a:p>
        </p:txBody>
      </p:sp>
      <p:sp>
        <p:nvSpPr>
          <p:cNvPr id="3" name="عنصر نائب للمحتوى 2"/>
          <p:cNvSpPr>
            <a:spLocks noGrp="1"/>
          </p:cNvSpPr>
          <p:nvPr>
            <p:ph idx="1"/>
          </p:nvPr>
        </p:nvSpPr>
        <p:spPr/>
        <p:txBody>
          <a:bodyPr/>
          <a:lstStyle/>
          <a:p>
            <a:pPr>
              <a:buNone/>
            </a:pPr>
            <a:r>
              <a:rPr lang="ar-SA" dirty="0" smtClean="0"/>
              <a:t>1- تحديد السلوك أو الهدف النهائي من استخدام هذا السلوك.</a:t>
            </a:r>
          </a:p>
          <a:p>
            <a:pPr>
              <a:buNone/>
            </a:pPr>
            <a:r>
              <a:rPr lang="ar-SA" dirty="0" smtClean="0"/>
              <a:t>2- تحديد السلوك المؤدي إلى السلوك النهائي إلى عدد من الخطوات الفرعية.</a:t>
            </a:r>
          </a:p>
          <a:p>
            <a:pPr>
              <a:buNone/>
            </a:pPr>
            <a:r>
              <a:rPr lang="ar-SA" dirty="0" smtClean="0"/>
              <a:t>3-تعزيز كل خطوة من الخطوات الناجحة التي تقترب تدريجياً من السلوك النهائي.</a:t>
            </a:r>
          </a:p>
          <a:p>
            <a:pPr>
              <a:buNone/>
            </a:pPr>
            <a:r>
              <a:rPr lang="ar-SA" dirty="0" smtClean="0"/>
              <a:t>4-صعوبة الانتقال من خطوة فرعية إلى خطوة أخرى إذا لم ينجح الفرد في الخطوة السابقة أي الانتقال تدريجياً من مستوى أداء إلى مستوى آخر.</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pPr>
              <a:buNone/>
            </a:pPr>
            <a:endParaRPr lang="ar-SA" dirty="0" smtClean="0"/>
          </a:p>
          <a:p>
            <a:pPr>
              <a:buNone/>
            </a:pPr>
            <a:endParaRPr lang="ar-SA" dirty="0" smtClean="0"/>
          </a:p>
          <a:p>
            <a:pPr algn="ctr">
              <a:buNone/>
            </a:pPr>
            <a:r>
              <a:rPr lang="ar-SA" dirty="0" smtClean="0"/>
              <a:t>أورد </a:t>
            </a:r>
            <a:r>
              <a:rPr lang="ar-SA" dirty="0" smtClean="0"/>
              <a:t>العلي 1986م مجموعة من التوجيهات العامة التي تعمل على سرعه تعلم سلوك معين أذكري هذه التوجيهات الثلاثة؟</a:t>
            </a:r>
          </a:p>
          <a:p>
            <a:pPr>
              <a:buNone/>
            </a:pP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buNone/>
            </a:pPr>
            <a:r>
              <a:rPr lang="ar-SA" dirty="0" smtClean="0"/>
              <a:t>يمكن استخدام أسلوب التشكيل مع مختلف الفئات العمرية وخاصة مع ذوي الإعاقات لتعليمهم سلوكيات مختلفة مثل:</a:t>
            </a:r>
          </a:p>
          <a:p>
            <a:pPr algn="ctr">
              <a:buNone/>
            </a:pPr>
            <a:r>
              <a:rPr lang="ar-SA" dirty="0" smtClean="0"/>
              <a:t> العناية بالذات ، تنمية المهارات الاجتماعية، والاعتماد على النفس ، والمهارات الحياتية، وإبقاء الطفل في مقعده ، والقراءة والكتابة والتحدث، وتدريب الأطفال الصم على إخراج الحروف ......الخ.</a:t>
            </a:r>
          </a:p>
          <a:p>
            <a:pPr algn="ctr">
              <a:buFont typeface="Arial" pitchFamily="34" charset="0"/>
              <a:buChar char="•"/>
            </a:pPr>
            <a:endParaRPr lang="ar-SA" dirty="0" smtClean="0"/>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عيوب تشكيل السلوك</a:t>
            </a:r>
            <a:endParaRPr lang="ar-SA" dirty="0"/>
          </a:p>
        </p:txBody>
      </p:sp>
      <p:sp>
        <p:nvSpPr>
          <p:cNvPr id="3" name="عنصر نائب للمحتوى 2"/>
          <p:cNvSpPr>
            <a:spLocks noGrp="1"/>
          </p:cNvSpPr>
          <p:nvPr>
            <p:ph idx="1"/>
          </p:nvPr>
        </p:nvSpPr>
        <p:spPr/>
        <p:txBody>
          <a:bodyPr/>
          <a:lstStyle/>
          <a:p>
            <a:pPr>
              <a:buNone/>
            </a:pPr>
            <a:r>
              <a:rPr lang="ar-SA" dirty="0" smtClean="0"/>
              <a:t>1-إن تشكيل السلوك قد يتم بطريقة غير فعالة من قبل القائمين على استخدامه ، كما أن الحصول على قياسات ثابتة مناسبة قد يكون من الصعب.</a:t>
            </a:r>
          </a:p>
          <a:p>
            <a:pPr>
              <a:buNone/>
            </a:pPr>
            <a:r>
              <a:rPr lang="ar-SA" dirty="0" smtClean="0"/>
              <a:t>2-يحتاج تشكيل السلوك إلى ممارسين ذوي مهارة عالية لتوجيه الأفراد على التنبؤ بإشارات دقيقة للأداء في الخطوة التالية.</a:t>
            </a:r>
          </a:p>
          <a:p>
            <a:pPr>
              <a:buNone/>
            </a:pPr>
            <a:r>
              <a:rPr lang="ar-SA" dirty="0" smtClean="0"/>
              <a:t>3-يعد تشكيل السلوك مضيعة للوقت.</a:t>
            </a: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43</TotalTime>
  <Words>1470</Words>
  <Application>Microsoft Office PowerPoint</Application>
  <PresentationFormat>عرض على الشاشة (3:4)‏</PresentationFormat>
  <Paragraphs>184</Paragraphs>
  <Slides>37</Slides>
  <Notes>0</Notes>
  <HiddenSlides>0</HiddenSlides>
  <MMClips>0</MMClips>
  <ScaleCrop>false</ScaleCrop>
  <HeadingPairs>
    <vt:vector size="4" baseType="variant">
      <vt:variant>
        <vt:lpstr>سمة</vt:lpstr>
      </vt:variant>
      <vt:variant>
        <vt:i4>1</vt:i4>
      </vt:variant>
      <vt:variant>
        <vt:lpstr>عناوين الشرائح</vt:lpstr>
      </vt:variant>
      <vt:variant>
        <vt:i4>37</vt:i4>
      </vt:variant>
    </vt:vector>
  </HeadingPairs>
  <TitlesOfParts>
    <vt:vector size="38" baseType="lpstr">
      <vt:lpstr>حيوية</vt:lpstr>
      <vt:lpstr>تعديل وبناء السلوك</vt:lpstr>
      <vt:lpstr>استراتيجيات تشكيل السلوك</vt:lpstr>
      <vt:lpstr> استراتيجيات تعديل السلوك 1- تشكيل السلوك </vt:lpstr>
      <vt:lpstr>تعريف تشكيل السلوك</vt:lpstr>
      <vt:lpstr>الشريحة 5</vt:lpstr>
      <vt:lpstr>إجراءات تشكيل السلوك</vt:lpstr>
      <vt:lpstr>سؤال للطرح</vt:lpstr>
      <vt:lpstr>الشريحة 8</vt:lpstr>
      <vt:lpstr>عيوب تشكيل السلوك</vt:lpstr>
      <vt:lpstr>2- التسلسل السلوكي</vt:lpstr>
      <vt:lpstr>الشريحة 11</vt:lpstr>
      <vt:lpstr>الفرق بين التسلسل والتشكيل</vt:lpstr>
      <vt:lpstr>سؤال للطرح</vt:lpstr>
      <vt:lpstr>3- النمذجة(التعلم بالتقليد)</vt:lpstr>
      <vt:lpstr>خطوات يقوم بها معدل السلوك عند تدريب الفرد على التقليد</vt:lpstr>
      <vt:lpstr>الشريحة 16</vt:lpstr>
      <vt:lpstr>أهداف النمذجة</vt:lpstr>
      <vt:lpstr>أنواع النمذجة</vt:lpstr>
      <vt:lpstr>العوامل التي تزيد من فعالية النمذجة</vt:lpstr>
      <vt:lpstr>4- التلقين</vt:lpstr>
      <vt:lpstr>سؤال للطرح </vt:lpstr>
      <vt:lpstr>أنواع التلقين</vt:lpstr>
      <vt:lpstr>5- الإخفاء “السحب التدريجي“</vt:lpstr>
      <vt:lpstr>كيفية استخدام الإخفاء</vt:lpstr>
      <vt:lpstr>6- التعميم</vt:lpstr>
      <vt:lpstr>أنواع التعميم</vt:lpstr>
      <vt:lpstr>استراتيجيات تعميم السلوك ”المهارات المكتسبة“</vt:lpstr>
      <vt:lpstr>التعاقد السلوكي</vt:lpstr>
      <vt:lpstr>ذكر عبدالله (2015) مكونات الاتفاق في العقد السلوكي على النحو التالي:</vt:lpstr>
      <vt:lpstr>سؤال للطرح</vt:lpstr>
      <vt:lpstr>خصائص العقود السلوكية</vt:lpstr>
      <vt:lpstr>سؤال للطرح</vt:lpstr>
      <vt:lpstr>التنظيم الذاتي</vt:lpstr>
      <vt:lpstr>ضبط المثير</vt:lpstr>
      <vt:lpstr>العوامل التي تؤدي إلى زيادة فعالية ضبط المثير</vt:lpstr>
      <vt:lpstr>الاعتبارات التي يجب مراعاتها في تعديل السلوك</vt:lpstr>
      <vt:lpstr>الشريحة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تعديل وبناء السلوك</dc:title>
  <dc:creator>user</dc:creator>
  <cp:lastModifiedBy>user</cp:lastModifiedBy>
  <cp:revision>6</cp:revision>
  <dcterms:created xsi:type="dcterms:W3CDTF">2021-02-17T15:13:03Z</dcterms:created>
  <dcterms:modified xsi:type="dcterms:W3CDTF">2021-02-17T15:56:28Z</dcterms:modified>
</cp:coreProperties>
</file>