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972" r:id="rId1"/>
  </p:sldMasterIdLst>
  <p:notesMasterIdLst>
    <p:notesMasterId r:id="rId26"/>
  </p:notesMasterIdLst>
  <p:sldIdLst>
    <p:sldId id="278" r:id="rId2"/>
    <p:sldId id="327" r:id="rId3"/>
    <p:sldId id="328" r:id="rId4"/>
    <p:sldId id="329" r:id="rId5"/>
    <p:sldId id="332" r:id="rId6"/>
    <p:sldId id="333" r:id="rId7"/>
    <p:sldId id="331" r:id="rId8"/>
    <p:sldId id="334" r:id="rId9"/>
    <p:sldId id="275" r:id="rId10"/>
    <p:sldId id="280" r:id="rId11"/>
    <p:sldId id="281" r:id="rId12"/>
    <p:sldId id="305" r:id="rId13"/>
    <p:sldId id="308" r:id="rId14"/>
    <p:sldId id="326" r:id="rId15"/>
    <p:sldId id="307" r:id="rId16"/>
    <p:sldId id="306" r:id="rId17"/>
    <p:sldId id="325" r:id="rId18"/>
    <p:sldId id="309" r:id="rId19"/>
    <p:sldId id="310" r:id="rId20"/>
    <p:sldId id="311" r:id="rId21"/>
    <p:sldId id="304" r:id="rId22"/>
    <p:sldId id="312" r:id="rId23"/>
    <p:sldId id="293" r:id="rId24"/>
    <p:sldId id="324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7158" autoAdjust="0"/>
  </p:normalViewPr>
  <p:slideViewPr>
    <p:cSldViewPr>
      <p:cViewPr>
        <p:scale>
          <a:sx n="57" d="100"/>
          <a:sy n="57" d="100"/>
        </p:scale>
        <p:origin x="-16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27/06/38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7DFD-5EC9-4028-A894-B59831BF5E43}" type="datetime1">
              <a:rPr lang="ar-SA" smtClean="0"/>
              <a:t>27/06/38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3F0-13DE-4A01-BBE9-B9DE0D86EDDA}" type="datetime1">
              <a:rPr lang="ar-SA" smtClean="0"/>
              <a:t>27/06/38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AA5-80A7-44AC-89A4-6E6EC51E19DE}" type="datetime1">
              <a:rPr lang="ar-SA" smtClean="0"/>
              <a:t>27/06/38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977E-E6F3-4944-84C2-D5C7A376D0DC}" type="datetime1">
              <a:rPr lang="ar-SA" smtClean="0"/>
              <a:t>27/06/38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أ.مشاعل المطلق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CEA-AC3E-4D4F-B29A-CF04DD5F7EE6}" type="datetime1">
              <a:rPr lang="ar-SA" smtClean="0"/>
              <a:t>27/06/38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A81-C29F-446E-9210-CA5113304050}" type="datetime1">
              <a:rPr lang="ar-SA" smtClean="0"/>
              <a:t>27/06/38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09D6-80D7-46C9-B87C-70E239B52BA5}" type="datetime1">
              <a:rPr lang="ar-SA" smtClean="0"/>
              <a:t>27/06/38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520-1613-4054-99DA-42915B169503}" type="datetime1">
              <a:rPr lang="ar-SA" smtClean="0"/>
              <a:t>27/06/38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ED8-3182-4FAB-B5F2-4634538B55AF}" type="datetime1">
              <a:rPr lang="ar-SA" smtClean="0"/>
              <a:t>27/06/38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907-76B7-4762-84E4-0BF683D11CB9}" type="datetime1">
              <a:rPr lang="ar-SA" smtClean="0"/>
              <a:t>27/06/38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EE58-F30F-46C1-8BF6-CE2C96B7231E}" type="datetime1">
              <a:rPr lang="ar-SA" smtClean="0"/>
              <a:t>27/06/38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6293-77AF-4B63-9474-9E682F624605}" type="datetime1">
              <a:rPr lang="ar-SA" smtClean="0"/>
              <a:t>27/06/38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527D50-DE5B-4A55-9567-F8772B70335A}" type="datetime1">
              <a:rPr lang="ar-SA" smtClean="0"/>
              <a:t>27/06/38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  <a:endParaRPr lang="ar-SA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9860" r="1"/>
          <a:stretch/>
        </p:blipFill>
        <p:spPr bwMode="auto">
          <a:xfrm>
            <a:off x="7469267" y="1631704"/>
            <a:ext cx="12661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2016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"/>
          <a:stretch/>
        </p:blipFill>
        <p:spPr>
          <a:xfrm>
            <a:off x="323528" y="476672"/>
            <a:ext cx="8345616" cy="54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>
          <a:xfrm>
            <a:off x="165387" y="188640"/>
            <a:ext cx="8746250" cy="58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Access - Database4 : قاعدة بيانات- C:\Users\CACS26F1L1-046\Documents\Database4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8" y="262362"/>
            <a:ext cx="8244408" cy="58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Access - كلية خدمة المجتمع : قاعدة بيانات- C:\Users\CACS26F1L1-046\Documents\كلية خدمة المجتمع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5" y="246711"/>
            <a:ext cx="8471248" cy="59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928"/>
            <a:ext cx="8211638" cy="5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5" name="صورة 4" descr="Access - كلية خدمة المجتمع : قاعدة بيانات- C:\Users\CACS26F1L1-046\Documents\كلية خدمة المجتمع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57103" cy="56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1026" name="Picture 2" descr="http://www.infoconstantine.com/wp-content/uploads/2013/10/archives_depart_accro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67544" y="4365104"/>
            <a:ext cx="828092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ar-SA" sz="2800" dirty="0" smtClean="0"/>
              <a:t>قواعد البيانات موجودة منذ القدم عندما بدأ اهتمام الناس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بالمعلومات</a:t>
            </a:r>
            <a:r>
              <a:rPr lang="ar-SA" sz="2800" dirty="0" smtClean="0"/>
              <a:t> , فدونوها في أوراق ثم نظموها في ملفات , ثم صنفوها في أدراج داخل خزائن للحفظ وهي عملية مكلفة ومجهدة لكنها ضرورية للاحتفاظ بالمعلومات .</a:t>
            </a:r>
          </a:p>
          <a:p>
            <a:pPr marL="0" indent="0" algn="just">
              <a:buFont typeface="Wingdings 2"/>
              <a:buNone/>
            </a:pPr>
            <a:endParaRPr lang="ar-SA" sz="2800" dirty="0" smtClean="0"/>
          </a:p>
          <a:p>
            <a:pPr>
              <a:buFont typeface="Wingdings 2"/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09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970081"/>
              </p:ext>
            </p:extLst>
          </p:nvPr>
        </p:nvGraphicFramePr>
        <p:xfrm>
          <a:off x="455951" y="721446"/>
          <a:ext cx="8238045" cy="5942014"/>
        </p:xfrm>
        <a:graphic>
          <a:graphicData uri="http://schemas.openxmlformats.org/drawingml/2006/table">
            <a:tbl>
              <a:tblPr rtl="1"/>
              <a:tblGrid>
                <a:gridCol w="3308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لإدراج رقم تلقائي لكل سجل يضاف الى الجدول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7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476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محسوب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قيمة بيانات بعد تطبيق عملية حسابية عليها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5134222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معالج البحث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ادخال مجموعة قيم والاختيار منها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3454763"/>
                  </a:ext>
                </a:extLst>
              </a:tr>
              <a:tr h="6139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921596" y="11663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3E9C4-93FD-4238-AD88-8BFE985DD29F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.</a:t>
            </a:r>
          </a:p>
          <a:p>
            <a:pPr algn="just"/>
            <a:r>
              <a:rPr lang="ar-SA" sz="3200" dirty="0" smtClean="0"/>
              <a:t>تنسيق 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فرز السجلات تصاعديا وتنازليا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501008"/>
            <a:ext cx="8280920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 smtClean="0"/>
              <a:t>عندما جاء الحاسب بقدرته العالية على التخزين قدم وسيلة جديدة وجيدة للاحتفاظ بالمعلومات , ألا وهي قواعد البيانات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5040560" cy="27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683567" y="2839251"/>
            <a:ext cx="8094433" cy="262829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ar-SA" sz="2800" dirty="0" smtClean="0"/>
              <a:t>في عصرنا الحالي أصبحت قواعد البيانات وتطبيقاتها , عنصرا جوهريا في تسيير أمور الحياة اليومية , حيث أن جميع الأنشطة التي يمارسها افراد المجتمع من تسجيل مواليد و وفيات و نتائج دراسية و وثائق سفر والعمليات البنكية وغيرها الكثير يجب فيها التعامل مع أحد قواعد البيانات .</a:t>
            </a:r>
            <a:endParaRPr lang="en-US" sz="2800" dirty="0" smtClean="0"/>
          </a:p>
          <a:p>
            <a:pPr marL="0" indent="0" algn="just">
              <a:buFont typeface="Wingdings 2"/>
              <a:buNone/>
            </a:pPr>
            <a:endParaRPr lang="ar-SA" sz="2800" dirty="0" smtClean="0"/>
          </a:p>
          <a:p>
            <a:pPr>
              <a:buFont typeface="Wingdings 2"/>
              <a:buNone/>
            </a:pP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2261">
            <a:off x="451983" y="785147"/>
            <a:ext cx="3761025" cy="15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/>
          <a:lstStyle/>
          <a:p>
            <a:pPr marL="0" indent="0" algn="just">
              <a:buNone/>
            </a:pPr>
            <a:r>
              <a:rPr lang="ar-SA" sz="2800" smtClean="0"/>
              <a:t>تستخدم في أي مجال يتعامل مع كمية كبيرة من البيانات .</a:t>
            </a:r>
          </a:p>
          <a:p>
            <a:pPr marL="0" indent="0" algn="just">
              <a:buNone/>
            </a:pPr>
            <a:endParaRPr lang="ar-SA" sz="2800" smtClean="0"/>
          </a:p>
          <a:p>
            <a:pPr marL="514350" indent="-514350" algn="just"/>
            <a:r>
              <a:rPr lang="ar-SA" sz="2800" smtClean="0"/>
              <a:t>القطاعات الحكومية : نظام الاحوال المدنية – الجوازات .</a:t>
            </a:r>
          </a:p>
          <a:p>
            <a:pPr marL="514350" indent="-514350" algn="just"/>
            <a:r>
              <a:rPr lang="ar-SA" sz="2800" smtClean="0"/>
              <a:t>المستشفيات للاحتفاظ بملفات المرضى .</a:t>
            </a:r>
          </a:p>
          <a:p>
            <a:pPr marL="514350" indent="-514350" algn="just"/>
            <a:r>
              <a:rPr lang="ar-SA" sz="2800" smtClean="0"/>
              <a:t>الجامعات و المدارس العامة .</a:t>
            </a:r>
          </a:p>
          <a:p>
            <a:pPr marL="514350" indent="-514350" algn="just"/>
            <a:r>
              <a:rPr lang="ar-SA" sz="2800" smtClean="0"/>
              <a:t>البنوك .</a:t>
            </a:r>
          </a:p>
          <a:p>
            <a:pPr marL="514350" indent="-514350" algn="just"/>
            <a:r>
              <a:rPr lang="ar-SA" sz="2800" smtClean="0"/>
              <a:t>المكتبات .</a:t>
            </a:r>
          </a:p>
          <a:p>
            <a:pPr>
              <a:buNone/>
            </a:pPr>
            <a:endParaRPr lang="ar-SA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أين تستخدم برامج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0222" y="415350"/>
            <a:ext cx="62281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مفاهيم في قواعد البيانات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10" y="3413324"/>
            <a:ext cx="8305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Data)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 </a:t>
            </a:r>
          </a:p>
          <a:p>
            <a:r>
              <a:rPr lang="ar-SA" sz="2400" dirty="0" smtClean="0"/>
              <a:t>هي قيم ثابته ليس لها معنى . ماذا يعني الرقم 24 ؟ من هو محمد ؟ 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2425" y="4775106"/>
            <a:ext cx="788436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المعلومات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Information)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 </a:t>
            </a:r>
          </a:p>
          <a:p>
            <a:r>
              <a:rPr lang="ar-SA" sz="2400" dirty="0" smtClean="0"/>
              <a:t>هي البيانات التي تمت معالجتها فأصبحت في صورة ملائمة ومفهومة للمستخدم.</a:t>
            </a: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1109" y="1412776"/>
            <a:ext cx="8305685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قواعد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Database)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ar-SA" sz="2400" dirty="0" smtClean="0"/>
              <a:t>هي مجموعة كبيرة من البيانات التي تجمعها علاقة معينة وتكون مخزنة تخزين دائم </a:t>
            </a:r>
            <a:r>
              <a:rPr lang="ar-SA" sz="2400" dirty="0" smtClean="0"/>
              <a:t>.</a:t>
            </a:r>
          </a:p>
          <a:p>
            <a:pPr algn="just"/>
            <a:r>
              <a:rPr lang="ar-SA" sz="2400" dirty="0"/>
              <a:t>دليل الهاتف الذي يشتمل على اسماء وأرقام هواتف سكان الرياض يعتبر قاعدة </a:t>
            </a:r>
            <a:r>
              <a:rPr lang="ar-SA" sz="2400" dirty="0" smtClean="0"/>
              <a:t>بيانات</a:t>
            </a:r>
            <a:endParaRPr lang="ar-SA" sz="2400" dirty="0"/>
          </a:p>
          <a:p>
            <a:pPr algn="just"/>
            <a:r>
              <a:rPr lang="ar-SA" sz="2400" dirty="0"/>
              <a:t>ملفات المرضى في مستوصف الحي يعتبر قاعدة بيانات .</a:t>
            </a:r>
          </a:p>
          <a:p>
            <a:endParaRPr lang="ar-S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4" name="Group 114"/>
          <p:cNvGraphicFramePr>
            <a:graphicFrameLocks noGrp="1"/>
          </p:cNvGraphicFramePr>
          <p:nvPr/>
        </p:nvGraphicFramePr>
        <p:xfrm>
          <a:off x="755650" y="762000"/>
          <a:ext cx="7112000" cy="5707888"/>
        </p:xfrm>
        <a:graphic>
          <a:graphicData uri="http://schemas.openxmlformats.org/drawingml/2006/table">
            <a:tbl>
              <a:tblPr rtl="1"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رقم الملف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الاسم الأول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أسم الأب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العائلة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رقم الهاتف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العنوان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تاريخ الميلاد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أمال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4222890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الريان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أيمان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2325559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العليا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ندى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2325550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المروج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سارة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سالم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الناصر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4912220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الملز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خالد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علي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القاسم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4989444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الربوة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خالد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ثامر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الراشد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2326783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الروابي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روان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وائل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الفهد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2324555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الفلاح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4222890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الريان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إبراهيم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2328897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الغدير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ندى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الحامد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4567865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الملز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3360218" y="84138"/>
            <a:ext cx="2701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SA" sz="2800" b="1" u="sng" dirty="0" smtClean="0"/>
              <a:t>جدول ملفات  </a:t>
            </a:r>
            <a:r>
              <a:rPr lang="ar-SA" sz="2800" b="1" u="sng" dirty="0"/>
              <a:t>المرضى</a:t>
            </a:r>
            <a:endParaRPr lang="en-US" sz="2800" b="1" u="sng" dirty="0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 flipH="1">
            <a:off x="7956550" y="25654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chemeClr val="accent1"/>
                </a:solidFill>
              </a:rPr>
              <a:t>نظم إدارة قواعد </a:t>
            </a:r>
            <a:r>
              <a:rPr lang="ar-SA" sz="2800" dirty="0" smtClean="0">
                <a:solidFill>
                  <a:schemeClr val="accent1"/>
                </a:solidFill>
              </a:rPr>
              <a:t>البيانات - </a:t>
            </a:r>
            <a:r>
              <a:rPr lang="en-US" sz="2800" dirty="0" smtClean="0">
                <a:solidFill>
                  <a:schemeClr val="accent1"/>
                </a:solidFill>
              </a:rPr>
              <a:t>DBMS</a:t>
            </a:r>
            <a:r>
              <a:rPr lang="ar-SA" sz="2800" dirty="0" smtClean="0">
                <a:solidFill>
                  <a:schemeClr val="accent1"/>
                </a:solidFill>
              </a:rPr>
              <a:t> -</a:t>
            </a:r>
            <a:br>
              <a:rPr lang="ar-SA" sz="2800" dirty="0" smtClean="0">
                <a:solidFill>
                  <a:schemeClr val="accent1"/>
                </a:solidFill>
              </a:rPr>
            </a:br>
            <a:r>
              <a:rPr lang="en-US" sz="2800" u="sng" dirty="0">
                <a:solidFill>
                  <a:schemeClr val="accent1"/>
                </a:solidFill>
              </a:rPr>
              <a:t>Database Management </a:t>
            </a:r>
            <a:r>
              <a:rPr lang="en-US" sz="2800" u="sng" dirty="0" smtClean="0">
                <a:solidFill>
                  <a:schemeClr val="accent1"/>
                </a:solidFill>
              </a:rPr>
              <a:t>Systems</a:t>
            </a:r>
            <a:endParaRPr lang="ar-SA" sz="28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466390"/>
            <a:ext cx="827645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هي مجموعة من البرامج المصممة خصيصا لإنشاء ومعالجة  قواعد البيانات والتعامل معها . تتوفر </a:t>
            </a:r>
            <a:r>
              <a:rPr lang="ar-SA" sz="2800" dirty="0"/>
              <a:t>على مختلف الأجهزة ونظم التشغيل سواء كانت على حاسبات شخصية أو كبيرة أو شبكات .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chemeClr val="accent2"/>
                </a:solidFill>
              </a:rPr>
              <a:t>مايكروسوفت اكسس </a:t>
            </a:r>
            <a:r>
              <a:rPr lang="en-US" sz="2800" dirty="0" smtClean="0">
                <a:solidFill>
                  <a:schemeClr val="accent2"/>
                </a:solidFill>
              </a:rPr>
              <a:t>Microsoft </a:t>
            </a:r>
            <a:r>
              <a:rPr lang="en-US" sz="2800" dirty="0">
                <a:solidFill>
                  <a:schemeClr val="accent2"/>
                </a:solidFill>
              </a:rPr>
              <a:t>Access</a:t>
            </a:r>
            <a:r>
              <a:rPr lang="en-US" sz="2800" dirty="0"/>
              <a:t> </a:t>
            </a:r>
            <a:r>
              <a:rPr lang="ar-SA" sz="2800" dirty="0"/>
              <a:t> على الحاسبات الشخصية .</a:t>
            </a:r>
          </a:p>
          <a:p>
            <a:pPr marL="0" indent="0">
              <a:buNone/>
            </a:pPr>
            <a:r>
              <a:rPr lang="ar-SA" sz="2800" dirty="0">
                <a:solidFill>
                  <a:schemeClr val="accent2"/>
                </a:solidFill>
              </a:rPr>
              <a:t>اوراكل  </a:t>
            </a:r>
            <a:r>
              <a:rPr lang="en-US" sz="2800" dirty="0">
                <a:solidFill>
                  <a:schemeClr val="accent2"/>
                </a:solidFill>
              </a:rPr>
              <a:t>Oracle</a:t>
            </a:r>
            <a:r>
              <a:rPr lang="en-US" sz="2800" dirty="0"/>
              <a:t> </a:t>
            </a:r>
            <a:r>
              <a:rPr lang="ar-SA" sz="2800" dirty="0"/>
              <a:t>  على الحاسبات الشخصية و الكبيرة </a:t>
            </a:r>
            <a:r>
              <a:rPr lang="ar-SA" sz="2800" dirty="0" smtClean="0"/>
              <a:t>.</a:t>
            </a:r>
            <a:endParaRPr lang="ar-SA" sz="2800" dirty="0"/>
          </a:p>
          <a:p>
            <a:pPr marL="0" indent="0">
              <a:buNone/>
            </a:pPr>
            <a:r>
              <a:rPr lang="ar-SA" sz="2800" dirty="0"/>
              <a:t>	</a:t>
            </a:r>
            <a:endParaRPr lang="ar-SA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fbcdn-sphotos-b-a.akamaihd.net/hphotos-ak-prn1/t1/69850_220618698077682_6476374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16710"/>
            <a:ext cx="2160240" cy="18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610222" y="415350"/>
            <a:ext cx="62281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مفاهيم في قواعد البيانات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843132"/>
            <a:ext cx="8280920" cy="3744416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</a:t>
            </a:r>
            <a:r>
              <a:rPr lang="ar-SA" sz="2800" dirty="0" smtClean="0"/>
              <a:t>على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r>
              <a:rPr lang="ar-SA" sz="2800" dirty="0" smtClean="0"/>
              <a:t>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2016</a:t>
            </a: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15616" y="517604"/>
            <a:ext cx="7772400" cy="895172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Microsoft Access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269849" y="1159056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1437</TotalTime>
  <Words>790</Words>
  <Application>Microsoft Office PowerPoint</Application>
  <PresentationFormat>عرض على الشاشة (3:4)‏</PresentationFormat>
  <Paragraphs>201</Paragraphs>
  <Slides>24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أين تستخدم برامج قواعد البيانات :</vt:lpstr>
      <vt:lpstr>عرض تقديمي في PowerPoint</vt:lpstr>
      <vt:lpstr>عرض تقديمي في PowerPoint</vt:lpstr>
      <vt:lpstr>نظم إدارة قواعد البيانات - DBMS - Database Management Systems</vt:lpstr>
      <vt:lpstr>برنامج قواعد البيانات Microsoft Access :</vt:lpstr>
      <vt:lpstr>قاعدة البيانات فيAccess 2016 :</vt:lpstr>
      <vt:lpstr>انشاء قاعدة بيانات جديدة Create New Database: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أنواع البيانات Data Type </vt:lpstr>
      <vt:lpstr>عرض تقديمي في PowerPoint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137</cp:revision>
  <dcterms:created xsi:type="dcterms:W3CDTF">2012-03-02T14:49:28Z</dcterms:created>
  <dcterms:modified xsi:type="dcterms:W3CDTF">2017-03-25T11:23:57Z</dcterms:modified>
</cp:coreProperties>
</file>