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4"/>
  </p:sldMasterIdLst>
  <p:sldIdLst>
    <p:sldId id="265" r:id="rId5"/>
    <p:sldId id="266" r:id="rId6"/>
    <p:sldId id="267" r:id="rId7"/>
    <p:sldId id="268" r:id="rId8"/>
    <p:sldId id="280" r:id="rId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99967-BDF5-448C-94FC-59203B9FD000}" type="datetimeFigureOut">
              <a:rPr lang="ar-SA" smtClean="0"/>
              <a:pPr/>
              <a:t>21/02/38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0E09E-2D2F-4E19-8B5D-A3612B85F80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99967-BDF5-448C-94FC-59203B9FD000}" type="datetimeFigureOut">
              <a:rPr lang="ar-SA" smtClean="0"/>
              <a:pPr/>
              <a:t>21/02/38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0E09E-2D2F-4E19-8B5D-A3612B85F80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99967-BDF5-448C-94FC-59203B9FD000}" type="datetimeFigureOut">
              <a:rPr lang="ar-SA" smtClean="0"/>
              <a:pPr/>
              <a:t>21/02/38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0E09E-2D2F-4E19-8B5D-A3612B85F80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99967-BDF5-448C-94FC-59203B9FD000}" type="datetimeFigureOut">
              <a:rPr lang="ar-SA" smtClean="0"/>
              <a:pPr/>
              <a:t>21/02/38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0E09E-2D2F-4E19-8B5D-A3612B85F80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99967-BDF5-448C-94FC-59203B9FD000}" type="datetimeFigureOut">
              <a:rPr lang="ar-SA" smtClean="0"/>
              <a:pPr/>
              <a:t>21/02/38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0E09E-2D2F-4E19-8B5D-A3612B85F80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99967-BDF5-448C-94FC-59203B9FD000}" type="datetimeFigureOut">
              <a:rPr lang="ar-SA" smtClean="0"/>
              <a:pPr/>
              <a:t>21/02/38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0E09E-2D2F-4E19-8B5D-A3612B85F80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99967-BDF5-448C-94FC-59203B9FD000}" type="datetimeFigureOut">
              <a:rPr lang="ar-SA" smtClean="0"/>
              <a:pPr/>
              <a:t>21/02/38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0E09E-2D2F-4E19-8B5D-A3612B85F80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99967-BDF5-448C-94FC-59203B9FD000}" type="datetimeFigureOut">
              <a:rPr lang="ar-SA" smtClean="0"/>
              <a:pPr/>
              <a:t>21/02/38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0E09E-2D2F-4E19-8B5D-A3612B85F80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99967-BDF5-448C-94FC-59203B9FD000}" type="datetimeFigureOut">
              <a:rPr lang="ar-SA" smtClean="0"/>
              <a:pPr/>
              <a:t>21/02/38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0E09E-2D2F-4E19-8B5D-A3612B85F80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99967-BDF5-448C-94FC-59203B9FD000}" type="datetimeFigureOut">
              <a:rPr lang="ar-SA" smtClean="0"/>
              <a:pPr/>
              <a:t>21/02/38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0E09E-2D2F-4E19-8B5D-A3612B85F80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99967-BDF5-448C-94FC-59203B9FD000}" type="datetimeFigureOut">
              <a:rPr lang="ar-SA" smtClean="0"/>
              <a:pPr/>
              <a:t>21/02/38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0E09E-2D2F-4E19-8B5D-A3612B85F80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99967-BDF5-448C-94FC-59203B9FD000}" type="datetimeFigureOut">
              <a:rPr lang="ar-SA" smtClean="0"/>
              <a:pPr/>
              <a:t>21/02/38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0E09E-2D2F-4E19-8B5D-A3612B85F80E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051720" y="764704"/>
            <a:ext cx="5090319" cy="175432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600" b="1" dirty="0" smtClean="0">
                <a:solidFill>
                  <a:srgbClr val="C00000"/>
                </a:solidFill>
              </a:rPr>
              <a:t>المبادئ التي يقوم عليها المنحنى السمعي اللفظي </a:t>
            </a:r>
            <a:endParaRPr lang="ar-SA" sz="3600" b="1" dirty="0" smtClean="0">
              <a:solidFill>
                <a:srgbClr val="C0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3600" b="1" dirty="0">
              <a:solidFill>
                <a:srgbClr val="C00000"/>
              </a:solidFill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2051720" y="2852936"/>
            <a:ext cx="5090319" cy="20313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1400" b="1" dirty="0" smtClean="0">
                <a:solidFill>
                  <a:schemeClr val="tx1"/>
                </a:solidFill>
              </a:rPr>
              <a:t>الاكتشاف المبكر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1400" b="1" dirty="0" smtClean="0">
                <a:solidFill>
                  <a:schemeClr val="tx1"/>
                </a:solidFill>
              </a:rPr>
              <a:t>المتابعة الطبية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1400" b="1" dirty="0" smtClean="0">
                <a:solidFill>
                  <a:schemeClr val="tx1"/>
                </a:solidFill>
              </a:rPr>
              <a:t>الارشاد الأسري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1400" b="1" dirty="0" smtClean="0">
                <a:solidFill>
                  <a:schemeClr val="tx1"/>
                </a:solidFill>
              </a:rPr>
              <a:t>تشجيع الطفل على استخدام سمعه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1400" b="1" dirty="0" smtClean="0">
                <a:solidFill>
                  <a:schemeClr val="tx1"/>
                </a:solidFill>
              </a:rPr>
              <a:t>الجلسات الفردية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1400" b="1" dirty="0" smtClean="0">
                <a:solidFill>
                  <a:schemeClr val="tx1"/>
                </a:solidFill>
              </a:rPr>
              <a:t>مراقبة اصواتهم «المسجل «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1400" b="1" dirty="0" smtClean="0">
                <a:solidFill>
                  <a:schemeClr val="tx1"/>
                </a:solidFill>
              </a:rPr>
              <a:t>استخدام انماط الطور </a:t>
            </a:r>
            <a:r>
              <a:rPr lang="ar-SA" sz="1400" b="1" dirty="0" err="1" smtClean="0">
                <a:solidFill>
                  <a:schemeClr val="tx1"/>
                </a:solidFill>
              </a:rPr>
              <a:t>النمائي</a:t>
            </a:r>
            <a:r>
              <a:rPr lang="ar-SA" sz="1400" b="1" dirty="0" smtClean="0">
                <a:solidFill>
                  <a:schemeClr val="tx1"/>
                </a:solidFill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1400" b="1" dirty="0" smtClean="0">
                <a:solidFill>
                  <a:schemeClr val="tx1"/>
                </a:solidFill>
              </a:rPr>
              <a:t>التقييم بشكل مستمر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1400" b="1" dirty="0" smtClean="0">
                <a:solidFill>
                  <a:schemeClr val="tx1"/>
                </a:solidFill>
              </a:rPr>
              <a:t>تقديم الخدمات المساندة  </a:t>
            </a:r>
            <a:endParaRPr lang="ar-SA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051720" y="764704"/>
            <a:ext cx="5090319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600" b="1" dirty="0" smtClean="0">
                <a:solidFill>
                  <a:srgbClr val="C00000"/>
                </a:solidFill>
              </a:rPr>
              <a:t>المعالج السمعي اللفظي </a:t>
            </a:r>
            <a:endParaRPr lang="ar-SA" sz="3600" b="1" dirty="0" smtClean="0">
              <a:solidFill>
                <a:srgbClr val="C0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3600" b="1" dirty="0">
              <a:solidFill>
                <a:srgbClr val="C00000"/>
              </a:solidFill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2051720" y="2132856"/>
            <a:ext cx="5090319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600" b="1" dirty="0" smtClean="0">
                <a:solidFill>
                  <a:srgbClr val="C00000"/>
                </a:solidFill>
              </a:rPr>
              <a:t>جلسات تطبيقات المنحنى السمعي اللفظي </a:t>
            </a:r>
            <a:endParaRPr lang="ar-SA" sz="3600" b="1" dirty="0">
              <a:solidFill>
                <a:srgbClr val="C00000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2213002" y="3933056"/>
            <a:ext cx="5090319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b="1" dirty="0" smtClean="0">
                <a:solidFill>
                  <a:schemeClr val="tx1"/>
                </a:solidFill>
              </a:rPr>
              <a:t>انواع </a:t>
            </a:r>
            <a:r>
              <a:rPr lang="ar-SA" b="1" dirty="0" err="1" smtClean="0">
                <a:solidFill>
                  <a:schemeClr val="tx1"/>
                </a:solidFill>
              </a:rPr>
              <a:t>الأصوات,الأماكن</a:t>
            </a:r>
            <a:r>
              <a:rPr lang="ar-SA" b="1" dirty="0" smtClean="0">
                <a:solidFill>
                  <a:schemeClr val="tx1"/>
                </a:solidFill>
              </a:rPr>
              <a:t> ,التعديلات لتكون قريبة من بيئة الطفل ,الوقت </a:t>
            </a:r>
            <a:endParaRPr lang="ar-SA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123728" y="404664"/>
            <a:ext cx="5090319" cy="175432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600" b="1" dirty="0" smtClean="0">
                <a:solidFill>
                  <a:srgbClr val="C00000"/>
                </a:solidFill>
              </a:rPr>
              <a:t>الاهداف التي من الممكن تصميمها </a:t>
            </a:r>
            <a:r>
              <a:rPr lang="ar-SA" sz="3600" b="1" dirty="0" err="1" smtClean="0">
                <a:solidFill>
                  <a:srgbClr val="C00000"/>
                </a:solidFill>
              </a:rPr>
              <a:t>لأنجازها</a:t>
            </a:r>
            <a:r>
              <a:rPr lang="ar-SA" sz="3600" b="1" dirty="0" smtClean="0">
                <a:solidFill>
                  <a:srgbClr val="C00000"/>
                </a:solidFill>
              </a:rPr>
              <a:t> في البيت  </a:t>
            </a:r>
            <a:endParaRPr lang="ar-SA" sz="3600" b="1" dirty="0" smtClean="0">
              <a:solidFill>
                <a:srgbClr val="C0000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3600" b="1" dirty="0">
              <a:solidFill>
                <a:srgbClr val="C00000"/>
              </a:solidFill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2051720" y="2204864"/>
            <a:ext cx="5090319" cy="323165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1600" b="1" dirty="0" smtClean="0">
                <a:solidFill>
                  <a:schemeClr val="tx1"/>
                </a:solidFill>
              </a:rPr>
              <a:t>الانتباه للأصوات الموجودة في بيئته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1600" b="1" dirty="0" smtClean="0">
                <a:solidFill>
                  <a:schemeClr val="tx1"/>
                </a:solidFill>
              </a:rPr>
              <a:t>يتعلم المناغاة _وان للصوات معنى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1600" b="1" dirty="0" smtClean="0">
                <a:solidFill>
                  <a:schemeClr val="tx1"/>
                </a:solidFill>
              </a:rPr>
              <a:t>تعليم المفردات السهلة والبدء في المحادثات الصغيرة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1600" b="1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1600" b="1" dirty="0" smtClean="0">
                <a:solidFill>
                  <a:schemeClr val="tx1"/>
                </a:solidFill>
              </a:rPr>
              <a:t>أما الأطفال الأكبر سنا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1600" b="1" dirty="0" smtClean="0">
                <a:solidFill>
                  <a:schemeClr val="tx1"/>
                </a:solidFill>
              </a:rPr>
              <a:t>تعليم سرد </a:t>
            </a:r>
            <a:r>
              <a:rPr lang="ar-SA" sz="1600" b="1" dirty="0" err="1" smtClean="0">
                <a:solidFill>
                  <a:schemeClr val="tx1"/>
                </a:solidFill>
              </a:rPr>
              <a:t>القصص,الاستماع</a:t>
            </a:r>
            <a:r>
              <a:rPr lang="ar-SA" sz="1600" b="1" dirty="0" smtClean="0">
                <a:solidFill>
                  <a:schemeClr val="tx1"/>
                </a:solidFill>
              </a:rPr>
              <a:t> والكلام في وجود الضوضاء ,المنهج الدراسي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3600" b="1" dirty="0" smtClean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600" b="1" dirty="0" smtClean="0">
                <a:solidFill>
                  <a:schemeClr val="tx1"/>
                </a:solidFill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3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907704" y="1124744"/>
            <a:ext cx="457200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ar-SA" dirty="0" smtClean="0">
                <a:solidFill>
                  <a:srgbClr val="C00000"/>
                </a:solidFill>
              </a:rPr>
              <a:t>فائدة </a:t>
            </a:r>
            <a:r>
              <a:rPr lang="ar-SA" dirty="0" err="1" smtClean="0">
                <a:solidFill>
                  <a:srgbClr val="C00000"/>
                </a:solidFill>
              </a:rPr>
              <a:t>مشاركةا</a:t>
            </a:r>
            <a:r>
              <a:rPr lang="ar-SA" smtClean="0">
                <a:solidFill>
                  <a:srgbClr val="C00000"/>
                </a:solidFill>
              </a:rPr>
              <a:t> لاباء</a:t>
            </a:r>
            <a:r>
              <a:rPr lang="ar-SA" dirty="0" smtClean="0">
                <a:solidFill>
                  <a:srgbClr val="C00000"/>
                </a:solidFill>
              </a:rPr>
              <a:t> في تطبيقات المنحى السمعي اللفظي 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1979712" y="2708920"/>
            <a:ext cx="4572000" cy="286232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ar-SA" dirty="0" smtClean="0"/>
              <a:t>يتعلمو استراتيجيات الاستماع والكلام ,وكيفية دمجها في الحياة اليومية </a:t>
            </a:r>
          </a:p>
          <a:p>
            <a:r>
              <a:rPr lang="ar-SA" dirty="0"/>
              <a:t>ا</a:t>
            </a:r>
            <a:r>
              <a:rPr lang="ar-SA" dirty="0" smtClean="0"/>
              <a:t> خبار المعالج باحتياجات وقدرات الطفل</a:t>
            </a:r>
          </a:p>
          <a:p>
            <a:r>
              <a:rPr lang="ar-SA" dirty="0" smtClean="0"/>
              <a:t>تطوير أساليب ضبط سلوك </a:t>
            </a:r>
            <a:r>
              <a:rPr lang="ar-SA" dirty="0" err="1" smtClean="0"/>
              <a:t>ملائمةتطوير</a:t>
            </a:r>
            <a:r>
              <a:rPr lang="ar-SA" dirty="0" smtClean="0"/>
              <a:t> الثقة في التفاعل بين الطفل والوالدين </a:t>
            </a:r>
          </a:p>
          <a:p>
            <a:r>
              <a:rPr lang="ar-SA" dirty="0" smtClean="0"/>
              <a:t>مناقشة تقدم الطفل</a:t>
            </a:r>
          </a:p>
          <a:p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/>
            </a:r>
            <a:br>
              <a:rPr lang="ar-SA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907704" y="1124744"/>
            <a:ext cx="4572000" cy="3139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ar-SA" dirty="0" smtClean="0">
                <a:solidFill>
                  <a:srgbClr val="C00000"/>
                </a:solidFill>
              </a:rPr>
              <a:t>المتغيرات التي تؤثر فيتقدم الطفل</a:t>
            </a:r>
          </a:p>
          <a:p>
            <a:r>
              <a:rPr lang="ar-SA" dirty="0" smtClean="0">
                <a:solidFill>
                  <a:srgbClr val="C00000"/>
                </a:solidFill>
              </a:rPr>
              <a:t>الطفل(</a:t>
            </a:r>
            <a:r>
              <a:rPr lang="ar-SA" dirty="0" smtClean="0">
                <a:solidFill>
                  <a:schemeClr val="tx1"/>
                </a:solidFill>
              </a:rPr>
              <a:t>وقت الاكتشاف ,سبب الاعاقة ,درجة الفقدان ,مدى فعالية المعينات </a:t>
            </a:r>
          </a:p>
          <a:p>
            <a:r>
              <a:rPr lang="ar-SA" dirty="0" smtClean="0">
                <a:solidFill>
                  <a:schemeClr val="tx1"/>
                </a:solidFill>
              </a:rPr>
              <a:t>الحالة الصحية </a:t>
            </a:r>
          </a:p>
          <a:p>
            <a:r>
              <a:rPr lang="ar-SA" dirty="0" smtClean="0">
                <a:solidFill>
                  <a:srgbClr val="C00000"/>
                </a:solidFill>
              </a:rPr>
              <a:t>العائلة (</a:t>
            </a:r>
            <a:r>
              <a:rPr lang="ar-SA" dirty="0" smtClean="0">
                <a:solidFill>
                  <a:schemeClr val="tx1"/>
                </a:solidFill>
              </a:rPr>
              <a:t>الحالة النفسية ,ومستوى المشاركة</a:t>
            </a:r>
            <a:r>
              <a:rPr lang="ar-SA" dirty="0" smtClean="0">
                <a:solidFill>
                  <a:srgbClr val="C00000"/>
                </a:solidFill>
              </a:rPr>
              <a:t>)</a:t>
            </a:r>
          </a:p>
          <a:p>
            <a:r>
              <a:rPr lang="ar-SA" dirty="0" smtClean="0">
                <a:solidFill>
                  <a:srgbClr val="C00000"/>
                </a:solidFill>
              </a:rPr>
              <a:t>المعالج (</a:t>
            </a:r>
            <a:r>
              <a:rPr lang="ar-SA" dirty="0" smtClean="0">
                <a:solidFill>
                  <a:schemeClr val="tx1"/>
                </a:solidFill>
              </a:rPr>
              <a:t>ومدى كفاءته </a:t>
            </a:r>
            <a:r>
              <a:rPr lang="ar-SA" dirty="0" smtClean="0">
                <a:solidFill>
                  <a:srgbClr val="C00000"/>
                </a:solidFill>
              </a:rPr>
              <a:t>)</a:t>
            </a:r>
            <a:endParaRPr lang="ar-SA" dirty="0">
              <a:solidFill>
                <a:srgbClr val="C00000"/>
              </a:solidFill>
            </a:endParaRPr>
          </a:p>
          <a:p>
            <a:endParaRPr lang="ar-SA" dirty="0" smtClean="0">
              <a:solidFill>
                <a:srgbClr val="C00000"/>
              </a:solidFill>
            </a:endParaRPr>
          </a:p>
          <a:p>
            <a:endParaRPr lang="ar-SA" dirty="0">
              <a:solidFill>
                <a:srgbClr val="C00000"/>
              </a:solidFill>
            </a:endParaRPr>
          </a:p>
          <a:p>
            <a:endParaRPr lang="ar-SA" dirty="0" smtClean="0">
              <a:solidFill>
                <a:srgbClr val="C00000"/>
              </a:solidFill>
            </a:endParaRPr>
          </a:p>
          <a:p>
            <a:endParaRPr lang="ar-SA" dirty="0">
              <a:solidFill>
                <a:srgbClr val="C00000"/>
              </a:solidFill>
            </a:endParaRPr>
          </a:p>
          <a:p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500282"/>
      </p:ext>
    </p:extLst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75C04E368B444F8CEAA82D76ADEEE2" ma:contentTypeVersion="0" ma:contentTypeDescription="Create a new document." ma:contentTypeScope="" ma:versionID="ffdcbf586f5780cde5f6f221e0db1461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E64D1158-6414-40EC-8573-EE9FA84EA42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04ABE2D-D086-4D00-8638-74F5BDFB5E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B25DCB41-B44B-4BBF-82E6-26A49B6BD824}">
  <ds:schemaRefs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413</TotalTime>
  <Words>165</Words>
  <Application>Microsoft Office PowerPoint</Application>
  <PresentationFormat>عرض على الشاشة (3:4)‏</PresentationFormat>
  <Paragraphs>36</Paragraphs>
  <Slides>5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6" baseType="lpstr">
      <vt:lpstr>سمة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User</dc:creator>
  <cp:lastModifiedBy>Maha Alhajri</cp:lastModifiedBy>
  <cp:revision>49</cp:revision>
  <dcterms:created xsi:type="dcterms:W3CDTF">2010-03-15T19:57:29Z</dcterms:created>
  <dcterms:modified xsi:type="dcterms:W3CDTF">2016-11-21T05:22:36Z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0x0101008075C04E368B444F8CEAA82D76ADEEE2</vt:lpwstr>
  </property>
</Properties>
</file>