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21"/>
  </p:notesMasterIdLst>
  <p:handoutMasterIdLst>
    <p:handoutMasterId r:id="rId22"/>
  </p:handoutMasterIdLst>
  <p:sldIdLst>
    <p:sldId id="280" r:id="rId3"/>
    <p:sldId id="279" r:id="rId4"/>
    <p:sldId id="304" r:id="rId5"/>
    <p:sldId id="281" r:id="rId6"/>
    <p:sldId id="283" r:id="rId7"/>
    <p:sldId id="306" r:id="rId8"/>
    <p:sldId id="305" r:id="rId9"/>
    <p:sldId id="284" r:id="rId10"/>
    <p:sldId id="285" r:id="rId11"/>
    <p:sldId id="286" r:id="rId12"/>
    <p:sldId id="287" r:id="rId13"/>
    <p:sldId id="288" r:id="rId14"/>
    <p:sldId id="303" r:id="rId15"/>
    <p:sldId id="276" r:id="rId16"/>
    <p:sldId id="289" r:id="rId17"/>
    <p:sldId id="307" r:id="rId18"/>
    <p:sldId id="290" r:id="rId19"/>
    <p:sldId id="302"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p:scale>
          <a:sx n="74" d="100"/>
          <a:sy n="74" d="100"/>
        </p:scale>
        <p:origin x="-462" y="-2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0E60C-E191-476E-8F11-147B8ADFEA97}"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70148F5C-B991-4A7A-9D84-03F3EC5853D2}">
      <dgm:prSet phldrT="[نص]" custT="1"/>
      <dgm:spPr/>
      <dgm:t>
        <a:bodyPr/>
        <a:lstStyle/>
        <a:p>
          <a:pPr algn="ctr" rtl="1"/>
          <a:r>
            <a:rPr lang="ar-YE" sz="2800" b="1" smtClean="0">
              <a:solidFill>
                <a:schemeClr val="bg1">
                  <a:lumMod val="95000"/>
                  <a:lumOff val="5000"/>
                </a:schemeClr>
              </a:solidFill>
            </a:rPr>
            <a:t>العوامل التي تؤثر على حارس البوابة</a:t>
          </a:r>
          <a:endParaRPr lang="en-US" sz="2800" dirty="0">
            <a:solidFill>
              <a:schemeClr val="bg1">
                <a:lumMod val="95000"/>
                <a:lumOff val="5000"/>
              </a:schemeClr>
            </a:solidFill>
          </a:endParaRPr>
        </a:p>
      </dgm:t>
    </dgm:pt>
    <dgm:pt modelId="{442F38F8-69EF-4684-838F-EADB7FEF1720}" type="parTrans" cxnId="{4351DA1E-2DA8-4F8F-82F5-956DF7EFC496}">
      <dgm:prSet/>
      <dgm:spPr/>
      <dgm:t>
        <a:bodyPr/>
        <a:lstStyle/>
        <a:p>
          <a:pPr algn="ctr" rtl="1"/>
          <a:endParaRPr lang="en-US" sz="2400">
            <a:solidFill>
              <a:schemeClr val="bg1">
                <a:lumMod val="95000"/>
                <a:lumOff val="5000"/>
              </a:schemeClr>
            </a:solidFill>
          </a:endParaRPr>
        </a:p>
      </dgm:t>
    </dgm:pt>
    <dgm:pt modelId="{DC079272-75ED-4989-958C-38117C6A6539}" type="sibTrans" cxnId="{4351DA1E-2DA8-4F8F-82F5-956DF7EFC496}">
      <dgm:prSet/>
      <dgm:spPr/>
      <dgm:t>
        <a:bodyPr/>
        <a:lstStyle/>
        <a:p>
          <a:pPr algn="ctr" rtl="1"/>
          <a:endParaRPr lang="en-US" sz="2400">
            <a:solidFill>
              <a:schemeClr val="bg1">
                <a:lumMod val="95000"/>
                <a:lumOff val="5000"/>
              </a:schemeClr>
            </a:solidFill>
          </a:endParaRPr>
        </a:p>
      </dgm:t>
    </dgm:pt>
    <dgm:pt modelId="{5FE0A3DF-0D71-4C67-B147-6A7ED038FEB1}">
      <dgm:prSet phldrT="[نص]" custT="1"/>
      <dgm:spPr/>
      <dgm:t>
        <a:bodyPr/>
        <a:lstStyle/>
        <a:p>
          <a:pPr algn="ctr" rtl="1"/>
          <a:r>
            <a:rPr lang="ar-YE" sz="2800" b="1" u="sng" dirty="0" smtClean="0">
              <a:solidFill>
                <a:schemeClr val="bg1">
                  <a:lumMod val="95000"/>
                  <a:lumOff val="5000"/>
                </a:schemeClr>
              </a:solidFill>
            </a:rPr>
            <a:t>ثانياً : المعايير الذاتية للقائم بالاتصال</a:t>
          </a:r>
          <a:r>
            <a:rPr lang="ar-YE" sz="2800" dirty="0" smtClean="0">
              <a:solidFill>
                <a:schemeClr val="bg1">
                  <a:lumMod val="95000"/>
                  <a:lumOff val="5000"/>
                </a:schemeClr>
              </a:solidFill>
            </a:rPr>
            <a:t>.</a:t>
          </a:r>
          <a:endParaRPr lang="en-US" sz="2800" dirty="0" smtClean="0">
            <a:solidFill>
              <a:schemeClr val="bg1">
                <a:lumMod val="95000"/>
                <a:lumOff val="5000"/>
              </a:schemeClr>
            </a:solidFill>
          </a:endParaRPr>
        </a:p>
        <a:p>
          <a:pPr algn="ctr" rtl="1"/>
          <a:r>
            <a:rPr lang="ar-YE" sz="2800" dirty="0" smtClean="0">
              <a:solidFill>
                <a:schemeClr val="bg1">
                  <a:lumMod val="95000"/>
                  <a:lumOff val="5000"/>
                </a:schemeClr>
              </a:solidFill>
            </a:rPr>
            <a:t>تلعب الخصائص والسمات الشخصية للقائم بالاتصال دوراً في ممارسة دور حارس البوابة الإعلامية مثل: النوع، العمر، والدخل ، والطبقة الاجتماعية والتعليم، والانتماءات الفكرية أو العقائدية والإحساس بالذات.</a:t>
          </a:r>
          <a:endParaRPr lang="en-US" sz="2800" dirty="0">
            <a:solidFill>
              <a:schemeClr val="bg1">
                <a:lumMod val="95000"/>
                <a:lumOff val="5000"/>
              </a:schemeClr>
            </a:solidFill>
          </a:endParaRPr>
        </a:p>
      </dgm:t>
    </dgm:pt>
    <dgm:pt modelId="{4AB96E99-131A-4A92-9D63-BAC40191B5D0}" type="parTrans" cxnId="{E7217CFE-A347-4E44-BA18-8DC79D076B12}">
      <dgm:prSet/>
      <dgm:spPr/>
      <dgm:t>
        <a:bodyPr/>
        <a:lstStyle/>
        <a:p>
          <a:pPr algn="ctr" rtl="1"/>
          <a:endParaRPr lang="en-US" sz="2400">
            <a:solidFill>
              <a:schemeClr val="bg1">
                <a:lumMod val="95000"/>
                <a:lumOff val="5000"/>
              </a:schemeClr>
            </a:solidFill>
          </a:endParaRPr>
        </a:p>
      </dgm:t>
    </dgm:pt>
    <dgm:pt modelId="{F54F1124-21B7-4FC6-A01B-84EBF55763C4}" type="sibTrans" cxnId="{E7217CFE-A347-4E44-BA18-8DC79D076B12}">
      <dgm:prSet/>
      <dgm:spPr/>
      <dgm:t>
        <a:bodyPr/>
        <a:lstStyle/>
        <a:p>
          <a:pPr algn="ctr" rtl="1"/>
          <a:endParaRPr lang="en-US" sz="2400">
            <a:solidFill>
              <a:schemeClr val="bg1">
                <a:lumMod val="95000"/>
                <a:lumOff val="5000"/>
              </a:schemeClr>
            </a:solidFill>
          </a:endParaRPr>
        </a:p>
      </dgm:t>
    </dgm:pt>
    <dgm:pt modelId="{1A98E1CC-1985-4CE8-8CAB-7C2E6181E34C}">
      <dgm:prSet phldrT="[نص]" custT="1"/>
      <dgm:spPr/>
      <dgm:t>
        <a:bodyPr/>
        <a:lstStyle/>
        <a:p>
          <a:pPr algn="ctr" rtl="1"/>
          <a:r>
            <a:rPr lang="ar-YE" sz="2800" b="1" u="sng" dirty="0" smtClean="0">
              <a:solidFill>
                <a:schemeClr val="bg1">
                  <a:lumMod val="95000"/>
                  <a:lumOff val="5000"/>
                </a:schemeClr>
              </a:solidFill>
            </a:rPr>
            <a:t>أولاً: قيم  المجتمع وتقاليده:</a:t>
          </a:r>
          <a:endParaRPr lang="en-US" sz="2800" b="1" u="sng" dirty="0" smtClean="0">
            <a:solidFill>
              <a:schemeClr val="bg1">
                <a:lumMod val="95000"/>
                <a:lumOff val="5000"/>
              </a:schemeClr>
            </a:solidFill>
          </a:endParaRPr>
        </a:p>
        <a:p>
          <a:pPr algn="ctr" rtl="1"/>
          <a:r>
            <a:rPr lang="ar-YE" sz="2800" b="1" dirty="0" smtClean="0">
              <a:solidFill>
                <a:schemeClr val="bg1">
                  <a:lumMod val="95000"/>
                  <a:lumOff val="5000"/>
                </a:schemeClr>
              </a:solidFill>
            </a:rPr>
            <a:t>يغفل حارس البوابة  عن بعض الأحداث للأسباب التالية: الإحساس بالمسئولية الاجتماعية، الحفاظ على بعض الفصائل الفردية والاجتماعية، حماية الأنماط الثقافية مثل الولاء للوطن.</a:t>
          </a:r>
          <a:endParaRPr lang="en-US" sz="2800" b="1" dirty="0">
            <a:solidFill>
              <a:schemeClr val="bg1">
                <a:lumMod val="95000"/>
                <a:lumOff val="5000"/>
              </a:schemeClr>
            </a:solidFill>
          </a:endParaRPr>
        </a:p>
      </dgm:t>
    </dgm:pt>
    <dgm:pt modelId="{7A36EC23-1FBB-456A-9C05-5F592D04C3A4}" type="parTrans" cxnId="{08FC645F-6BAE-4DAF-BD02-D35B5AD66ED8}">
      <dgm:prSet/>
      <dgm:spPr/>
      <dgm:t>
        <a:bodyPr/>
        <a:lstStyle/>
        <a:p>
          <a:pPr algn="ctr" rtl="1"/>
          <a:endParaRPr lang="en-US" sz="2400">
            <a:solidFill>
              <a:schemeClr val="bg1">
                <a:lumMod val="95000"/>
                <a:lumOff val="5000"/>
              </a:schemeClr>
            </a:solidFill>
          </a:endParaRPr>
        </a:p>
      </dgm:t>
    </dgm:pt>
    <dgm:pt modelId="{CED2B70F-2F77-48DE-A5BF-F1E50B4BC378}" type="sibTrans" cxnId="{08FC645F-6BAE-4DAF-BD02-D35B5AD66ED8}">
      <dgm:prSet/>
      <dgm:spPr/>
      <dgm:t>
        <a:bodyPr/>
        <a:lstStyle/>
        <a:p>
          <a:pPr algn="ctr" rtl="1"/>
          <a:endParaRPr lang="en-US" sz="2400">
            <a:solidFill>
              <a:schemeClr val="bg1">
                <a:lumMod val="95000"/>
                <a:lumOff val="5000"/>
              </a:schemeClr>
            </a:solidFill>
          </a:endParaRPr>
        </a:p>
      </dgm:t>
    </dgm:pt>
    <dgm:pt modelId="{3647FD50-0410-428A-8B53-83A328CA31E1}">
      <dgm:prSet phldrT="[نص]" custT="1"/>
      <dgm:spPr/>
      <dgm:t>
        <a:bodyPr/>
        <a:lstStyle/>
        <a:p>
          <a:pPr algn="ctr" rtl="1"/>
          <a:r>
            <a:rPr lang="ar-YE" sz="2800" b="1" u="sng" dirty="0" smtClean="0">
              <a:solidFill>
                <a:schemeClr val="bg1">
                  <a:lumMod val="95000"/>
                  <a:lumOff val="5000"/>
                </a:schemeClr>
              </a:solidFill>
            </a:rPr>
            <a:t>ثالثاً المعايير المهنية للقائم بالاتصال:</a:t>
          </a:r>
          <a:endParaRPr lang="en-US" sz="2800" b="1" u="sng" dirty="0" smtClean="0">
            <a:solidFill>
              <a:schemeClr val="bg1">
                <a:lumMod val="95000"/>
                <a:lumOff val="5000"/>
              </a:schemeClr>
            </a:solidFill>
          </a:endParaRPr>
        </a:p>
        <a:p>
          <a:pPr algn="ctr" rtl="1"/>
          <a:r>
            <a:rPr lang="ar-YE" sz="2800" dirty="0" smtClean="0">
              <a:solidFill>
                <a:schemeClr val="bg1">
                  <a:lumMod val="95000"/>
                  <a:lumOff val="5000"/>
                </a:schemeClr>
              </a:solidFill>
            </a:rPr>
            <a:t>وتتضمن المعايير المهنية سياسة الوسيلة الإعلامية ومصادر الأخبار المتاحة وعلاقات العمل وضغوطه،</a:t>
          </a:r>
          <a:endParaRPr lang="en-US" sz="2800" dirty="0">
            <a:solidFill>
              <a:schemeClr val="bg1">
                <a:lumMod val="95000"/>
                <a:lumOff val="5000"/>
              </a:schemeClr>
            </a:solidFill>
          </a:endParaRPr>
        </a:p>
      </dgm:t>
    </dgm:pt>
    <dgm:pt modelId="{C7436988-04A2-45D8-8A02-B7D6670826D4}" type="parTrans" cxnId="{0C7BADD4-C9C2-413B-91AF-89B2040A4812}">
      <dgm:prSet/>
      <dgm:spPr/>
      <dgm:t>
        <a:bodyPr/>
        <a:lstStyle/>
        <a:p>
          <a:pPr algn="ctr" rtl="1"/>
          <a:endParaRPr lang="en-US" sz="2400">
            <a:solidFill>
              <a:schemeClr val="bg1">
                <a:lumMod val="95000"/>
                <a:lumOff val="5000"/>
              </a:schemeClr>
            </a:solidFill>
          </a:endParaRPr>
        </a:p>
      </dgm:t>
    </dgm:pt>
    <dgm:pt modelId="{E70576B6-004A-4D5E-A7D0-9D86D77C5C4C}" type="sibTrans" cxnId="{0C7BADD4-C9C2-413B-91AF-89B2040A4812}">
      <dgm:prSet/>
      <dgm:spPr/>
      <dgm:t>
        <a:bodyPr/>
        <a:lstStyle/>
        <a:p>
          <a:pPr algn="ctr" rtl="1"/>
          <a:endParaRPr lang="en-US" sz="2400">
            <a:solidFill>
              <a:schemeClr val="bg1">
                <a:lumMod val="95000"/>
                <a:lumOff val="5000"/>
              </a:schemeClr>
            </a:solidFill>
          </a:endParaRPr>
        </a:p>
      </dgm:t>
    </dgm:pt>
    <dgm:pt modelId="{592DD84C-0BD2-47BB-B379-AFC532057B65}">
      <dgm:prSet phldrT="[نص]" custT="1"/>
      <dgm:spPr/>
      <dgm:t>
        <a:bodyPr/>
        <a:lstStyle/>
        <a:p>
          <a:pPr algn="ctr" rtl="1"/>
          <a:r>
            <a:rPr lang="ar-YE" sz="2800" b="1" u="sng" dirty="0" smtClean="0">
              <a:solidFill>
                <a:schemeClr val="bg1">
                  <a:lumMod val="95000"/>
                  <a:lumOff val="5000"/>
                </a:schemeClr>
              </a:solidFill>
            </a:rPr>
            <a:t>رابعاً: معايير الجمهور:</a:t>
          </a:r>
          <a:endParaRPr lang="en-US" sz="2800" b="1" u="sng" dirty="0" smtClean="0">
            <a:solidFill>
              <a:schemeClr val="bg1">
                <a:lumMod val="95000"/>
                <a:lumOff val="5000"/>
              </a:schemeClr>
            </a:solidFill>
          </a:endParaRPr>
        </a:p>
        <a:p>
          <a:pPr algn="ctr" rtl="1"/>
          <a:r>
            <a:rPr lang="ar-YE" sz="2800" dirty="0" smtClean="0">
              <a:solidFill>
                <a:schemeClr val="bg1">
                  <a:lumMod val="95000"/>
                  <a:lumOff val="5000"/>
                </a:schemeClr>
              </a:solidFill>
            </a:rPr>
            <a:t>يلعب الجمهور دوراً إيجابياً في عملية الاتصال فالقائم بالاتصال في حاجة شديدة </a:t>
          </a:r>
          <a:r>
            <a:rPr lang="ar-YE" sz="2800" dirty="0" err="1" smtClean="0">
              <a:solidFill>
                <a:schemeClr val="bg1">
                  <a:lumMod val="95000"/>
                  <a:lumOff val="5000"/>
                </a:schemeClr>
              </a:solidFill>
            </a:rPr>
            <a:t>إى</a:t>
          </a:r>
          <a:r>
            <a:rPr lang="ar-YE" sz="2800" dirty="0" smtClean="0">
              <a:solidFill>
                <a:schemeClr val="bg1">
                  <a:lumMod val="95000"/>
                  <a:lumOff val="5000"/>
                </a:schemeClr>
              </a:solidFill>
            </a:rPr>
            <a:t> تحديد جمهوره بدقة وأن </a:t>
          </a:r>
          <a:r>
            <a:rPr lang="ar-YE" sz="2800" dirty="0" err="1" smtClean="0">
              <a:solidFill>
                <a:schemeClr val="bg1">
                  <a:lumMod val="95000"/>
                  <a:lumOff val="5000"/>
                </a:schemeClr>
              </a:solidFill>
            </a:rPr>
            <a:t>تصورة</a:t>
          </a:r>
          <a:r>
            <a:rPr lang="ar-YE" sz="2800" dirty="0" smtClean="0">
              <a:solidFill>
                <a:schemeClr val="bg1">
                  <a:lumMod val="95000"/>
                  <a:lumOff val="5000"/>
                </a:schemeClr>
              </a:solidFill>
            </a:rPr>
            <a:t> لهذا الجمهور يؤثر على قراراته تأثيراً </a:t>
          </a:r>
          <a:r>
            <a:rPr lang="ar-YE" sz="2800" dirty="0" err="1" smtClean="0">
              <a:solidFill>
                <a:schemeClr val="bg1">
                  <a:lumMod val="95000"/>
                  <a:lumOff val="5000"/>
                </a:schemeClr>
              </a:solidFill>
            </a:rPr>
            <a:t>لايمكن</a:t>
          </a:r>
          <a:r>
            <a:rPr lang="ar-YE" sz="2800" dirty="0" smtClean="0">
              <a:solidFill>
                <a:schemeClr val="bg1">
                  <a:lumMod val="95000"/>
                  <a:lumOff val="5000"/>
                </a:schemeClr>
              </a:solidFill>
            </a:rPr>
            <a:t> </a:t>
          </a:r>
          <a:r>
            <a:rPr lang="ar-YE" sz="2800" dirty="0" err="1" smtClean="0">
              <a:solidFill>
                <a:schemeClr val="bg1">
                  <a:lumMod val="95000"/>
                  <a:lumOff val="5000"/>
                </a:schemeClr>
              </a:solidFill>
            </a:rPr>
            <a:t>ان</a:t>
          </a:r>
          <a:r>
            <a:rPr lang="ar-YE" sz="2800" dirty="0" smtClean="0">
              <a:solidFill>
                <a:schemeClr val="bg1">
                  <a:lumMod val="95000"/>
                  <a:lumOff val="5000"/>
                </a:schemeClr>
              </a:solidFill>
            </a:rPr>
            <a:t> نقلل من شأنه.</a:t>
          </a:r>
          <a:endParaRPr lang="en-US" sz="2800" dirty="0">
            <a:solidFill>
              <a:schemeClr val="bg1">
                <a:lumMod val="95000"/>
                <a:lumOff val="5000"/>
              </a:schemeClr>
            </a:solidFill>
          </a:endParaRPr>
        </a:p>
      </dgm:t>
    </dgm:pt>
    <dgm:pt modelId="{F1FD2255-EAF4-41A6-AC0B-DE3F35922002}" type="sibTrans" cxnId="{4FADAF16-FE2E-4F83-B06E-669C6164B2F7}">
      <dgm:prSet/>
      <dgm:spPr/>
      <dgm:t>
        <a:bodyPr/>
        <a:lstStyle/>
        <a:p>
          <a:pPr algn="ctr" rtl="1"/>
          <a:endParaRPr lang="en-US" sz="2400">
            <a:solidFill>
              <a:schemeClr val="bg1">
                <a:lumMod val="95000"/>
                <a:lumOff val="5000"/>
              </a:schemeClr>
            </a:solidFill>
          </a:endParaRPr>
        </a:p>
      </dgm:t>
    </dgm:pt>
    <dgm:pt modelId="{667826DC-3050-4AEB-BC0A-7BD353E6CA4B}" type="parTrans" cxnId="{4FADAF16-FE2E-4F83-B06E-669C6164B2F7}">
      <dgm:prSet/>
      <dgm:spPr/>
      <dgm:t>
        <a:bodyPr/>
        <a:lstStyle/>
        <a:p>
          <a:pPr algn="ctr" rtl="1"/>
          <a:endParaRPr lang="en-US" sz="2400">
            <a:solidFill>
              <a:schemeClr val="bg1">
                <a:lumMod val="95000"/>
                <a:lumOff val="5000"/>
              </a:schemeClr>
            </a:solidFill>
          </a:endParaRPr>
        </a:p>
      </dgm:t>
    </dgm:pt>
    <dgm:pt modelId="{3665F0C6-B10A-4F09-8157-EB43FAB6F492}" type="pres">
      <dgm:prSet presAssocID="{B6C0E60C-E191-476E-8F11-147B8ADFEA97}" presName="diagram" presStyleCnt="0">
        <dgm:presLayoutVars>
          <dgm:chMax val="1"/>
          <dgm:dir/>
          <dgm:animLvl val="ctr"/>
          <dgm:resizeHandles val="exact"/>
        </dgm:presLayoutVars>
      </dgm:prSet>
      <dgm:spPr/>
      <dgm:t>
        <a:bodyPr/>
        <a:lstStyle/>
        <a:p>
          <a:endParaRPr lang="en-US"/>
        </a:p>
      </dgm:t>
    </dgm:pt>
    <dgm:pt modelId="{8A61453C-37B9-4B3E-A24A-37B6CA5DA363}" type="pres">
      <dgm:prSet presAssocID="{B6C0E60C-E191-476E-8F11-147B8ADFEA97}" presName="matrix" presStyleCnt="0"/>
      <dgm:spPr/>
      <dgm:t>
        <a:bodyPr/>
        <a:lstStyle/>
        <a:p>
          <a:endParaRPr lang="en-US"/>
        </a:p>
      </dgm:t>
    </dgm:pt>
    <dgm:pt modelId="{698A3AD1-2B99-4C75-880C-B11388D083B2}" type="pres">
      <dgm:prSet presAssocID="{B6C0E60C-E191-476E-8F11-147B8ADFEA97}" presName="tile1" presStyleLbl="node1" presStyleIdx="0" presStyleCnt="4"/>
      <dgm:spPr/>
      <dgm:t>
        <a:bodyPr/>
        <a:lstStyle/>
        <a:p>
          <a:endParaRPr lang="en-US"/>
        </a:p>
      </dgm:t>
    </dgm:pt>
    <dgm:pt modelId="{3EF8ECF5-2AFD-437A-8021-701B085F3184}" type="pres">
      <dgm:prSet presAssocID="{B6C0E60C-E191-476E-8F11-147B8ADFEA97}" presName="tile1text" presStyleLbl="node1" presStyleIdx="0" presStyleCnt="4">
        <dgm:presLayoutVars>
          <dgm:chMax val="0"/>
          <dgm:chPref val="0"/>
          <dgm:bulletEnabled val="1"/>
        </dgm:presLayoutVars>
      </dgm:prSet>
      <dgm:spPr/>
      <dgm:t>
        <a:bodyPr/>
        <a:lstStyle/>
        <a:p>
          <a:endParaRPr lang="en-US"/>
        </a:p>
      </dgm:t>
    </dgm:pt>
    <dgm:pt modelId="{12331F33-15D2-4402-B26F-6303511A5D70}" type="pres">
      <dgm:prSet presAssocID="{B6C0E60C-E191-476E-8F11-147B8ADFEA97}" presName="tile2" presStyleLbl="node1" presStyleIdx="1" presStyleCnt="4"/>
      <dgm:spPr/>
      <dgm:t>
        <a:bodyPr/>
        <a:lstStyle/>
        <a:p>
          <a:endParaRPr lang="en-US"/>
        </a:p>
      </dgm:t>
    </dgm:pt>
    <dgm:pt modelId="{10A4A832-E5C9-45D2-A18A-25706A6C55EA}" type="pres">
      <dgm:prSet presAssocID="{B6C0E60C-E191-476E-8F11-147B8ADFEA97}" presName="tile2text" presStyleLbl="node1" presStyleIdx="1" presStyleCnt="4">
        <dgm:presLayoutVars>
          <dgm:chMax val="0"/>
          <dgm:chPref val="0"/>
          <dgm:bulletEnabled val="1"/>
        </dgm:presLayoutVars>
      </dgm:prSet>
      <dgm:spPr/>
      <dgm:t>
        <a:bodyPr/>
        <a:lstStyle/>
        <a:p>
          <a:endParaRPr lang="en-US"/>
        </a:p>
      </dgm:t>
    </dgm:pt>
    <dgm:pt modelId="{3A8CCA4F-1513-4A99-9220-0F2579412C00}" type="pres">
      <dgm:prSet presAssocID="{B6C0E60C-E191-476E-8F11-147B8ADFEA97}" presName="tile3" presStyleLbl="node1" presStyleIdx="2" presStyleCnt="4"/>
      <dgm:spPr/>
      <dgm:t>
        <a:bodyPr/>
        <a:lstStyle/>
        <a:p>
          <a:endParaRPr lang="en-US"/>
        </a:p>
      </dgm:t>
    </dgm:pt>
    <dgm:pt modelId="{66F6AAE1-4810-45F0-9CB1-34217DCBE964}" type="pres">
      <dgm:prSet presAssocID="{B6C0E60C-E191-476E-8F11-147B8ADFEA97}" presName="tile3text" presStyleLbl="node1" presStyleIdx="2" presStyleCnt="4">
        <dgm:presLayoutVars>
          <dgm:chMax val="0"/>
          <dgm:chPref val="0"/>
          <dgm:bulletEnabled val="1"/>
        </dgm:presLayoutVars>
      </dgm:prSet>
      <dgm:spPr/>
      <dgm:t>
        <a:bodyPr/>
        <a:lstStyle/>
        <a:p>
          <a:endParaRPr lang="en-US"/>
        </a:p>
      </dgm:t>
    </dgm:pt>
    <dgm:pt modelId="{2FB96E9E-6817-4FC8-934C-B9A095C0E509}" type="pres">
      <dgm:prSet presAssocID="{B6C0E60C-E191-476E-8F11-147B8ADFEA97}" presName="tile4" presStyleLbl="node1" presStyleIdx="3" presStyleCnt="4"/>
      <dgm:spPr/>
      <dgm:t>
        <a:bodyPr/>
        <a:lstStyle/>
        <a:p>
          <a:endParaRPr lang="en-US"/>
        </a:p>
      </dgm:t>
    </dgm:pt>
    <dgm:pt modelId="{92748BB4-D261-489C-AE9C-05D10788257B}" type="pres">
      <dgm:prSet presAssocID="{B6C0E60C-E191-476E-8F11-147B8ADFEA97}" presName="tile4text" presStyleLbl="node1" presStyleIdx="3" presStyleCnt="4">
        <dgm:presLayoutVars>
          <dgm:chMax val="0"/>
          <dgm:chPref val="0"/>
          <dgm:bulletEnabled val="1"/>
        </dgm:presLayoutVars>
      </dgm:prSet>
      <dgm:spPr/>
      <dgm:t>
        <a:bodyPr/>
        <a:lstStyle/>
        <a:p>
          <a:endParaRPr lang="en-US"/>
        </a:p>
      </dgm:t>
    </dgm:pt>
    <dgm:pt modelId="{2975AB17-6C7E-4DEB-98BF-52AA40901805}" type="pres">
      <dgm:prSet presAssocID="{B6C0E60C-E191-476E-8F11-147B8ADFEA97}" presName="centerTile" presStyleLbl="fgShp" presStyleIdx="0" presStyleCnt="1">
        <dgm:presLayoutVars>
          <dgm:chMax val="0"/>
          <dgm:chPref val="0"/>
        </dgm:presLayoutVars>
      </dgm:prSet>
      <dgm:spPr/>
      <dgm:t>
        <a:bodyPr/>
        <a:lstStyle/>
        <a:p>
          <a:endParaRPr lang="en-US"/>
        </a:p>
      </dgm:t>
    </dgm:pt>
  </dgm:ptLst>
  <dgm:cxnLst>
    <dgm:cxn modelId="{0C7BADD4-C9C2-413B-91AF-89B2040A4812}" srcId="{70148F5C-B991-4A7A-9D84-03F3EC5853D2}" destId="{3647FD50-0410-428A-8B53-83A328CA31E1}" srcOrd="3" destOrd="0" parTransId="{C7436988-04A2-45D8-8A02-B7D6670826D4}" sibTransId="{E70576B6-004A-4D5E-A7D0-9D86D77C5C4C}"/>
    <dgm:cxn modelId="{E7217CFE-A347-4E44-BA18-8DC79D076B12}" srcId="{70148F5C-B991-4A7A-9D84-03F3EC5853D2}" destId="{5FE0A3DF-0D71-4C67-B147-6A7ED038FEB1}" srcOrd="0" destOrd="0" parTransId="{4AB96E99-131A-4A92-9D63-BAC40191B5D0}" sibTransId="{F54F1124-21B7-4FC6-A01B-84EBF55763C4}"/>
    <dgm:cxn modelId="{79334F74-5778-4A92-9BD8-F92BBE0228B6}" type="presOf" srcId="{3647FD50-0410-428A-8B53-83A328CA31E1}" destId="{92748BB4-D261-489C-AE9C-05D10788257B}" srcOrd="1" destOrd="0" presId="urn:microsoft.com/office/officeart/2005/8/layout/matrix1"/>
    <dgm:cxn modelId="{8C4A6993-A9C5-447C-AEA3-85A7F9D670BA}" type="presOf" srcId="{5FE0A3DF-0D71-4C67-B147-6A7ED038FEB1}" destId="{698A3AD1-2B99-4C75-880C-B11388D083B2}" srcOrd="0" destOrd="0" presId="urn:microsoft.com/office/officeart/2005/8/layout/matrix1"/>
    <dgm:cxn modelId="{C3DA8316-2F4D-4833-B306-2C7C5E7DEBF2}" type="presOf" srcId="{1A98E1CC-1985-4CE8-8CAB-7C2E6181E34C}" destId="{12331F33-15D2-4402-B26F-6303511A5D70}" srcOrd="0" destOrd="0" presId="urn:microsoft.com/office/officeart/2005/8/layout/matrix1"/>
    <dgm:cxn modelId="{CA2FE0AF-A6E1-480A-8C69-A5A6F21B1E88}" type="presOf" srcId="{1A98E1CC-1985-4CE8-8CAB-7C2E6181E34C}" destId="{10A4A832-E5C9-45D2-A18A-25706A6C55EA}" srcOrd="1" destOrd="0" presId="urn:microsoft.com/office/officeart/2005/8/layout/matrix1"/>
    <dgm:cxn modelId="{08FC645F-6BAE-4DAF-BD02-D35B5AD66ED8}" srcId="{70148F5C-B991-4A7A-9D84-03F3EC5853D2}" destId="{1A98E1CC-1985-4CE8-8CAB-7C2E6181E34C}" srcOrd="1" destOrd="0" parTransId="{7A36EC23-1FBB-456A-9C05-5F592D04C3A4}" sibTransId="{CED2B70F-2F77-48DE-A5BF-F1E50B4BC378}"/>
    <dgm:cxn modelId="{6917FECD-AD9F-4081-BAC2-A144E244404B}" type="presOf" srcId="{592DD84C-0BD2-47BB-B379-AFC532057B65}" destId="{66F6AAE1-4810-45F0-9CB1-34217DCBE964}" srcOrd="1" destOrd="0" presId="urn:microsoft.com/office/officeart/2005/8/layout/matrix1"/>
    <dgm:cxn modelId="{7F423039-42FD-4D7D-BF7D-AE314DAAA693}" type="presOf" srcId="{5FE0A3DF-0D71-4C67-B147-6A7ED038FEB1}" destId="{3EF8ECF5-2AFD-437A-8021-701B085F3184}" srcOrd="1" destOrd="0" presId="urn:microsoft.com/office/officeart/2005/8/layout/matrix1"/>
    <dgm:cxn modelId="{4B4788B8-DFB4-4A7F-A9A5-356B3735D122}" type="presOf" srcId="{592DD84C-0BD2-47BB-B379-AFC532057B65}" destId="{3A8CCA4F-1513-4A99-9220-0F2579412C00}" srcOrd="0" destOrd="0" presId="urn:microsoft.com/office/officeart/2005/8/layout/matrix1"/>
    <dgm:cxn modelId="{04E458B6-89C6-41C0-8BC7-1A1C388EC529}" type="presOf" srcId="{B6C0E60C-E191-476E-8F11-147B8ADFEA97}" destId="{3665F0C6-B10A-4F09-8157-EB43FAB6F492}" srcOrd="0" destOrd="0" presId="urn:microsoft.com/office/officeart/2005/8/layout/matrix1"/>
    <dgm:cxn modelId="{4351DA1E-2DA8-4F8F-82F5-956DF7EFC496}" srcId="{B6C0E60C-E191-476E-8F11-147B8ADFEA97}" destId="{70148F5C-B991-4A7A-9D84-03F3EC5853D2}" srcOrd="0" destOrd="0" parTransId="{442F38F8-69EF-4684-838F-EADB7FEF1720}" sibTransId="{DC079272-75ED-4989-958C-38117C6A6539}"/>
    <dgm:cxn modelId="{73B7DD63-9B38-4887-9E34-9BDCA8873DE8}" type="presOf" srcId="{3647FD50-0410-428A-8B53-83A328CA31E1}" destId="{2FB96E9E-6817-4FC8-934C-B9A095C0E509}" srcOrd="0" destOrd="0" presId="urn:microsoft.com/office/officeart/2005/8/layout/matrix1"/>
    <dgm:cxn modelId="{4FADAF16-FE2E-4F83-B06E-669C6164B2F7}" srcId="{70148F5C-B991-4A7A-9D84-03F3EC5853D2}" destId="{592DD84C-0BD2-47BB-B379-AFC532057B65}" srcOrd="2" destOrd="0" parTransId="{667826DC-3050-4AEB-BC0A-7BD353E6CA4B}" sibTransId="{F1FD2255-EAF4-41A6-AC0B-DE3F35922002}"/>
    <dgm:cxn modelId="{F8D49BEC-6643-4B16-8934-84F093A3D383}" type="presOf" srcId="{70148F5C-B991-4A7A-9D84-03F3EC5853D2}" destId="{2975AB17-6C7E-4DEB-98BF-52AA40901805}" srcOrd="0" destOrd="0" presId="urn:microsoft.com/office/officeart/2005/8/layout/matrix1"/>
    <dgm:cxn modelId="{4EE31684-E58D-46C0-AA0E-1FA10A275FF0}" type="presParOf" srcId="{3665F0C6-B10A-4F09-8157-EB43FAB6F492}" destId="{8A61453C-37B9-4B3E-A24A-37B6CA5DA363}" srcOrd="0" destOrd="0" presId="urn:microsoft.com/office/officeart/2005/8/layout/matrix1"/>
    <dgm:cxn modelId="{BFE1F951-7699-4F30-9B7F-7DFACC6BFC18}" type="presParOf" srcId="{8A61453C-37B9-4B3E-A24A-37B6CA5DA363}" destId="{698A3AD1-2B99-4C75-880C-B11388D083B2}" srcOrd="0" destOrd="0" presId="urn:microsoft.com/office/officeart/2005/8/layout/matrix1"/>
    <dgm:cxn modelId="{106AB693-57B0-4D9C-852D-B18527643B40}" type="presParOf" srcId="{8A61453C-37B9-4B3E-A24A-37B6CA5DA363}" destId="{3EF8ECF5-2AFD-437A-8021-701B085F3184}" srcOrd="1" destOrd="0" presId="urn:microsoft.com/office/officeart/2005/8/layout/matrix1"/>
    <dgm:cxn modelId="{028C712E-A7E9-4691-8056-0122CFBCD90C}" type="presParOf" srcId="{8A61453C-37B9-4B3E-A24A-37B6CA5DA363}" destId="{12331F33-15D2-4402-B26F-6303511A5D70}" srcOrd="2" destOrd="0" presId="urn:microsoft.com/office/officeart/2005/8/layout/matrix1"/>
    <dgm:cxn modelId="{2D39CF4F-56EE-4516-87B6-190D14FDF729}" type="presParOf" srcId="{8A61453C-37B9-4B3E-A24A-37B6CA5DA363}" destId="{10A4A832-E5C9-45D2-A18A-25706A6C55EA}" srcOrd="3" destOrd="0" presId="urn:microsoft.com/office/officeart/2005/8/layout/matrix1"/>
    <dgm:cxn modelId="{670A0A2F-AAE4-4F71-A58D-408720927A48}" type="presParOf" srcId="{8A61453C-37B9-4B3E-A24A-37B6CA5DA363}" destId="{3A8CCA4F-1513-4A99-9220-0F2579412C00}" srcOrd="4" destOrd="0" presId="urn:microsoft.com/office/officeart/2005/8/layout/matrix1"/>
    <dgm:cxn modelId="{25D41383-0578-4666-95C5-9F5FB3D18CF7}" type="presParOf" srcId="{8A61453C-37B9-4B3E-A24A-37B6CA5DA363}" destId="{66F6AAE1-4810-45F0-9CB1-34217DCBE964}" srcOrd="5" destOrd="0" presId="urn:microsoft.com/office/officeart/2005/8/layout/matrix1"/>
    <dgm:cxn modelId="{68347E49-7197-4F6E-8456-68B8CDE84794}" type="presParOf" srcId="{8A61453C-37B9-4B3E-A24A-37B6CA5DA363}" destId="{2FB96E9E-6817-4FC8-934C-B9A095C0E509}" srcOrd="6" destOrd="0" presId="urn:microsoft.com/office/officeart/2005/8/layout/matrix1"/>
    <dgm:cxn modelId="{CE698CF9-0948-49E5-B79F-6043EA7F7421}" type="presParOf" srcId="{8A61453C-37B9-4B3E-A24A-37B6CA5DA363}" destId="{92748BB4-D261-489C-AE9C-05D10788257B}" srcOrd="7" destOrd="0" presId="urn:microsoft.com/office/officeart/2005/8/layout/matrix1"/>
    <dgm:cxn modelId="{87ADDD93-C094-49D4-AE45-EF916AB92935}" type="presParOf" srcId="{3665F0C6-B10A-4F09-8157-EB43FAB6F492}" destId="{2975AB17-6C7E-4DEB-98BF-52AA4090180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A3AD1-2B99-4C75-880C-B11388D083B2}">
      <dsp:nvSpPr>
        <dsp:cNvPr id="0" name=""/>
        <dsp:cNvSpPr/>
      </dsp:nvSpPr>
      <dsp:spPr>
        <a:xfrm rot="16200000">
          <a:off x="1167618" y="-1167618"/>
          <a:ext cx="3256670" cy="5591907"/>
        </a:xfrm>
        <a:prstGeom prst="round1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YE" sz="2800" b="1" u="sng" kern="1200" dirty="0" smtClean="0">
              <a:solidFill>
                <a:schemeClr val="bg1">
                  <a:lumMod val="95000"/>
                  <a:lumOff val="5000"/>
                </a:schemeClr>
              </a:solidFill>
            </a:rPr>
            <a:t>ثانياً : المعايير الذاتية للقائم بالاتصال</a:t>
          </a:r>
          <a:r>
            <a:rPr lang="ar-YE" sz="2800" kern="1200" dirty="0" smtClean="0">
              <a:solidFill>
                <a:schemeClr val="bg1">
                  <a:lumMod val="95000"/>
                  <a:lumOff val="5000"/>
                </a:schemeClr>
              </a:solidFill>
            </a:rPr>
            <a:t>.</a:t>
          </a:r>
          <a:endParaRPr lang="en-US" sz="2800" kern="1200" dirty="0" smtClean="0">
            <a:solidFill>
              <a:schemeClr val="bg1">
                <a:lumMod val="95000"/>
                <a:lumOff val="5000"/>
              </a:schemeClr>
            </a:solidFill>
          </a:endParaRPr>
        </a:p>
        <a:p>
          <a:pPr lvl="0" algn="ctr" defTabSz="1244600" rtl="1">
            <a:lnSpc>
              <a:spcPct val="90000"/>
            </a:lnSpc>
            <a:spcBef>
              <a:spcPct val="0"/>
            </a:spcBef>
            <a:spcAft>
              <a:spcPct val="35000"/>
            </a:spcAft>
          </a:pPr>
          <a:r>
            <a:rPr lang="ar-YE" sz="2800" kern="1200" dirty="0" smtClean="0">
              <a:solidFill>
                <a:schemeClr val="bg1">
                  <a:lumMod val="95000"/>
                  <a:lumOff val="5000"/>
                </a:schemeClr>
              </a:solidFill>
            </a:rPr>
            <a:t>تلعب الخصائص والسمات الشخصية للقائم بالاتصال دوراً في ممارسة دور حارس البوابة الإعلامية مثل: النوع، العمر، والدخل ، والطبقة الاجتماعية والتعليم، والانتماءات الفكرية أو العقائدية والإحساس بالذات.</a:t>
          </a:r>
          <a:endParaRPr lang="en-US" sz="2800" kern="1200" dirty="0">
            <a:solidFill>
              <a:schemeClr val="bg1">
                <a:lumMod val="95000"/>
                <a:lumOff val="5000"/>
              </a:schemeClr>
            </a:solidFill>
          </a:endParaRPr>
        </a:p>
      </dsp:txBody>
      <dsp:txXfrm rot="5400000">
        <a:off x="0" y="0"/>
        <a:ext cx="5591907" cy="2442502"/>
      </dsp:txXfrm>
    </dsp:sp>
    <dsp:sp modelId="{12331F33-15D2-4402-B26F-6303511A5D70}">
      <dsp:nvSpPr>
        <dsp:cNvPr id="0" name=""/>
        <dsp:cNvSpPr/>
      </dsp:nvSpPr>
      <dsp:spPr>
        <a:xfrm>
          <a:off x="5591907" y="0"/>
          <a:ext cx="5591907" cy="3256670"/>
        </a:xfrm>
        <a:prstGeom prst="round1Rect">
          <a:avLst/>
        </a:prstGeom>
        <a:solidFill>
          <a:schemeClr val="accent2">
            <a:hueOff val="8908"/>
            <a:satOff val="-25242"/>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YE" sz="2800" b="1" u="sng" kern="1200" dirty="0" smtClean="0">
              <a:solidFill>
                <a:schemeClr val="bg1">
                  <a:lumMod val="95000"/>
                  <a:lumOff val="5000"/>
                </a:schemeClr>
              </a:solidFill>
            </a:rPr>
            <a:t>أولاً: قيم  المجتمع وتقاليده:</a:t>
          </a:r>
          <a:endParaRPr lang="en-US" sz="2800" b="1" u="sng" kern="1200" dirty="0" smtClean="0">
            <a:solidFill>
              <a:schemeClr val="bg1">
                <a:lumMod val="95000"/>
                <a:lumOff val="5000"/>
              </a:schemeClr>
            </a:solidFill>
          </a:endParaRPr>
        </a:p>
        <a:p>
          <a:pPr lvl="0" algn="ctr" defTabSz="1244600" rtl="1">
            <a:lnSpc>
              <a:spcPct val="90000"/>
            </a:lnSpc>
            <a:spcBef>
              <a:spcPct val="0"/>
            </a:spcBef>
            <a:spcAft>
              <a:spcPct val="35000"/>
            </a:spcAft>
          </a:pPr>
          <a:r>
            <a:rPr lang="ar-YE" sz="2800" b="1" kern="1200" dirty="0" smtClean="0">
              <a:solidFill>
                <a:schemeClr val="bg1">
                  <a:lumMod val="95000"/>
                  <a:lumOff val="5000"/>
                </a:schemeClr>
              </a:solidFill>
            </a:rPr>
            <a:t>يغفل حارس البوابة  عن بعض الأحداث للأسباب التالية: الإحساس بالمسئولية الاجتماعية، الحفاظ على بعض الفصائل الفردية والاجتماعية، حماية الأنماط الثقافية مثل الولاء للوطن.</a:t>
          </a:r>
          <a:endParaRPr lang="en-US" sz="2800" b="1" kern="1200" dirty="0">
            <a:solidFill>
              <a:schemeClr val="bg1">
                <a:lumMod val="95000"/>
                <a:lumOff val="5000"/>
              </a:schemeClr>
            </a:solidFill>
          </a:endParaRPr>
        </a:p>
      </dsp:txBody>
      <dsp:txXfrm>
        <a:off x="5591907" y="0"/>
        <a:ext cx="5591907" cy="2442502"/>
      </dsp:txXfrm>
    </dsp:sp>
    <dsp:sp modelId="{3A8CCA4F-1513-4A99-9220-0F2579412C00}">
      <dsp:nvSpPr>
        <dsp:cNvPr id="0" name=""/>
        <dsp:cNvSpPr/>
      </dsp:nvSpPr>
      <dsp:spPr>
        <a:xfrm rot="10800000">
          <a:off x="0" y="3256670"/>
          <a:ext cx="5591907" cy="3256670"/>
        </a:xfrm>
        <a:prstGeom prst="round1Rect">
          <a:avLst/>
        </a:prstGeom>
        <a:solidFill>
          <a:schemeClr val="accent2">
            <a:hueOff val="17815"/>
            <a:satOff val="-50484"/>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YE" sz="2800" b="1" u="sng" kern="1200" dirty="0" smtClean="0">
              <a:solidFill>
                <a:schemeClr val="bg1">
                  <a:lumMod val="95000"/>
                  <a:lumOff val="5000"/>
                </a:schemeClr>
              </a:solidFill>
            </a:rPr>
            <a:t>رابعاً: معايير الجمهور:</a:t>
          </a:r>
          <a:endParaRPr lang="en-US" sz="2800" b="1" u="sng" kern="1200" dirty="0" smtClean="0">
            <a:solidFill>
              <a:schemeClr val="bg1">
                <a:lumMod val="95000"/>
                <a:lumOff val="5000"/>
              </a:schemeClr>
            </a:solidFill>
          </a:endParaRPr>
        </a:p>
        <a:p>
          <a:pPr lvl="0" algn="ctr" defTabSz="1244600" rtl="1">
            <a:lnSpc>
              <a:spcPct val="90000"/>
            </a:lnSpc>
            <a:spcBef>
              <a:spcPct val="0"/>
            </a:spcBef>
            <a:spcAft>
              <a:spcPct val="35000"/>
            </a:spcAft>
          </a:pPr>
          <a:r>
            <a:rPr lang="ar-YE" sz="2800" kern="1200" dirty="0" smtClean="0">
              <a:solidFill>
                <a:schemeClr val="bg1">
                  <a:lumMod val="95000"/>
                  <a:lumOff val="5000"/>
                </a:schemeClr>
              </a:solidFill>
            </a:rPr>
            <a:t>يلعب الجمهور دوراً إيجابياً في عملية الاتصال فالقائم بالاتصال في حاجة شديدة </a:t>
          </a:r>
          <a:r>
            <a:rPr lang="ar-YE" sz="2800" kern="1200" dirty="0" err="1" smtClean="0">
              <a:solidFill>
                <a:schemeClr val="bg1">
                  <a:lumMod val="95000"/>
                  <a:lumOff val="5000"/>
                </a:schemeClr>
              </a:solidFill>
            </a:rPr>
            <a:t>إى</a:t>
          </a:r>
          <a:r>
            <a:rPr lang="ar-YE" sz="2800" kern="1200" dirty="0" smtClean="0">
              <a:solidFill>
                <a:schemeClr val="bg1">
                  <a:lumMod val="95000"/>
                  <a:lumOff val="5000"/>
                </a:schemeClr>
              </a:solidFill>
            </a:rPr>
            <a:t> تحديد جمهوره بدقة وأن </a:t>
          </a:r>
          <a:r>
            <a:rPr lang="ar-YE" sz="2800" kern="1200" dirty="0" err="1" smtClean="0">
              <a:solidFill>
                <a:schemeClr val="bg1">
                  <a:lumMod val="95000"/>
                  <a:lumOff val="5000"/>
                </a:schemeClr>
              </a:solidFill>
            </a:rPr>
            <a:t>تصورة</a:t>
          </a:r>
          <a:r>
            <a:rPr lang="ar-YE" sz="2800" kern="1200" dirty="0" smtClean="0">
              <a:solidFill>
                <a:schemeClr val="bg1">
                  <a:lumMod val="95000"/>
                  <a:lumOff val="5000"/>
                </a:schemeClr>
              </a:solidFill>
            </a:rPr>
            <a:t> لهذا الجمهور يؤثر على قراراته تأثيراً </a:t>
          </a:r>
          <a:r>
            <a:rPr lang="ar-YE" sz="2800" kern="1200" dirty="0" err="1" smtClean="0">
              <a:solidFill>
                <a:schemeClr val="bg1">
                  <a:lumMod val="95000"/>
                  <a:lumOff val="5000"/>
                </a:schemeClr>
              </a:solidFill>
            </a:rPr>
            <a:t>لايمكن</a:t>
          </a:r>
          <a:r>
            <a:rPr lang="ar-YE" sz="2800" kern="1200" dirty="0" smtClean="0">
              <a:solidFill>
                <a:schemeClr val="bg1">
                  <a:lumMod val="95000"/>
                  <a:lumOff val="5000"/>
                </a:schemeClr>
              </a:solidFill>
            </a:rPr>
            <a:t> </a:t>
          </a:r>
          <a:r>
            <a:rPr lang="ar-YE" sz="2800" kern="1200" dirty="0" err="1" smtClean="0">
              <a:solidFill>
                <a:schemeClr val="bg1">
                  <a:lumMod val="95000"/>
                  <a:lumOff val="5000"/>
                </a:schemeClr>
              </a:solidFill>
            </a:rPr>
            <a:t>ان</a:t>
          </a:r>
          <a:r>
            <a:rPr lang="ar-YE" sz="2800" kern="1200" dirty="0" smtClean="0">
              <a:solidFill>
                <a:schemeClr val="bg1">
                  <a:lumMod val="95000"/>
                  <a:lumOff val="5000"/>
                </a:schemeClr>
              </a:solidFill>
            </a:rPr>
            <a:t> نقلل من شأنه.</a:t>
          </a:r>
          <a:endParaRPr lang="en-US" sz="2800" kern="1200" dirty="0">
            <a:solidFill>
              <a:schemeClr val="bg1">
                <a:lumMod val="95000"/>
                <a:lumOff val="5000"/>
              </a:schemeClr>
            </a:solidFill>
          </a:endParaRPr>
        </a:p>
      </dsp:txBody>
      <dsp:txXfrm rot="10800000">
        <a:off x="0" y="4070838"/>
        <a:ext cx="5591907" cy="2442502"/>
      </dsp:txXfrm>
    </dsp:sp>
    <dsp:sp modelId="{2FB96E9E-6817-4FC8-934C-B9A095C0E509}">
      <dsp:nvSpPr>
        <dsp:cNvPr id="0" name=""/>
        <dsp:cNvSpPr/>
      </dsp:nvSpPr>
      <dsp:spPr>
        <a:xfrm rot="5400000">
          <a:off x="6759526" y="2089051"/>
          <a:ext cx="3256670" cy="5591907"/>
        </a:xfrm>
        <a:prstGeom prst="round1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YE" sz="2800" b="1" u="sng" kern="1200" dirty="0" smtClean="0">
              <a:solidFill>
                <a:schemeClr val="bg1">
                  <a:lumMod val="95000"/>
                  <a:lumOff val="5000"/>
                </a:schemeClr>
              </a:solidFill>
            </a:rPr>
            <a:t>ثالثاً المعايير المهنية للقائم بالاتصال:</a:t>
          </a:r>
          <a:endParaRPr lang="en-US" sz="2800" b="1" u="sng" kern="1200" dirty="0" smtClean="0">
            <a:solidFill>
              <a:schemeClr val="bg1">
                <a:lumMod val="95000"/>
                <a:lumOff val="5000"/>
              </a:schemeClr>
            </a:solidFill>
          </a:endParaRPr>
        </a:p>
        <a:p>
          <a:pPr lvl="0" algn="ctr" defTabSz="1244600" rtl="1">
            <a:lnSpc>
              <a:spcPct val="90000"/>
            </a:lnSpc>
            <a:spcBef>
              <a:spcPct val="0"/>
            </a:spcBef>
            <a:spcAft>
              <a:spcPct val="35000"/>
            </a:spcAft>
          </a:pPr>
          <a:r>
            <a:rPr lang="ar-YE" sz="2800" kern="1200" dirty="0" smtClean="0">
              <a:solidFill>
                <a:schemeClr val="bg1">
                  <a:lumMod val="95000"/>
                  <a:lumOff val="5000"/>
                </a:schemeClr>
              </a:solidFill>
            </a:rPr>
            <a:t>وتتضمن المعايير المهنية سياسة الوسيلة الإعلامية ومصادر الأخبار المتاحة وعلاقات العمل وضغوطه،</a:t>
          </a:r>
          <a:endParaRPr lang="en-US" sz="2800" kern="1200" dirty="0">
            <a:solidFill>
              <a:schemeClr val="bg1">
                <a:lumMod val="95000"/>
                <a:lumOff val="5000"/>
              </a:schemeClr>
            </a:solidFill>
          </a:endParaRPr>
        </a:p>
      </dsp:txBody>
      <dsp:txXfrm rot="-5400000">
        <a:off x="5591907" y="4070837"/>
        <a:ext cx="5591907" cy="2442502"/>
      </dsp:txXfrm>
    </dsp:sp>
    <dsp:sp modelId="{2975AB17-6C7E-4DEB-98BF-52AA40901805}">
      <dsp:nvSpPr>
        <dsp:cNvPr id="0" name=""/>
        <dsp:cNvSpPr/>
      </dsp:nvSpPr>
      <dsp:spPr>
        <a:xfrm>
          <a:off x="3914335" y="2442502"/>
          <a:ext cx="3355144" cy="1628335"/>
        </a:xfrm>
        <a:prstGeom prst="roundRect">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YE" sz="2800" b="1" kern="1200" smtClean="0">
              <a:solidFill>
                <a:schemeClr val="bg1">
                  <a:lumMod val="95000"/>
                  <a:lumOff val="5000"/>
                </a:schemeClr>
              </a:solidFill>
            </a:rPr>
            <a:t>العوامل التي تؤثر على حارس البوابة</a:t>
          </a:r>
          <a:endParaRPr lang="en-US" sz="2800" kern="1200" dirty="0">
            <a:solidFill>
              <a:schemeClr val="bg1">
                <a:lumMod val="95000"/>
                <a:lumOff val="5000"/>
              </a:schemeClr>
            </a:solidFill>
          </a:endParaRPr>
        </a:p>
      </dsp:txBody>
      <dsp:txXfrm>
        <a:off x="3993824" y="2521991"/>
        <a:ext cx="3196166" cy="146935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10/21/2014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10/21/2014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pPr/>
              <a:t>10/21/2014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pPr/>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5djboroHx4Y#t=169" TargetMode="External"/><Relationship Id="rId2" Type="http://schemas.openxmlformats.org/officeDocument/2006/relationships/hyperlink" Target="http://www.youtube.com/watch?v=5djboroHx4Y" TargetMode="External"/><Relationship Id="rId1" Type="http://schemas.openxmlformats.org/officeDocument/2006/relationships/slideLayout" Target="../slideLayouts/slideLayout7.xml"/><Relationship Id="rId4" Type="http://schemas.openxmlformats.org/officeDocument/2006/relationships/hyperlink" Target="http://www.youtube.com/watch?v=4jFUV0HOoLI"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http://youtu.be/mqwplx_-QU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algn="ctr" rtl="1"/>
            <a:r>
              <a:rPr lang="ar-SA" b="1" dirty="0" smtClean="0">
                <a:latin typeface="Arial" pitchFamily="34" charset="0"/>
                <a:cs typeface="Arial" pitchFamily="34" charset="0"/>
              </a:rPr>
              <a:t>مقرر</a:t>
            </a:r>
            <a:br>
              <a:rPr lang="ar-SA" b="1" dirty="0" smtClean="0">
                <a:latin typeface="Arial" pitchFamily="34" charset="0"/>
                <a:cs typeface="Arial" pitchFamily="34" charset="0"/>
              </a:rPr>
            </a:br>
            <a:r>
              <a:rPr lang="ar-SA" b="1" dirty="0" smtClean="0">
                <a:latin typeface="Arial" pitchFamily="34" charset="0"/>
                <a:cs typeface="Arial" pitchFamily="34" charset="0"/>
              </a:rPr>
              <a:t>نظريات الاتصال</a:t>
            </a:r>
            <a:endParaRPr lang="en-US" b="1" dirty="0">
              <a:latin typeface="Arial" pitchFamily="34" charset="0"/>
              <a:cs typeface="Arial" pitchFamily="34" charset="0"/>
            </a:endParaRPr>
          </a:p>
        </p:txBody>
      </p:sp>
      <p:sp>
        <p:nvSpPr>
          <p:cNvPr id="7" name="Subtitle 6"/>
          <p:cNvSpPr>
            <a:spLocks noGrp="1"/>
          </p:cNvSpPr>
          <p:nvPr>
            <p:ph type="subTitle" idx="1"/>
          </p:nvPr>
        </p:nvSpPr>
        <p:spPr/>
        <p:txBody>
          <a:bodyPr/>
          <a:lstStyle/>
          <a:p>
            <a:r>
              <a:rPr lang="ar-SA" b="1" dirty="0" smtClean="0">
                <a:latin typeface="Arial" pitchFamily="34" charset="0"/>
                <a:cs typeface="Arial" pitchFamily="34" charset="0"/>
              </a:rPr>
              <a:t>المحاضرة السادسة</a:t>
            </a:r>
            <a:endParaRPr lang="en-US" b="1" dirty="0">
              <a:latin typeface="Arial" pitchFamily="34" charset="0"/>
              <a:cs typeface="Arial" pitchFamily="34" charset="0"/>
            </a:endParaRPr>
          </a:p>
        </p:txBody>
      </p:sp>
      <p:pic>
        <p:nvPicPr>
          <p:cNvPr id="4"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4400" dirty="0" smtClean="0">
                <a:solidFill>
                  <a:schemeClr val="accent1">
                    <a:lumMod val="60000"/>
                    <a:lumOff val="40000"/>
                  </a:schemeClr>
                </a:solidFill>
              </a:rPr>
              <a:t>4 -مركز القائم بالاتصال وسمعته:</a:t>
            </a: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2177369" y="1864233"/>
            <a:ext cx="8946541" cy="4195481"/>
          </a:xfrm>
        </p:spPr>
        <p:txBody>
          <a:bodyPr>
            <a:normAutofit/>
          </a:bodyPr>
          <a:lstStyle/>
          <a:p>
            <a:pPr algn="r" rtl="1">
              <a:buNone/>
            </a:pPr>
            <a:endParaRPr lang="ar-SA" sz="3200" dirty="0" smtClean="0"/>
          </a:p>
          <a:p>
            <a:pPr algn="r" rtl="1"/>
            <a:r>
              <a:rPr lang="ar-SA" sz="3200" dirty="0" smtClean="0"/>
              <a:t>في المحيط الإجتماعي</a:t>
            </a:r>
          </a:p>
          <a:p>
            <a:pPr algn="r" rtl="1"/>
            <a:r>
              <a:rPr lang="ar-SA" sz="3200" dirty="0" smtClean="0"/>
              <a:t>في المحيط الثقافي</a:t>
            </a:r>
          </a:p>
          <a:p>
            <a:pPr algn="r" rtl="1">
              <a:buNone/>
            </a:pPr>
            <a:endParaRPr lang="ar-SA" sz="3200" dirty="0"/>
          </a:p>
        </p:txBody>
      </p:sp>
      <p:pic>
        <p:nvPicPr>
          <p:cNvPr id="4" name="صورة 3" descr="leader.jpg"/>
          <p:cNvPicPr>
            <a:picLocks noChangeAspect="1"/>
          </p:cNvPicPr>
          <p:nvPr/>
        </p:nvPicPr>
        <p:blipFill>
          <a:blip r:embed="rId2" cstate="print"/>
          <a:stretch>
            <a:fillRect/>
          </a:stretch>
        </p:blipFill>
        <p:spPr>
          <a:xfrm>
            <a:off x="598692" y="1654629"/>
            <a:ext cx="5037983" cy="4366315"/>
          </a:xfrm>
          <a:prstGeom prst="rect">
            <a:avLst/>
          </a:prstGeom>
          <a:ln>
            <a:noFill/>
          </a:ln>
          <a:effectLst>
            <a:softEdge rad="112500"/>
          </a:effectLst>
        </p:spPr>
      </p:pic>
      <p:sp>
        <p:nvSpPr>
          <p:cNvPr id="5" name="عنوان 1"/>
          <p:cNvSpPr txBox="1">
            <a:spLocks/>
          </p:cNvSpPr>
          <p:nvPr/>
        </p:nvSpPr>
        <p:spPr>
          <a:xfrm>
            <a:off x="5921829" y="4132090"/>
            <a:ext cx="5877976" cy="1400530"/>
          </a:xfrm>
          <a:prstGeom prst="rect">
            <a:avLst/>
          </a:prstGeom>
        </p:spPr>
        <p:txBody>
          <a:bodyPr vert="horz" lIns="91440" tIns="45720" rIns="91440" bIns="45720" rtlCol="0" anchor="t">
            <a:no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SA" sz="3200" b="0" i="0" u="none" strike="noStrike" kern="1200" cap="none" spc="0" normalizeH="0" baseline="0" noProof="0" dirty="0" smtClean="0">
                <a:ln>
                  <a:noFill/>
                </a:ln>
                <a:solidFill>
                  <a:schemeClr val="accent1">
                    <a:lumMod val="60000"/>
                    <a:lumOff val="40000"/>
                  </a:schemeClr>
                </a:solidFill>
                <a:effectLst/>
                <a:uLnTx/>
                <a:uFillTx/>
                <a:latin typeface="+mj-lt"/>
                <a:ea typeface="+mj-ea"/>
                <a:cs typeface="+mj-cs"/>
              </a:rPr>
              <a:t>فالوضع الذي يراه الناس فيه يؤثر </a:t>
            </a:r>
            <a:r>
              <a:rPr lang="ar-SA" sz="3200" dirty="0" smtClean="0">
                <a:solidFill>
                  <a:schemeClr val="accent1">
                    <a:lumMod val="60000"/>
                    <a:lumOff val="40000"/>
                  </a:schemeClr>
                </a:solidFill>
                <a:latin typeface="+mj-lt"/>
                <a:ea typeface="+mj-ea"/>
                <a:cs typeface="+mj-cs"/>
              </a:rPr>
              <a:t>على فاعلية الاتصال .</a:t>
            </a:r>
            <a:endParaRPr kumimoji="0" lang="ar-SA" sz="3200" b="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solidFill>
                  <a:schemeClr val="accent1">
                    <a:lumMod val="60000"/>
                    <a:lumOff val="40000"/>
                  </a:schemeClr>
                </a:solidFill>
              </a:rPr>
              <a:t>وأضاف ”ألكس تان“  عوامل نجاح المصدر</a:t>
            </a: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2395083" y="1602975"/>
            <a:ext cx="8946541" cy="4195481"/>
          </a:xfrm>
        </p:spPr>
        <p:txBody>
          <a:bodyPr>
            <a:normAutofit/>
          </a:bodyPr>
          <a:lstStyle/>
          <a:p>
            <a:pPr algn="r" rtl="1"/>
            <a:endParaRPr lang="ar-SA" sz="4000" dirty="0" smtClean="0"/>
          </a:p>
          <a:p>
            <a:pPr algn="r" rtl="1"/>
            <a:r>
              <a:rPr lang="ar-SA" sz="4000" dirty="0" smtClean="0"/>
              <a:t>المصداقية</a:t>
            </a:r>
          </a:p>
          <a:p>
            <a:pPr algn="r" rtl="1"/>
            <a:r>
              <a:rPr lang="ar-SA" sz="4000" dirty="0" smtClean="0"/>
              <a:t>الجاذبية</a:t>
            </a:r>
          </a:p>
          <a:p>
            <a:pPr algn="r" rtl="1"/>
            <a:r>
              <a:rPr lang="ar-SA" sz="4000" dirty="0" smtClean="0"/>
              <a:t>السلطة (النفوذ)</a:t>
            </a:r>
          </a:p>
          <a:p>
            <a:pPr algn="r" rtl="1">
              <a:buNone/>
            </a:pPr>
            <a:r>
              <a:rPr lang="ar-SA" sz="1600" dirty="0" smtClean="0"/>
              <a:t> تم تفصيلها في المحاضرة (1)</a:t>
            </a:r>
            <a:endParaRPr lang="ar-SA" sz="1600" dirty="0"/>
          </a:p>
        </p:txBody>
      </p:sp>
      <p:pic>
        <p:nvPicPr>
          <p:cNvPr id="4" name="صورة 3" descr="DEBATE1_415x276.jpg"/>
          <p:cNvPicPr>
            <a:picLocks noChangeAspect="1"/>
          </p:cNvPicPr>
          <p:nvPr/>
        </p:nvPicPr>
        <p:blipFill>
          <a:blip r:embed="rId2" cstate="print"/>
          <a:stretch>
            <a:fillRect/>
          </a:stretch>
        </p:blipFill>
        <p:spPr>
          <a:xfrm>
            <a:off x="926930" y="1238606"/>
            <a:ext cx="4330917" cy="2578651"/>
          </a:xfrm>
          <a:prstGeom prst="rect">
            <a:avLst/>
          </a:prstGeom>
          <a:ln>
            <a:noFill/>
          </a:ln>
          <a:effectLst>
            <a:softEdge rad="112500"/>
          </a:effectLst>
        </p:spPr>
      </p:pic>
      <p:pic>
        <p:nvPicPr>
          <p:cNvPr id="5" name="صورة 4" descr="311695_com_nkdebates1.jpg"/>
          <p:cNvPicPr>
            <a:picLocks noChangeAspect="1"/>
          </p:cNvPicPr>
          <p:nvPr/>
        </p:nvPicPr>
        <p:blipFill>
          <a:blip r:embed="rId3" cstate="print"/>
          <a:stretch>
            <a:fillRect/>
          </a:stretch>
        </p:blipFill>
        <p:spPr>
          <a:xfrm>
            <a:off x="622130" y="3817258"/>
            <a:ext cx="4677443" cy="27809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accent1">
                    <a:lumMod val="60000"/>
                    <a:lumOff val="40000"/>
                  </a:schemeClr>
                </a:solidFill>
              </a:rPr>
              <a:t>نظرية حارس البوابة الإعلامية</a:t>
            </a: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2658794" y="1290808"/>
            <a:ext cx="9120492" cy="4195481"/>
          </a:xfrm>
        </p:spPr>
        <p:txBody>
          <a:bodyPr>
            <a:normAutofit/>
          </a:bodyPr>
          <a:lstStyle/>
          <a:p>
            <a:pPr algn="r" rtl="1"/>
            <a:r>
              <a:rPr lang="ar-SA" sz="3200" dirty="0" smtClean="0"/>
              <a:t>صاحب النظرية الأساسية هو  (</a:t>
            </a:r>
            <a:r>
              <a:rPr lang="ar-SA" sz="3200" dirty="0" err="1" smtClean="0"/>
              <a:t>كيرت</a:t>
            </a:r>
            <a:r>
              <a:rPr lang="ar-SA" sz="3200" dirty="0" smtClean="0"/>
              <a:t> </a:t>
            </a:r>
            <a:r>
              <a:rPr lang="ar-SA" sz="3200" dirty="0" err="1" smtClean="0"/>
              <a:t>لوين</a:t>
            </a:r>
            <a:r>
              <a:rPr lang="ar-SA" sz="3200" dirty="0" smtClean="0"/>
              <a:t> )  </a:t>
            </a:r>
            <a:r>
              <a:rPr lang="en-US" sz="4000" dirty="0" smtClean="0"/>
              <a:t>Kurt </a:t>
            </a:r>
            <a:r>
              <a:rPr lang="en-US" sz="4000" dirty="0" err="1" smtClean="0"/>
              <a:t>Lewin</a:t>
            </a:r>
            <a:endParaRPr lang="ar-SA" sz="4000" dirty="0" smtClean="0"/>
          </a:p>
          <a:p>
            <a:pPr algn="r" rtl="1"/>
            <a:r>
              <a:rPr lang="ar-SA" sz="3200" dirty="0" smtClean="0"/>
              <a:t>قام بدراسة (</a:t>
            </a:r>
            <a:r>
              <a:rPr lang="ar-SA" sz="3200" dirty="0" err="1" smtClean="0"/>
              <a:t>ديناميكة</a:t>
            </a:r>
            <a:r>
              <a:rPr lang="ar-SA" sz="3200" dirty="0" smtClean="0"/>
              <a:t> المجموعات) ,بمعنى التفاعل بين أفراد المجموعة ولاحظ تميز بعض الأفراد بخصائص قيادية </a:t>
            </a:r>
            <a:r>
              <a:rPr lang="ar-SA" sz="3200" dirty="0" err="1" smtClean="0"/>
              <a:t>و</a:t>
            </a:r>
            <a:r>
              <a:rPr lang="ar-SA" sz="3200" dirty="0" smtClean="0"/>
              <a:t> يتحكم هؤلاء الأفراد بصياغة وإيصال المعلومات للآخرين</a:t>
            </a:r>
          </a:p>
          <a:p>
            <a:pPr algn="r" rtl="1">
              <a:buNone/>
            </a:pPr>
            <a:endParaRPr lang="ar-SA" sz="3200" dirty="0" smtClean="0"/>
          </a:p>
          <a:p>
            <a:pPr algn="r" rtl="1">
              <a:buNone/>
            </a:pPr>
            <a:endParaRPr lang="ar-SA" sz="3200" dirty="0" smtClean="0"/>
          </a:p>
          <a:p>
            <a:pPr algn="r" rtl="1">
              <a:buNone/>
            </a:pPr>
            <a:endParaRPr lang="ar-SA" sz="3200" dirty="0" smtClean="0"/>
          </a:p>
          <a:p>
            <a:pPr algn="r" rtl="1">
              <a:buNone/>
            </a:pPr>
            <a:endParaRPr lang="ar-SA" sz="3200" dirty="0"/>
          </a:p>
        </p:txBody>
      </p:sp>
      <p:pic>
        <p:nvPicPr>
          <p:cNvPr id="4" name="صورة 3" descr="kurt_lewin.jpg"/>
          <p:cNvPicPr>
            <a:picLocks noChangeAspect="1"/>
          </p:cNvPicPr>
          <p:nvPr/>
        </p:nvPicPr>
        <p:blipFill>
          <a:blip r:embed="rId2" cstate="print"/>
          <a:stretch>
            <a:fillRect/>
          </a:stretch>
        </p:blipFill>
        <p:spPr>
          <a:xfrm rot="21168168">
            <a:off x="-57832" y="2653427"/>
            <a:ext cx="3410857" cy="3837214"/>
          </a:xfrm>
          <a:prstGeom prst="rect">
            <a:avLst/>
          </a:prstGeom>
          <a:ln>
            <a:noFill/>
          </a:ln>
          <a:effectLst>
            <a:softEdge rad="112500"/>
          </a:effectLst>
        </p:spPr>
      </p:pic>
      <p:sp>
        <p:nvSpPr>
          <p:cNvPr id="5" name="Rectangle 4"/>
          <p:cNvSpPr/>
          <p:nvPr/>
        </p:nvSpPr>
        <p:spPr>
          <a:xfrm>
            <a:off x="3193366" y="3956428"/>
            <a:ext cx="8562535" cy="1446550"/>
          </a:xfrm>
          <a:prstGeom prst="rect">
            <a:avLst/>
          </a:prstGeom>
        </p:spPr>
        <p:txBody>
          <a:bodyPr wrap="square">
            <a:spAutoFit/>
          </a:bodyPr>
          <a:lstStyle/>
          <a:p>
            <a:pPr algn="r" rtl="1">
              <a:buFont typeface="Arial" pitchFamily="34" charset="0"/>
              <a:buChar char="•"/>
            </a:pPr>
            <a:r>
              <a:rPr lang="ar-SA" sz="2800" dirty="0" smtClean="0"/>
              <a:t>كما </a:t>
            </a:r>
            <a:r>
              <a:rPr lang="ar-SA" sz="3200" dirty="0" smtClean="0">
                <a:latin typeface="+mj-lt"/>
                <a:ea typeface="+mj-ea"/>
                <a:cs typeface="+mj-cs"/>
              </a:rPr>
              <a:t>قال أن </a:t>
            </a:r>
            <a:r>
              <a:rPr lang="ar-SA" sz="2800" dirty="0" smtClean="0"/>
              <a:t>المعلومات تمر بين الأعضاء وكل شخص يتحكم بإرسال </a:t>
            </a:r>
            <a:r>
              <a:rPr lang="ar-SA" sz="2800" dirty="0" err="1" smtClean="0"/>
              <a:t>وإستقبال</a:t>
            </a:r>
            <a:r>
              <a:rPr lang="ar-SA" sz="2800" dirty="0" smtClean="0"/>
              <a:t> المعلومات التي تصل إليه وكل فرد يكون بمثابة (حارس بوابة) للمعلومات التي لديه.</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accent1">
                    <a:lumMod val="60000"/>
                    <a:lumOff val="40000"/>
                  </a:schemeClr>
                </a:solidFill>
              </a:rPr>
              <a:t>نظرية حارس البوابة الإعلامية</a:t>
            </a: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3446585" y="1769109"/>
            <a:ext cx="8374904" cy="4195481"/>
          </a:xfrm>
        </p:spPr>
        <p:txBody>
          <a:bodyPr>
            <a:noAutofit/>
          </a:bodyPr>
          <a:lstStyle/>
          <a:p>
            <a:pPr algn="r" rtl="1">
              <a:buNone/>
            </a:pPr>
            <a:r>
              <a:rPr lang="ar-SA" sz="4000" dirty="0" smtClean="0"/>
              <a:t>حيث يرى أنه على طول الرحلة الإعلامية التي تقطعها المادة الصحفية حتى تصل إلى الجمهور المستهدف توجد نقاط (بوابات) يتم فيها اتخاذ قرارات ما إذا كانت الرسالة ستنقل بنفس الشكل والمحتوى أو بعد إدخال تعديلات عليها, ويصبح نفوذ من يديرون هذه البوابات له أهمية كبيرة في انتقال المعلومات.</a:t>
            </a:r>
            <a:endParaRPr lang="ar-SA" sz="4000" dirty="0"/>
          </a:p>
        </p:txBody>
      </p:sp>
      <p:pic>
        <p:nvPicPr>
          <p:cNvPr id="4" name="صورة 3" descr="kurt_lewin.jpg"/>
          <p:cNvPicPr>
            <a:picLocks noChangeAspect="1"/>
          </p:cNvPicPr>
          <p:nvPr/>
        </p:nvPicPr>
        <p:blipFill>
          <a:blip r:embed="rId2" cstate="print"/>
          <a:stretch>
            <a:fillRect/>
          </a:stretch>
        </p:blipFill>
        <p:spPr>
          <a:xfrm rot="21168168">
            <a:off x="-15629" y="1851569"/>
            <a:ext cx="3410857" cy="3837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4800" dirty="0" smtClean="0">
                <a:solidFill>
                  <a:schemeClr val="accent1">
                    <a:lumMod val="60000"/>
                    <a:lumOff val="40000"/>
                  </a:schemeClr>
                </a:solidFill>
              </a:rPr>
              <a:t>مفهوم (حراسة البوابة) يعني :</a:t>
            </a:r>
            <a:endParaRPr lang="en-US" sz="4800" dirty="0">
              <a:solidFill>
                <a:schemeClr val="accent1">
                  <a:lumMod val="60000"/>
                  <a:lumOff val="40000"/>
                </a:schemeClr>
              </a:solidFill>
            </a:endParaRPr>
          </a:p>
        </p:txBody>
      </p:sp>
      <p:sp>
        <p:nvSpPr>
          <p:cNvPr id="5" name="Content Placeholder 4"/>
          <p:cNvSpPr>
            <a:spLocks noGrp="1"/>
          </p:cNvSpPr>
          <p:nvPr>
            <p:ph idx="1"/>
          </p:nvPr>
        </p:nvSpPr>
        <p:spPr>
          <a:xfrm>
            <a:off x="871083" y="2198061"/>
            <a:ext cx="10348459" cy="4195481"/>
          </a:xfrm>
        </p:spPr>
        <p:txBody>
          <a:bodyPr>
            <a:normAutofit/>
          </a:bodyPr>
          <a:lstStyle/>
          <a:p>
            <a:pPr algn="r" rtl="1">
              <a:buNone/>
            </a:pPr>
            <a:r>
              <a:rPr lang="ar-SA" sz="4400" dirty="0" smtClean="0"/>
              <a:t>”السيطرة على مكان استراتيجي في سلسلة الاتصال بحيث يصبح لحارس البوابة سلطة اتخاذ القرار فيما سيمرّ من خلال بوابته , وكيف سيمرّ , حتى يصل في النهاية إلى الجمهور المستهدف ”</a:t>
            </a:r>
            <a:endParaRPr lang="en-US" sz="4400" dirty="0"/>
          </a:p>
        </p:txBody>
      </p:sp>
    </p:spTree>
    <p:extLst>
      <p:ext uri="{BB962C8B-B14F-4D97-AF65-F5344CB8AC3E}">
        <p14:creationId xmlns:p14="http://schemas.microsoft.com/office/powerpoint/2010/main" val="155739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12798" y="1312689"/>
            <a:ext cx="8946541" cy="4195481"/>
          </a:xfrm>
        </p:spPr>
        <p:txBody>
          <a:bodyPr>
            <a:noAutofit/>
          </a:bodyPr>
          <a:lstStyle/>
          <a:p>
            <a:pPr algn="r" rtl="1"/>
            <a:r>
              <a:rPr lang="ar-SA" sz="3200" dirty="0" smtClean="0"/>
              <a:t>أول وأشهر دراسة عن (حراسة البوابة) في الصحافة قام بها الباحث الأمريكي ديفيد وايت </a:t>
            </a:r>
            <a:r>
              <a:rPr lang="en-US" sz="4000" dirty="0" smtClean="0"/>
              <a:t>David</a:t>
            </a:r>
            <a:r>
              <a:rPr lang="en-US" sz="3200" dirty="0" smtClean="0"/>
              <a:t> </a:t>
            </a:r>
            <a:r>
              <a:rPr lang="en-US" sz="4000" dirty="0" smtClean="0"/>
              <a:t>White</a:t>
            </a:r>
            <a:r>
              <a:rPr lang="ar-SA" sz="4000" dirty="0" smtClean="0"/>
              <a:t> في عام 1950م </a:t>
            </a:r>
            <a:r>
              <a:rPr lang="ar-SA" sz="3200" dirty="0" smtClean="0"/>
              <a:t>وهو أحد طلاب </a:t>
            </a:r>
            <a:r>
              <a:rPr lang="ar-SA" sz="3200" dirty="0" err="1" smtClean="0"/>
              <a:t>كيرت</a:t>
            </a:r>
            <a:r>
              <a:rPr lang="ar-SA" sz="3200" dirty="0" smtClean="0"/>
              <a:t> لوين</a:t>
            </a:r>
          </a:p>
          <a:p>
            <a:pPr algn="r" rtl="1"/>
            <a:r>
              <a:rPr lang="ar-SA" sz="3200" dirty="0" smtClean="0"/>
              <a:t>الدراسة عبارة عن رصد للأخبار التي تم نشرها في جريدة في مدينة أمريكية صغيرة لمدة أسبوع ,و اكتشف الباحث أن هناك أخبار كثيرة لا تنشر,وحاول أن يدرس كيف يتم </a:t>
            </a:r>
            <a:r>
              <a:rPr lang="ar-SA" sz="3200" dirty="0" err="1" smtClean="0"/>
              <a:t>إتخاذ</a:t>
            </a:r>
            <a:r>
              <a:rPr lang="ar-SA" sz="3200" dirty="0" smtClean="0"/>
              <a:t> </a:t>
            </a:r>
            <a:r>
              <a:rPr lang="ar-SA" sz="3200" dirty="0" err="1" smtClean="0"/>
              <a:t>القررات</a:t>
            </a:r>
            <a:r>
              <a:rPr lang="ar-SA" sz="3200" dirty="0" smtClean="0"/>
              <a:t> داخل الجريدة.</a:t>
            </a:r>
            <a:endParaRPr lang="ar-SA" sz="3200" dirty="0"/>
          </a:p>
        </p:txBody>
      </p:sp>
      <p:pic>
        <p:nvPicPr>
          <p:cNvPr id="4" name="صورة 3" descr="newspaper.png"/>
          <p:cNvPicPr>
            <a:picLocks noChangeAspect="1"/>
          </p:cNvPicPr>
          <p:nvPr/>
        </p:nvPicPr>
        <p:blipFill>
          <a:blip r:embed="rId2" cstate="print"/>
          <a:stretch>
            <a:fillRect/>
          </a:stretch>
        </p:blipFill>
        <p:spPr>
          <a:xfrm rot="20094518">
            <a:off x="323239" y="3976305"/>
            <a:ext cx="2479055" cy="2076152"/>
          </a:xfrm>
          <a:prstGeom prst="rect">
            <a:avLst/>
          </a:prstGeom>
          <a:ln>
            <a:noFill/>
          </a:ln>
          <a:effectLst>
            <a:softEdge rad="112500"/>
          </a:effectLst>
        </p:spPr>
      </p:pic>
      <p:pic>
        <p:nvPicPr>
          <p:cNvPr id="5" name="صورة 3" descr="newspaper.png"/>
          <p:cNvPicPr>
            <a:picLocks noChangeAspect="1"/>
          </p:cNvPicPr>
          <p:nvPr/>
        </p:nvPicPr>
        <p:blipFill>
          <a:blip r:embed="rId2" cstate="print"/>
          <a:stretch>
            <a:fillRect/>
          </a:stretch>
        </p:blipFill>
        <p:spPr>
          <a:xfrm rot="555329">
            <a:off x="150823" y="2633733"/>
            <a:ext cx="2479055" cy="2076152"/>
          </a:xfrm>
          <a:prstGeom prst="rect">
            <a:avLst/>
          </a:prstGeom>
          <a:ln>
            <a:noFill/>
          </a:ln>
          <a:effectLst>
            <a:softEdge rad="112500"/>
          </a:effectLst>
        </p:spPr>
      </p:pic>
      <p:pic>
        <p:nvPicPr>
          <p:cNvPr id="6" name="صورة 3" descr="newspaper.png"/>
          <p:cNvPicPr>
            <a:picLocks noChangeAspect="1"/>
          </p:cNvPicPr>
          <p:nvPr/>
        </p:nvPicPr>
        <p:blipFill>
          <a:blip r:embed="rId2" cstate="print"/>
          <a:stretch>
            <a:fillRect/>
          </a:stretch>
        </p:blipFill>
        <p:spPr>
          <a:xfrm>
            <a:off x="330496" y="652534"/>
            <a:ext cx="2479055" cy="2076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00653" y="1364020"/>
            <a:ext cx="6455613" cy="1200329"/>
          </a:xfrm>
          <a:prstGeom prst="rect">
            <a:avLst/>
          </a:prstGeom>
        </p:spPr>
        <p:txBody>
          <a:bodyPr wrap="none">
            <a:spAutoFit/>
          </a:bodyPr>
          <a:lstStyle/>
          <a:p>
            <a:r>
              <a:rPr lang="en-US" dirty="0">
                <a:hlinkClick r:id="rId2"/>
              </a:rPr>
              <a:t>http://</a:t>
            </a:r>
            <a:r>
              <a:rPr lang="en-US" dirty="0" smtClean="0">
                <a:hlinkClick r:id="rId2"/>
              </a:rPr>
              <a:t>www.youtube.com/watch?v=5djboroHx4Y</a:t>
            </a:r>
            <a:endParaRPr lang="en-US" dirty="0" smtClean="0"/>
          </a:p>
          <a:p>
            <a:endParaRPr lang="en-US" dirty="0" smtClean="0"/>
          </a:p>
          <a:p>
            <a:r>
              <a:rPr lang="en-US" dirty="0">
                <a:hlinkClick r:id="rId3"/>
              </a:rPr>
              <a:t>http://</a:t>
            </a:r>
            <a:r>
              <a:rPr lang="en-US" dirty="0" smtClean="0">
                <a:hlinkClick r:id="rId3"/>
              </a:rPr>
              <a:t>www.youtube.com/watch?v=5djboroHx4Y#t=169</a:t>
            </a:r>
            <a:endParaRPr lang="en-US" dirty="0" smtClean="0"/>
          </a:p>
          <a:p>
            <a:endParaRPr lang="ar-SA" dirty="0"/>
          </a:p>
        </p:txBody>
      </p:sp>
      <p:sp>
        <p:nvSpPr>
          <p:cNvPr id="3" name="مستطيل 2"/>
          <p:cNvSpPr/>
          <p:nvPr/>
        </p:nvSpPr>
        <p:spPr>
          <a:xfrm>
            <a:off x="4971245" y="4213830"/>
            <a:ext cx="6128198" cy="646331"/>
          </a:xfrm>
          <a:prstGeom prst="rect">
            <a:avLst/>
          </a:prstGeom>
        </p:spPr>
        <p:txBody>
          <a:bodyPr wrap="square">
            <a:spAutoFit/>
          </a:bodyPr>
          <a:lstStyle/>
          <a:p>
            <a:r>
              <a:rPr lang="en-US" dirty="0">
                <a:hlinkClick r:id="rId4"/>
              </a:rPr>
              <a:t>http://</a:t>
            </a:r>
            <a:r>
              <a:rPr lang="en-US" dirty="0" smtClean="0">
                <a:hlinkClick r:id="rId4"/>
              </a:rPr>
              <a:t>www.youtube.com/watch?v=4jFUV0HOoLI</a:t>
            </a:r>
            <a:endParaRPr lang="en-US" dirty="0" smtClean="0"/>
          </a:p>
          <a:p>
            <a:endParaRPr lang="ar-SA" dirty="0"/>
          </a:p>
        </p:txBody>
      </p:sp>
      <p:sp>
        <p:nvSpPr>
          <p:cNvPr id="4" name="مربع نص 3"/>
          <p:cNvSpPr txBox="1"/>
          <p:nvPr/>
        </p:nvSpPr>
        <p:spPr>
          <a:xfrm>
            <a:off x="2982219" y="3015109"/>
            <a:ext cx="8980343" cy="584775"/>
          </a:xfrm>
          <a:prstGeom prst="rect">
            <a:avLst/>
          </a:prstGeom>
          <a:noFill/>
        </p:spPr>
        <p:txBody>
          <a:bodyPr wrap="none" rtlCol="1">
            <a:spAutoFit/>
          </a:bodyPr>
          <a:lstStyle/>
          <a:p>
            <a:r>
              <a:rPr lang="ar-SA" sz="3200" u="sng" dirty="0" smtClean="0">
                <a:solidFill>
                  <a:schemeClr val="bg1"/>
                </a:solidFill>
              </a:rPr>
              <a:t>من خلال الفيديو التالي اشرحي كيف تم تطبيق نظرية حارس البوابة </a:t>
            </a:r>
            <a:endParaRPr lang="ar-SA" sz="3200" u="sng" dirty="0">
              <a:solidFill>
                <a:schemeClr val="bg1"/>
              </a:solidFill>
            </a:endParaRPr>
          </a:p>
        </p:txBody>
      </p:sp>
    </p:spTree>
    <p:extLst>
      <p:ext uri="{BB962C8B-B14F-4D97-AF65-F5344CB8AC3E}">
        <p14:creationId xmlns:p14="http://schemas.microsoft.com/office/powerpoint/2010/main" val="194073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solidFill>
                  <a:schemeClr val="accent1">
                    <a:lumMod val="60000"/>
                    <a:lumOff val="40000"/>
                  </a:schemeClr>
                </a:solidFill>
              </a:rPr>
              <a:t>العوامل التي تؤثر في حارس البوابة الإعلامية</a:t>
            </a: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1959655" y="1835204"/>
            <a:ext cx="8946541" cy="4195481"/>
          </a:xfrm>
        </p:spPr>
        <p:txBody>
          <a:bodyPr>
            <a:noAutofit/>
          </a:bodyPr>
          <a:lstStyle/>
          <a:p>
            <a:pPr algn="r" rtl="1">
              <a:buNone/>
            </a:pPr>
            <a:r>
              <a:rPr lang="ar-SA" sz="4400" dirty="0" smtClean="0"/>
              <a:t>أربعة عوامل أساسية :</a:t>
            </a:r>
          </a:p>
          <a:p>
            <a:pPr algn="r" rtl="1"/>
            <a:r>
              <a:rPr lang="ar-SA" sz="4400" dirty="0" smtClean="0"/>
              <a:t>1- معايير المجتمع وتقاليده</a:t>
            </a:r>
          </a:p>
          <a:p>
            <a:pPr algn="r" rtl="1"/>
            <a:r>
              <a:rPr lang="ar-SA" sz="4400" dirty="0" smtClean="0"/>
              <a:t>2- معايير ذاتية</a:t>
            </a:r>
          </a:p>
          <a:p>
            <a:pPr algn="r" rtl="1"/>
            <a:r>
              <a:rPr lang="ar-SA" sz="4400" dirty="0" smtClean="0"/>
              <a:t>3- معايير مهنية</a:t>
            </a:r>
          </a:p>
          <a:p>
            <a:pPr algn="r" rtl="1"/>
            <a:r>
              <a:rPr lang="ar-SA" sz="4400" dirty="0" smtClean="0"/>
              <a:t>4- معايير الجمهور</a:t>
            </a:r>
            <a:endParaRPr lang="ar-SA" sz="4400" dirty="0"/>
          </a:p>
        </p:txBody>
      </p:sp>
      <p:pic>
        <p:nvPicPr>
          <p:cNvPr id="5" name="صورة 4" descr="journalist.jpg"/>
          <p:cNvPicPr>
            <a:picLocks noChangeAspect="1"/>
          </p:cNvPicPr>
          <p:nvPr/>
        </p:nvPicPr>
        <p:blipFill>
          <a:blip r:embed="rId2" cstate="print"/>
          <a:stretch>
            <a:fillRect/>
          </a:stretch>
        </p:blipFill>
        <p:spPr>
          <a:xfrm rot="21207113">
            <a:off x="914401" y="1973942"/>
            <a:ext cx="3849598" cy="36866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492374" y="182884"/>
          <a:ext cx="11183815" cy="6513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25287"/>
            <a:ext cx="11025640" cy="3329581"/>
          </a:xfrm>
        </p:spPr>
        <p:txBody>
          <a:bodyPr/>
          <a:lstStyle/>
          <a:p>
            <a:pPr algn="ctr" rtl="1"/>
            <a:r>
              <a:rPr lang="ar-SA" dirty="0" smtClean="0"/>
              <a:t/>
            </a:r>
            <a:br>
              <a:rPr lang="ar-SA" dirty="0" smtClean="0"/>
            </a:br>
            <a:r>
              <a:rPr lang="ar-SA" dirty="0" smtClean="0"/>
              <a:t/>
            </a:r>
            <a:br>
              <a:rPr lang="ar-SA" dirty="0" smtClean="0"/>
            </a:br>
            <a:r>
              <a:rPr lang="ar-SA" dirty="0" smtClean="0"/>
              <a:t>القائم بالاتصال ونظرية حارس البوابة</a:t>
            </a:r>
            <a:br>
              <a:rPr lang="ar-SA" dirty="0" smtClean="0"/>
            </a:br>
            <a:r>
              <a:rPr lang="ar-SA" sz="4800" dirty="0" smtClean="0">
                <a:hlinkClick r:id="rId2"/>
              </a:rPr>
              <a:t>فيديو</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20" y="1620335"/>
            <a:ext cx="9404723" cy="3711319"/>
          </a:xfrm>
        </p:spPr>
        <p:txBody>
          <a:bodyPr/>
          <a:lstStyle/>
          <a:p>
            <a:pPr algn="ctr" rtl="1"/>
            <a:r>
              <a:rPr lang="ar-SA" dirty="0" smtClean="0"/>
              <a:t>سؤال </a:t>
            </a:r>
            <a:br>
              <a:rPr lang="ar-SA" dirty="0" smtClean="0"/>
            </a:br>
            <a:r>
              <a:rPr lang="ar-SA" dirty="0" smtClean="0"/>
              <a:t/>
            </a:r>
            <a:br>
              <a:rPr lang="ar-SA" dirty="0" smtClean="0"/>
            </a:br>
            <a:r>
              <a:rPr lang="ar-SA" dirty="0" smtClean="0"/>
              <a:t>من هو المصدر ؟</a:t>
            </a:r>
            <a:br>
              <a:rPr lang="ar-SA" dirty="0" smtClean="0"/>
            </a:br>
            <a:r>
              <a:rPr lang="ar-SA" dirty="0" smtClean="0"/>
              <a:t>هل هو المندوب ؟ أم المحرر ؟ أم قارئ النشرة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5789054"/>
          </a:xfrm>
        </p:spPr>
        <p:txBody>
          <a:bodyPr>
            <a:noAutofit/>
          </a:bodyPr>
          <a:lstStyle/>
          <a:p>
            <a:pPr algn="r" rtl="1"/>
            <a:endParaRPr lang="ar-SA" sz="3200" dirty="0" smtClean="0">
              <a:solidFill>
                <a:schemeClr val="tx1">
                  <a:lumMod val="95000"/>
                </a:schemeClr>
              </a:solidFill>
            </a:endParaRPr>
          </a:p>
          <a:p>
            <a:pPr algn="r" rtl="1">
              <a:buNone/>
            </a:pPr>
            <a:r>
              <a:rPr lang="ar-SA" sz="3200" dirty="0" smtClean="0"/>
              <a:t/>
            </a:r>
            <a:br>
              <a:rPr lang="ar-SA" sz="3200" dirty="0" smtClean="0"/>
            </a:br>
            <a:r>
              <a:rPr lang="ar-SA" sz="3600" dirty="0" smtClean="0"/>
              <a:t>ويقصد بالمصدر منشأ الرسالة، وقد يكون المصدر فردا أو مجموعة من الأفراد وقد\ يكون مؤسسة أو شركة ، وكثيرا ما يستخدم </a:t>
            </a:r>
            <a:r>
              <a:rPr lang="ar-SA" sz="3600" u="sng" dirty="0" smtClean="0"/>
              <a:t>المصدر بمعنى القائم بالاتصال</a:t>
            </a:r>
            <a:r>
              <a:rPr lang="ar-SA" sz="3600" dirty="0" smtClean="0"/>
              <a:t>، غير أن ما </a:t>
            </a:r>
            <a:r>
              <a:rPr lang="ar-SA" sz="3600" dirty="0" err="1" smtClean="0"/>
              <a:t>يجدر</a:t>
            </a:r>
            <a:r>
              <a:rPr lang="ar-SA" sz="3600" dirty="0" smtClean="0"/>
              <a:t> التنويه إليه هنا </a:t>
            </a:r>
            <a:r>
              <a:rPr lang="ar-SA" sz="3600" u="sng" dirty="0" smtClean="0"/>
              <a:t>أن المصدر ليس بالضرورة هو القائم بالاتصال</a:t>
            </a:r>
            <a:r>
              <a:rPr lang="ar-SA" sz="3600" dirty="0" smtClean="0"/>
              <a:t>، فمندوب التلفزيون قد يحصل على خبر معين من موقع الأحداث ثم يتولى المحرر صياغته وتحريره، ويقدمه قارئ النشرة إلى الجمهور ، في هذه الحالة وجدنا بعض دراسات الاتصال يذهب إلى أن كل من المندوب والمحرر وقارئ النشرة بمثابة قائم بالاتصال وان اختلف الدور، بينما يذهب البعض الآخر من الدراسات إلى أن القائم بالاتصال هو قارئ النشرة فقط ، </a:t>
            </a:r>
            <a:r>
              <a:rPr lang="ar-SA" sz="3600" u="sng" dirty="0" smtClean="0"/>
              <a:t>أي انه بينما يوسع البعض مفهوم القائم بالاتصال ليشمل كل من يشارك في الرسالة بصورة أو بأخرى </a:t>
            </a:r>
            <a:r>
              <a:rPr lang="ar-SA" sz="3200" b="1" u="sng" dirty="0" smtClean="0"/>
              <a:t>.</a:t>
            </a:r>
            <a:endParaRPr lang="ar-SA" sz="3200" u="sng" dirty="0" smtClean="0">
              <a:solidFill>
                <a:schemeClr val="tx1">
                  <a:lumMod val="95000"/>
                </a:schemeClr>
              </a:solidFill>
            </a:endParaRPr>
          </a:p>
        </p:txBody>
      </p:sp>
      <p:sp>
        <p:nvSpPr>
          <p:cNvPr id="5" name="Title 4"/>
          <p:cNvSpPr>
            <a:spLocks noGrp="1"/>
          </p:cNvSpPr>
          <p:nvPr>
            <p:ph type="title"/>
          </p:nvPr>
        </p:nvSpPr>
        <p:spPr/>
        <p:txBody>
          <a:bodyPr/>
          <a:lstStyle/>
          <a:p>
            <a:pPr algn="r" rtl="1"/>
            <a:r>
              <a:rPr lang="ar-SA" sz="4400" b="1" dirty="0" smtClean="0">
                <a:solidFill>
                  <a:schemeClr val="accent1">
                    <a:lumMod val="60000"/>
                    <a:lumOff val="40000"/>
                  </a:schemeClr>
                </a:solidFill>
              </a:rPr>
              <a:t>مفهوم القائم بالاتصال والمصدر .</a:t>
            </a:r>
            <a:br>
              <a:rPr lang="ar-SA" sz="4400" b="1" dirty="0" smtClean="0">
                <a:solidFill>
                  <a:schemeClr val="accent1">
                    <a:lumMod val="60000"/>
                    <a:lumOff val="40000"/>
                  </a:schemeClr>
                </a:solidFill>
              </a:rPr>
            </a:br>
            <a:endParaRPr lang="en-US" b="1"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SA" sz="4800" b="1" dirty="0" smtClean="0">
                <a:solidFill>
                  <a:schemeClr val="accent2">
                    <a:lumMod val="60000"/>
                    <a:lumOff val="40000"/>
                  </a:schemeClr>
                </a:solidFill>
              </a:rPr>
              <a:t>شروط القائم بالاتصال عند ديفيد </a:t>
            </a:r>
            <a:r>
              <a:rPr lang="ar-SA" sz="4800" b="1" dirty="0" err="1" smtClean="0">
                <a:solidFill>
                  <a:schemeClr val="accent2">
                    <a:lumMod val="60000"/>
                    <a:lumOff val="40000"/>
                  </a:schemeClr>
                </a:solidFill>
              </a:rPr>
              <a:t>بيرلو</a:t>
            </a:r>
            <a:endParaRPr lang="ar-SA" sz="4800" b="1" dirty="0">
              <a:solidFill>
                <a:schemeClr val="accent2">
                  <a:lumMod val="60000"/>
                  <a:lumOff val="40000"/>
                </a:schemeClr>
              </a:solidFill>
            </a:endParaRPr>
          </a:p>
        </p:txBody>
      </p:sp>
      <p:sp>
        <p:nvSpPr>
          <p:cNvPr id="3" name="عنصر نائب للمحتوى 2"/>
          <p:cNvSpPr>
            <a:spLocks noGrp="1"/>
          </p:cNvSpPr>
          <p:nvPr>
            <p:ph idx="1"/>
          </p:nvPr>
        </p:nvSpPr>
        <p:spPr>
          <a:xfrm>
            <a:off x="2540227" y="1733604"/>
            <a:ext cx="8946541" cy="4195481"/>
          </a:xfrm>
        </p:spPr>
        <p:txBody>
          <a:bodyPr>
            <a:normAutofit lnSpcReduction="10000"/>
          </a:bodyPr>
          <a:lstStyle/>
          <a:p>
            <a:pPr marL="514350" indent="-514350" algn="r" rtl="1">
              <a:buFont typeface="+mj-lt"/>
              <a:buAutoNum type="arabicPeriod"/>
            </a:pPr>
            <a:r>
              <a:rPr lang="ar-SA" sz="3600" dirty="0" smtClean="0">
                <a:solidFill>
                  <a:schemeClr val="accent1">
                    <a:lumMod val="60000"/>
                    <a:lumOff val="40000"/>
                  </a:schemeClr>
                </a:solidFill>
              </a:rPr>
              <a:t>توفر مهارات الاتصال وهي خمس:</a:t>
            </a:r>
          </a:p>
          <a:p>
            <a:pPr marL="514350" indent="-514350" algn="r" rtl="1">
              <a:buNone/>
            </a:pPr>
            <a:endParaRPr lang="ar-SA" sz="2800" dirty="0" smtClean="0">
              <a:solidFill>
                <a:schemeClr val="tx1">
                  <a:lumMod val="95000"/>
                </a:schemeClr>
              </a:solidFill>
            </a:endParaRPr>
          </a:p>
          <a:p>
            <a:pPr marL="514350" indent="-514350" algn="r" rtl="1"/>
            <a:r>
              <a:rPr lang="ar-SA" sz="2800" dirty="0" smtClean="0">
                <a:solidFill>
                  <a:schemeClr val="tx1">
                    <a:lumMod val="95000"/>
                  </a:schemeClr>
                </a:solidFill>
              </a:rPr>
              <a:t>التحدث</a:t>
            </a:r>
          </a:p>
          <a:p>
            <a:pPr marL="514350" indent="-514350" algn="r" rtl="1"/>
            <a:r>
              <a:rPr lang="ar-SA" sz="2800" dirty="0" smtClean="0">
                <a:solidFill>
                  <a:schemeClr val="tx1">
                    <a:lumMod val="95000"/>
                  </a:schemeClr>
                </a:solidFill>
              </a:rPr>
              <a:t>الإنصات</a:t>
            </a:r>
          </a:p>
          <a:p>
            <a:pPr marL="514350" indent="-514350" algn="r" rtl="1"/>
            <a:r>
              <a:rPr lang="ar-SA" sz="2800" dirty="0" smtClean="0">
                <a:solidFill>
                  <a:schemeClr val="tx1">
                    <a:lumMod val="95000"/>
                  </a:schemeClr>
                </a:solidFill>
              </a:rPr>
              <a:t>القراءة</a:t>
            </a:r>
          </a:p>
          <a:p>
            <a:pPr marL="514350" indent="-514350" algn="r" rtl="1"/>
            <a:r>
              <a:rPr lang="ar-SA" sz="2800" dirty="0" smtClean="0">
                <a:solidFill>
                  <a:schemeClr val="tx1">
                    <a:lumMod val="95000"/>
                  </a:schemeClr>
                </a:solidFill>
              </a:rPr>
              <a:t>الكتابة</a:t>
            </a:r>
          </a:p>
          <a:p>
            <a:pPr marL="514350" indent="-514350" algn="r" rtl="1"/>
            <a:r>
              <a:rPr lang="ar-SA" sz="2800" dirty="0" smtClean="0">
                <a:solidFill>
                  <a:schemeClr val="tx1">
                    <a:lumMod val="95000"/>
                  </a:schemeClr>
                </a:solidFill>
              </a:rPr>
              <a:t>التفكير السليم</a:t>
            </a:r>
          </a:p>
          <a:p>
            <a:pPr marL="514350" indent="-514350" algn="r" rtl="1"/>
            <a:endParaRPr lang="ar-SA" sz="2800" dirty="0" smtClean="0">
              <a:solidFill>
                <a:schemeClr val="tx1">
                  <a:lumMod val="95000"/>
                </a:schemeClr>
              </a:solidFill>
            </a:endParaRPr>
          </a:p>
          <a:p>
            <a:pPr marL="514350" indent="-514350" algn="r" rtl="1"/>
            <a:endParaRPr lang="ar-SA" sz="2800" dirty="0">
              <a:solidFill>
                <a:schemeClr val="tx1">
                  <a:lumMod val="95000"/>
                </a:schemeClr>
              </a:solidFill>
            </a:endParaRPr>
          </a:p>
        </p:txBody>
      </p:sp>
      <p:pic>
        <p:nvPicPr>
          <p:cNvPr id="6" name="صورة 3" descr="berloilstuedu.jpg"/>
          <p:cNvPicPr>
            <a:picLocks noChangeAspect="1"/>
          </p:cNvPicPr>
          <p:nvPr/>
        </p:nvPicPr>
        <p:blipFill>
          <a:blip r:embed="rId2" cstate="print"/>
          <a:stretch>
            <a:fillRect/>
          </a:stretch>
        </p:blipFill>
        <p:spPr>
          <a:xfrm rot="20712500">
            <a:off x="441293" y="2128192"/>
            <a:ext cx="4174833" cy="39988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3045"/>
            <a:ext cx="12191999" cy="1400530"/>
          </a:xfrm>
        </p:spPr>
        <p:txBody>
          <a:bodyPr/>
          <a:lstStyle/>
          <a:p>
            <a:pPr algn="ctr" rtl="1"/>
            <a:r>
              <a:rPr lang="ar-SA" sz="6600" b="1" dirty="0" smtClean="0">
                <a:solidFill>
                  <a:schemeClr val="bg1">
                    <a:lumMod val="95000"/>
                    <a:lumOff val="5000"/>
                  </a:schemeClr>
                </a:solidFill>
              </a:rPr>
              <a:t>ما الفرق بين </a:t>
            </a:r>
            <a:br>
              <a:rPr lang="ar-SA" sz="6600" b="1" dirty="0" smtClean="0">
                <a:solidFill>
                  <a:schemeClr val="bg1">
                    <a:lumMod val="95000"/>
                    <a:lumOff val="5000"/>
                  </a:schemeClr>
                </a:solidFill>
              </a:rPr>
            </a:br>
            <a:r>
              <a:rPr lang="ar-SA" sz="6600" b="1" dirty="0" smtClean="0">
                <a:solidFill>
                  <a:schemeClr val="bg1">
                    <a:lumMod val="95000"/>
                    <a:lumOff val="5000"/>
                  </a:schemeClr>
                </a:solidFill>
              </a:rPr>
              <a:t>السَّماع, الاستماع, الإصغاء والإنصات ؟</a:t>
            </a:r>
            <a:r>
              <a:rPr lang="en-US" sz="6600" b="1" dirty="0" smtClean="0">
                <a:solidFill>
                  <a:schemeClr val="bg1">
                    <a:lumMod val="95000"/>
                    <a:lumOff val="5000"/>
                  </a:schemeClr>
                </a:solidFill>
              </a:rPr>
              <a:t/>
            </a:r>
            <a:br>
              <a:rPr lang="en-US" sz="6600" b="1" dirty="0" smtClean="0">
                <a:solidFill>
                  <a:schemeClr val="bg1">
                    <a:lumMod val="95000"/>
                    <a:lumOff val="5000"/>
                  </a:schemeClr>
                </a:solidFill>
              </a:rPr>
            </a:br>
            <a:endParaRPr lang="en-US"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1827"/>
            <a:ext cx="12192000" cy="6370975"/>
          </a:xfrm>
          <a:prstGeom prst="rect">
            <a:avLst/>
          </a:prstGeom>
        </p:spPr>
        <p:txBody>
          <a:bodyPr wrap="square">
            <a:spAutoFit/>
          </a:bodyPr>
          <a:lstStyle/>
          <a:p>
            <a:pPr algn="r" rtl="1">
              <a:buFont typeface="Wingdings" pitchFamily="2" charset="2"/>
              <a:buChar char="q"/>
            </a:pPr>
            <a:r>
              <a:rPr lang="ar-SA" sz="3200" b="1" u="sng" dirty="0" smtClean="0"/>
              <a:t>ف"السمع" </a:t>
            </a:r>
            <a:r>
              <a:rPr lang="ar-SA" sz="3200" b="1" dirty="0" smtClean="0"/>
              <a:t>حاسة التقاط الصوت عفويا بدون قصد المستمع (مثل سماعك صوت قارئ قرآن من السيارة بقربك).  هو الحالة العفوية الوحيدة بينها كون ذبذبات الصوت تدخل أذنك </a:t>
            </a:r>
            <a:r>
              <a:rPr lang="ar-SA" sz="2800" b="1" dirty="0" smtClean="0">
                <a:solidFill>
                  <a:schemeClr val="accent1">
                    <a:lumMod val="60000"/>
                    <a:lumOff val="40000"/>
                  </a:schemeClr>
                </a:solidFill>
              </a:rPr>
              <a:t>مثال ,قال عز وجلّ : (وإذا </a:t>
            </a:r>
            <a:r>
              <a:rPr lang="ar-SA" sz="2800" b="1" u="sng" dirty="0" smtClean="0">
                <a:solidFill>
                  <a:schemeClr val="accent1">
                    <a:lumMod val="60000"/>
                    <a:lumOff val="40000"/>
                  </a:schemeClr>
                </a:solidFill>
              </a:rPr>
              <a:t>سمعوا</a:t>
            </a:r>
            <a:r>
              <a:rPr lang="ar-SA" sz="2800" b="1" dirty="0" smtClean="0">
                <a:solidFill>
                  <a:schemeClr val="accent1">
                    <a:lumMod val="60000"/>
                    <a:lumOff val="40000"/>
                  </a:schemeClr>
                </a:solidFill>
              </a:rPr>
              <a:t> اللغو أعرضوا عنه)</a:t>
            </a:r>
            <a:r>
              <a:rPr lang="ar-SA" sz="3200" dirty="0" smtClean="0"/>
              <a:t/>
            </a:r>
            <a:br>
              <a:rPr lang="ar-SA" sz="3200" dirty="0" smtClean="0"/>
            </a:br>
            <a:endParaRPr lang="ar-SA" sz="3200" dirty="0" smtClean="0"/>
          </a:p>
          <a:p>
            <a:pPr algn="r" rtl="1">
              <a:buFont typeface="Wingdings" pitchFamily="2" charset="2"/>
              <a:buChar char="q"/>
            </a:pPr>
            <a:r>
              <a:rPr lang="ar-SA" sz="3200" b="1" dirty="0" smtClean="0">
                <a:solidFill>
                  <a:schemeClr val="bg1">
                    <a:lumMod val="95000"/>
                    <a:lumOff val="5000"/>
                  </a:schemeClr>
                </a:solidFill>
              </a:rPr>
              <a:t>أما </a:t>
            </a:r>
            <a:r>
              <a:rPr lang="ar-SA" sz="3200" b="1" u="sng" dirty="0" smtClean="0">
                <a:solidFill>
                  <a:schemeClr val="bg1">
                    <a:lumMod val="95000"/>
                    <a:lumOff val="5000"/>
                  </a:schemeClr>
                </a:solidFill>
              </a:rPr>
              <a:t>"الاستماع" </a:t>
            </a:r>
            <a:r>
              <a:rPr lang="ar-SA" sz="3200" b="1" dirty="0" smtClean="0">
                <a:solidFill>
                  <a:schemeClr val="bg1">
                    <a:lumMod val="95000"/>
                    <a:lumOff val="5000"/>
                  </a:schemeClr>
                </a:solidFill>
              </a:rPr>
              <a:t>ففعل يقصد منه استراق السمع وتمييزه جيدا (كأن تفتح نافذة سيارتك كي</a:t>
            </a:r>
            <a:br>
              <a:rPr lang="ar-SA" sz="3200" b="1" dirty="0" smtClean="0">
                <a:solidFill>
                  <a:schemeClr val="bg1">
                    <a:lumMod val="95000"/>
                    <a:lumOff val="5000"/>
                  </a:schemeClr>
                </a:solidFill>
              </a:rPr>
            </a:br>
            <a:r>
              <a:rPr lang="ar-SA" sz="3200" b="1" dirty="0" smtClean="0">
                <a:solidFill>
                  <a:schemeClr val="bg1">
                    <a:lumMod val="95000"/>
                    <a:lumOff val="5000"/>
                  </a:schemeClr>
                </a:solidFill>
              </a:rPr>
              <a:t>تستمع لصوت القارئ السابق) . </a:t>
            </a:r>
            <a:r>
              <a:rPr lang="ar-SA" sz="2400" b="1" dirty="0" smtClean="0">
                <a:solidFill>
                  <a:schemeClr val="accent1">
                    <a:lumMod val="60000"/>
                    <a:lumOff val="40000"/>
                  </a:schemeClr>
                </a:solidFill>
              </a:rPr>
              <a:t>مثال , قال عزّ وجلّ : (وإذ صرفنا إليك نفرا من الجن </a:t>
            </a:r>
            <a:r>
              <a:rPr lang="ar-SA" sz="2400" b="1" u="sng" dirty="0" smtClean="0">
                <a:solidFill>
                  <a:schemeClr val="accent1">
                    <a:lumMod val="60000"/>
                    <a:lumOff val="40000"/>
                  </a:schemeClr>
                </a:solidFill>
              </a:rPr>
              <a:t>يستمعون</a:t>
            </a:r>
            <a:r>
              <a:rPr lang="ar-SA" sz="2400" b="1" dirty="0" smtClean="0">
                <a:solidFill>
                  <a:schemeClr val="accent1">
                    <a:lumMod val="60000"/>
                    <a:lumOff val="40000"/>
                  </a:schemeClr>
                </a:solidFill>
              </a:rPr>
              <a:t> القرآن) </a:t>
            </a:r>
            <a:r>
              <a:rPr lang="ar-SA" sz="3200" dirty="0" smtClean="0"/>
              <a:t/>
            </a:r>
            <a:br>
              <a:rPr lang="ar-SA" sz="3200" dirty="0" smtClean="0"/>
            </a:br>
            <a:endParaRPr lang="ar-SA" sz="3200" dirty="0" smtClean="0"/>
          </a:p>
          <a:p>
            <a:pPr algn="r" rtl="1">
              <a:buFont typeface="Wingdings" pitchFamily="2" charset="2"/>
              <a:buChar char="q"/>
            </a:pPr>
            <a:r>
              <a:rPr lang="ar-SA" sz="3200" b="1" dirty="0" smtClean="0"/>
              <a:t>وفي حال أعجبك الصوت ستدخل مرحلة "الإصغاء" حيث التركيز وتفاعل القلب والمشاعر. </a:t>
            </a:r>
            <a:r>
              <a:rPr lang="ar-SA" sz="2800" b="1" dirty="0" smtClean="0">
                <a:solidFill>
                  <a:schemeClr val="accent1">
                    <a:lumMod val="60000"/>
                    <a:lumOff val="40000"/>
                  </a:schemeClr>
                </a:solidFill>
              </a:rPr>
              <a:t>مثال , قال عزّ وجلّ : (وإن تتوبا إلى الله فقد </a:t>
            </a:r>
            <a:r>
              <a:rPr lang="ar-SA" sz="2800" b="1" u="sng" dirty="0" smtClean="0">
                <a:solidFill>
                  <a:schemeClr val="accent1">
                    <a:lumMod val="60000"/>
                    <a:lumOff val="40000"/>
                  </a:schemeClr>
                </a:solidFill>
              </a:rPr>
              <a:t>صغت</a:t>
            </a:r>
            <a:r>
              <a:rPr lang="ar-SA" sz="2800" b="1" dirty="0" smtClean="0">
                <a:solidFill>
                  <a:schemeClr val="accent1">
                    <a:lumMod val="60000"/>
                    <a:lumOff val="40000"/>
                  </a:schemeClr>
                </a:solidFill>
              </a:rPr>
              <a:t> قلوبكما) </a:t>
            </a:r>
            <a:r>
              <a:rPr lang="ar-SA" sz="2800" dirty="0" smtClean="0">
                <a:solidFill>
                  <a:schemeClr val="accent1">
                    <a:lumMod val="60000"/>
                    <a:lumOff val="40000"/>
                  </a:schemeClr>
                </a:solidFill>
              </a:rPr>
              <a:t/>
            </a:r>
            <a:br>
              <a:rPr lang="ar-SA" sz="2800" dirty="0" smtClean="0">
                <a:solidFill>
                  <a:schemeClr val="accent1">
                    <a:lumMod val="60000"/>
                    <a:lumOff val="40000"/>
                  </a:schemeClr>
                </a:solidFill>
              </a:rPr>
            </a:br>
            <a:endParaRPr lang="ar-SA" sz="3200" dirty="0" smtClean="0">
              <a:solidFill>
                <a:schemeClr val="accent1">
                  <a:lumMod val="60000"/>
                  <a:lumOff val="40000"/>
                </a:schemeClr>
              </a:solidFill>
            </a:endParaRPr>
          </a:p>
          <a:p>
            <a:pPr algn="r" rtl="1">
              <a:buFont typeface="Wingdings" pitchFamily="2" charset="2"/>
              <a:buChar char="q"/>
            </a:pPr>
            <a:r>
              <a:rPr lang="ar-SA" sz="3200" b="1" dirty="0" smtClean="0">
                <a:solidFill>
                  <a:schemeClr val="bg1">
                    <a:lumMod val="95000"/>
                    <a:lumOff val="5000"/>
                  </a:schemeClr>
                </a:solidFill>
              </a:rPr>
              <a:t>أما "الإنصات" فشرط للإصغاء الجيد يتطلب إلغاء الضوضاء وإسكات بقية الأصوات (كأن تطلب من الأطفال في السيارة معك السكوت حتى تستمع بشكل أفضل)! .</a:t>
            </a:r>
            <a:r>
              <a:rPr lang="ar-SA" sz="3200" b="1" dirty="0" smtClean="0">
                <a:solidFill>
                  <a:schemeClr val="accent1">
                    <a:lumMod val="60000"/>
                    <a:lumOff val="40000"/>
                  </a:schemeClr>
                </a:solidFill>
              </a:rPr>
              <a:t> </a:t>
            </a:r>
            <a:r>
              <a:rPr lang="ar-SA" sz="2800" b="1" dirty="0" smtClean="0">
                <a:solidFill>
                  <a:schemeClr val="accent1">
                    <a:lumMod val="60000"/>
                    <a:lumOff val="40000"/>
                  </a:schemeClr>
                </a:solidFill>
              </a:rPr>
              <a:t>مثال , قال عزّ وجلّ (وإذا قرئ القرآن فاستمعوا له </a:t>
            </a:r>
            <a:r>
              <a:rPr lang="ar-SA" sz="2800" b="1" u="sng" dirty="0" smtClean="0">
                <a:solidFill>
                  <a:schemeClr val="accent1">
                    <a:lumMod val="60000"/>
                    <a:lumOff val="40000"/>
                  </a:schemeClr>
                </a:solidFill>
              </a:rPr>
              <a:t>وأنصتوا</a:t>
            </a:r>
            <a:r>
              <a:rPr lang="ar-SA" sz="2800" b="1" dirty="0" smtClean="0">
                <a:solidFill>
                  <a:schemeClr val="accent1">
                    <a:lumMod val="60000"/>
                    <a:lumOff val="40000"/>
                  </a:schemeClr>
                </a:solidFill>
              </a:rPr>
              <a:t> لعلكم ترحمون)</a:t>
            </a:r>
            <a:endParaRPr lang="ar-SA" sz="3200" b="1" dirty="0">
              <a:solidFill>
                <a:schemeClr val="accent1">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sz="4400" dirty="0" smtClean="0">
                <a:solidFill>
                  <a:schemeClr val="accent1">
                    <a:lumMod val="60000"/>
                    <a:lumOff val="40000"/>
                  </a:schemeClr>
                </a:solidFill>
              </a:rPr>
              <a:t>2- اتجاهات القائم بالاتصال:</a:t>
            </a:r>
            <a:br>
              <a:rPr lang="ar-SA" sz="4400" dirty="0" smtClean="0">
                <a:solidFill>
                  <a:schemeClr val="accent1">
                    <a:lumMod val="60000"/>
                    <a:lumOff val="40000"/>
                  </a:schemeClr>
                </a:solidFill>
              </a:rPr>
            </a:br>
            <a:endParaRPr lang="ar-SA" dirty="0">
              <a:solidFill>
                <a:schemeClr val="accent1">
                  <a:lumMod val="60000"/>
                  <a:lumOff val="40000"/>
                </a:schemeClr>
              </a:solidFill>
            </a:endParaRPr>
          </a:p>
        </p:txBody>
      </p:sp>
      <p:sp>
        <p:nvSpPr>
          <p:cNvPr id="3" name="عنصر نائب للمحتوى 2"/>
          <p:cNvSpPr>
            <a:spLocks noGrp="1"/>
          </p:cNvSpPr>
          <p:nvPr>
            <p:ph idx="1"/>
          </p:nvPr>
        </p:nvSpPr>
        <p:spPr>
          <a:xfrm>
            <a:off x="2075769" y="1849718"/>
            <a:ext cx="8946541" cy="4195481"/>
          </a:xfrm>
        </p:spPr>
        <p:txBody>
          <a:bodyPr>
            <a:normAutofit/>
          </a:bodyPr>
          <a:lstStyle/>
          <a:p>
            <a:pPr algn="r" rtl="1"/>
            <a:r>
              <a:rPr lang="ar-SA" sz="4000" dirty="0" smtClean="0"/>
              <a:t>نحو نفسه</a:t>
            </a:r>
          </a:p>
          <a:p>
            <a:pPr algn="r" rtl="1"/>
            <a:r>
              <a:rPr lang="ar-SA" sz="4000" dirty="0" smtClean="0"/>
              <a:t>نحو الموضوع</a:t>
            </a:r>
          </a:p>
          <a:p>
            <a:pPr algn="r" rtl="1"/>
            <a:r>
              <a:rPr lang="ar-SA" sz="4000" dirty="0" smtClean="0"/>
              <a:t>نحو المتلقي</a:t>
            </a:r>
          </a:p>
          <a:p>
            <a:pPr algn="r" rtl="1">
              <a:buNone/>
            </a:pPr>
            <a:endParaRPr lang="ar-SA" sz="4000" dirty="0"/>
          </a:p>
        </p:txBody>
      </p:sp>
      <p:pic>
        <p:nvPicPr>
          <p:cNvPr id="4" name="صورة 3" descr="conversation.jpg"/>
          <p:cNvPicPr>
            <a:picLocks noChangeAspect="1"/>
          </p:cNvPicPr>
          <p:nvPr/>
        </p:nvPicPr>
        <p:blipFill>
          <a:blip r:embed="rId2" cstate="print"/>
          <a:stretch>
            <a:fillRect/>
          </a:stretch>
        </p:blipFill>
        <p:spPr>
          <a:xfrm>
            <a:off x="0" y="3822638"/>
            <a:ext cx="6324624" cy="3035362"/>
          </a:xfrm>
          <a:prstGeom prst="rect">
            <a:avLst/>
          </a:prstGeom>
          <a:ln>
            <a:noFill/>
          </a:ln>
          <a:effectLst>
            <a:softEdge rad="112500"/>
          </a:effectLst>
        </p:spPr>
      </p:pic>
      <p:sp>
        <p:nvSpPr>
          <p:cNvPr id="5" name="عنوان 1"/>
          <p:cNvSpPr txBox="1">
            <a:spLocks/>
          </p:cNvSpPr>
          <p:nvPr/>
        </p:nvSpPr>
        <p:spPr>
          <a:xfrm>
            <a:off x="6458857" y="4335290"/>
            <a:ext cx="5500606" cy="2152596"/>
          </a:xfrm>
          <a:prstGeom prst="rect">
            <a:avLst/>
          </a:prstGeom>
        </p:spPr>
        <p:txBody>
          <a:bodyPr vert="horz" lIns="91440" tIns="45720" rIns="91440" bIns="45720" rtlCol="0" anchor="t">
            <a:no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lang="ar-SA" sz="3200" dirty="0" smtClean="0">
                <a:solidFill>
                  <a:schemeClr val="accent1">
                    <a:lumMod val="60000"/>
                    <a:lumOff val="40000"/>
                  </a:schemeClr>
                </a:solidFill>
                <a:latin typeface="+mj-lt"/>
                <a:ea typeface="+mj-ea"/>
                <a:cs typeface="+mj-cs"/>
              </a:rPr>
              <a:t># فكلما كانت هذه الاتجاهات إيجابية زادت فاعلية القائم بالاتصال .</a:t>
            </a:r>
            <a:endParaRPr kumimoji="0" lang="ar-SA" sz="3200" b="0" i="0" u="none" strike="noStrike" kern="1200" cap="none" spc="0" normalizeH="0" baseline="0" noProof="0" dirty="0">
              <a:ln>
                <a:noFill/>
              </a:ln>
              <a:solidFill>
                <a:schemeClr val="accent1">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9940" y="394661"/>
            <a:ext cx="9404723" cy="1400530"/>
          </a:xfrm>
        </p:spPr>
        <p:txBody>
          <a:bodyPr/>
          <a:lstStyle/>
          <a:p>
            <a:pPr algn="ctr"/>
            <a:r>
              <a:rPr lang="ar-SA" dirty="0" smtClean="0">
                <a:solidFill>
                  <a:schemeClr val="accent1">
                    <a:lumMod val="60000"/>
                    <a:lumOff val="40000"/>
                  </a:schemeClr>
                </a:solidFill>
              </a:rPr>
              <a:t>3- مستوى معرفة المصدر وتخصصه بالموضوع الذي يعالجه يؤثر في زيادة فاعليته</a:t>
            </a:r>
            <a:br>
              <a:rPr lang="ar-SA" dirty="0" smtClean="0">
                <a:solidFill>
                  <a:schemeClr val="accent1">
                    <a:lumMod val="60000"/>
                    <a:lumOff val="40000"/>
                  </a:schemeClr>
                </a:solidFill>
              </a:rPr>
            </a:br>
            <a:endParaRPr lang="ar-SA" dirty="0">
              <a:solidFill>
                <a:schemeClr val="accent1">
                  <a:lumMod val="60000"/>
                  <a:lumOff val="40000"/>
                </a:schemeClr>
              </a:solidFill>
            </a:endParaRPr>
          </a:p>
        </p:txBody>
      </p:sp>
      <p:pic>
        <p:nvPicPr>
          <p:cNvPr id="4" name="صورة 3" descr="j0410069.jpg"/>
          <p:cNvPicPr>
            <a:picLocks noChangeAspect="1"/>
          </p:cNvPicPr>
          <p:nvPr/>
        </p:nvPicPr>
        <p:blipFill>
          <a:blip r:embed="rId2" cstate="print"/>
          <a:stretch>
            <a:fillRect/>
          </a:stretch>
        </p:blipFill>
        <p:spPr>
          <a:xfrm>
            <a:off x="807391" y="2249713"/>
            <a:ext cx="6095999" cy="41499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528</Words>
  <Application>Microsoft Office PowerPoint</Application>
  <PresentationFormat>مخصص</PresentationFormat>
  <Paragraphs>69</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Ion</vt:lpstr>
      <vt:lpstr>مقرر نظريات الاتصال</vt:lpstr>
      <vt:lpstr>  القائم بالاتصال ونظرية حارس البوابة فيديو</vt:lpstr>
      <vt:lpstr>سؤال   من هو المصدر ؟ هل هو المندوب ؟ أم المحرر ؟ أم قارئ النشرة ؟</vt:lpstr>
      <vt:lpstr>مفهوم القائم بالاتصال والمصدر . </vt:lpstr>
      <vt:lpstr>شروط القائم بالاتصال عند ديفيد بيرلو</vt:lpstr>
      <vt:lpstr>ما الفرق بين  السَّماع, الاستماع, الإصغاء والإنصات ؟ </vt:lpstr>
      <vt:lpstr>عرض تقديمي في PowerPoint</vt:lpstr>
      <vt:lpstr>2- اتجاهات القائم بالاتصال: </vt:lpstr>
      <vt:lpstr>3- مستوى معرفة المصدر وتخصصه بالموضوع الذي يعالجه يؤثر في زيادة فاعليته </vt:lpstr>
      <vt:lpstr>4 -مركز القائم بالاتصال وسمعته:</vt:lpstr>
      <vt:lpstr>وأضاف ”ألكس تان“  عوامل نجاح المصدر</vt:lpstr>
      <vt:lpstr>نظرية حارس البوابة الإعلامية</vt:lpstr>
      <vt:lpstr>نظرية حارس البوابة الإعلامية</vt:lpstr>
      <vt:lpstr>مفهوم (حراسة البوابة) يعني :</vt:lpstr>
      <vt:lpstr>عرض تقديمي في PowerPoint</vt:lpstr>
      <vt:lpstr>عرض تقديمي في PowerPoint</vt:lpstr>
      <vt:lpstr>العوامل التي تؤثر في حارس البوابة الإعلامية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2014-10-21T17:23:05Z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