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63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B65B2C9F-A78D-4B65-B205-03A13EE14FE0}" type="datetimeFigureOut">
              <a:rPr lang="ar-SA" smtClean="0"/>
              <a:t>26/05/37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FF7FF48B-9FEA-4238-BC5A-E1C4ADE0D0D4}" type="slidenum">
              <a:rPr lang="ar-SA" smtClean="0"/>
              <a:t>‹#›</a:t>
            </a:fld>
            <a:endParaRPr lang="ar-SA"/>
          </a:p>
        </p:txBody>
      </p:sp>
    </p:spTree>
    <p:extLst>
      <p:ext uri="{BB962C8B-B14F-4D97-AF65-F5344CB8AC3E}">
        <p14:creationId xmlns:p14="http://schemas.microsoft.com/office/powerpoint/2010/main" val="17450345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B65B2C9F-A78D-4B65-B205-03A13EE14FE0}" type="datetimeFigureOut">
              <a:rPr lang="ar-SA" smtClean="0"/>
              <a:t>26/05/37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FF7FF48B-9FEA-4238-BC5A-E1C4ADE0D0D4}" type="slidenum">
              <a:rPr lang="ar-SA" smtClean="0"/>
              <a:t>‹#›</a:t>
            </a:fld>
            <a:endParaRPr lang="ar-SA"/>
          </a:p>
        </p:txBody>
      </p:sp>
    </p:spTree>
    <p:extLst>
      <p:ext uri="{BB962C8B-B14F-4D97-AF65-F5344CB8AC3E}">
        <p14:creationId xmlns:p14="http://schemas.microsoft.com/office/powerpoint/2010/main" val="12651444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B65B2C9F-A78D-4B65-B205-03A13EE14FE0}" type="datetimeFigureOut">
              <a:rPr lang="ar-SA" smtClean="0"/>
              <a:t>26/05/37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FF7FF48B-9FEA-4238-BC5A-E1C4ADE0D0D4}" type="slidenum">
              <a:rPr lang="ar-SA" smtClean="0"/>
              <a:t>‹#›</a:t>
            </a:fld>
            <a:endParaRPr lang="ar-SA"/>
          </a:p>
        </p:txBody>
      </p:sp>
    </p:spTree>
    <p:extLst>
      <p:ext uri="{BB962C8B-B14F-4D97-AF65-F5344CB8AC3E}">
        <p14:creationId xmlns:p14="http://schemas.microsoft.com/office/powerpoint/2010/main" val="493202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B65B2C9F-A78D-4B65-B205-03A13EE14FE0}" type="datetimeFigureOut">
              <a:rPr lang="ar-SA" smtClean="0"/>
              <a:t>26/05/37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FF7FF48B-9FEA-4238-BC5A-E1C4ADE0D0D4}" type="slidenum">
              <a:rPr lang="ar-SA" smtClean="0"/>
              <a:t>‹#›</a:t>
            </a:fld>
            <a:endParaRPr lang="ar-SA"/>
          </a:p>
        </p:txBody>
      </p:sp>
    </p:spTree>
    <p:extLst>
      <p:ext uri="{BB962C8B-B14F-4D97-AF65-F5344CB8AC3E}">
        <p14:creationId xmlns:p14="http://schemas.microsoft.com/office/powerpoint/2010/main" val="30127162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B65B2C9F-A78D-4B65-B205-03A13EE14FE0}" type="datetimeFigureOut">
              <a:rPr lang="ar-SA" smtClean="0"/>
              <a:t>26/05/37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FF7FF48B-9FEA-4238-BC5A-E1C4ADE0D0D4}" type="slidenum">
              <a:rPr lang="ar-SA" smtClean="0"/>
              <a:t>‹#›</a:t>
            </a:fld>
            <a:endParaRPr lang="ar-SA"/>
          </a:p>
        </p:txBody>
      </p:sp>
    </p:spTree>
    <p:extLst>
      <p:ext uri="{BB962C8B-B14F-4D97-AF65-F5344CB8AC3E}">
        <p14:creationId xmlns:p14="http://schemas.microsoft.com/office/powerpoint/2010/main" val="4163371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B65B2C9F-A78D-4B65-B205-03A13EE14FE0}" type="datetimeFigureOut">
              <a:rPr lang="ar-SA" smtClean="0"/>
              <a:t>26/05/37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FF7FF48B-9FEA-4238-BC5A-E1C4ADE0D0D4}" type="slidenum">
              <a:rPr lang="ar-SA" smtClean="0"/>
              <a:t>‹#›</a:t>
            </a:fld>
            <a:endParaRPr lang="ar-SA"/>
          </a:p>
        </p:txBody>
      </p:sp>
    </p:spTree>
    <p:extLst>
      <p:ext uri="{BB962C8B-B14F-4D97-AF65-F5344CB8AC3E}">
        <p14:creationId xmlns:p14="http://schemas.microsoft.com/office/powerpoint/2010/main" val="33722834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B65B2C9F-A78D-4B65-B205-03A13EE14FE0}" type="datetimeFigureOut">
              <a:rPr lang="ar-SA" smtClean="0"/>
              <a:t>26/05/37</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FF7FF48B-9FEA-4238-BC5A-E1C4ADE0D0D4}" type="slidenum">
              <a:rPr lang="ar-SA" smtClean="0"/>
              <a:t>‹#›</a:t>
            </a:fld>
            <a:endParaRPr lang="ar-SA"/>
          </a:p>
        </p:txBody>
      </p:sp>
    </p:spTree>
    <p:extLst>
      <p:ext uri="{BB962C8B-B14F-4D97-AF65-F5344CB8AC3E}">
        <p14:creationId xmlns:p14="http://schemas.microsoft.com/office/powerpoint/2010/main" val="19169388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B65B2C9F-A78D-4B65-B205-03A13EE14FE0}" type="datetimeFigureOut">
              <a:rPr lang="ar-SA" smtClean="0"/>
              <a:t>26/05/37</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FF7FF48B-9FEA-4238-BC5A-E1C4ADE0D0D4}" type="slidenum">
              <a:rPr lang="ar-SA" smtClean="0"/>
              <a:t>‹#›</a:t>
            </a:fld>
            <a:endParaRPr lang="ar-SA"/>
          </a:p>
        </p:txBody>
      </p:sp>
    </p:spTree>
    <p:extLst>
      <p:ext uri="{BB962C8B-B14F-4D97-AF65-F5344CB8AC3E}">
        <p14:creationId xmlns:p14="http://schemas.microsoft.com/office/powerpoint/2010/main" val="2943734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B65B2C9F-A78D-4B65-B205-03A13EE14FE0}" type="datetimeFigureOut">
              <a:rPr lang="ar-SA" smtClean="0"/>
              <a:t>26/05/37</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FF7FF48B-9FEA-4238-BC5A-E1C4ADE0D0D4}" type="slidenum">
              <a:rPr lang="ar-SA" smtClean="0"/>
              <a:t>‹#›</a:t>
            </a:fld>
            <a:endParaRPr lang="ar-SA"/>
          </a:p>
        </p:txBody>
      </p:sp>
    </p:spTree>
    <p:extLst>
      <p:ext uri="{BB962C8B-B14F-4D97-AF65-F5344CB8AC3E}">
        <p14:creationId xmlns:p14="http://schemas.microsoft.com/office/powerpoint/2010/main" val="35597139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65B2C9F-A78D-4B65-B205-03A13EE14FE0}" type="datetimeFigureOut">
              <a:rPr lang="ar-SA" smtClean="0"/>
              <a:t>26/05/37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FF7FF48B-9FEA-4238-BC5A-E1C4ADE0D0D4}" type="slidenum">
              <a:rPr lang="ar-SA" smtClean="0"/>
              <a:t>‹#›</a:t>
            </a:fld>
            <a:endParaRPr lang="ar-SA"/>
          </a:p>
        </p:txBody>
      </p:sp>
    </p:spTree>
    <p:extLst>
      <p:ext uri="{BB962C8B-B14F-4D97-AF65-F5344CB8AC3E}">
        <p14:creationId xmlns:p14="http://schemas.microsoft.com/office/powerpoint/2010/main" val="10330919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65B2C9F-A78D-4B65-B205-03A13EE14FE0}" type="datetimeFigureOut">
              <a:rPr lang="ar-SA" smtClean="0"/>
              <a:t>26/05/37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FF7FF48B-9FEA-4238-BC5A-E1C4ADE0D0D4}" type="slidenum">
              <a:rPr lang="ar-SA" smtClean="0"/>
              <a:t>‹#›</a:t>
            </a:fld>
            <a:endParaRPr lang="ar-SA"/>
          </a:p>
        </p:txBody>
      </p:sp>
    </p:spTree>
    <p:extLst>
      <p:ext uri="{BB962C8B-B14F-4D97-AF65-F5344CB8AC3E}">
        <p14:creationId xmlns:p14="http://schemas.microsoft.com/office/powerpoint/2010/main" val="431256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B65B2C9F-A78D-4B65-B205-03A13EE14FE0}" type="datetimeFigureOut">
              <a:rPr lang="ar-SA" smtClean="0"/>
              <a:t>26/05/37</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F7FF48B-9FEA-4238-BC5A-E1C4ADE0D0D4}" type="slidenum">
              <a:rPr lang="ar-SA" smtClean="0"/>
              <a:t>‹#›</a:t>
            </a:fld>
            <a:endParaRPr lang="ar-SA"/>
          </a:p>
        </p:txBody>
      </p:sp>
    </p:spTree>
    <p:extLst>
      <p:ext uri="{BB962C8B-B14F-4D97-AF65-F5344CB8AC3E}">
        <p14:creationId xmlns:p14="http://schemas.microsoft.com/office/powerpoint/2010/main" val="34132379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dirty="0" smtClean="0"/>
              <a:t>المحاضرة </a:t>
            </a:r>
            <a:r>
              <a:rPr lang="ar-SA" dirty="0" smtClean="0"/>
              <a:t>الرابعة</a:t>
            </a:r>
            <a:endParaRPr lang="ar-SA" dirty="0"/>
          </a:p>
        </p:txBody>
      </p:sp>
      <p:sp>
        <p:nvSpPr>
          <p:cNvPr id="3" name="عنوان فرعي 2"/>
          <p:cNvSpPr>
            <a:spLocks noGrp="1"/>
          </p:cNvSpPr>
          <p:nvPr>
            <p:ph type="subTitle" idx="1"/>
          </p:nvPr>
        </p:nvSpPr>
        <p:spPr/>
        <p:txBody>
          <a:bodyPr>
            <a:normAutofit/>
          </a:bodyPr>
          <a:lstStyle/>
          <a:p>
            <a:r>
              <a:rPr lang="ar-SA" sz="4800" b="1" u="sng" dirty="0" smtClean="0">
                <a:solidFill>
                  <a:srgbClr val="C00000"/>
                </a:solidFill>
              </a:rPr>
              <a:t>البيئة الشخصية للجماعات</a:t>
            </a:r>
            <a:endParaRPr lang="ar-SA" sz="4800" b="1" u="sng" dirty="0">
              <a:solidFill>
                <a:srgbClr val="C00000"/>
              </a:solidFill>
            </a:endParaRPr>
          </a:p>
        </p:txBody>
      </p:sp>
    </p:spTree>
    <p:extLst>
      <p:ext uri="{BB962C8B-B14F-4D97-AF65-F5344CB8AC3E}">
        <p14:creationId xmlns:p14="http://schemas.microsoft.com/office/powerpoint/2010/main" val="39547701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83568" y="743945"/>
            <a:ext cx="7992888" cy="4708981"/>
          </a:xfrm>
          <a:prstGeom prst="rect">
            <a:avLst/>
          </a:prstGeom>
        </p:spPr>
        <p:txBody>
          <a:bodyPr wrap="square">
            <a:spAutoFit/>
          </a:bodyPr>
          <a:lstStyle/>
          <a:p>
            <a:r>
              <a:rPr lang="ar-SA" sz="2000" b="1" u="sng" dirty="0">
                <a:solidFill>
                  <a:srgbClr val="FF0000"/>
                </a:solidFill>
              </a:rPr>
              <a:t>حجم الجماعة وأدواءها:-</a:t>
            </a:r>
            <a:endParaRPr lang="en-US" sz="2000" dirty="0">
              <a:solidFill>
                <a:srgbClr val="FF0000"/>
              </a:solidFill>
            </a:endParaRPr>
          </a:p>
          <a:p>
            <a:r>
              <a:rPr lang="ar-SA" sz="2000" b="1" dirty="0"/>
              <a:t>نتيجة الزيادة في حجم الجماعة تظهر القوى المناهضة بالنسبة لأداء الجماعة وإنتاجيتها .</a:t>
            </a:r>
            <a:endParaRPr lang="en-US" sz="2000" dirty="0"/>
          </a:p>
          <a:p>
            <a:r>
              <a:rPr lang="ar-SA" sz="2000" b="1" dirty="0"/>
              <a:t>تساهم الموارد المضافة والتي هي متاحة في الجماعات الكبيرة مثل (</a:t>
            </a:r>
            <a:r>
              <a:rPr lang="ar-SA" sz="2000" b="1" dirty="0" err="1"/>
              <a:t>قدرات,معارف,مجالات</a:t>
            </a:r>
            <a:r>
              <a:rPr lang="ar-SA" sz="2000" b="1" dirty="0"/>
              <a:t> ...الخ )في الأداء الفعال للجماعة .ومن ناحية أخرى فإن المشكلات التنظيمية المتزايدة والكف لدوافع بعض الأفراد في المساهمة يميل لأن يخفض من فاعلية الجماعة. </a:t>
            </a:r>
            <a:endParaRPr lang="en-US" sz="2000" dirty="0"/>
          </a:p>
          <a:p>
            <a:r>
              <a:rPr lang="ar-SA" sz="2000" b="1" u="sng" dirty="0">
                <a:solidFill>
                  <a:srgbClr val="FF0000"/>
                </a:solidFill>
              </a:rPr>
              <a:t>إن أثر الحجم على أداء الجماعة إنما</a:t>
            </a:r>
            <a:r>
              <a:rPr lang="ar-SA" sz="2000" b="1" dirty="0">
                <a:solidFill>
                  <a:srgbClr val="FF0000"/>
                </a:solidFill>
              </a:rPr>
              <a:t> هو محصلة هذه القوى المناهضة .</a:t>
            </a:r>
            <a:endParaRPr lang="en-US" sz="2000" dirty="0">
              <a:solidFill>
                <a:srgbClr val="FF0000"/>
              </a:solidFill>
            </a:endParaRPr>
          </a:p>
          <a:p>
            <a:r>
              <a:rPr lang="ar-SA" sz="2000" b="1" u="sng" dirty="0">
                <a:solidFill>
                  <a:srgbClr val="FF0000"/>
                </a:solidFill>
              </a:rPr>
              <a:t>أما إذا كان الأداء سيصبح أكثر أو أقل فاعلية عندما يتزايد الحجم </a:t>
            </a:r>
            <a:r>
              <a:rPr lang="ar-SA" sz="2000" b="1" dirty="0"/>
              <a:t>فإن ذلك سوف يعتمد على درجة التي يمكن بها للموارد المضافة أن تستثمر ,وعلى الدرجة التي يمكن من خلالها للجماعة أن تمارس تأثيرا سلبيا على عائد الجماعة .</a:t>
            </a:r>
            <a:endParaRPr lang="en-US" sz="2000" dirty="0"/>
          </a:p>
          <a:p>
            <a:r>
              <a:rPr lang="ar-SA" sz="2000" b="1" u="sng" dirty="0">
                <a:solidFill>
                  <a:srgbClr val="FF0000"/>
                </a:solidFill>
              </a:rPr>
              <a:t>تعتمد الآثار النسبية للقوى المناهضة بدرجة واضحة على</a:t>
            </a:r>
            <a:r>
              <a:rPr lang="ar-SA" sz="2000" b="1" dirty="0">
                <a:solidFill>
                  <a:srgbClr val="FF0000"/>
                </a:solidFill>
              </a:rPr>
              <a:t> نوع العمل الذي تتبناه الجماعة. </a:t>
            </a:r>
            <a:endParaRPr lang="en-US" sz="2000" dirty="0">
              <a:solidFill>
                <a:srgbClr val="FF0000"/>
              </a:solidFill>
            </a:endParaRPr>
          </a:p>
          <a:p>
            <a:r>
              <a:rPr lang="ar-SA" sz="2000" b="1" u="sng" dirty="0">
                <a:solidFill>
                  <a:srgbClr val="FF0000"/>
                </a:solidFill>
              </a:rPr>
              <a:t>كشفت الدراسات أن</a:t>
            </a:r>
            <a:r>
              <a:rPr lang="ar-SA" sz="2000" b="1" dirty="0">
                <a:solidFill>
                  <a:srgbClr val="FF0000"/>
                </a:solidFill>
              </a:rPr>
              <a:t> </a:t>
            </a:r>
            <a:r>
              <a:rPr lang="ar-SA" sz="2000" b="1" dirty="0"/>
              <a:t>القوة الكلية التي يبذلها الجماعة إنما تتزايد بتزايد حجم الجماعة ,</a:t>
            </a:r>
            <a:endParaRPr lang="en-US" sz="2000" dirty="0"/>
          </a:p>
          <a:p>
            <a:r>
              <a:rPr lang="ar-SA" sz="2000" b="1" u="sng" dirty="0"/>
              <a:t>كما أن مقدرا القوة التي يبذلها الشخص واحد</a:t>
            </a:r>
            <a:r>
              <a:rPr lang="ar-SA" sz="2000" b="1" dirty="0"/>
              <a:t> تناقص مع حجم الجماعة .</a:t>
            </a:r>
            <a:endParaRPr lang="en-US" sz="2000" dirty="0"/>
          </a:p>
          <a:p>
            <a:r>
              <a:rPr lang="ar-SA" sz="2000" b="1" dirty="0"/>
              <a:t>عندما يكون العمل منفصلا فإن الطاقة الكامنة لأداء الجماعة تتحدد بواسطة أكثر أعضاء الجماعة كفاءة</a:t>
            </a:r>
            <a:r>
              <a:rPr lang="ar-SA" sz="2000" b="1" u="sng" dirty="0"/>
              <a:t> ومن ثم فإن أثر حجم الجماعة على الأداء إنما هو </a:t>
            </a:r>
            <a:r>
              <a:rPr lang="ar-SA" sz="2000" b="1" dirty="0"/>
              <a:t>دالة لنسبة الأفراد الذين يمكن أن يكون لديهم القدرة على العمل </a:t>
            </a:r>
            <a:endParaRPr lang="en-US" sz="2000" dirty="0"/>
          </a:p>
        </p:txBody>
      </p:sp>
    </p:spTree>
    <p:extLst>
      <p:ext uri="{BB962C8B-B14F-4D97-AF65-F5344CB8AC3E}">
        <p14:creationId xmlns:p14="http://schemas.microsoft.com/office/powerpoint/2010/main" val="40296582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99592" y="548680"/>
            <a:ext cx="7416824" cy="5632311"/>
          </a:xfrm>
          <a:prstGeom prst="rect">
            <a:avLst/>
          </a:prstGeom>
        </p:spPr>
        <p:txBody>
          <a:bodyPr wrap="square">
            <a:spAutoFit/>
          </a:bodyPr>
          <a:lstStyle/>
          <a:p>
            <a:r>
              <a:rPr lang="ar-SA" sz="2000" b="1" u="sng" dirty="0">
                <a:solidFill>
                  <a:srgbClr val="FF0000"/>
                </a:solidFill>
              </a:rPr>
              <a:t>أي أن زيادة حجم الجماعة يجب</a:t>
            </a:r>
            <a:r>
              <a:rPr lang="ar-SA" sz="2000" b="1" dirty="0">
                <a:solidFill>
                  <a:srgbClr val="FF0000"/>
                </a:solidFill>
              </a:rPr>
              <a:t> </a:t>
            </a:r>
            <a:r>
              <a:rPr lang="ar-SA" sz="2000" b="1" dirty="0"/>
              <a:t>أن يؤدي إلى زيادة في أداء الجماعة إلى حد أقصى لا يكون بعده ثمة مكان لأي أثر قد يضاف من أعضاء آخرين, إما بسبب أن الأكثر كفاءة لا يمكن معرفته بسهولة. أو بسبب أن الجماعة كبيرة بالقدر الذي يضمن وجود شخص واحد على الأقل قادر على إكمال العمل بكفاءة .</a:t>
            </a:r>
            <a:endParaRPr lang="en-US" sz="2000" dirty="0"/>
          </a:p>
          <a:p>
            <a:r>
              <a:rPr lang="ar-SA" sz="2000" b="1" u="sng" dirty="0"/>
              <a:t>قراءة دراسة </a:t>
            </a:r>
            <a:r>
              <a:rPr lang="ar-SA" sz="2000" b="1" u="sng" dirty="0" err="1"/>
              <a:t>زيلر</a:t>
            </a:r>
            <a:r>
              <a:rPr lang="ar-SA" sz="2000" b="1" u="sng" dirty="0"/>
              <a:t> ص 184 </a:t>
            </a:r>
            <a:endParaRPr lang="en-US" sz="2000" dirty="0"/>
          </a:p>
          <a:p>
            <a:r>
              <a:rPr lang="ar-SA" sz="2000" b="1" u="sng" dirty="0">
                <a:solidFill>
                  <a:srgbClr val="FF0000"/>
                </a:solidFill>
              </a:rPr>
              <a:t>استنتاج </a:t>
            </a:r>
            <a:r>
              <a:rPr lang="ar-SA" sz="2000" b="1" u="sng" dirty="0"/>
              <a:t>:</a:t>
            </a:r>
            <a:r>
              <a:rPr lang="ar-SA" sz="2000" b="1" dirty="0"/>
              <a:t> من المحتمل أنه كلما كبرت الجماعة قل احتمال أن تتمكن من إكمال العمل بنجاح .</a:t>
            </a:r>
            <a:endParaRPr lang="en-US" sz="2000" dirty="0"/>
          </a:p>
          <a:p>
            <a:r>
              <a:rPr lang="ar-SA" sz="2000" b="1" u="sng" dirty="0"/>
              <a:t>خلاصة :</a:t>
            </a:r>
            <a:r>
              <a:rPr lang="ar-SA" sz="2000" b="1" dirty="0"/>
              <a:t> يؤثر حجم الجماعة على مقدرا توزيع المشاركة في الجماعة وعلى احتمال أن يظهر قائد ويقبله أعضاء الجماعة الآخرون .</a:t>
            </a:r>
            <a:endParaRPr lang="en-US" sz="2000" dirty="0"/>
          </a:p>
          <a:p>
            <a:r>
              <a:rPr lang="ar-SA" sz="2000" b="1" u="sng" dirty="0"/>
              <a:t>كما يؤثر على</a:t>
            </a:r>
            <a:r>
              <a:rPr lang="ar-SA" sz="2000" b="1" dirty="0"/>
              <a:t> ردود فعل الأعضاء تجاه الجماعة وعلى احتمال أن تصل الجماعة إلى الإجماع في الرأي .</a:t>
            </a:r>
            <a:endParaRPr lang="en-US" sz="2000" dirty="0"/>
          </a:p>
          <a:p>
            <a:r>
              <a:rPr lang="ar-SA" sz="2000" b="1" u="sng" dirty="0">
                <a:solidFill>
                  <a:srgbClr val="FF0000"/>
                </a:solidFill>
              </a:rPr>
              <a:t>وكنتيجة جزئية لهذه الآثار</a:t>
            </a:r>
            <a:r>
              <a:rPr lang="ar-SA" sz="2000" b="1" dirty="0">
                <a:solidFill>
                  <a:srgbClr val="FF0000"/>
                </a:solidFill>
              </a:rPr>
              <a:t> فإن أداء الجماعة يتباين مع حجمها.</a:t>
            </a:r>
            <a:endParaRPr lang="en-US" sz="2000" dirty="0">
              <a:solidFill>
                <a:srgbClr val="FF0000"/>
              </a:solidFill>
            </a:endParaRPr>
          </a:p>
          <a:p>
            <a:r>
              <a:rPr lang="ar-SA" sz="2000" b="1" u="sng" dirty="0">
                <a:solidFill>
                  <a:srgbClr val="FF0000"/>
                </a:solidFill>
              </a:rPr>
              <a:t>وتتزايد فاعلية الجماعة مع حجم الجماعة إلى درجة قصوى معينة حين</a:t>
            </a:r>
            <a:r>
              <a:rPr lang="ar-SA" sz="2000" b="1" dirty="0">
                <a:solidFill>
                  <a:srgbClr val="FF0000"/>
                </a:solidFill>
              </a:rPr>
              <a:t> </a:t>
            </a:r>
            <a:r>
              <a:rPr lang="ar-SA" sz="2000" b="1" dirty="0"/>
              <a:t>تكون مهمة الجماعة إما متجمعة أو ”منفصلة ” </a:t>
            </a:r>
            <a:endParaRPr lang="en-US" sz="2000" dirty="0"/>
          </a:p>
          <a:p>
            <a:r>
              <a:rPr lang="ar-SA" sz="2000" b="1" dirty="0"/>
              <a:t>على الرغم من أن الزيادة ليست في العادة كبيرة بمقدار الزيادة في الموارد المتاحة </a:t>
            </a:r>
            <a:endParaRPr lang="en-US" sz="2000" dirty="0"/>
          </a:p>
          <a:p>
            <a:r>
              <a:rPr lang="ar-SA" sz="2000" b="1" u="sng" dirty="0">
                <a:solidFill>
                  <a:srgbClr val="FF0000"/>
                </a:solidFill>
              </a:rPr>
              <a:t>وتتناقص فاعلية الجماعة مع حجم الجماعة حيت تكون</a:t>
            </a:r>
            <a:r>
              <a:rPr lang="ar-SA" sz="2000" b="1" dirty="0">
                <a:solidFill>
                  <a:srgbClr val="FF0000"/>
                </a:solidFill>
              </a:rPr>
              <a:t> </a:t>
            </a:r>
            <a:r>
              <a:rPr lang="ar-SA" sz="2000" b="1" dirty="0"/>
              <a:t>مهمة الجماعة متجمعة وربما عدلت هذه الآثار على عملية الجماعة من خلال متغيرات أخرى مثل الخصائص الشخصية لأعضاء الجماعة وبنية الجماعة.</a:t>
            </a:r>
            <a:endParaRPr lang="en-US" sz="2000" dirty="0"/>
          </a:p>
        </p:txBody>
      </p:sp>
    </p:spTree>
    <p:extLst>
      <p:ext uri="{BB962C8B-B14F-4D97-AF65-F5344CB8AC3E}">
        <p14:creationId xmlns:p14="http://schemas.microsoft.com/office/powerpoint/2010/main" val="39290119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43608" y="548680"/>
            <a:ext cx="7200800" cy="5262979"/>
          </a:xfrm>
          <a:prstGeom prst="rect">
            <a:avLst/>
          </a:prstGeom>
        </p:spPr>
        <p:txBody>
          <a:bodyPr wrap="square">
            <a:spAutoFit/>
          </a:bodyPr>
          <a:lstStyle/>
          <a:p>
            <a:r>
              <a:rPr lang="ar-SA" sz="2400" b="1" u="sng" dirty="0">
                <a:solidFill>
                  <a:srgbClr val="FF0000"/>
                </a:solidFill>
              </a:rPr>
              <a:t>خصائص السيرة الذاتية لأعضاء الجماعة:-</a:t>
            </a:r>
            <a:endParaRPr lang="en-US" sz="2400" dirty="0">
              <a:solidFill>
                <a:srgbClr val="FF0000"/>
              </a:solidFill>
            </a:endParaRPr>
          </a:p>
          <a:p>
            <a:r>
              <a:rPr lang="ar-SA" sz="2400" b="1" u="sng" dirty="0">
                <a:solidFill>
                  <a:srgbClr val="FF0000"/>
                </a:solidFill>
              </a:rPr>
              <a:t>أولا :العمر الزمني : </a:t>
            </a:r>
            <a:endParaRPr lang="en-US" sz="2400" dirty="0">
              <a:solidFill>
                <a:srgbClr val="FF0000"/>
              </a:solidFill>
            </a:endParaRPr>
          </a:p>
          <a:p>
            <a:r>
              <a:rPr lang="ar-SA" sz="2400" b="1" dirty="0"/>
              <a:t>الأشخاص في مختلف الأعمار يسلكون سلوك مختلف .كما آن الفروق العمرية تنعكس على سلوك الجماعة .</a:t>
            </a:r>
            <a:endParaRPr lang="en-US" sz="2400" dirty="0"/>
          </a:p>
          <a:p>
            <a:r>
              <a:rPr lang="ar-SA" sz="2400" b="1" u="sng" dirty="0"/>
              <a:t>أ-العمر وأنواع السلوك التفاعلي : </a:t>
            </a:r>
            <a:endParaRPr lang="en-US" sz="2400" dirty="0"/>
          </a:p>
          <a:p>
            <a:r>
              <a:rPr lang="ar-SA" sz="2400" b="1" u="sng" dirty="0"/>
              <a:t>العمر هو أحد</a:t>
            </a:r>
            <a:r>
              <a:rPr lang="ar-SA" sz="2400" b="1" dirty="0"/>
              <a:t> محددات الهامة لأنواع السلوك التي يكشف عنها أحد أعضاء الجماعة وقد ظهر أن أنواع الاتصال التي يقوم بها الأفراد فيما بينهم والصداقات الناشئة عن مثل هذه الأنواع من الاتصال ونوع السلوك الذي يمارس من خلالها إنما تختلف مع عمر أعضاء الجماعة .</a:t>
            </a:r>
            <a:endParaRPr lang="en-US" sz="2400" dirty="0"/>
          </a:p>
          <a:p>
            <a:r>
              <a:rPr lang="ar-SA" sz="2400" b="1" u="sng" dirty="0"/>
              <a:t>وجدت دراسات أن</a:t>
            </a:r>
            <a:r>
              <a:rPr lang="ar-SA" sz="2400" b="1" dirty="0"/>
              <a:t> أنواع الاتصال الاجتماعي ونسبها المئوية تزايدت بتزايد العمر الزمني .</a:t>
            </a:r>
            <a:endParaRPr lang="en-US" sz="2400" dirty="0"/>
          </a:p>
          <a:p>
            <a:r>
              <a:rPr lang="ar-SA" sz="2400" b="1" u="sng" dirty="0"/>
              <a:t>كما وجد ارتباط</a:t>
            </a:r>
            <a:r>
              <a:rPr lang="ar-SA" sz="2400" b="1" dirty="0"/>
              <a:t> بين المشاركة الاجتماعية في الأنشطة المدرسية والعمر .</a:t>
            </a:r>
            <a:endParaRPr lang="en-US" sz="2400" dirty="0"/>
          </a:p>
          <a:p>
            <a:r>
              <a:rPr lang="ar-SA" sz="2400" b="1" u="sng" dirty="0"/>
              <a:t>كما يزداد</a:t>
            </a:r>
            <a:r>
              <a:rPr lang="ar-SA" sz="2400" b="1" dirty="0"/>
              <a:t> تعقد أنماط التفاعل مع زيادة العمر .</a:t>
            </a:r>
            <a:endParaRPr lang="en-US" sz="2400" dirty="0"/>
          </a:p>
        </p:txBody>
      </p:sp>
    </p:spTree>
    <p:extLst>
      <p:ext uri="{BB962C8B-B14F-4D97-AF65-F5344CB8AC3E}">
        <p14:creationId xmlns:p14="http://schemas.microsoft.com/office/powerpoint/2010/main" val="19535718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259632" y="1340768"/>
            <a:ext cx="7056784" cy="2862322"/>
          </a:xfrm>
          <a:prstGeom prst="rect">
            <a:avLst/>
          </a:prstGeom>
        </p:spPr>
        <p:txBody>
          <a:bodyPr wrap="square">
            <a:spAutoFit/>
          </a:bodyPr>
          <a:lstStyle/>
          <a:p>
            <a:r>
              <a:rPr lang="ar-SA" sz="2000" b="1" u="sng" dirty="0">
                <a:solidFill>
                  <a:srgbClr val="FF0000"/>
                </a:solidFill>
              </a:rPr>
              <a:t>ب-العمر والقيادة:</a:t>
            </a:r>
            <a:endParaRPr lang="en-US" sz="2000" dirty="0">
              <a:solidFill>
                <a:srgbClr val="FF0000"/>
              </a:solidFill>
            </a:endParaRPr>
          </a:p>
          <a:p>
            <a:r>
              <a:rPr lang="ar-SA" sz="2000" b="1" u="sng" dirty="0"/>
              <a:t>القائد هو</a:t>
            </a:r>
            <a:r>
              <a:rPr lang="ar-SA" sz="2000" b="1" dirty="0"/>
              <a:t> الشخص الذي يشير إليه أعضاء جماعته أو بمن هم أعلى منه مركزا في الهيئة التي ينتمي إليها .</a:t>
            </a:r>
            <a:endParaRPr lang="en-US" sz="2000" dirty="0"/>
          </a:p>
          <a:p>
            <a:r>
              <a:rPr lang="ar-SA" sz="2000" b="1" u="sng" dirty="0"/>
              <a:t>اختلفت نتائج الدراسات حول القيادة والعمر:</a:t>
            </a:r>
            <a:r>
              <a:rPr lang="ar-SA" sz="2000" b="1" dirty="0"/>
              <a:t> حيث ذكرت 10دراسات أن القادة كانوا أكبر عمرا من غير القادة </a:t>
            </a:r>
            <a:r>
              <a:rPr lang="ar-SA" sz="2000" b="1" dirty="0" smtClean="0"/>
              <a:t>.</a:t>
            </a:r>
          </a:p>
          <a:p>
            <a:endParaRPr lang="en-US" sz="2000" dirty="0"/>
          </a:p>
          <a:p>
            <a:r>
              <a:rPr lang="ar-SA" sz="2000" b="1" u="sng" dirty="0"/>
              <a:t>وذكرت 6 دراسات أن</a:t>
            </a:r>
            <a:r>
              <a:rPr lang="ar-SA" sz="2000" b="1" dirty="0"/>
              <a:t> القادة كانوا أصغر عمرا من غير القادة .</a:t>
            </a:r>
            <a:endParaRPr lang="en-US" sz="2000" dirty="0"/>
          </a:p>
          <a:p>
            <a:r>
              <a:rPr lang="ar-SA" sz="2000" b="1" u="sng" dirty="0"/>
              <a:t>دراسة وجدت أن الفروق في</a:t>
            </a:r>
            <a:r>
              <a:rPr lang="ar-SA" sz="2000" b="1" dirty="0"/>
              <a:t> العمر القادة يعتمد على الموقف .</a:t>
            </a:r>
            <a:endParaRPr lang="en-US" sz="2000" dirty="0"/>
          </a:p>
          <a:p>
            <a:r>
              <a:rPr lang="ar-SA" sz="2000" b="1" u="sng" dirty="0"/>
              <a:t>لم توجد دراسات تثبت</a:t>
            </a:r>
            <a:r>
              <a:rPr lang="ar-SA" sz="2000" b="1" dirty="0"/>
              <a:t> علاقة قوية بين القيادة والعمر .</a:t>
            </a:r>
            <a:endParaRPr lang="en-US" sz="2000" dirty="0"/>
          </a:p>
        </p:txBody>
      </p:sp>
    </p:spTree>
    <p:extLst>
      <p:ext uri="{BB962C8B-B14F-4D97-AF65-F5344CB8AC3E}">
        <p14:creationId xmlns:p14="http://schemas.microsoft.com/office/powerpoint/2010/main" val="34853582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302359"/>
            <a:ext cx="8280920" cy="5940088"/>
          </a:xfrm>
          <a:prstGeom prst="rect">
            <a:avLst/>
          </a:prstGeom>
        </p:spPr>
        <p:txBody>
          <a:bodyPr wrap="square">
            <a:spAutoFit/>
          </a:bodyPr>
          <a:lstStyle/>
          <a:p>
            <a:r>
              <a:rPr lang="ar-SA" sz="2000" b="1" u="sng" dirty="0">
                <a:solidFill>
                  <a:srgbClr val="FF0000"/>
                </a:solidFill>
              </a:rPr>
              <a:t>ج-العمر والمجاراة:</a:t>
            </a:r>
            <a:endParaRPr lang="en-US" sz="2000" dirty="0">
              <a:solidFill>
                <a:srgbClr val="FF0000"/>
              </a:solidFill>
            </a:endParaRPr>
          </a:p>
          <a:p>
            <a:r>
              <a:rPr lang="ar-SA" sz="2000" b="1" u="sng" dirty="0"/>
              <a:t>المجاراة</a:t>
            </a:r>
            <a:r>
              <a:rPr lang="ar-SA" sz="2000" b="1" dirty="0"/>
              <a:t> واحدة من أكثر أشكال السلوك بروزا داخل الجماعات .</a:t>
            </a:r>
            <a:endParaRPr lang="en-US" sz="2000" dirty="0"/>
          </a:p>
          <a:p>
            <a:r>
              <a:rPr lang="ar-SA" sz="2000" b="1" u="sng" dirty="0"/>
              <a:t>فمن تفاعل الأفراد</a:t>
            </a:r>
            <a:r>
              <a:rPr lang="ar-SA" sz="2000" b="1" dirty="0"/>
              <a:t> تتولد الضغوط في اتجاه </a:t>
            </a:r>
            <a:r>
              <a:rPr lang="ar-SA" sz="2000" b="1" dirty="0" err="1"/>
              <a:t>التماثل,ويميل</a:t>
            </a:r>
            <a:r>
              <a:rPr lang="ar-SA" sz="2000" b="1" dirty="0"/>
              <a:t> كل عضوا إلى أن يسلك بطريقة تتماثل مع العضو المشابهة  في الجماعة.</a:t>
            </a:r>
            <a:endParaRPr lang="en-US" sz="2000" dirty="0"/>
          </a:p>
          <a:p>
            <a:r>
              <a:rPr lang="ar-SA" sz="2000" b="1" u="sng" dirty="0" err="1"/>
              <a:t>المجارة</a:t>
            </a:r>
            <a:r>
              <a:rPr lang="ar-SA" sz="2000" b="1" u="sng" dirty="0"/>
              <a:t> في معظم الأحوال تدعم وظيفة مفيدة</a:t>
            </a:r>
            <a:r>
              <a:rPr lang="ar-SA" sz="2000" b="1" dirty="0"/>
              <a:t> لإرساء النظام والاستقرار في تفاعلاتنا مع الآخرين .</a:t>
            </a:r>
            <a:endParaRPr lang="en-US" sz="2000" dirty="0"/>
          </a:p>
          <a:p>
            <a:r>
              <a:rPr lang="ar-SA" sz="2000" b="1" dirty="0"/>
              <a:t>معظمنا يجاري توقعات متعارف عليها في علاقتنا مع الآخرين تعني أن هناك نظاما في العالم وإلا تحول إلى فوضى وهذا النظام يسمح لنا بالاستجابة بشكل ملائم لمطالب الموقف الاجتماعي في معظم الظروف .</a:t>
            </a:r>
            <a:endParaRPr lang="en-US" sz="2000" dirty="0"/>
          </a:p>
          <a:p>
            <a:r>
              <a:rPr lang="ar-SA" sz="2000" b="1" u="sng" dirty="0"/>
              <a:t>سلوك المجاراة هو</a:t>
            </a:r>
            <a:r>
              <a:rPr lang="ar-SA" sz="2000" b="1" dirty="0"/>
              <a:t> عادة نتيجة لعمليات ارتقائية ويجب على </a:t>
            </a:r>
            <a:r>
              <a:rPr lang="ar-SA" sz="2000" b="1" dirty="0" err="1"/>
              <a:t>الفردعلى</a:t>
            </a:r>
            <a:r>
              <a:rPr lang="ar-SA" sz="2000" b="1" dirty="0"/>
              <a:t> أقل حد ممكن أن يتعلم معايير الجماعة أو الجماعات التي هو عضو فيها .</a:t>
            </a:r>
            <a:endParaRPr lang="en-US" sz="2000" dirty="0"/>
          </a:p>
          <a:p>
            <a:r>
              <a:rPr lang="ar-SA" sz="2000" b="1" dirty="0"/>
              <a:t>ويفترض أن يحدث هذا التعلم كجزء من عملية التنشئة الاجتماعية ,</a:t>
            </a:r>
            <a:r>
              <a:rPr lang="ar-SA" sz="2000" b="1" u="sng" dirty="0"/>
              <a:t>بمعنى أنه مع</a:t>
            </a:r>
            <a:r>
              <a:rPr lang="ar-SA" sz="2000" b="1" dirty="0"/>
              <a:t> تقدم الفرد في العمر . فإنه يتعلم أكثر وأكثر عن معايير الجماعة ،بالتالي ربما أمكن توقع أن المجاراة يمكن أن يتزايد مع تزايد العمر . </a:t>
            </a:r>
            <a:endParaRPr lang="en-US" sz="2000" dirty="0"/>
          </a:p>
          <a:p>
            <a:r>
              <a:rPr lang="ar-SA" sz="2000" b="1" u="sng" dirty="0"/>
              <a:t>تفترض وجود علاقة طولية بين العمر </a:t>
            </a:r>
            <a:r>
              <a:rPr lang="ar-SA" sz="2000" b="1" u="sng" dirty="0" err="1"/>
              <a:t>والمجارة</a:t>
            </a:r>
            <a:r>
              <a:rPr lang="ar-SA" sz="2000" b="1" dirty="0"/>
              <a:t> من حيث تتزايد المجاراة إلى أقصى حد في حوالي ال12 من العمر ،ثم تبدأ في التراجع بعد ذلك .</a:t>
            </a:r>
            <a:endParaRPr lang="en-US" sz="2000" dirty="0"/>
          </a:p>
          <a:p>
            <a:r>
              <a:rPr lang="ar-SA" sz="2000" b="1" u="sng" dirty="0"/>
              <a:t>قراءات الدراسات 190ص </a:t>
            </a:r>
            <a:endParaRPr lang="en-US" sz="2000" dirty="0"/>
          </a:p>
          <a:p>
            <a:r>
              <a:rPr lang="ar-SA" sz="2000" b="1" u="sng" dirty="0"/>
              <a:t>خلاصة :</a:t>
            </a:r>
            <a:r>
              <a:rPr lang="ar-SA" sz="2000" b="1" dirty="0"/>
              <a:t> هناك دليل على أن العمر الزمني لعضو الجماعة مرتبط بعدد من جوانب التفاعل الجماعة ومع زيادة العمر يكتسب الفرد عددا متزايدا من أنواع الاتصال مع الآخرين .</a:t>
            </a:r>
            <a:endParaRPr lang="en-US" sz="2000" dirty="0"/>
          </a:p>
          <a:p>
            <a:r>
              <a:rPr lang="ar-SA" sz="2000" b="1" u="sng" dirty="0"/>
              <a:t>تتزايد المجاراة إلى أقصى أحد في</a:t>
            </a:r>
            <a:r>
              <a:rPr lang="ar-SA" sz="2000" b="1" dirty="0"/>
              <a:t> عمر 12 سنة ثم تتناقص على الأقل في جماعات الأقران . </a:t>
            </a:r>
            <a:endParaRPr lang="en-US" sz="2000" dirty="0"/>
          </a:p>
        </p:txBody>
      </p:sp>
    </p:spTree>
    <p:extLst>
      <p:ext uri="{BB962C8B-B14F-4D97-AF65-F5344CB8AC3E}">
        <p14:creationId xmlns:p14="http://schemas.microsoft.com/office/powerpoint/2010/main" val="4360000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259632" y="548680"/>
            <a:ext cx="7128792" cy="6001643"/>
          </a:xfrm>
          <a:prstGeom prst="rect">
            <a:avLst/>
          </a:prstGeom>
        </p:spPr>
        <p:txBody>
          <a:bodyPr wrap="square">
            <a:spAutoFit/>
          </a:bodyPr>
          <a:lstStyle/>
          <a:p>
            <a:r>
              <a:rPr lang="ar-SA" sz="2400" b="1" u="sng" dirty="0">
                <a:solidFill>
                  <a:srgbClr val="FF0000"/>
                </a:solidFill>
              </a:rPr>
              <a:t>ثانيا :جنس أعضاء الجماعة:-</a:t>
            </a:r>
            <a:endParaRPr lang="en-US" sz="2400" dirty="0">
              <a:solidFill>
                <a:srgbClr val="FF0000"/>
              </a:solidFill>
            </a:endParaRPr>
          </a:p>
          <a:p>
            <a:r>
              <a:rPr lang="ar-SA" sz="2400" b="1" dirty="0"/>
              <a:t>النساء والرجال يسلكون بشكل مختلف في الجماعات .</a:t>
            </a:r>
            <a:endParaRPr lang="en-US" sz="2400" dirty="0"/>
          </a:p>
          <a:p>
            <a:r>
              <a:rPr lang="ar-SA" sz="2400" b="1" u="sng" dirty="0"/>
              <a:t>لذلك فإن الاختلافات في السلوك</a:t>
            </a:r>
            <a:r>
              <a:rPr lang="ar-SA" sz="2400" b="1" dirty="0"/>
              <a:t> يفترض فيها دائما أن تكون نتيجة لاختلاف الأدوار المفروضة على الرجال والنساء من قبل الثقافة التي ينتمون إليها. </a:t>
            </a:r>
            <a:endParaRPr lang="en-US" sz="2400" dirty="0"/>
          </a:p>
          <a:p>
            <a:r>
              <a:rPr lang="ar-SA" sz="2400" b="1" u="sng" dirty="0"/>
              <a:t>الرجال في المجتمع الأمريكي</a:t>
            </a:r>
            <a:r>
              <a:rPr lang="ar-SA" sz="2400" b="1" dirty="0"/>
              <a:t> عدوانيين ومؤكدين لذواتهم ومسيطرين وذوي توجه نحو العمل ,</a:t>
            </a:r>
            <a:r>
              <a:rPr lang="ar-SA" sz="2400" b="1" u="sng" dirty="0"/>
              <a:t>كما أن النساء سلبيات </a:t>
            </a:r>
            <a:r>
              <a:rPr lang="ar-SA" sz="2400" b="1" dirty="0"/>
              <a:t>وخاضعات وفي وضع التلقي ومتوجهات نحو الأشخاص .</a:t>
            </a:r>
            <a:endParaRPr lang="en-US" sz="2400" dirty="0"/>
          </a:p>
          <a:p>
            <a:r>
              <a:rPr lang="ar-SA" sz="2400" b="1" u="sng" dirty="0"/>
              <a:t>تشير الدراسات الشمولية المتعلقة بالتأثيرات الثقافية على أدوار الجنسين بشكل قوي</a:t>
            </a:r>
            <a:r>
              <a:rPr lang="ar-SA" sz="2400" b="1" dirty="0"/>
              <a:t> إلى أن فروق الدور إنما تتشكل بواسطة الثقافة خلال المهد والطفولة وتؤثر بشكل قوي على الخصائص الأساسية للرجال والنساء .</a:t>
            </a:r>
            <a:endParaRPr lang="en-US" sz="2400" dirty="0"/>
          </a:p>
          <a:p>
            <a:r>
              <a:rPr lang="ar-SA" sz="2400" b="1" u="sng" dirty="0"/>
              <a:t>هناك دراسة شاملة عن الفروق بين الجنسين في الشخصية</a:t>
            </a:r>
            <a:r>
              <a:rPr lang="ar-SA" sz="2400" b="1" dirty="0"/>
              <a:t> كشفت أن الذكور أكثر عدوانية ،وأكثر تأكيدا للذات وأكثر جسارة ،ويبدو أنهم يكشفون أيضا عن نوع من الخشونة في السلوك واللغة  والعواطف أكثر من النساء .</a:t>
            </a:r>
            <a:endParaRPr lang="en-US" sz="2400" dirty="0"/>
          </a:p>
        </p:txBody>
      </p:sp>
    </p:spTree>
    <p:extLst>
      <p:ext uri="{BB962C8B-B14F-4D97-AF65-F5344CB8AC3E}">
        <p14:creationId xmlns:p14="http://schemas.microsoft.com/office/powerpoint/2010/main" val="28431396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43608" y="332656"/>
            <a:ext cx="7056784" cy="5632311"/>
          </a:xfrm>
          <a:prstGeom prst="rect">
            <a:avLst/>
          </a:prstGeom>
        </p:spPr>
        <p:txBody>
          <a:bodyPr wrap="square">
            <a:spAutoFit/>
          </a:bodyPr>
          <a:lstStyle/>
          <a:p>
            <a:r>
              <a:rPr lang="ar-SA" sz="2400" b="1" u="sng" dirty="0">
                <a:solidFill>
                  <a:srgbClr val="FF0000"/>
                </a:solidFill>
              </a:rPr>
              <a:t>أ-الجنس وأنواع سلوك التفاعل:</a:t>
            </a:r>
            <a:endParaRPr lang="en-US" sz="2400" dirty="0">
              <a:solidFill>
                <a:srgbClr val="FF0000"/>
              </a:solidFill>
            </a:endParaRPr>
          </a:p>
          <a:p>
            <a:r>
              <a:rPr lang="ar-SA" sz="2400" b="1" u="sng" dirty="0"/>
              <a:t>وجد أن الذكور أكثر</a:t>
            </a:r>
            <a:r>
              <a:rPr lang="ar-SA" sz="2400" b="1" dirty="0"/>
              <a:t> عدوانية وتأكيدا للذات من النساء ،ونتوقع أن يتصرفوا بعدوانية أكبر داخل الجماعات .</a:t>
            </a:r>
            <a:endParaRPr lang="en-US" sz="2400" dirty="0"/>
          </a:p>
          <a:p>
            <a:r>
              <a:rPr lang="ar-SA" sz="2400" b="1" u="sng" dirty="0"/>
              <a:t>وجد أن الذكور كانوا أكثر عدوانية من الإناث</a:t>
            </a:r>
            <a:r>
              <a:rPr lang="ar-SA" sz="2400" b="1" dirty="0"/>
              <a:t> على الرغم من ميل الذكور ذوي العدوانية الأكبر لأن يكونوا غير شعبيين والإناث العدوانيات لأن تكون شعبيات أكثر من زميلاتهن الأقل شعبية. </a:t>
            </a:r>
            <a:endParaRPr lang="en-US" sz="2400" dirty="0"/>
          </a:p>
          <a:p>
            <a:r>
              <a:rPr lang="ar-SA" sz="2400" b="1" u="sng" dirty="0"/>
              <a:t>وبين الأطفال نجد</a:t>
            </a:r>
            <a:r>
              <a:rPr lang="ar-SA" sz="2400" b="1" dirty="0"/>
              <a:t> الذكور أكثر رغبة في المشاجرة من الإناث كما أن المشاجرات بين البنات تصل إلى الذروة وتنخفض مبكرا قبل الأولاد .</a:t>
            </a:r>
            <a:endParaRPr lang="en-US" sz="2400" dirty="0"/>
          </a:p>
          <a:p>
            <a:r>
              <a:rPr lang="ar-SA" sz="2400" b="1" u="sng" dirty="0"/>
              <a:t>ينظر إلى الرجال</a:t>
            </a:r>
            <a:r>
              <a:rPr lang="ar-SA" sz="2400" b="1" dirty="0"/>
              <a:t> إلى أنهم يؤثرون في الجماعة أكثر من النساء .</a:t>
            </a:r>
            <a:endParaRPr lang="en-US" sz="2400" dirty="0"/>
          </a:p>
          <a:p>
            <a:r>
              <a:rPr lang="ar-SA" sz="2400" b="1" u="sng" dirty="0"/>
              <a:t>وجدت دراسات</a:t>
            </a:r>
            <a:r>
              <a:rPr lang="ar-SA" sz="2400" b="1" dirty="0"/>
              <a:t> عن تكوين التحالف تكشف الفروق بين الجنسين التي تتسق مع السيطرة الأكثر من جانب الرجال .</a:t>
            </a:r>
            <a:endParaRPr lang="en-US" sz="2400" dirty="0"/>
          </a:p>
          <a:p>
            <a:r>
              <a:rPr lang="ar-SA" sz="2400" b="1" dirty="0"/>
              <a:t>ينوع الذكور من استجاباتهم لتهديدات الانتقامية وفقا لمقدار التهديد ولكن الإناث يبدو أنهن يصبحن أكثر خضوعا بصرف النظر عن درجة التهديد .</a:t>
            </a:r>
            <a:endParaRPr lang="en-US" sz="2400" dirty="0"/>
          </a:p>
          <a:p>
            <a:r>
              <a:rPr lang="ar-SA" sz="2400" b="1" u="sng" dirty="0"/>
              <a:t>قراءة ص 194 </a:t>
            </a:r>
            <a:endParaRPr lang="en-US" sz="2400" dirty="0"/>
          </a:p>
        </p:txBody>
      </p:sp>
    </p:spTree>
    <p:extLst>
      <p:ext uri="{BB962C8B-B14F-4D97-AF65-F5344CB8AC3E}">
        <p14:creationId xmlns:p14="http://schemas.microsoft.com/office/powerpoint/2010/main" val="32789398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403648" y="620689"/>
            <a:ext cx="6840760" cy="3785652"/>
          </a:xfrm>
          <a:prstGeom prst="rect">
            <a:avLst/>
          </a:prstGeom>
        </p:spPr>
        <p:txBody>
          <a:bodyPr wrap="square">
            <a:spAutoFit/>
          </a:bodyPr>
          <a:lstStyle/>
          <a:p>
            <a:r>
              <a:rPr lang="ar-SA" sz="2400" b="1" u="sng" dirty="0">
                <a:solidFill>
                  <a:srgbClr val="FF0000"/>
                </a:solidFill>
              </a:rPr>
              <a:t>ب-الجنس والمجاراة:</a:t>
            </a:r>
            <a:endParaRPr lang="en-US" sz="2400" dirty="0">
              <a:solidFill>
                <a:srgbClr val="FF0000"/>
              </a:solidFill>
            </a:endParaRPr>
          </a:p>
          <a:p>
            <a:r>
              <a:rPr lang="ar-SA" sz="2400" b="1" u="sng" dirty="0"/>
              <a:t>تعكس الفروق في سلوك المجاراة ،</a:t>
            </a:r>
            <a:r>
              <a:rPr lang="ar-SA" sz="2400" b="1" dirty="0"/>
              <a:t>الفروق الثقافية في أدوار الجنسين .</a:t>
            </a:r>
            <a:endParaRPr lang="en-US" sz="2400" dirty="0"/>
          </a:p>
          <a:p>
            <a:r>
              <a:rPr lang="ar-SA" sz="2400" b="1" u="sng" dirty="0"/>
              <a:t>وجد أن</a:t>
            </a:r>
            <a:r>
              <a:rPr lang="ar-SA" sz="2400" b="1" dirty="0"/>
              <a:t> الفروق الجنسية في سلوك المجاراة ربما اعتمدت على نوع العمل الذي تحاول الجماعة إكماله ،وقد وجدا انه حين كان العمل أكثر ملائمة لدور </a:t>
            </a:r>
            <a:r>
              <a:rPr lang="ar-SA" sz="2400" b="1" dirty="0" err="1"/>
              <a:t>الذكورة,جارت</a:t>
            </a:r>
            <a:r>
              <a:rPr lang="ar-SA" sz="2400" b="1" dirty="0"/>
              <a:t> الإناث أكثر من الرجال ,ولكن حين كان العمل أكثر ملائمة لدور الأنوثة فقد جارى الذكور أكثر من الإناث  .</a:t>
            </a:r>
            <a:endParaRPr lang="en-US" sz="2400" dirty="0"/>
          </a:p>
          <a:p>
            <a:r>
              <a:rPr lang="ar-SA" sz="2400" b="1" u="sng" dirty="0"/>
              <a:t>في كثير من المواقف</a:t>
            </a:r>
            <a:r>
              <a:rPr lang="ar-SA" sz="2400" b="1" dirty="0"/>
              <a:t> النساء أكثر مجاراة من الرجال ومن المحتمل أن تكون ترجع إلى فروق ثقافية .</a:t>
            </a:r>
            <a:endParaRPr lang="en-US" sz="2400" dirty="0"/>
          </a:p>
        </p:txBody>
      </p:sp>
    </p:spTree>
    <p:extLst>
      <p:ext uri="{BB962C8B-B14F-4D97-AF65-F5344CB8AC3E}">
        <p14:creationId xmlns:p14="http://schemas.microsoft.com/office/powerpoint/2010/main" val="10429179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187624" y="751344"/>
            <a:ext cx="7272808" cy="5632311"/>
          </a:xfrm>
          <a:prstGeom prst="rect">
            <a:avLst/>
          </a:prstGeom>
        </p:spPr>
        <p:txBody>
          <a:bodyPr wrap="square">
            <a:spAutoFit/>
          </a:bodyPr>
          <a:lstStyle/>
          <a:p>
            <a:r>
              <a:rPr lang="ar-SA" sz="2400" b="1" u="sng" dirty="0">
                <a:solidFill>
                  <a:srgbClr val="FF0000"/>
                </a:solidFill>
              </a:rPr>
              <a:t>الخصائص البدنية لأعضاء الجماعة:-</a:t>
            </a:r>
            <a:endParaRPr lang="en-US" sz="2400" dirty="0">
              <a:solidFill>
                <a:srgbClr val="FF0000"/>
              </a:solidFill>
            </a:endParaRPr>
          </a:p>
          <a:p>
            <a:r>
              <a:rPr lang="ar-SA" sz="2400" b="1" dirty="0"/>
              <a:t>تؤثر الخصائص البدنية كالحجم والوزن والطول والصحة العامة في سلوك عضو الجماعة وفي استجابات الأعضاء الآخرين في الجماعة نحوه ,هذه العوامل ضعيفة عند مقارنتها بباقي المتغيرات .</a:t>
            </a:r>
            <a:endParaRPr lang="en-US" sz="2400" dirty="0"/>
          </a:p>
          <a:p>
            <a:r>
              <a:rPr lang="ar-SA" sz="2400" b="1" u="sng" dirty="0"/>
              <a:t>حجم أعضاء الجماعة:-</a:t>
            </a:r>
            <a:endParaRPr lang="en-US" sz="2400" dirty="0"/>
          </a:p>
          <a:p>
            <a:r>
              <a:rPr lang="ar-SA" sz="2400" b="1" u="sng" dirty="0"/>
              <a:t>أثبتت الدراسات إلى أن</a:t>
            </a:r>
            <a:r>
              <a:rPr lang="ar-SA" sz="2400" b="1" dirty="0"/>
              <a:t> حجم الجسم له علاقة بالوصول إلى مركز القيادة .</a:t>
            </a:r>
            <a:endParaRPr lang="en-US" sz="2400" dirty="0"/>
          </a:p>
          <a:p>
            <a:r>
              <a:rPr lang="ar-SA" sz="2400" b="1" u="sng" dirty="0"/>
              <a:t>بشكل عام</a:t>
            </a:r>
            <a:r>
              <a:rPr lang="ar-SA" sz="2400" b="1" dirty="0"/>
              <a:t> وجدت علاقة إيجابية بين القيادة والوزن والطول ومقاييس الجسم وقد قامت 14دراسة  بفحص العلاقة بين الطول والقيادة . </a:t>
            </a:r>
            <a:endParaRPr lang="en-US" sz="2400" dirty="0"/>
          </a:p>
          <a:p>
            <a:r>
              <a:rPr lang="ar-SA" sz="2400" b="1" u="sng" dirty="0"/>
              <a:t>وجدت دراستان</a:t>
            </a:r>
            <a:r>
              <a:rPr lang="ar-SA" sz="2400" b="1" dirty="0"/>
              <a:t> إلى عدم وجود فرق وأوردت دراسة واحدة بين الفروق تعتمد على الموقف . </a:t>
            </a:r>
            <a:endParaRPr lang="en-US" sz="2400" dirty="0"/>
          </a:p>
          <a:p>
            <a:r>
              <a:rPr lang="ar-SA" sz="2400" b="1" u="sng" dirty="0"/>
              <a:t>11 دراسة فحصت العلاقة</a:t>
            </a:r>
            <a:r>
              <a:rPr lang="ar-SA" sz="2400" b="1" dirty="0"/>
              <a:t> بين وزن الجسم والقيادة. </a:t>
            </a:r>
            <a:endParaRPr lang="en-US" sz="2400" dirty="0"/>
          </a:p>
          <a:p>
            <a:r>
              <a:rPr lang="ar-SA" sz="2400" b="1" u="sng" dirty="0"/>
              <a:t>ذكرت 7 دراسات أن</a:t>
            </a:r>
            <a:r>
              <a:rPr lang="ar-SA" sz="2400" b="1" dirty="0"/>
              <a:t> القادة كانوا أكبر وزنا من غير القادة .</a:t>
            </a:r>
            <a:endParaRPr lang="en-US" sz="2400" dirty="0"/>
          </a:p>
          <a:p>
            <a:r>
              <a:rPr lang="ar-SA" sz="2400" b="1" u="sng" dirty="0" err="1"/>
              <a:t>أشارات</a:t>
            </a:r>
            <a:r>
              <a:rPr lang="ar-SA" sz="2400" b="1" u="sng" dirty="0"/>
              <a:t> دراستان إلى</a:t>
            </a:r>
            <a:r>
              <a:rPr lang="ar-SA" sz="2400" b="1" dirty="0"/>
              <a:t> أن القادة كانوا أخف وزنا من غير القادة .</a:t>
            </a:r>
            <a:endParaRPr lang="en-US" sz="2400" dirty="0"/>
          </a:p>
          <a:p>
            <a:r>
              <a:rPr lang="ar-SA" sz="2400" b="1" u="sng" dirty="0"/>
              <a:t>قررت دراستان أنه</a:t>
            </a:r>
            <a:r>
              <a:rPr lang="ar-SA" sz="2400" b="1" dirty="0"/>
              <a:t> لا يوجد فروق في الوزن بين القادة وغير القادة .</a:t>
            </a:r>
            <a:endParaRPr lang="en-US" sz="2400" dirty="0"/>
          </a:p>
        </p:txBody>
      </p:sp>
    </p:spTree>
    <p:extLst>
      <p:ext uri="{BB962C8B-B14F-4D97-AF65-F5344CB8AC3E}">
        <p14:creationId xmlns:p14="http://schemas.microsoft.com/office/powerpoint/2010/main" val="24169782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43608" y="751344"/>
            <a:ext cx="7488832" cy="5262979"/>
          </a:xfrm>
          <a:prstGeom prst="rect">
            <a:avLst/>
          </a:prstGeom>
        </p:spPr>
        <p:txBody>
          <a:bodyPr wrap="square">
            <a:spAutoFit/>
          </a:bodyPr>
          <a:lstStyle/>
          <a:p>
            <a:r>
              <a:rPr lang="ar-SA" sz="2400" b="1" u="sng" dirty="0">
                <a:solidFill>
                  <a:srgbClr val="FF0000"/>
                </a:solidFill>
              </a:rPr>
              <a:t>قدرات عضو الجماعة : </a:t>
            </a:r>
            <a:endParaRPr lang="en-US" sz="2400" dirty="0">
              <a:solidFill>
                <a:srgbClr val="FF0000"/>
              </a:solidFill>
            </a:endParaRPr>
          </a:p>
          <a:p>
            <a:r>
              <a:rPr lang="ar-SA" sz="2400" b="1" u="sng" dirty="0"/>
              <a:t>تحدد قدرات عضو الجماعة</a:t>
            </a:r>
            <a:r>
              <a:rPr lang="ar-SA" sz="2400" b="1" dirty="0"/>
              <a:t> مدى فاعلية ما يمكن أن يؤديه والأفعال التي يجب علية القيام بها في الجماعة</a:t>
            </a:r>
            <a:endParaRPr lang="en-US" sz="2400" dirty="0"/>
          </a:p>
          <a:p>
            <a:r>
              <a:rPr lang="ar-SA" sz="2400" b="1" dirty="0"/>
              <a:t>ذلك بدوره يؤثر في مدى استجابة الآخرين حياله كعضو في الجماعة . </a:t>
            </a:r>
            <a:endParaRPr lang="en-US" sz="2400" dirty="0"/>
          </a:p>
          <a:p>
            <a:r>
              <a:rPr lang="ar-SA" sz="2400" b="1" u="sng" dirty="0"/>
              <a:t>ذكاء أعضاء الجماعة : </a:t>
            </a:r>
            <a:endParaRPr lang="en-US" sz="2400" dirty="0"/>
          </a:p>
          <a:p>
            <a:r>
              <a:rPr lang="ar-SA" sz="2400" b="1" u="sng" dirty="0"/>
              <a:t>الذكاء هو</a:t>
            </a:r>
            <a:r>
              <a:rPr lang="ar-SA" sz="2400" b="1" dirty="0"/>
              <a:t> تقدير قدرة الفرد على التعامل مع المواقف والمشكلات المتعددة .</a:t>
            </a:r>
            <a:endParaRPr lang="en-US" sz="2400" dirty="0"/>
          </a:p>
          <a:p>
            <a:r>
              <a:rPr lang="ar-SA" sz="2400" b="1" u="sng" dirty="0"/>
              <a:t>وجدت 22 دراسة  أن</a:t>
            </a:r>
            <a:r>
              <a:rPr lang="ar-SA" sz="2400" b="1" dirty="0"/>
              <a:t> القادة كانوا أكثر ذكاء من غير القادة </a:t>
            </a:r>
            <a:r>
              <a:rPr lang="ar-SA" sz="2400" b="1" u="sng" dirty="0"/>
              <a:t>ووجدت 5 دراسات إلى أن</a:t>
            </a:r>
            <a:r>
              <a:rPr lang="ar-SA" sz="2400" b="1" dirty="0"/>
              <a:t> القادة وغير القادة لم يكونوا مختلفين في القدرة العقلية </a:t>
            </a:r>
            <a:r>
              <a:rPr lang="ar-SA" sz="2400" b="1" u="sng" dirty="0"/>
              <a:t>بينما أشارت 5 دراسات إلى</a:t>
            </a:r>
            <a:r>
              <a:rPr lang="ar-SA" sz="2400" b="1" dirty="0"/>
              <a:t> أن الفرق الكبير للغاية بين القائد وباقي أعضاء الجماعة لم يكن أمرا مرغوبا فيه من منظور الفاعلية .</a:t>
            </a:r>
            <a:endParaRPr lang="en-US" sz="2400" dirty="0"/>
          </a:p>
          <a:p>
            <a:r>
              <a:rPr lang="ar-SA" sz="2400" b="1" u="sng" dirty="0"/>
              <a:t>وجد أن الذكاء</a:t>
            </a:r>
            <a:r>
              <a:rPr lang="ar-SA" sz="2400" b="1" dirty="0"/>
              <a:t> مرتبط بالنشاط العام وبالشعبية وبمجاراة أعضاء الجماعة .</a:t>
            </a:r>
            <a:endParaRPr lang="en-US" sz="2400" dirty="0"/>
          </a:p>
          <a:p>
            <a:r>
              <a:rPr lang="ar-SA" sz="2400" b="1" u="sng" dirty="0"/>
              <a:t>دراسة أورد باس </a:t>
            </a:r>
            <a:r>
              <a:rPr lang="ar-SA" sz="2400" b="1" u="sng" dirty="0" err="1"/>
              <a:t>وزملاءة</a:t>
            </a:r>
            <a:r>
              <a:rPr lang="ar-SA" sz="2400" b="1" dirty="0"/>
              <a:t> ارتباطا إيجابيا منخفضا بين المشاركة العامة في مناقشات الجماعات المناقشة بلا قائد ودرجات المجلس الأمريكي للتربية .</a:t>
            </a:r>
            <a:endParaRPr lang="en-US" sz="2400" dirty="0"/>
          </a:p>
          <a:p>
            <a:r>
              <a:rPr lang="ar-SA" sz="2400" b="1" u="sng" dirty="0"/>
              <a:t>وجدت دراسة أخرى</a:t>
            </a:r>
            <a:r>
              <a:rPr lang="ar-SA" sz="2400" b="1" dirty="0"/>
              <a:t> ارتباطا إيجابيا بين الذكاء والشعبية. </a:t>
            </a:r>
            <a:endParaRPr lang="ar-SA" sz="2400" dirty="0"/>
          </a:p>
        </p:txBody>
      </p:sp>
    </p:spTree>
    <p:extLst>
      <p:ext uri="{BB962C8B-B14F-4D97-AF65-F5344CB8AC3E}">
        <p14:creationId xmlns:p14="http://schemas.microsoft.com/office/powerpoint/2010/main" val="42526679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80976" y="692696"/>
            <a:ext cx="7992888" cy="4708981"/>
          </a:xfrm>
          <a:prstGeom prst="rect">
            <a:avLst/>
          </a:prstGeom>
        </p:spPr>
        <p:txBody>
          <a:bodyPr wrap="square">
            <a:spAutoFit/>
          </a:bodyPr>
          <a:lstStyle/>
          <a:p>
            <a:r>
              <a:rPr lang="ar-SA" sz="2000" b="1" u="sng" dirty="0" smtClean="0">
                <a:solidFill>
                  <a:srgbClr val="C00000"/>
                </a:solidFill>
              </a:rPr>
              <a:t>مقدمة :</a:t>
            </a:r>
          </a:p>
          <a:p>
            <a:r>
              <a:rPr lang="ar-SA" sz="2000" b="1" dirty="0" smtClean="0"/>
              <a:t>ينظر إلى خصائص الأفراد المكونين للجماعة باعتبارها مكونه للبيئة الشخصية التي يجب على الجماعة أن تعمل من خلالها .</a:t>
            </a:r>
          </a:p>
          <a:p>
            <a:r>
              <a:rPr lang="ar-SA" sz="2000" b="1" dirty="0" smtClean="0"/>
              <a:t>وتعمل الخصائص الشخصية لكل عضو في الجماعة بمثابة منبهات لكل الأعضاء الأخرين .</a:t>
            </a:r>
          </a:p>
          <a:p>
            <a:endParaRPr lang="ar-SA" sz="2000" b="1" dirty="0" smtClean="0"/>
          </a:p>
          <a:p>
            <a:r>
              <a:rPr lang="ar-SA" sz="2000" b="1" u="sng" dirty="0" smtClean="0">
                <a:solidFill>
                  <a:srgbClr val="C00000"/>
                </a:solidFill>
              </a:rPr>
              <a:t>تؤثر خصائص الأفراد في عملية الجماعة من ناحيتين :-</a:t>
            </a:r>
          </a:p>
          <a:p>
            <a:r>
              <a:rPr lang="ar-SA" sz="2000" b="1" dirty="0" smtClean="0"/>
              <a:t>1- أن خصائص كل عضو في الجماعة إنما تحدد إلى درجة معينة ماذا سيكون عليه سلوكه في جماعة والكيفية التي سوف يستجيب بها الآخرون له . مثلا من المتوقع أن يقوم الشخص الذي لدية معرفة معينة تخص العمل بتوظيف معرفته لكي يساعد الجماعة على تحقيق هدفها ومن المتوقع أن يمارس الشخص المسيطر سلوكا يهيئ له التحكم في الآخرين .</a:t>
            </a:r>
          </a:p>
          <a:p>
            <a:endParaRPr lang="ar-SA" sz="2000" b="1" dirty="0" smtClean="0"/>
          </a:p>
          <a:p>
            <a:r>
              <a:rPr lang="ar-SA" sz="2000" b="1" dirty="0" smtClean="0"/>
              <a:t>2- الطريقة الأخرى التي تؤثر بها الخصائص الفردية في سلوك الجماعة هي أمر متوقف على التركيبة المتميزة لخصائص الأفراد ويكون الأمر هو إذا كان لدية معرفة أكثر أو أقل مما يملكه الأفراد الآخرون في الجماعة قد يكون تأثير العلاقات بين الأفراد الجماعة أكثر من تأثير الصفات في حد ذاتها .</a:t>
            </a:r>
            <a:endParaRPr lang="ar-SA" sz="2000" b="1" dirty="0"/>
          </a:p>
        </p:txBody>
      </p:sp>
    </p:spTree>
    <p:extLst>
      <p:ext uri="{BB962C8B-B14F-4D97-AF65-F5344CB8AC3E}">
        <p14:creationId xmlns:p14="http://schemas.microsoft.com/office/powerpoint/2010/main" val="28667423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259632" y="1268760"/>
            <a:ext cx="6912768" cy="3416320"/>
          </a:xfrm>
          <a:prstGeom prst="rect">
            <a:avLst/>
          </a:prstGeom>
        </p:spPr>
        <p:txBody>
          <a:bodyPr wrap="square">
            <a:spAutoFit/>
          </a:bodyPr>
          <a:lstStyle/>
          <a:p>
            <a:r>
              <a:rPr lang="ar-SA" sz="2400" b="1" u="sng" dirty="0">
                <a:solidFill>
                  <a:srgbClr val="FF0000"/>
                </a:solidFill>
              </a:rPr>
              <a:t>القدرات الخاصة لأعضاء الجماعة:-</a:t>
            </a:r>
            <a:endParaRPr lang="en-US" sz="2400" dirty="0">
              <a:solidFill>
                <a:srgbClr val="FF0000"/>
              </a:solidFill>
            </a:endParaRPr>
          </a:p>
          <a:p>
            <a:r>
              <a:rPr lang="ar-SA" sz="2400" b="1" u="sng" dirty="0"/>
              <a:t>إذا وجدت لدى الفرد قدرات خاصة</a:t>
            </a:r>
            <a:r>
              <a:rPr lang="ar-SA" sz="2400" b="1" dirty="0"/>
              <a:t> متعلقة بعمل الجماعة فإنه سيكون أكثر نشاطا داخل الجماعة وسوف يقدم إسهامات أكبر للجماعة لإكمال العمل .</a:t>
            </a:r>
            <a:endParaRPr lang="en-US" sz="2400" dirty="0"/>
          </a:p>
          <a:p>
            <a:r>
              <a:rPr lang="ar-SA" sz="2400" b="1" u="sng" dirty="0"/>
              <a:t>كما سيكون له</a:t>
            </a:r>
            <a:r>
              <a:rPr lang="ar-SA" sz="2400" b="1" dirty="0"/>
              <a:t> تأثير أكبر في قرارات الجماعة وكنتيجة لهذه الآثار السلوكية يكون الفرد أكثر استعداد لأن يظهر كالقائد .كما يتحسن أداء الجماعة ويكون الشخص نفسه أكثر رضا بتعاون الجماعة وأدائها ربما لأنه منح مكانا متميزا في الجماعة ولأن الجماعة تكون أكثر نجاحا كنتيجة لإسهاماته .</a:t>
            </a:r>
            <a:endParaRPr lang="en-US" sz="2400" dirty="0"/>
          </a:p>
        </p:txBody>
      </p:sp>
    </p:spTree>
    <p:extLst>
      <p:ext uri="{BB962C8B-B14F-4D97-AF65-F5344CB8AC3E}">
        <p14:creationId xmlns:p14="http://schemas.microsoft.com/office/powerpoint/2010/main" val="40157286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187624" y="620688"/>
            <a:ext cx="7056784" cy="4401205"/>
          </a:xfrm>
          <a:prstGeom prst="rect">
            <a:avLst/>
          </a:prstGeom>
        </p:spPr>
        <p:txBody>
          <a:bodyPr wrap="square">
            <a:spAutoFit/>
          </a:bodyPr>
          <a:lstStyle/>
          <a:p>
            <a:r>
              <a:rPr lang="ar-SA" sz="2000" b="1" u="sng" dirty="0">
                <a:solidFill>
                  <a:srgbClr val="FF0000"/>
                </a:solidFill>
              </a:rPr>
              <a:t>خصائص الشخصية لدى أعضاء الجماعة:-</a:t>
            </a:r>
            <a:endParaRPr lang="en-US" sz="2000" dirty="0">
              <a:solidFill>
                <a:srgbClr val="FF0000"/>
              </a:solidFill>
            </a:endParaRPr>
          </a:p>
          <a:p>
            <a:r>
              <a:rPr lang="ar-SA" sz="2000" b="1" u="sng" dirty="0">
                <a:solidFill>
                  <a:srgbClr val="FF0000"/>
                </a:solidFill>
              </a:rPr>
              <a:t>وتشمل : </a:t>
            </a:r>
            <a:endParaRPr lang="en-US" sz="2000" dirty="0">
              <a:solidFill>
                <a:srgbClr val="FF0000"/>
              </a:solidFill>
            </a:endParaRPr>
          </a:p>
          <a:p>
            <a:pPr lvl="0"/>
            <a:r>
              <a:rPr lang="ar-SA" sz="2000" b="1" dirty="0"/>
              <a:t>التوجه في العلاقات بين الأشخاص وعمليات الجماعة .</a:t>
            </a:r>
            <a:endParaRPr lang="en-US" sz="2000" dirty="0"/>
          </a:p>
          <a:p>
            <a:pPr lvl="0"/>
            <a:r>
              <a:rPr lang="ar-SA" sz="2000" b="1" dirty="0"/>
              <a:t>الحساسية الاجتماعية .</a:t>
            </a:r>
            <a:endParaRPr lang="en-US" sz="2000" dirty="0"/>
          </a:p>
          <a:p>
            <a:pPr lvl="0"/>
            <a:r>
              <a:rPr lang="ar-SA" sz="2000" b="1" dirty="0"/>
              <a:t>نزعات السيادة أو السيطرة .</a:t>
            </a:r>
            <a:endParaRPr lang="en-US" sz="2000" dirty="0"/>
          </a:p>
          <a:p>
            <a:pPr lvl="0"/>
            <a:r>
              <a:rPr lang="ar-SA" sz="2000" b="1" dirty="0"/>
              <a:t>والاعتمادية .</a:t>
            </a:r>
            <a:endParaRPr lang="en-US" sz="2000" dirty="0"/>
          </a:p>
          <a:p>
            <a:pPr lvl="0"/>
            <a:r>
              <a:rPr lang="ar-SA" sz="2000" b="1" dirty="0"/>
              <a:t>والثبات الانفعالي </a:t>
            </a:r>
            <a:r>
              <a:rPr lang="ar-SA" sz="2000" b="1" dirty="0" smtClean="0"/>
              <a:t>.</a:t>
            </a:r>
          </a:p>
          <a:p>
            <a:pPr lvl="0"/>
            <a:endParaRPr lang="en-US" sz="2000" dirty="0"/>
          </a:p>
          <a:p>
            <a:r>
              <a:rPr lang="ar-SA" sz="2000" b="1" u="sng" dirty="0">
                <a:solidFill>
                  <a:srgbClr val="FF0000"/>
                </a:solidFill>
              </a:rPr>
              <a:t>التوجه في العلاقات بين الأشخاص وعمليات الجماعة : </a:t>
            </a:r>
            <a:endParaRPr lang="en-US" sz="2000" dirty="0">
              <a:solidFill>
                <a:srgbClr val="FF0000"/>
              </a:solidFill>
            </a:endParaRPr>
          </a:p>
          <a:p>
            <a:r>
              <a:rPr lang="ar-SA" sz="2000" b="1" u="sng" dirty="0">
                <a:solidFill>
                  <a:srgbClr val="FF0000"/>
                </a:solidFill>
              </a:rPr>
              <a:t>يتبنى الشخص بشكل خاص</a:t>
            </a:r>
            <a:r>
              <a:rPr lang="ar-SA" sz="2000" b="1" dirty="0">
                <a:solidFill>
                  <a:srgbClr val="FF0000"/>
                </a:solidFill>
              </a:rPr>
              <a:t> </a:t>
            </a:r>
            <a:r>
              <a:rPr lang="ar-SA" sz="2000" b="1" dirty="0"/>
              <a:t>طريقة أو طرقا معينة في النظر والاستجابة إلى الأفراد الأخرين ,</a:t>
            </a:r>
            <a:r>
              <a:rPr lang="ar-SA" sz="2000" b="1" u="sng" dirty="0"/>
              <a:t>وينعكس هذا</a:t>
            </a:r>
            <a:r>
              <a:rPr lang="ar-SA" sz="2000" b="1" dirty="0"/>
              <a:t> التوجه في العلاقات بين الأشخاص على السلوك النمطي للفرد تجاه الأخرين ففي مواقف متنوعة على الرغم من أنها لا تحدد بذاتها سلوكه ,إنما فقط مجرد واحدة من الخصائص المتعددة لشخصيه ,تؤثر في سلوكه .</a:t>
            </a:r>
            <a:endParaRPr lang="en-US" sz="2000" dirty="0"/>
          </a:p>
          <a:p>
            <a:r>
              <a:rPr lang="ar-SA" sz="2000" b="1" u="sng" dirty="0"/>
              <a:t>أنظر جدول رقم 6-1</a:t>
            </a:r>
            <a:endParaRPr lang="en-US" sz="2000" dirty="0"/>
          </a:p>
        </p:txBody>
      </p:sp>
    </p:spTree>
    <p:extLst>
      <p:ext uri="{BB962C8B-B14F-4D97-AF65-F5344CB8AC3E}">
        <p14:creationId xmlns:p14="http://schemas.microsoft.com/office/powerpoint/2010/main" val="24483696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11560" y="548680"/>
            <a:ext cx="7704856" cy="5262979"/>
          </a:xfrm>
          <a:prstGeom prst="rect">
            <a:avLst/>
          </a:prstGeom>
        </p:spPr>
        <p:txBody>
          <a:bodyPr wrap="square">
            <a:spAutoFit/>
          </a:bodyPr>
          <a:lstStyle/>
          <a:p>
            <a:r>
              <a:rPr lang="ar-SA" b="1" u="sng" dirty="0"/>
              <a:t> </a:t>
            </a:r>
            <a:r>
              <a:rPr lang="ar-SA" sz="2400" b="1" u="sng" dirty="0">
                <a:solidFill>
                  <a:srgbClr val="FF0000"/>
                </a:solidFill>
              </a:rPr>
              <a:t>التسلطية : </a:t>
            </a:r>
            <a:endParaRPr lang="en-US" sz="2400" dirty="0">
              <a:solidFill>
                <a:srgbClr val="FF0000"/>
              </a:solidFill>
            </a:endParaRPr>
          </a:p>
          <a:p>
            <a:r>
              <a:rPr lang="ar-SA" sz="2400" b="1" u="sng" dirty="0">
                <a:solidFill>
                  <a:srgbClr val="FF0000"/>
                </a:solidFill>
              </a:rPr>
              <a:t>يعتقد الشخص التسلطي</a:t>
            </a:r>
            <a:r>
              <a:rPr lang="ar-SA" sz="2400" b="1" dirty="0">
                <a:solidFill>
                  <a:srgbClr val="FF0000"/>
                </a:solidFill>
              </a:rPr>
              <a:t> </a:t>
            </a:r>
            <a:r>
              <a:rPr lang="ar-SA" sz="2400" b="1" dirty="0"/>
              <a:t>أنه من الصحيح  وجود الفروق في المركز والنفوذ بين الأشخاص, ومن طبيعة الأمور أن بعض الأشخاص يقلدون وظائف ذات مراكز أقوى من الآخرين .</a:t>
            </a:r>
            <a:endParaRPr lang="en-US" sz="2400" dirty="0"/>
          </a:p>
          <a:p>
            <a:r>
              <a:rPr lang="ar-SA" sz="2400" b="1" u="sng" dirty="0"/>
              <a:t>يعتقد الشخص غير التسلطي</a:t>
            </a:r>
            <a:r>
              <a:rPr lang="ar-SA" sz="2400" b="1" dirty="0"/>
              <a:t>( المناصر للمساواة )أنه لا ينبغي وجود فروق في المركز والنفوذ بين الأفراد بالتالي فإنه يرفض الأدوار المتميزة أو الخاضعة .</a:t>
            </a:r>
            <a:endParaRPr lang="en-US" sz="2400" dirty="0"/>
          </a:p>
          <a:p>
            <a:r>
              <a:rPr lang="ar-SA" sz="2400" b="1" u="sng" dirty="0"/>
              <a:t>هناك بعض</a:t>
            </a:r>
            <a:r>
              <a:rPr lang="ar-SA" sz="2400" b="1" dirty="0"/>
              <a:t> التشكك فيما يتعلق بمدى إمكان وجود أشخاص تسلطين تماما أو غير تسلطيين تماما في المجتمع العام .</a:t>
            </a:r>
            <a:endParaRPr lang="en-US" sz="2400" dirty="0"/>
          </a:p>
          <a:p>
            <a:r>
              <a:rPr lang="ar-SA" sz="2400" b="1" u="sng" dirty="0"/>
              <a:t>كما أن سلوك الأفراد</a:t>
            </a:r>
            <a:r>
              <a:rPr lang="ar-SA" sz="2400" b="1" dirty="0"/>
              <a:t> يتباين بتباين المدى الذي يعكس نزعات تسلطية .</a:t>
            </a:r>
            <a:endParaRPr lang="en-US" sz="2400" dirty="0"/>
          </a:p>
          <a:p>
            <a:r>
              <a:rPr lang="ar-SA" sz="2400" b="1" u="sng" dirty="0"/>
              <a:t>كما يفهم من مفهوم السيطرة</a:t>
            </a:r>
            <a:r>
              <a:rPr lang="ar-SA" sz="2400" b="1" dirty="0"/>
              <a:t> فكرة التمسك بقواعد ومعايير الجماعة .</a:t>
            </a:r>
            <a:endParaRPr lang="en-US" sz="2400" dirty="0"/>
          </a:p>
          <a:p>
            <a:r>
              <a:rPr lang="ar-SA" sz="2400" b="1" u="sng" dirty="0"/>
              <a:t>بالتالي </a:t>
            </a:r>
            <a:r>
              <a:rPr lang="ar-SA" sz="2400" b="1" dirty="0"/>
              <a:t>فإن الشخص التسلطي ينبغي أن يبدي سلوك  مجاراة أكثر عندما يواجه بحكم إجماعي للأغلبية .</a:t>
            </a:r>
            <a:endParaRPr lang="en-US" sz="2400" dirty="0"/>
          </a:p>
          <a:p>
            <a:r>
              <a:rPr lang="ar-SA" sz="2400" b="1" dirty="0"/>
              <a:t> </a:t>
            </a:r>
            <a:endParaRPr lang="en-US" sz="2400" dirty="0"/>
          </a:p>
        </p:txBody>
      </p:sp>
    </p:spTree>
    <p:extLst>
      <p:ext uri="{BB962C8B-B14F-4D97-AF65-F5344CB8AC3E}">
        <p14:creationId xmlns:p14="http://schemas.microsoft.com/office/powerpoint/2010/main" val="7186415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187624" y="1196752"/>
            <a:ext cx="6912768" cy="5262979"/>
          </a:xfrm>
          <a:prstGeom prst="rect">
            <a:avLst/>
          </a:prstGeom>
        </p:spPr>
        <p:txBody>
          <a:bodyPr wrap="square">
            <a:spAutoFit/>
          </a:bodyPr>
          <a:lstStyle/>
          <a:p>
            <a:r>
              <a:rPr lang="ar-SA" b="1" u="sng" dirty="0"/>
              <a:t> </a:t>
            </a:r>
            <a:r>
              <a:rPr lang="ar-SA" sz="2400" b="1" u="sng" dirty="0">
                <a:solidFill>
                  <a:srgbClr val="FF0000"/>
                </a:solidFill>
              </a:rPr>
              <a:t>الحساسية الاجتماعية وعمليات الجماعة : </a:t>
            </a:r>
            <a:endParaRPr lang="en-US" sz="2400" dirty="0">
              <a:solidFill>
                <a:srgbClr val="FF0000"/>
              </a:solidFill>
            </a:endParaRPr>
          </a:p>
          <a:p>
            <a:r>
              <a:rPr lang="ar-SA" sz="2400" b="1" u="sng" dirty="0"/>
              <a:t>تشير الحساسية الاجتماعية إلى</a:t>
            </a:r>
            <a:r>
              <a:rPr lang="ar-SA" sz="2400" b="1" dirty="0"/>
              <a:t> الدرجة التي يدرك عندها الفرد ويستجيب لحاجات وعواطف وتفضيلات شخص أخر , ويطلق على هذه الحساسية تجاه الآخرين ”التفهم الوجداني“. والاستبصار والحكم الاجتماعي .</a:t>
            </a:r>
            <a:endParaRPr lang="en-US" sz="2400" dirty="0"/>
          </a:p>
          <a:p>
            <a:r>
              <a:rPr lang="ar-SA" sz="2400" b="1" u="sng" dirty="0"/>
              <a:t>هذه السمة الشخصية تؤدي</a:t>
            </a:r>
            <a:r>
              <a:rPr lang="ar-SA" sz="2400" b="1" dirty="0"/>
              <a:t> إلى آثار إيجابية في الجماعة .</a:t>
            </a:r>
            <a:endParaRPr lang="en-US" sz="2400" dirty="0"/>
          </a:p>
          <a:p>
            <a:r>
              <a:rPr lang="ar-SA" sz="2400" b="1" u="sng" dirty="0"/>
              <a:t>يرتبط التفهم الوجداني والاستبصار الاجتماعي والحكم الاجتماعي والخصائص المشابهة ارتباط إيجابيا مع </a:t>
            </a:r>
            <a:r>
              <a:rPr lang="ar-SA" sz="2400" b="1" dirty="0"/>
              <a:t>محاولات القيادة والنجاح والقبول في الجماعة كما يرتبط إيجابيا بحجم المشاركة وفعالية الجماعة</a:t>
            </a:r>
            <a:r>
              <a:rPr lang="ar-SA" sz="2400" b="1" u="sng" dirty="0"/>
              <a:t> </a:t>
            </a:r>
            <a:r>
              <a:rPr lang="ar-SA" sz="2400" b="1" dirty="0"/>
              <a:t>.</a:t>
            </a:r>
            <a:endParaRPr lang="en-US" sz="2400" dirty="0"/>
          </a:p>
          <a:p>
            <a:r>
              <a:rPr lang="ar-SA" sz="2400" b="1" u="sng" dirty="0"/>
              <a:t>ويتناقض</a:t>
            </a:r>
            <a:r>
              <a:rPr lang="ar-SA" sz="2400" b="1" dirty="0"/>
              <a:t> الاستقلال والتصميم بشكل جوهري مع الحساسية الاجتماعية من حيث أن الفرد الذي يمتلك هذه الخصائص لا يهتم بالآخرين وهي ترتبط سلبيا مع الصداقة والتفاعل الاجتماعي كما هو متوقع .</a:t>
            </a:r>
            <a:endParaRPr lang="en-US" sz="2400" dirty="0"/>
          </a:p>
        </p:txBody>
      </p:sp>
    </p:spTree>
    <p:extLst>
      <p:ext uri="{BB962C8B-B14F-4D97-AF65-F5344CB8AC3E}">
        <p14:creationId xmlns:p14="http://schemas.microsoft.com/office/powerpoint/2010/main" val="2208227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187624" y="980729"/>
            <a:ext cx="7128792" cy="3046988"/>
          </a:xfrm>
          <a:prstGeom prst="rect">
            <a:avLst/>
          </a:prstGeom>
        </p:spPr>
        <p:txBody>
          <a:bodyPr wrap="square">
            <a:spAutoFit/>
          </a:bodyPr>
          <a:lstStyle/>
          <a:p>
            <a:r>
              <a:rPr lang="ar-SA" sz="2400" b="1" u="sng" dirty="0">
                <a:solidFill>
                  <a:srgbClr val="FF0000"/>
                </a:solidFill>
              </a:rPr>
              <a:t>نزعات السيطرة وعملية الجماعة:</a:t>
            </a:r>
            <a:endParaRPr lang="en-US" sz="2400" dirty="0">
              <a:solidFill>
                <a:srgbClr val="FF0000"/>
              </a:solidFill>
            </a:endParaRPr>
          </a:p>
          <a:p>
            <a:r>
              <a:rPr lang="ar-SA" sz="2400" b="1" dirty="0"/>
              <a:t>يسلك الأشخاص الذي يملكون هذه الخصائص الشخصية(السيطرة-تأكيد الذات-الهيمنة-البروز الفردي) والمرتبطة بالسيطرة ,</a:t>
            </a:r>
            <a:r>
              <a:rPr lang="ar-SA" sz="2400" b="1" u="sng" dirty="0"/>
              <a:t>أنهم يحاولون</a:t>
            </a:r>
            <a:r>
              <a:rPr lang="ar-SA" sz="2400" b="1" dirty="0"/>
              <a:t> ممارسة القيادة ويشاركون في أنشطة الجماعة ويؤكدون ذواتهم ويبدعون</a:t>
            </a:r>
            <a:r>
              <a:rPr lang="ar-SA" sz="2400" b="1" u="sng" dirty="0"/>
              <a:t>, كما أنهم</a:t>
            </a:r>
            <a:r>
              <a:rPr lang="ar-SA" sz="2400" b="1" dirty="0"/>
              <a:t> يميلون إلى الظهور كقادة ويزيدون من تماسك الجماعة ويؤثرون في قراراتها ويجارون معاييرها ,</a:t>
            </a:r>
            <a:r>
              <a:rPr lang="ar-SA" sz="2400" b="1" u="sng" dirty="0"/>
              <a:t>كما أنهم</a:t>
            </a:r>
            <a:r>
              <a:rPr lang="ar-SA" sz="2400" b="1" dirty="0"/>
              <a:t> يتمتعون بالشعبية ويميلون أيضا للتذمر من القائد حينما يكون شخصا آخر غيرهم . </a:t>
            </a:r>
            <a:endParaRPr lang="en-US" sz="2400" dirty="0"/>
          </a:p>
        </p:txBody>
      </p:sp>
    </p:spTree>
    <p:extLst>
      <p:ext uri="{BB962C8B-B14F-4D97-AF65-F5344CB8AC3E}">
        <p14:creationId xmlns:p14="http://schemas.microsoft.com/office/powerpoint/2010/main" val="36703957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755576" y="692697"/>
            <a:ext cx="7200800" cy="4893647"/>
          </a:xfrm>
          <a:prstGeom prst="rect">
            <a:avLst/>
          </a:prstGeom>
        </p:spPr>
        <p:txBody>
          <a:bodyPr wrap="square">
            <a:spAutoFit/>
          </a:bodyPr>
          <a:lstStyle/>
          <a:p>
            <a:r>
              <a:rPr lang="ar-SA" sz="2400" b="1" u="sng" dirty="0">
                <a:solidFill>
                  <a:srgbClr val="FF0000"/>
                </a:solidFill>
              </a:rPr>
              <a:t>الاعتمادية وعمليات الجماعة:</a:t>
            </a:r>
            <a:endParaRPr lang="en-US" sz="2400" dirty="0">
              <a:solidFill>
                <a:srgbClr val="FF0000"/>
              </a:solidFill>
            </a:endParaRPr>
          </a:p>
          <a:p>
            <a:r>
              <a:rPr lang="ar-SA" sz="2400" b="1" dirty="0"/>
              <a:t>ينجذب العضو المتوسط في الجماعة إلى الآخرين ممن يمكن الاعتماد عليهم سواء بالنسبة للاستقامة أو بالنسبة لاتساق السلوك .</a:t>
            </a:r>
            <a:endParaRPr lang="en-US" sz="2400" dirty="0"/>
          </a:p>
          <a:p>
            <a:r>
              <a:rPr lang="ar-SA" sz="2400" b="1" u="sng" dirty="0"/>
              <a:t>من المحتمل</a:t>
            </a:r>
            <a:r>
              <a:rPr lang="ar-SA" sz="2400" b="1" dirty="0"/>
              <a:t> اعتبار الشخص الذي يعتمد على نفسه ويكون مسئولا عن أفعالة اعتباره عضو جماعة مرغوبا فيه ,وأنه سوف يشارك في فاعلية الجماعة .</a:t>
            </a:r>
            <a:endParaRPr lang="en-US" sz="2400" dirty="0"/>
          </a:p>
          <a:p>
            <a:r>
              <a:rPr lang="ar-SA" sz="2400" b="1" u="sng" dirty="0"/>
              <a:t>بالمثل فإن الفرد</a:t>
            </a:r>
            <a:r>
              <a:rPr lang="ar-SA" sz="2400" b="1" dirty="0"/>
              <a:t> الذي يتوقع منه أن يسلك بطرق تقليدية فهو من غير المرجح أن يفكك الجماعة .</a:t>
            </a:r>
            <a:endParaRPr lang="en-US" sz="2400" dirty="0"/>
          </a:p>
          <a:p>
            <a:r>
              <a:rPr lang="ar-SA" sz="2400" b="1" u="sng" dirty="0"/>
              <a:t>على حين أن  الشخص </a:t>
            </a:r>
            <a:r>
              <a:rPr lang="ar-SA" sz="2400" b="1" u="sng" dirty="0" err="1"/>
              <a:t>اللاتقليدي</a:t>
            </a:r>
            <a:r>
              <a:rPr lang="ar-SA" sz="2400" b="1" dirty="0"/>
              <a:t> من المرجح أن يسبب الاضطراب وعدم الرضا.</a:t>
            </a:r>
            <a:endParaRPr lang="en-US" sz="2400" dirty="0"/>
          </a:p>
          <a:p>
            <a:r>
              <a:rPr lang="ar-SA" sz="2400" b="1" dirty="0"/>
              <a:t> </a:t>
            </a:r>
            <a:r>
              <a:rPr lang="ar-SA" sz="2400" b="1" u="sng" dirty="0"/>
              <a:t>ويوضع هذان الجانبان من الشخصية</a:t>
            </a:r>
            <a:r>
              <a:rPr lang="ar-SA" sz="2400" b="1" dirty="0"/>
              <a:t> في فئة واحدة يطلق عليها الاعتمادية وذلك لأن كلا الجانبين يبدو أنهما يتنبأن بالسلوك المسئول محل الثقة </a:t>
            </a:r>
            <a:r>
              <a:rPr lang="ar-SA" b="1" dirty="0"/>
              <a:t>. </a:t>
            </a:r>
            <a:endParaRPr lang="en-US" dirty="0"/>
          </a:p>
        </p:txBody>
      </p:sp>
    </p:spTree>
    <p:extLst>
      <p:ext uri="{BB962C8B-B14F-4D97-AF65-F5344CB8AC3E}">
        <p14:creationId xmlns:p14="http://schemas.microsoft.com/office/powerpoint/2010/main" val="18398936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403648" y="836712"/>
            <a:ext cx="6552728" cy="3046988"/>
          </a:xfrm>
          <a:prstGeom prst="rect">
            <a:avLst/>
          </a:prstGeom>
        </p:spPr>
        <p:txBody>
          <a:bodyPr wrap="square">
            <a:spAutoFit/>
          </a:bodyPr>
          <a:lstStyle/>
          <a:p>
            <a:r>
              <a:rPr lang="ar-SA" sz="2400" b="1" u="sng" dirty="0">
                <a:solidFill>
                  <a:srgbClr val="FF0000"/>
                </a:solidFill>
              </a:rPr>
              <a:t>الثبات الانفعالي وعمليات الجماعة</a:t>
            </a:r>
            <a:r>
              <a:rPr lang="ar-SA" sz="2400" b="1" u="sng" dirty="0" smtClean="0">
                <a:solidFill>
                  <a:srgbClr val="FF0000"/>
                </a:solidFill>
              </a:rPr>
              <a:t>:</a:t>
            </a:r>
          </a:p>
          <a:p>
            <a:endParaRPr lang="en-US" sz="2400" dirty="0">
              <a:solidFill>
                <a:srgbClr val="FF0000"/>
              </a:solidFill>
            </a:endParaRPr>
          </a:p>
          <a:p>
            <a:r>
              <a:rPr lang="ar-SA" sz="2400" b="1" u="sng" dirty="0">
                <a:solidFill>
                  <a:srgbClr val="FF0000"/>
                </a:solidFill>
              </a:rPr>
              <a:t>يشير الثبات الانفعالي إلى</a:t>
            </a:r>
            <a:r>
              <a:rPr lang="ar-SA" sz="2400" b="1" dirty="0">
                <a:solidFill>
                  <a:srgbClr val="FF0000"/>
                </a:solidFill>
              </a:rPr>
              <a:t> </a:t>
            </a:r>
            <a:r>
              <a:rPr lang="ar-SA" sz="2400" b="1" dirty="0"/>
              <a:t>مجموعة من الخصائص  مرتبطة بسلامة الحالة العقلية أو الانفعالية لدى الفرد ،</a:t>
            </a:r>
            <a:r>
              <a:rPr lang="ar-SA" sz="2400" b="1" u="sng" dirty="0"/>
              <a:t>وهي تنعكس</a:t>
            </a:r>
            <a:r>
              <a:rPr lang="ar-SA" sz="2400" b="1" dirty="0"/>
              <a:t> من خلال خصائص إيجابية من قبيل التوافق والضبط الانفعالي والثبات الانفعالي </a:t>
            </a:r>
            <a:r>
              <a:rPr lang="ar-SA" sz="2400" b="1" u="sng" dirty="0"/>
              <a:t>ومن خلال خصائص سلبية </a:t>
            </a:r>
            <a:r>
              <a:rPr lang="ar-SA" sz="2400" b="1" dirty="0"/>
              <a:t>مثل القلق والدفاعية والاستعداد للاكتئاب والعصابية . </a:t>
            </a:r>
            <a:endParaRPr lang="en-US" sz="2400" dirty="0"/>
          </a:p>
          <a:p>
            <a:r>
              <a:rPr lang="ar-SA" sz="2400" b="1" dirty="0"/>
              <a:t> </a:t>
            </a:r>
            <a:endParaRPr lang="en-US" sz="2400" dirty="0"/>
          </a:p>
        </p:txBody>
      </p:sp>
    </p:spTree>
    <p:extLst>
      <p:ext uri="{BB962C8B-B14F-4D97-AF65-F5344CB8AC3E}">
        <p14:creationId xmlns:p14="http://schemas.microsoft.com/office/powerpoint/2010/main" val="41135375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475656" y="836712"/>
            <a:ext cx="6336704" cy="3046988"/>
          </a:xfrm>
          <a:prstGeom prst="rect">
            <a:avLst/>
          </a:prstGeom>
        </p:spPr>
        <p:txBody>
          <a:bodyPr wrap="square">
            <a:spAutoFit/>
          </a:bodyPr>
          <a:lstStyle/>
          <a:p>
            <a:r>
              <a:rPr lang="ar-SA" sz="2400" b="1" u="sng" dirty="0">
                <a:solidFill>
                  <a:srgbClr val="FF0000"/>
                </a:solidFill>
              </a:rPr>
              <a:t>أسئلة للمراجعة للمحاضرة الخامسة ـ الفصل السادس البيئة الشخصية للجماعات</a:t>
            </a:r>
            <a:endParaRPr lang="en-US" sz="2400" dirty="0">
              <a:solidFill>
                <a:srgbClr val="FF0000"/>
              </a:solidFill>
            </a:endParaRPr>
          </a:p>
          <a:p>
            <a:pPr lvl="0"/>
            <a:r>
              <a:rPr lang="ar-SA" sz="2400" b="1" dirty="0"/>
              <a:t>ماذا تعني البيئة الشخصية للجماعة ؟ </a:t>
            </a:r>
            <a:endParaRPr lang="en-US" sz="2400" dirty="0"/>
          </a:p>
          <a:p>
            <a:pPr lvl="0"/>
            <a:r>
              <a:rPr lang="ar-SA" sz="2400" b="1" dirty="0"/>
              <a:t>ما هي العوامل التي تؤثر على خصائص الأفراد ؟ </a:t>
            </a:r>
            <a:endParaRPr lang="en-US" sz="2400" dirty="0"/>
          </a:p>
          <a:p>
            <a:pPr lvl="0"/>
            <a:r>
              <a:rPr lang="ar-SA" sz="2400" b="1" dirty="0"/>
              <a:t>ما هي الفروق بين الجماعات الكبيرة والصغيرة في كل من : مشاركة العضو ،</a:t>
            </a:r>
            <a:r>
              <a:rPr lang="ar-SA" sz="2400" b="1" dirty="0" err="1"/>
              <a:t>التوتر،الرضا،القيادة،وردود</a:t>
            </a:r>
            <a:r>
              <a:rPr lang="ar-SA" sz="2400" b="1" dirty="0"/>
              <a:t> أفعال العضو ،التفاعل ،الإجماع ،الأداء الإنتاج ؟</a:t>
            </a:r>
            <a:endParaRPr lang="en-US" sz="2400" dirty="0"/>
          </a:p>
          <a:p>
            <a:pPr lvl="0"/>
            <a:r>
              <a:rPr lang="ar-SA" sz="2400" b="1" dirty="0"/>
              <a:t>ما هي علاقة العمر بكل من القيادة والمجاراة ؟</a:t>
            </a:r>
            <a:endParaRPr lang="en-US" sz="2400" dirty="0"/>
          </a:p>
        </p:txBody>
      </p:sp>
    </p:spTree>
    <p:extLst>
      <p:ext uri="{BB962C8B-B14F-4D97-AF65-F5344CB8AC3E}">
        <p14:creationId xmlns:p14="http://schemas.microsoft.com/office/powerpoint/2010/main" val="34406984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83568" y="404664"/>
            <a:ext cx="8064896" cy="7109639"/>
          </a:xfrm>
          <a:prstGeom prst="rect">
            <a:avLst/>
          </a:prstGeom>
        </p:spPr>
        <p:txBody>
          <a:bodyPr wrap="square">
            <a:spAutoFit/>
          </a:bodyPr>
          <a:lstStyle/>
          <a:p>
            <a:r>
              <a:rPr lang="ar-SA" sz="2000" b="1" u="sng" dirty="0">
                <a:solidFill>
                  <a:srgbClr val="C00000"/>
                </a:solidFill>
              </a:rPr>
              <a:t>حجم الجماعة</a:t>
            </a:r>
            <a:r>
              <a:rPr lang="ar-SA" sz="2000" b="1" u="sng" dirty="0" smtClean="0">
                <a:solidFill>
                  <a:srgbClr val="C00000"/>
                </a:solidFill>
              </a:rPr>
              <a:t>:-</a:t>
            </a:r>
          </a:p>
          <a:p>
            <a:endParaRPr lang="en-US" sz="2000" dirty="0">
              <a:solidFill>
                <a:srgbClr val="C00000"/>
              </a:solidFill>
            </a:endParaRPr>
          </a:p>
          <a:p>
            <a:r>
              <a:rPr lang="ar-SA" sz="2000" b="1" u="sng" dirty="0"/>
              <a:t>إن عدد أشخاص الجماعة</a:t>
            </a:r>
            <a:r>
              <a:rPr lang="ar-SA" sz="2000" b="1" dirty="0"/>
              <a:t> له نتائج عديدة وهامة بالنسبة لعملية الجماعة</a:t>
            </a:r>
            <a:r>
              <a:rPr lang="ar-SA" sz="2000" b="1" dirty="0" smtClean="0"/>
              <a:t>, </a:t>
            </a:r>
            <a:r>
              <a:rPr lang="ar-SA" sz="2000" b="1" u="sng" dirty="0" smtClean="0"/>
              <a:t>ويتزايد </a:t>
            </a:r>
            <a:r>
              <a:rPr lang="ar-SA" sz="2000" b="1" u="sng" dirty="0"/>
              <a:t>نطاق القدرات والمعارف والمهارات المتاحة للجماعة </a:t>
            </a:r>
            <a:r>
              <a:rPr lang="ar-SA" sz="2000" b="1" dirty="0"/>
              <a:t>بزيادة حجم الجماعة </a:t>
            </a:r>
            <a:r>
              <a:rPr lang="ar-SA" sz="2000" b="1" dirty="0" smtClean="0"/>
              <a:t>.</a:t>
            </a:r>
          </a:p>
          <a:p>
            <a:endParaRPr lang="en-US" sz="2000" dirty="0"/>
          </a:p>
          <a:p>
            <a:r>
              <a:rPr lang="ar-SA" sz="2000" b="1" u="sng" dirty="0"/>
              <a:t>كما أن العدد الأكبر</a:t>
            </a:r>
            <a:r>
              <a:rPr lang="ar-SA" sz="2000" b="1" dirty="0"/>
              <a:t> يتيح فرصه أكبر لمقابلة الآخرين  من ذوي </a:t>
            </a:r>
            <a:r>
              <a:rPr lang="ar-SA" sz="2000" b="1" dirty="0" err="1"/>
              <a:t>الآثاره</a:t>
            </a:r>
            <a:r>
              <a:rPr lang="ar-SA" sz="2000" b="1" dirty="0"/>
              <a:t> والجاذبية الذين يمكن أن يكون التفاعل معهم مثيبا </a:t>
            </a:r>
            <a:r>
              <a:rPr lang="ar-SA" sz="2000" b="1" dirty="0" smtClean="0"/>
              <a:t>.</a:t>
            </a:r>
          </a:p>
          <a:p>
            <a:endParaRPr lang="en-US" sz="2000" dirty="0"/>
          </a:p>
          <a:p>
            <a:r>
              <a:rPr lang="ar-SA" sz="2000" b="1" u="sng" dirty="0"/>
              <a:t>الأشخاص الخجولين</a:t>
            </a:r>
            <a:r>
              <a:rPr lang="ar-SA" sz="2000" b="1" dirty="0"/>
              <a:t> تعطيهم الجماعة ذات الحجم الكبير الإحساس بأنهم مجرد ملفتين للأنظار, بالتالي قد تكون هذه الجماعة أكثر جاذبية بالنسبة لهم. </a:t>
            </a:r>
            <a:endParaRPr lang="ar-SA" sz="2000" b="1" dirty="0" smtClean="0"/>
          </a:p>
          <a:p>
            <a:endParaRPr lang="en-US" sz="2000" dirty="0"/>
          </a:p>
          <a:p>
            <a:r>
              <a:rPr lang="ar-SA" sz="2000" b="1" u="sng" dirty="0"/>
              <a:t>كلما زاد حجم الجماعة</a:t>
            </a:r>
            <a:r>
              <a:rPr lang="ar-SA" sz="2000" b="1" dirty="0"/>
              <a:t> فإن المشكلات المتعلقة بالتنظيم تزداد صعوبة, وتتوازن زيادة العدد المحتمل للعلاقات بين الأشخاص بعضهم وبعض وبين أعضاء الجماعة سريعا مع زيادة الحجم </a:t>
            </a:r>
            <a:r>
              <a:rPr lang="ar-SA" sz="2000" b="1" dirty="0" smtClean="0"/>
              <a:t>.</a:t>
            </a:r>
          </a:p>
          <a:p>
            <a:endParaRPr lang="en-US" sz="2000" dirty="0"/>
          </a:p>
          <a:p>
            <a:r>
              <a:rPr lang="ar-SA" sz="2000" b="1" u="sng" dirty="0"/>
              <a:t>فتميل الجماعات الفرعية</a:t>
            </a:r>
            <a:r>
              <a:rPr lang="ar-SA" sz="2000" b="1" dirty="0"/>
              <a:t> لأن تتشكل في جماعات أكبر بالتالي يتزايد احتمال الصراع .</a:t>
            </a:r>
            <a:endParaRPr lang="en-US" sz="2000" dirty="0"/>
          </a:p>
          <a:p>
            <a:r>
              <a:rPr lang="ar-SA" sz="2000" b="1" u="sng" dirty="0"/>
              <a:t>كلما زاد الحجم</a:t>
            </a:r>
            <a:r>
              <a:rPr lang="ar-SA" sz="2000" b="1" dirty="0"/>
              <a:t> فإن عدد أقل نسبيا من أعضاء الجماعة يشارك في أنشطتها .ويكون الأعضاء أكثر ميلا لمجاراة الضغوط المعيارية للجماعة </a:t>
            </a:r>
            <a:r>
              <a:rPr lang="ar-SA" sz="2000" b="1" dirty="0" smtClean="0"/>
              <a:t>.</a:t>
            </a:r>
          </a:p>
          <a:p>
            <a:endParaRPr lang="en-US" sz="2000" dirty="0"/>
          </a:p>
          <a:p>
            <a:r>
              <a:rPr lang="ar-SA" sz="2000" b="1" u="sng" dirty="0"/>
              <a:t>إن حجم الجماعة له أثارة</a:t>
            </a:r>
            <a:r>
              <a:rPr lang="ar-SA" sz="2000" b="1" dirty="0"/>
              <a:t> الإيجابية والسلبية على عملية الجماعة .</a:t>
            </a:r>
            <a:endParaRPr lang="en-US" sz="2000" dirty="0"/>
          </a:p>
          <a:p>
            <a:r>
              <a:rPr lang="ar-SA" sz="2000" b="1" u="sng" dirty="0"/>
              <a:t>الحجم الأمثل للجماعة هو</a:t>
            </a:r>
            <a:r>
              <a:rPr lang="ar-SA" sz="2000" b="1" dirty="0"/>
              <a:t> خمسة أفراد إلا أنه يعتمد على عمل الجماعة وتكوينها وعلى عوامل أخرى .</a:t>
            </a:r>
            <a:endParaRPr lang="en-US" sz="2000" dirty="0"/>
          </a:p>
          <a:p>
            <a:r>
              <a:rPr lang="ar-SA" b="1" dirty="0"/>
              <a:t> </a:t>
            </a:r>
            <a:endParaRPr lang="en-US" dirty="0"/>
          </a:p>
          <a:p>
            <a:r>
              <a:rPr lang="ar-SA" b="1" dirty="0"/>
              <a:t> </a:t>
            </a:r>
            <a:endParaRPr lang="en-US" dirty="0"/>
          </a:p>
        </p:txBody>
      </p:sp>
    </p:spTree>
    <p:extLst>
      <p:ext uri="{BB962C8B-B14F-4D97-AF65-F5344CB8AC3E}">
        <p14:creationId xmlns:p14="http://schemas.microsoft.com/office/powerpoint/2010/main" val="5217117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83568" y="908720"/>
            <a:ext cx="7488832" cy="4524315"/>
          </a:xfrm>
          <a:prstGeom prst="rect">
            <a:avLst/>
          </a:prstGeom>
        </p:spPr>
        <p:txBody>
          <a:bodyPr wrap="square">
            <a:spAutoFit/>
          </a:bodyPr>
          <a:lstStyle/>
          <a:p>
            <a:r>
              <a:rPr lang="ar-SA" sz="2400" b="1" u="sng" dirty="0">
                <a:solidFill>
                  <a:srgbClr val="FF0000"/>
                </a:solidFill>
              </a:rPr>
              <a:t>حجم الجماعة ومشاركة العضو:-</a:t>
            </a:r>
            <a:endParaRPr lang="en-US" sz="2400" dirty="0">
              <a:solidFill>
                <a:srgbClr val="FF0000"/>
              </a:solidFill>
            </a:endParaRPr>
          </a:p>
          <a:p>
            <a:r>
              <a:rPr lang="ar-SA" sz="2400" b="1" u="sng" dirty="0"/>
              <a:t>كلما كان الحجم كبيرا</a:t>
            </a:r>
            <a:r>
              <a:rPr lang="ar-SA" sz="2400" b="1" dirty="0"/>
              <a:t> كانت الفرصة أقل لكل عضو لي يشارك في المناقشة ولكي يعبر عن راية .</a:t>
            </a:r>
            <a:endParaRPr lang="en-US" sz="2400" dirty="0"/>
          </a:p>
          <a:p>
            <a:r>
              <a:rPr lang="ar-SA" sz="2400" b="1" dirty="0"/>
              <a:t>يشعر أعضاء الجماعة بتهديد أكبر وكف أكبر للدوافع الخاصة بالمشاركة في جماعات أكبر عما يحدث بالنسبة للجماعات الأصغر .</a:t>
            </a:r>
            <a:endParaRPr lang="en-US" sz="2400" dirty="0"/>
          </a:p>
          <a:p>
            <a:r>
              <a:rPr lang="ar-SA" sz="2400" b="1" u="sng" dirty="0"/>
              <a:t>نتيجة ذلك فإن</a:t>
            </a:r>
            <a:r>
              <a:rPr lang="ar-SA" sz="2400" b="1" dirty="0"/>
              <a:t> هناك تناقصا في القدر الكلي من المشاركة كلما تزايد حجم الجماعة .</a:t>
            </a:r>
            <a:endParaRPr lang="en-US" sz="2400" dirty="0"/>
          </a:p>
          <a:p>
            <a:r>
              <a:rPr lang="ar-SA" sz="2400" b="1" u="sng" dirty="0">
                <a:solidFill>
                  <a:srgbClr val="FF0000"/>
                </a:solidFill>
              </a:rPr>
              <a:t>أثبتت نتائج الدراسات أنه</a:t>
            </a:r>
            <a:r>
              <a:rPr lang="ar-SA" sz="2400" b="1" dirty="0">
                <a:solidFill>
                  <a:srgbClr val="FF0000"/>
                </a:solidFill>
              </a:rPr>
              <a:t> </a:t>
            </a:r>
            <a:r>
              <a:rPr lang="ar-SA" sz="2400" b="1" dirty="0"/>
              <a:t>كلما يتزايد حجم الجماعة الأطفال من 14 إلى 46 يتناقص القدر الكي من المناقشات بين أعضاء الجماعة كما يقل الاتصال .</a:t>
            </a:r>
            <a:endParaRPr lang="en-US" sz="2400" dirty="0"/>
          </a:p>
          <a:p>
            <a:r>
              <a:rPr lang="ar-SA" sz="2400" b="1" u="sng" dirty="0"/>
              <a:t>كما أن توزيع المشاركة</a:t>
            </a:r>
            <a:r>
              <a:rPr lang="ar-SA" sz="2400" b="1" dirty="0"/>
              <a:t> يتنوع مع حجم الجماعة .</a:t>
            </a:r>
            <a:endParaRPr lang="en-US" sz="2400" dirty="0"/>
          </a:p>
          <a:p>
            <a:r>
              <a:rPr lang="ar-SA" sz="2400" b="1" u="sng" dirty="0"/>
              <a:t>يذكر أعضاء الجماعة أن</a:t>
            </a:r>
            <a:r>
              <a:rPr lang="ar-SA" sz="2400" b="1" dirty="0"/>
              <a:t> فرصهم في التحدث تكون في الجماعات الأكبر حجما وأن مشاعرهم تنعكس في نمط الاتصال داخل الجماعة .</a:t>
            </a:r>
            <a:endParaRPr lang="en-US" sz="2400" dirty="0"/>
          </a:p>
        </p:txBody>
      </p:sp>
    </p:spTree>
    <p:extLst>
      <p:ext uri="{BB962C8B-B14F-4D97-AF65-F5344CB8AC3E}">
        <p14:creationId xmlns:p14="http://schemas.microsoft.com/office/powerpoint/2010/main" val="40513033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755576" y="980728"/>
            <a:ext cx="7776864" cy="3785652"/>
          </a:xfrm>
          <a:prstGeom prst="rect">
            <a:avLst/>
          </a:prstGeom>
        </p:spPr>
        <p:txBody>
          <a:bodyPr wrap="square">
            <a:spAutoFit/>
          </a:bodyPr>
          <a:lstStyle/>
          <a:p>
            <a:r>
              <a:rPr lang="ar-SA" sz="2400" b="1" u="sng" dirty="0">
                <a:solidFill>
                  <a:srgbClr val="FF0000"/>
                </a:solidFill>
              </a:rPr>
              <a:t>وكلما زاد حجم الجماعة</a:t>
            </a:r>
            <a:r>
              <a:rPr lang="ar-SA" sz="2400" b="1" dirty="0">
                <a:solidFill>
                  <a:srgbClr val="FF0000"/>
                </a:solidFill>
              </a:rPr>
              <a:t> </a:t>
            </a:r>
            <a:r>
              <a:rPr lang="ar-SA" sz="2400" b="1" dirty="0"/>
              <a:t>فإن نسبا أكبر وأكبر  من أعضاء الجماعة تشارك بدرجة أقل من حقهم العادل .</a:t>
            </a:r>
            <a:endParaRPr lang="en-US" sz="2400" dirty="0"/>
          </a:p>
          <a:p>
            <a:r>
              <a:rPr lang="ar-SA" sz="2400" b="1" dirty="0"/>
              <a:t>هناك بعض الأعضاء القليلون يميلون للسيطرة على المناقشة مع وجود آخرين يشاركون أقل نسبيا إذا ما زاد حجم الجماعة .</a:t>
            </a:r>
            <a:endParaRPr lang="en-US" sz="2400" dirty="0"/>
          </a:p>
          <a:p>
            <a:r>
              <a:rPr lang="ar-SA" sz="2400" b="1" u="sng" dirty="0"/>
              <a:t>قراءة دراسة </a:t>
            </a:r>
            <a:r>
              <a:rPr lang="ar-SA" sz="2400" b="1" u="sng" dirty="0" err="1"/>
              <a:t>بيلز</a:t>
            </a:r>
            <a:r>
              <a:rPr lang="ar-SA" sz="2400" b="1" u="sng" dirty="0"/>
              <a:t> </a:t>
            </a:r>
            <a:r>
              <a:rPr lang="ar-SA" sz="2400" b="1" u="sng" dirty="0" err="1"/>
              <a:t>وستروديك</a:t>
            </a:r>
            <a:r>
              <a:rPr lang="ar-SA" sz="2400" b="1" u="sng" dirty="0"/>
              <a:t> وميلز ص 179</a:t>
            </a:r>
            <a:endParaRPr lang="en-US" sz="2400" dirty="0"/>
          </a:p>
          <a:p>
            <a:r>
              <a:rPr lang="ar-SA" sz="2400" b="1" u="sng" dirty="0"/>
              <a:t>كلما زاد الحجم</a:t>
            </a:r>
            <a:r>
              <a:rPr lang="ar-SA" sz="2400" b="1" dirty="0"/>
              <a:t> وجد أيضا أن الزيادة في نسبة الاتصالات توجه نحو الجماعة ككل وليس نحو بعض الأفراد المعينين في الجماعة .</a:t>
            </a:r>
            <a:endParaRPr lang="en-US" sz="2400" dirty="0"/>
          </a:p>
          <a:p>
            <a:r>
              <a:rPr lang="ar-SA" sz="2400" b="1" u="sng" dirty="0">
                <a:solidFill>
                  <a:srgbClr val="FF0000"/>
                </a:solidFill>
              </a:rPr>
              <a:t>تعكس هذه التوزيعات </a:t>
            </a:r>
            <a:r>
              <a:rPr lang="ar-SA" sz="2400" b="1" u="sng" dirty="0" err="1">
                <a:solidFill>
                  <a:srgbClr val="FF0000"/>
                </a:solidFill>
              </a:rPr>
              <a:t>المتابينه</a:t>
            </a:r>
            <a:r>
              <a:rPr lang="ar-SA" sz="2400" b="1" u="sng" dirty="0">
                <a:solidFill>
                  <a:srgbClr val="FF0000"/>
                </a:solidFill>
              </a:rPr>
              <a:t> في الاتصال</a:t>
            </a:r>
            <a:r>
              <a:rPr lang="ar-SA" sz="2400" b="1" dirty="0">
                <a:solidFill>
                  <a:srgbClr val="FF0000"/>
                </a:solidFill>
              </a:rPr>
              <a:t> </a:t>
            </a:r>
            <a:r>
              <a:rPr lang="ar-SA" sz="2400" b="1" dirty="0"/>
              <a:t>فروق في البنية التنظيمية تتعلق ببزوغ القيادة وبردود فعل العضو تجاه الجماعة وسلوك المجاراة وأداء الجماعة .</a:t>
            </a:r>
            <a:endParaRPr lang="en-US" sz="2400" dirty="0"/>
          </a:p>
        </p:txBody>
      </p:sp>
    </p:spTree>
    <p:extLst>
      <p:ext uri="{BB962C8B-B14F-4D97-AF65-F5344CB8AC3E}">
        <p14:creationId xmlns:p14="http://schemas.microsoft.com/office/powerpoint/2010/main" val="1434776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971600" y="476673"/>
            <a:ext cx="7272808" cy="4524315"/>
          </a:xfrm>
          <a:prstGeom prst="rect">
            <a:avLst/>
          </a:prstGeom>
        </p:spPr>
        <p:txBody>
          <a:bodyPr wrap="square">
            <a:spAutoFit/>
          </a:bodyPr>
          <a:lstStyle/>
          <a:p>
            <a:r>
              <a:rPr lang="ar-SA" sz="2400" b="1" u="sng" dirty="0">
                <a:solidFill>
                  <a:srgbClr val="FF0000"/>
                </a:solidFill>
              </a:rPr>
              <a:t>حجم الجماعة والقيادة:-</a:t>
            </a:r>
            <a:endParaRPr lang="en-US" sz="2400" dirty="0">
              <a:solidFill>
                <a:srgbClr val="FF0000"/>
              </a:solidFill>
            </a:endParaRPr>
          </a:p>
          <a:p>
            <a:r>
              <a:rPr lang="ar-SA" sz="2400" b="1" u="sng" dirty="0"/>
              <a:t>أن الاختلاف الأكبر</a:t>
            </a:r>
            <a:r>
              <a:rPr lang="ar-SA" sz="2400" b="1" dirty="0"/>
              <a:t> بين الشخص الأعظم فاعلية في الجماعة وفي أعضاء الجماعة الآخرين إنما يتزايد بحجم الجماعة .</a:t>
            </a:r>
            <a:endParaRPr lang="en-US" sz="2400" dirty="0"/>
          </a:p>
          <a:p>
            <a:r>
              <a:rPr lang="ar-SA" sz="2400" b="1" u="sng" dirty="0">
                <a:solidFill>
                  <a:srgbClr val="FF0000"/>
                </a:solidFill>
              </a:rPr>
              <a:t>استنتج </a:t>
            </a:r>
            <a:r>
              <a:rPr lang="ar-SA" sz="2400" b="1" u="sng" dirty="0" err="1">
                <a:solidFill>
                  <a:srgbClr val="FF0000"/>
                </a:solidFill>
              </a:rPr>
              <a:t>هفيل</a:t>
            </a:r>
            <a:r>
              <a:rPr lang="ar-SA" sz="2400" b="1" u="sng" dirty="0">
                <a:solidFill>
                  <a:srgbClr val="FF0000"/>
                </a:solidFill>
              </a:rPr>
              <a:t> </a:t>
            </a:r>
            <a:r>
              <a:rPr lang="ar-SA" sz="2400" b="1" u="sng" dirty="0"/>
              <a:t>:</a:t>
            </a:r>
            <a:r>
              <a:rPr lang="ar-SA" sz="2400" b="1" dirty="0"/>
              <a:t> بعد دراسة السلوك القيادي في جماعات متباينة الحجم ,أنه حينما يكبر حجم الجماعة فإن المتطلبات التي تطلب من دور القائد تصبح أزيد ,وأكثر تعددا ويصحب التسامح مع الاتجاه نحو التمركز حول القائد في أنشطة الجماعة اكبر .</a:t>
            </a:r>
            <a:endParaRPr lang="en-US" sz="2400" dirty="0"/>
          </a:p>
          <a:p>
            <a:r>
              <a:rPr lang="ar-SA" sz="2400" b="1" u="sng" dirty="0"/>
              <a:t>كشفت دراسات أخرى</a:t>
            </a:r>
            <a:r>
              <a:rPr lang="ar-SA" sz="2400" b="1" dirty="0"/>
              <a:t> أجريت على تقديرات القيادة في جماعات ذات أحجام مختلفة بأن الميل لبزوغ القيادة يكون أكثر تأكيدا في الجماعات ألأكبر حجما .</a:t>
            </a:r>
            <a:endParaRPr lang="en-US" sz="2400" dirty="0"/>
          </a:p>
          <a:p>
            <a:r>
              <a:rPr lang="ar-SA" sz="2400" b="1" u="sng" dirty="0"/>
              <a:t>إذا :</a:t>
            </a:r>
            <a:r>
              <a:rPr lang="ar-SA" sz="2400" b="1" dirty="0"/>
              <a:t> القائد أميل لأن يظهر في الجماعات الأكبر من الجماعات الأصغر. </a:t>
            </a:r>
            <a:endParaRPr lang="en-US" sz="2400" dirty="0"/>
          </a:p>
          <a:p>
            <a:r>
              <a:rPr lang="ar-SA" sz="2400" b="1" dirty="0"/>
              <a:t> </a:t>
            </a:r>
            <a:endParaRPr lang="en-US" sz="2400" dirty="0"/>
          </a:p>
        </p:txBody>
      </p:sp>
    </p:spTree>
    <p:extLst>
      <p:ext uri="{BB962C8B-B14F-4D97-AF65-F5344CB8AC3E}">
        <p14:creationId xmlns:p14="http://schemas.microsoft.com/office/powerpoint/2010/main" val="20401988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971600" y="764704"/>
            <a:ext cx="7056784" cy="4524315"/>
          </a:xfrm>
          <a:prstGeom prst="rect">
            <a:avLst/>
          </a:prstGeom>
        </p:spPr>
        <p:txBody>
          <a:bodyPr wrap="square">
            <a:spAutoFit/>
          </a:bodyPr>
          <a:lstStyle/>
          <a:p>
            <a:r>
              <a:rPr lang="ar-SA" sz="2400" b="1" u="sng" dirty="0">
                <a:solidFill>
                  <a:srgbClr val="FF0000"/>
                </a:solidFill>
              </a:rPr>
              <a:t>حجم الجماعة وردود أفعال العضو:-</a:t>
            </a:r>
            <a:endParaRPr lang="en-US" sz="2400" dirty="0">
              <a:solidFill>
                <a:srgbClr val="FF0000"/>
              </a:solidFill>
            </a:endParaRPr>
          </a:p>
          <a:p>
            <a:r>
              <a:rPr lang="ar-SA" sz="2400" b="1" u="sng" dirty="0">
                <a:solidFill>
                  <a:srgbClr val="FF0000"/>
                </a:solidFill>
              </a:rPr>
              <a:t>تدل النتائج على أن</a:t>
            </a:r>
            <a:r>
              <a:rPr lang="ar-SA" sz="2400" b="1" dirty="0">
                <a:solidFill>
                  <a:srgbClr val="FF0000"/>
                </a:solidFill>
              </a:rPr>
              <a:t> </a:t>
            </a:r>
            <a:r>
              <a:rPr lang="ar-SA" sz="2400" b="1" dirty="0"/>
              <a:t>أعضاء الجماعات الأكبر حجما أقل انجذابا للجماعة, ويعايشون قدرا أكبرا من التوتر وهم أقل رضا من أعضاء الجماعات الصغيرة, إذا نقص الوقت اللازم لمشاركة كل عضو والسيطرة المتزايدة على أنشطة الجماعة من قبل عضو أو بعض الأعضاء .</a:t>
            </a:r>
            <a:endParaRPr lang="en-US" sz="2400" dirty="0"/>
          </a:p>
          <a:p>
            <a:r>
              <a:rPr lang="ar-SA" sz="2400" b="1" dirty="0"/>
              <a:t>والصعوبة المتزايدة للمحافظة على العلاقات بين الأشخاص في الجماعات الكبيرة لما يساهم بشكل واضح في المشاعر السلبية تجاه الجماعة. </a:t>
            </a:r>
            <a:endParaRPr lang="en-US" sz="2400" dirty="0"/>
          </a:p>
          <a:p>
            <a:r>
              <a:rPr lang="ar-SA" sz="2400" b="1" u="sng" dirty="0">
                <a:solidFill>
                  <a:srgbClr val="FF0000"/>
                </a:solidFill>
              </a:rPr>
              <a:t>دراسة </a:t>
            </a:r>
            <a:r>
              <a:rPr lang="ar-SA" sz="2400" b="1" u="sng" dirty="0" err="1">
                <a:solidFill>
                  <a:srgbClr val="FF0000"/>
                </a:solidFill>
              </a:rPr>
              <a:t>كاتز</a:t>
            </a:r>
            <a:r>
              <a:rPr lang="ar-SA" sz="2400" b="1" u="sng" dirty="0">
                <a:solidFill>
                  <a:srgbClr val="FF0000"/>
                </a:solidFill>
              </a:rPr>
              <a:t> كشفت عن</a:t>
            </a:r>
            <a:r>
              <a:rPr lang="ar-SA" sz="2400" b="1" dirty="0">
                <a:solidFill>
                  <a:srgbClr val="FF0000"/>
                </a:solidFill>
              </a:rPr>
              <a:t> </a:t>
            </a:r>
            <a:r>
              <a:rPr lang="ar-SA" sz="2400" b="1" dirty="0"/>
              <a:t>أن الجماعات الصغيرة مقارنة بالجماعات الأكبر كانت أكثر تماسكا وفقد كان الأعضاء أفضل رضا ,كما كانوا يشعرون بدرجة أكبر من الأهمية .</a:t>
            </a:r>
            <a:endParaRPr lang="ar-SA" sz="2400" dirty="0"/>
          </a:p>
        </p:txBody>
      </p:sp>
    </p:spTree>
    <p:extLst>
      <p:ext uri="{BB962C8B-B14F-4D97-AF65-F5344CB8AC3E}">
        <p14:creationId xmlns:p14="http://schemas.microsoft.com/office/powerpoint/2010/main" val="30670745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115616" y="197346"/>
            <a:ext cx="7200800" cy="5632311"/>
          </a:xfrm>
          <a:prstGeom prst="rect">
            <a:avLst/>
          </a:prstGeom>
        </p:spPr>
        <p:txBody>
          <a:bodyPr wrap="square">
            <a:spAutoFit/>
          </a:bodyPr>
          <a:lstStyle/>
          <a:p>
            <a:r>
              <a:rPr lang="ar-SA" sz="2000" b="1" u="sng" dirty="0">
                <a:solidFill>
                  <a:srgbClr val="FF0000"/>
                </a:solidFill>
              </a:rPr>
              <a:t>كما كشفت دراسة </a:t>
            </a:r>
            <a:r>
              <a:rPr lang="ar-SA" sz="2000" b="1" u="sng" dirty="0" err="1">
                <a:solidFill>
                  <a:srgbClr val="FF0000"/>
                </a:solidFill>
              </a:rPr>
              <a:t>سلاتر</a:t>
            </a:r>
            <a:r>
              <a:rPr lang="ar-SA" sz="2000" b="1" u="sng" dirty="0">
                <a:solidFill>
                  <a:srgbClr val="FF0000"/>
                </a:solidFill>
              </a:rPr>
              <a:t> أن</a:t>
            </a:r>
            <a:r>
              <a:rPr lang="ar-SA" sz="2000" b="1" dirty="0">
                <a:solidFill>
                  <a:srgbClr val="FF0000"/>
                </a:solidFill>
              </a:rPr>
              <a:t> </a:t>
            </a:r>
            <a:r>
              <a:rPr lang="ar-SA" sz="2000" b="1" dirty="0"/>
              <a:t>أعضاء الجماعات الصغيرة كانوا يكشفون بوضوح عن تقييمات إيجابية أكثر نحو جماعتهم  أما عدم الرضا في الجماعات الأكبر فقد كشف عن نفسه من خلال مدى تغيب أكبر والتغيرات الكبيرة في الموظفين في المؤسسات الصناعية </a:t>
            </a:r>
            <a:r>
              <a:rPr lang="ar-SA" sz="2000" b="1" dirty="0" smtClean="0"/>
              <a:t>.</a:t>
            </a:r>
          </a:p>
          <a:p>
            <a:endParaRPr lang="en-US" sz="2000" dirty="0"/>
          </a:p>
          <a:p>
            <a:r>
              <a:rPr lang="ar-SA" sz="2000" b="1" u="sng" dirty="0">
                <a:solidFill>
                  <a:srgbClr val="FF0000"/>
                </a:solidFill>
              </a:rPr>
              <a:t>تم الكشف عن الآثار الضارة لزيادة حجم الجماعة</a:t>
            </a:r>
            <a:r>
              <a:rPr lang="ar-SA" sz="2000" b="1" dirty="0">
                <a:solidFill>
                  <a:srgbClr val="FF0000"/>
                </a:solidFill>
              </a:rPr>
              <a:t> </a:t>
            </a:r>
            <a:r>
              <a:rPr lang="ar-SA" sz="2000" b="1" dirty="0"/>
              <a:t>من خلال أنواع السلوك التي يمارسها أعضاء الجماعة خلال تفاعل الجماعة .</a:t>
            </a:r>
            <a:endParaRPr lang="en-US" sz="2000" dirty="0"/>
          </a:p>
          <a:p>
            <a:r>
              <a:rPr lang="ar-SA" sz="2000" b="1" u="sng" dirty="0"/>
              <a:t>دراسة أوديل قراءة ص 181</a:t>
            </a:r>
            <a:endParaRPr lang="en-US" sz="2000" dirty="0"/>
          </a:p>
          <a:p>
            <a:r>
              <a:rPr lang="ar-SA" sz="2000" b="1" u="sng" dirty="0"/>
              <a:t>دراسة سميث </a:t>
            </a:r>
            <a:r>
              <a:rPr lang="ar-SA" sz="2000" b="1" u="sng" dirty="0" err="1"/>
              <a:t>وهايثورن</a:t>
            </a:r>
            <a:r>
              <a:rPr lang="ar-SA" sz="2000" b="1" u="sng" dirty="0"/>
              <a:t> قراءة ص 181 تشر إلى</a:t>
            </a:r>
            <a:r>
              <a:rPr lang="ar-SA" sz="2000" b="1" dirty="0"/>
              <a:t> أن آثار حجم الجماعة على ردود  فعل الأعضاء ربما تباينت مع الظروف التي تعمل الجماعة في ظلها . </a:t>
            </a:r>
            <a:endParaRPr lang="en-US" sz="2000" dirty="0"/>
          </a:p>
          <a:p>
            <a:r>
              <a:rPr lang="ar-SA" sz="2000" b="1" u="sng" dirty="0"/>
              <a:t>النتائج :</a:t>
            </a:r>
            <a:r>
              <a:rPr lang="ar-SA" sz="2000" b="1" dirty="0"/>
              <a:t> كشف أعضاء الجماعات ذات العضوين عن قلق أكبر </a:t>
            </a:r>
            <a:r>
              <a:rPr lang="ar-SA" sz="2000" b="1" dirty="0" err="1"/>
              <a:t>ومضيقات</a:t>
            </a:r>
            <a:r>
              <a:rPr lang="ar-SA" sz="2000" b="1" dirty="0"/>
              <a:t> أكثر مما فعل أعضاء الجماعات المكونة من ثلاثة أعضاء .</a:t>
            </a:r>
            <a:endParaRPr lang="en-US" sz="2000" dirty="0"/>
          </a:p>
          <a:p>
            <a:r>
              <a:rPr lang="ar-SA" sz="2000" b="1" u="sng" dirty="0">
                <a:solidFill>
                  <a:srgbClr val="FF0000"/>
                </a:solidFill>
              </a:rPr>
              <a:t>وذكر أعضاء الجماعات الثنائية والثلاثية</a:t>
            </a:r>
            <a:r>
              <a:rPr lang="ar-SA" sz="2000" b="1" dirty="0">
                <a:solidFill>
                  <a:srgbClr val="FF0000"/>
                </a:solidFill>
              </a:rPr>
              <a:t> </a:t>
            </a:r>
            <a:r>
              <a:rPr lang="ar-SA" sz="2000" b="1" dirty="0"/>
              <a:t>عن أحجام متساوية من العداوة والعصبية أكثر .</a:t>
            </a:r>
            <a:endParaRPr lang="en-US" sz="2000" dirty="0"/>
          </a:p>
          <a:p>
            <a:endParaRPr lang="ar-SA" sz="2000" b="1" u="sng" dirty="0" smtClean="0">
              <a:solidFill>
                <a:srgbClr val="FF0000"/>
              </a:solidFill>
            </a:endParaRPr>
          </a:p>
          <a:p>
            <a:r>
              <a:rPr lang="ar-SA" sz="2000" b="1" u="sng" dirty="0" smtClean="0"/>
              <a:t>عن</a:t>
            </a:r>
            <a:r>
              <a:rPr lang="ar-SA" sz="2000" b="1" dirty="0" smtClean="0"/>
              <a:t> </a:t>
            </a:r>
            <a:r>
              <a:rPr lang="ar-SA" sz="2000" b="1" dirty="0"/>
              <a:t>فاعلية التقديرات الخاصة بالتعود على الاحتجاز والتي قام بها طبيب نفسي أشارت إلى أن الجماعات ذات الأعضاء  الثلاثة كانت أكثر تعودا من الجماعات ذات العضوين .</a:t>
            </a:r>
            <a:endParaRPr lang="en-US" sz="2000" dirty="0"/>
          </a:p>
          <a:p>
            <a:r>
              <a:rPr lang="ar-SA" sz="2000" b="1" u="sng" dirty="0"/>
              <a:t>من الواضح أن ردود أفعال السلبية</a:t>
            </a:r>
            <a:r>
              <a:rPr lang="ar-SA" sz="2000" b="1" dirty="0"/>
              <a:t> عادة ما تكون أكبر في الجماعات الكبيرة .</a:t>
            </a:r>
            <a:endParaRPr lang="en-US" sz="2000" dirty="0"/>
          </a:p>
        </p:txBody>
      </p:sp>
    </p:spTree>
    <p:extLst>
      <p:ext uri="{BB962C8B-B14F-4D97-AF65-F5344CB8AC3E}">
        <p14:creationId xmlns:p14="http://schemas.microsoft.com/office/powerpoint/2010/main" val="18203183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99592" y="1268761"/>
            <a:ext cx="7056784" cy="3785652"/>
          </a:xfrm>
          <a:prstGeom prst="rect">
            <a:avLst/>
          </a:prstGeom>
        </p:spPr>
        <p:txBody>
          <a:bodyPr wrap="square">
            <a:spAutoFit/>
          </a:bodyPr>
          <a:lstStyle/>
          <a:p>
            <a:r>
              <a:rPr lang="ar-SA" sz="2400" b="1" u="sng" dirty="0">
                <a:solidFill>
                  <a:srgbClr val="FF0000"/>
                </a:solidFill>
              </a:rPr>
              <a:t>حجم الجماعة والإجماع:-</a:t>
            </a:r>
            <a:endParaRPr lang="en-US" sz="2400" dirty="0">
              <a:solidFill>
                <a:srgbClr val="FF0000"/>
              </a:solidFill>
            </a:endParaRPr>
          </a:p>
          <a:p>
            <a:r>
              <a:rPr lang="ar-SA" sz="2400" b="1" u="sng" dirty="0"/>
              <a:t>إن أحد أهداف الجماعات هو </a:t>
            </a:r>
            <a:r>
              <a:rPr lang="ar-SA" sz="2400" b="1" dirty="0"/>
              <a:t>غالبا تحقيق الإجماع في الرأي.</a:t>
            </a:r>
            <a:endParaRPr lang="en-US" sz="2400" dirty="0"/>
          </a:p>
          <a:p>
            <a:r>
              <a:rPr lang="ar-SA" sz="2400" b="1" u="sng" dirty="0"/>
              <a:t>قراءة المثال ص 182</a:t>
            </a:r>
            <a:endParaRPr lang="en-US" sz="2400" dirty="0"/>
          </a:p>
          <a:p>
            <a:r>
              <a:rPr lang="ar-SA" sz="2400" b="1" u="sng" dirty="0">
                <a:solidFill>
                  <a:srgbClr val="FF0000"/>
                </a:solidFill>
              </a:rPr>
              <a:t>كلما كانت الجماعة أكبر</a:t>
            </a:r>
            <a:r>
              <a:rPr lang="ar-SA" sz="2400" b="1" dirty="0">
                <a:solidFill>
                  <a:srgbClr val="FF0000"/>
                </a:solidFill>
              </a:rPr>
              <a:t> </a:t>
            </a:r>
            <a:r>
              <a:rPr lang="ar-SA" sz="2400" b="1" dirty="0"/>
              <a:t>ازدادت الصعوبة في الوصول إلى الإجماع .</a:t>
            </a:r>
            <a:endParaRPr lang="en-US" sz="2400" dirty="0"/>
          </a:p>
          <a:p>
            <a:r>
              <a:rPr lang="ar-SA" sz="2400" b="1" u="sng" dirty="0"/>
              <a:t>دراسة هير وجد أنه</a:t>
            </a:r>
            <a:r>
              <a:rPr lang="ar-SA" sz="2400" b="1" dirty="0"/>
              <a:t> في الجماعات الأكبر عند مقارنتها بالجماعات الأصغر يوجد إجماع أقل في الآراء فيما يتعلق بموضوعات المناقشة ,وأن أعضاء الجماعة قد تغيروا قليلا في اتجاه الإجماع  .</a:t>
            </a:r>
            <a:endParaRPr lang="en-US" sz="2400" dirty="0"/>
          </a:p>
          <a:p>
            <a:r>
              <a:rPr lang="ar-SA" sz="2400" b="1" u="sng" dirty="0"/>
              <a:t>كما وجدت</a:t>
            </a:r>
            <a:r>
              <a:rPr lang="ar-SA" sz="2400" b="1" dirty="0"/>
              <a:t> ضغوط في اتجاه التماثل في الجماعات التي تميل إلى إصدار إجماع أكثر ومجاراة لمعايير الجماعة في الجماعات الأكبر .</a:t>
            </a:r>
            <a:endParaRPr lang="en-US" sz="2400" dirty="0"/>
          </a:p>
          <a:p>
            <a:r>
              <a:rPr lang="ar-SA" sz="2400" b="1" u="sng" dirty="0"/>
              <a:t>قراءة دراسة </a:t>
            </a:r>
            <a:r>
              <a:rPr lang="ar-SA" sz="2400" b="1" u="sng" dirty="0" err="1"/>
              <a:t>آش</a:t>
            </a:r>
            <a:r>
              <a:rPr lang="ar-SA" sz="2400" b="1" u="sng" dirty="0"/>
              <a:t> ص 183</a:t>
            </a:r>
            <a:endParaRPr lang="en-US" sz="2400" dirty="0"/>
          </a:p>
        </p:txBody>
      </p:sp>
    </p:spTree>
    <p:extLst>
      <p:ext uri="{BB962C8B-B14F-4D97-AF65-F5344CB8AC3E}">
        <p14:creationId xmlns:p14="http://schemas.microsoft.com/office/powerpoint/2010/main" val="2372730579"/>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TotalTime>
  <Words>3029</Words>
  <Application>Microsoft Office PowerPoint</Application>
  <PresentationFormat>عرض على الشاشة (3:4)‏</PresentationFormat>
  <Paragraphs>191</Paragraphs>
  <Slides>27</Slides>
  <Notes>0</Notes>
  <HiddenSlides>0</HiddenSlides>
  <MMClips>0</MMClips>
  <ScaleCrop>false</ScaleCrop>
  <HeadingPairs>
    <vt:vector size="4" baseType="variant">
      <vt:variant>
        <vt:lpstr>نسق</vt:lpstr>
      </vt:variant>
      <vt:variant>
        <vt:i4>1</vt:i4>
      </vt:variant>
      <vt:variant>
        <vt:lpstr>عناوين الشرائح</vt:lpstr>
      </vt:variant>
      <vt:variant>
        <vt:i4>27</vt:i4>
      </vt:variant>
    </vt:vector>
  </HeadingPairs>
  <TitlesOfParts>
    <vt:vector size="28" baseType="lpstr">
      <vt:lpstr>نسق Office</vt:lpstr>
      <vt:lpstr>المحاضرة الرابعة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hams</dc:creator>
  <cp:lastModifiedBy>hams</cp:lastModifiedBy>
  <cp:revision>9</cp:revision>
  <dcterms:created xsi:type="dcterms:W3CDTF">2016-02-12T14:24:19Z</dcterms:created>
  <dcterms:modified xsi:type="dcterms:W3CDTF">2016-03-05T18:28:09Z</dcterms:modified>
</cp:coreProperties>
</file>