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Lst>
  <p:notesMasterIdLst>
    <p:notesMasterId r:id="rId36"/>
  </p:notesMasterIdLst>
  <p:handoutMasterIdLst>
    <p:handoutMasterId r:id="rId37"/>
  </p:handoutMasterIdLst>
  <p:sldIdLst>
    <p:sldId id="282" r:id="rId3"/>
    <p:sldId id="264" r:id="rId4"/>
    <p:sldId id="276" r:id="rId5"/>
    <p:sldId id="301" r:id="rId6"/>
    <p:sldId id="278" r:id="rId7"/>
    <p:sldId id="279" r:id="rId8"/>
    <p:sldId id="283" r:id="rId9"/>
    <p:sldId id="284" r:id="rId10"/>
    <p:sldId id="285" r:id="rId11"/>
    <p:sldId id="286" r:id="rId12"/>
    <p:sldId id="287" r:id="rId13"/>
    <p:sldId id="288" r:id="rId14"/>
    <p:sldId id="303" r:id="rId15"/>
    <p:sldId id="304" r:id="rId16"/>
    <p:sldId id="305" r:id="rId17"/>
    <p:sldId id="306" r:id="rId18"/>
    <p:sldId id="307" r:id="rId19"/>
    <p:sldId id="308" r:id="rId20"/>
    <p:sldId id="309" r:id="rId21"/>
    <p:sldId id="310" r:id="rId22"/>
    <p:sldId id="302" r:id="rId23"/>
    <p:sldId id="291" r:id="rId24"/>
    <p:sldId id="311" r:id="rId25"/>
    <p:sldId id="312" r:id="rId26"/>
    <p:sldId id="292" r:id="rId27"/>
    <p:sldId id="293" r:id="rId28"/>
    <p:sldId id="294" r:id="rId29"/>
    <p:sldId id="295" r:id="rId30"/>
    <p:sldId id="296" r:id="rId31"/>
    <p:sldId id="297" r:id="rId32"/>
    <p:sldId id="298" r:id="rId33"/>
    <p:sldId id="299" r:id="rId34"/>
    <p:sldId id="300" r:id="rId35"/>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xmlns="">
        <p15:guide id="9" pos="3839" userDrawn="1">
          <p15:clr>
            <a:srgbClr val="A4A3A4"/>
          </p15:clr>
        </p15:guide>
        <p15:guide id="10" orient="horz" pos="2160" userDrawn="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aximized" horzBarState="maximized">
    <p:restoredLeft sz="15668" autoAdjust="0"/>
    <p:restoredTop sz="94660"/>
  </p:normalViewPr>
  <p:slideViewPr>
    <p:cSldViewPr showGuides="1">
      <p:cViewPr varScale="1">
        <p:scale>
          <a:sx n="72" d="100"/>
          <a:sy n="72" d="100"/>
        </p:scale>
        <p:origin x="-162" y="-96"/>
      </p:cViewPr>
      <p:guideLst>
        <p:guide orient="horz" pos="2160"/>
        <p:guide pos="3839"/>
      </p:guideLst>
    </p:cSldViewPr>
  </p:slideViewPr>
  <p:notesTextViewPr>
    <p:cViewPr>
      <p:scale>
        <a:sx n="1" d="1"/>
        <a:sy n="1" d="1"/>
      </p:scale>
      <p:origin x="0" y="0"/>
    </p:cViewPr>
  </p:notesTextViewPr>
  <p:notesViewPr>
    <p:cSldViewPr>
      <p:cViewPr varScale="1">
        <p:scale>
          <a:sx n="63" d="100"/>
          <a:sy n="63" d="100"/>
        </p:scale>
        <p:origin x="1986" y="10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diagrams/_rels/data1.xml.rels><?xml version="1.0" encoding="UTF-8" standalone="yes"?>
<Relationships xmlns="http://schemas.openxmlformats.org/package/2006/relationships"><Relationship Id="rId1" Type="http://schemas.openxmlformats.org/officeDocument/2006/relationships/image" Target="../media/image6.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61.jpe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DFF1D8-EF0A-4C73-9B24-AF5679817B67}" type="doc">
      <dgm:prSet loTypeId="urn:microsoft.com/office/officeart/2005/8/layout/hList2" loCatId="list" qsTypeId="urn:microsoft.com/office/officeart/2005/8/quickstyle/simple1" qsCatId="simple" csTypeId="urn:microsoft.com/office/officeart/2005/8/colors/colorful3" csCatId="colorful" phldr="1"/>
      <dgm:spPr/>
      <dgm:t>
        <a:bodyPr/>
        <a:lstStyle/>
        <a:p>
          <a:endParaRPr lang="en-US"/>
        </a:p>
      </dgm:t>
    </dgm:pt>
    <dgm:pt modelId="{DB3A8E18-9C97-4850-80B6-57A973BBA32C}">
      <dgm:prSet phldrT="[Text]" custT="1"/>
      <dgm:spPr/>
      <dgm:t>
        <a:bodyPr/>
        <a:lstStyle/>
        <a:p>
          <a:pPr algn="r" rtl="1"/>
          <a:r>
            <a:rPr lang="ar-SA" sz="4000" smtClean="0">
              <a:latin typeface="Arial" pitchFamily="34" charset="0"/>
              <a:cs typeface="Arial" pitchFamily="34" charset="0"/>
            </a:rPr>
            <a:t>ثالثا</a:t>
          </a:r>
          <a:endParaRPr lang="en-US" sz="4000" dirty="0">
            <a:latin typeface="Arial" pitchFamily="34" charset="0"/>
            <a:cs typeface="Arial" pitchFamily="34" charset="0"/>
          </a:endParaRPr>
        </a:p>
      </dgm:t>
    </dgm:pt>
    <dgm:pt modelId="{3B65DF5E-4142-4DEC-B455-65A217D5EC02}" type="parTrans" cxnId="{E14940BC-2162-4C49-B099-E099851379CF}">
      <dgm:prSet/>
      <dgm:spPr/>
      <dgm:t>
        <a:bodyPr/>
        <a:lstStyle/>
        <a:p>
          <a:pPr algn="ctr" rtl="1"/>
          <a:endParaRPr lang="en-US" sz="2400">
            <a:solidFill>
              <a:schemeClr val="bg1"/>
            </a:solidFill>
            <a:latin typeface="Arial" pitchFamily="34" charset="0"/>
            <a:cs typeface="Arial" pitchFamily="34" charset="0"/>
          </a:endParaRPr>
        </a:p>
      </dgm:t>
    </dgm:pt>
    <dgm:pt modelId="{607C825D-AB4F-4E5D-B2CC-588E95011AB2}" type="sibTrans" cxnId="{E14940BC-2162-4C49-B099-E099851379CF}">
      <dgm:prSet/>
      <dgm:spPr/>
      <dgm:t>
        <a:bodyPr/>
        <a:lstStyle/>
        <a:p>
          <a:pPr algn="ctr" rtl="1"/>
          <a:endParaRPr lang="en-US" sz="2400">
            <a:solidFill>
              <a:schemeClr val="bg1"/>
            </a:solidFill>
            <a:latin typeface="Arial" pitchFamily="34" charset="0"/>
            <a:cs typeface="Arial" pitchFamily="34" charset="0"/>
          </a:endParaRPr>
        </a:p>
      </dgm:t>
    </dgm:pt>
    <dgm:pt modelId="{849F644C-4D40-4D38-8759-DD238AD8E8F1}">
      <dgm:prSet phldrT="[Text]" custT="1"/>
      <dgm:spPr/>
      <dgm:t>
        <a:bodyPr/>
        <a:lstStyle/>
        <a:p>
          <a:pPr algn="r" rtl="1"/>
          <a:r>
            <a:rPr lang="ar-SA" sz="4000" dirty="0" smtClean="0">
              <a:latin typeface="Arial" pitchFamily="34" charset="0"/>
              <a:cs typeface="Arial" pitchFamily="34" charset="0"/>
            </a:rPr>
            <a:t>أولا</a:t>
          </a:r>
          <a:endParaRPr lang="en-US" sz="4000" dirty="0">
            <a:latin typeface="Arial" pitchFamily="34" charset="0"/>
            <a:cs typeface="Arial" pitchFamily="34" charset="0"/>
          </a:endParaRPr>
        </a:p>
      </dgm:t>
    </dgm:pt>
    <dgm:pt modelId="{A971B2E5-8A33-454C-9B94-EEEA98406C7A}" type="parTrans" cxnId="{89CB7CF6-7B08-42B4-B984-0FAB3F9DE10D}">
      <dgm:prSet/>
      <dgm:spPr/>
      <dgm:t>
        <a:bodyPr/>
        <a:lstStyle/>
        <a:p>
          <a:pPr algn="ctr" rtl="1"/>
          <a:endParaRPr lang="en-US" sz="2400">
            <a:solidFill>
              <a:schemeClr val="bg1"/>
            </a:solidFill>
            <a:latin typeface="Arial" pitchFamily="34" charset="0"/>
            <a:cs typeface="Arial" pitchFamily="34" charset="0"/>
          </a:endParaRPr>
        </a:p>
      </dgm:t>
    </dgm:pt>
    <dgm:pt modelId="{8C381169-DBC7-4F41-A431-24A710D4EC0F}" type="sibTrans" cxnId="{89CB7CF6-7B08-42B4-B984-0FAB3F9DE10D}">
      <dgm:prSet/>
      <dgm:spPr/>
      <dgm:t>
        <a:bodyPr/>
        <a:lstStyle/>
        <a:p>
          <a:pPr algn="ctr" rtl="1"/>
          <a:endParaRPr lang="en-US" sz="2400">
            <a:solidFill>
              <a:schemeClr val="bg1"/>
            </a:solidFill>
            <a:latin typeface="Arial" pitchFamily="34" charset="0"/>
            <a:cs typeface="Arial" pitchFamily="34" charset="0"/>
          </a:endParaRPr>
        </a:p>
      </dgm:t>
    </dgm:pt>
    <dgm:pt modelId="{BF2B30E9-F51C-4ECD-A839-ADC163D06E33}">
      <dgm:prSet phldrT="[Text]" custT="1"/>
      <dgm:spPr/>
      <dgm:t>
        <a:bodyPr/>
        <a:lstStyle/>
        <a:p>
          <a:pPr algn="ctr" rtl="1"/>
          <a:r>
            <a:rPr lang="ar-SA" sz="3600" dirty="0" smtClean="0">
              <a:latin typeface="Arial" pitchFamily="34" charset="0"/>
              <a:cs typeface="Arial" pitchFamily="34" charset="0"/>
            </a:rPr>
            <a:t>طرق التفكير في وظائف وسائل</a:t>
          </a:r>
          <a:r>
            <a:rPr lang="en-US" sz="3600" dirty="0" smtClean="0">
              <a:latin typeface="Arial" pitchFamily="34" charset="0"/>
              <a:cs typeface="Arial" pitchFamily="34" charset="0"/>
            </a:rPr>
            <a:t> </a:t>
          </a:r>
          <a:r>
            <a:rPr lang="ar-SA" sz="3600" dirty="0" smtClean="0">
              <a:latin typeface="Arial" pitchFamily="34" charset="0"/>
              <a:cs typeface="Arial" pitchFamily="34" charset="0"/>
            </a:rPr>
            <a:t>الاتصال الجماهيرية</a:t>
          </a:r>
          <a:r>
            <a:rPr lang="en-US" sz="3600" dirty="0" smtClean="0">
              <a:latin typeface="Arial" pitchFamily="34" charset="0"/>
              <a:cs typeface="Arial" pitchFamily="34" charset="0"/>
            </a:rPr>
            <a:t/>
          </a:r>
          <a:br>
            <a:rPr lang="en-US" sz="3600" dirty="0" smtClean="0">
              <a:latin typeface="Arial" pitchFamily="34" charset="0"/>
              <a:cs typeface="Arial" pitchFamily="34" charset="0"/>
            </a:rPr>
          </a:br>
          <a:endParaRPr lang="en-US" sz="3600" dirty="0">
            <a:latin typeface="Arial" pitchFamily="34" charset="0"/>
            <a:cs typeface="Arial" pitchFamily="34" charset="0"/>
          </a:endParaRPr>
        </a:p>
      </dgm:t>
    </dgm:pt>
    <dgm:pt modelId="{53AF9C64-B8C8-4A34-A0B6-08F027A5BF6B}" type="parTrans" cxnId="{79F56C85-4D40-43DE-96F9-DC4871558562}">
      <dgm:prSet/>
      <dgm:spPr/>
      <dgm:t>
        <a:bodyPr/>
        <a:lstStyle/>
        <a:p>
          <a:pPr algn="ctr" rtl="1"/>
          <a:endParaRPr lang="en-US" sz="2400">
            <a:solidFill>
              <a:schemeClr val="bg1"/>
            </a:solidFill>
            <a:latin typeface="Arial" pitchFamily="34" charset="0"/>
            <a:cs typeface="Arial" pitchFamily="34" charset="0"/>
          </a:endParaRPr>
        </a:p>
      </dgm:t>
    </dgm:pt>
    <dgm:pt modelId="{4056AB44-CA2C-437C-B67E-A647154B9275}" type="sibTrans" cxnId="{79F56C85-4D40-43DE-96F9-DC4871558562}">
      <dgm:prSet/>
      <dgm:spPr/>
      <dgm:t>
        <a:bodyPr/>
        <a:lstStyle/>
        <a:p>
          <a:pPr algn="ctr" rtl="1"/>
          <a:endParaRPr lang="en-US" sz="2400">
            <a:solidFill>
              <a:schemeClr val="bg1"/>
            </a:solidFill>
            <a:latin typeface="Arial" pitchFamily="34" charset="0"/>
            <a:cs typeface="Arial" pitchFamily="34" charset="0"/>
          </a:endParaRPr>
        </a:p>
      </dgm:t>
    </dgm:pt>
    <dgm:pt modelId="{5A28044C-B9CB-439D-B00C-B342328BF2D9}">
      <dgm:prSet phldrT="[Text]" custT="1"/>
      <dgm:spPr/>
      <dgm:t>
        <a:bodyPr/>
        <a:lstStyle/>
        <a:p>
          <a:pPr algn="ctr" rtl="1"/>
          <a:r>
            <a:rPr lang="ar-SA" sz="3600" dirty="0" smtClean="0">
              <a:latin typeface="Arial" pitchFamily="34" charset="0"/>
              <a:cs typeface="Arial" pitchFamily="34" charset="0"/>
            </a:rPr>
            <a:t>وظائف وسائل الإعلام للمجتمع</a:t>
          </a:r>
          <a:br>
            <a:rPr lang="ar-SA" sz="3600" dirty="0" smtClean="0">
              <a:latin typeface="Arial" pitchFamily="34" charset="0"/>
              <a:cs typeface="Arial" pitchFamily="34" charset="0"/>
            </a:rPr>
          </a:br>
          <a:endParaRPr lang="en-US" sz="3600" dirty="0">
            <a:latin typeface="Arial" pitchFamily="34" charset="0"/>
            <a:cs typeface="Arial" pitchFamily="34" charset="0"/>
          </a:endParaRPr>
        </a:p>
      </dgm:t>
    </dgm:pt>
    <dgm:pt modelId="{B57BB8F7-8532-42C5-A7EF-E24FC9851874}" type="sibTrans" cxnId="{CE842DF4-E334-48CC-B9F4-FCC627971A0D}">
      <dgm:prSet/>
      <dgm:spPr/>
      <dgm:t>
        <a:bodyPr/>
        <a:lstStyle/>
        <a:p>
          <a:pPr algn="ctr" rtl="1"/>
          <a:endParaRPr lang="en-US" sz="2400">
            <a:solidFill>
              <a:schemeClr val="bg1"/>
            </a:solidFill>
            <a:latin typeface="Arial" pitchFamily="34" charset="0"/>
            <a:cs typeface="Arial" pitchFamily="34" charset="0"/>
          </a:endParaRPr>
        </a:p>
      </dgm:t>
    </dgm:pt>
    <dgm:pt modelId="{1222F9FE-284A-4E7A-84D9-7E3EE6D46EC2}" type="parTrans" cxnId="{CE842DF4-E334-48CC-B9F4-FCC627971A0D}">
      <dgm:prSet/>
      <dgm:spPr/>
      <dgm:t>
        <a:bodyPr/>
        <a:lstStyle/>
        <a:p>
          <a:pPr algn="ctr" rtl="1"/>
          <a:endParaRPr lang="en-US" sz="2400">
            <a:solidFill>
              <a:schemeClr val="bg1"/>
            </a:solidFill>
            <a:latin typeface="Arial" pitchFamily="34" charset="0"/>
            <a:cs typeface="Arial" pitchFamily="34" charset="0"/>
          </a:endParaRPr>
        </a:p>
      </dgm:t>
    </dgm:pt>
    <dgm:pt modelId="{62788D06-ADA0-4345-8D0E-04FEA1C6C492}">
      <dgm:prSet phldrT="[Text]" custT="1"/>
      <dgm:spPr/>
      <dgm:t>
        <a:bodyPr/>
        <a:lstStyle/>
        <a:p>
          <a:pPr algn="r" rtl="1"/>
          <a:r>
            <a:rPr lang="ar-SA" sz="4000" smtClean="0">
              <a:latin typeface="Arial" pitchFamily="34" charset="0"/>
              <a:cs typeface="Arial" pitchFamily="34" charset="0"/>
            </a:rPr>
            <a:t>ثانيا</a:t>
          </a:r>
          <a:endParaRPr lang="en-US" sz="4000" dirty="0">
            <a:latin typeface="Arial" pitchFamily="34" charset="0"/>
            <a:cs typeface="Arial" pitchFamily="34" charset="0"/>
          </a:endParaRPr>
        </a:p>
      </dgm:t>
    </dgm:pt>
    <dgm:pt modelId="{04E14C69-439B-4AFF-80C7-8819D8961E22}" type="sibTrans" cxnId="{71BDC62A-6061-405D-85DC-440270C6E14B}">
      <dgm:prSet/>
      <dgm:spPr/>
      <dgm:t>
        <a:bodyPr/>
        <a:lstStyle/>
        <a:p>
          <a:pPr algn="ctr" rtl="1"/>
          <a:endParaRPr lang="en-US" sz="2400">
            <a:solidFill>
              <a:schemeClr val="bg1"/>
            </a:solidFill>
            <a:latin typeface="Arial" pitchFamily="34" charset="0"/>
            <a:cs typeface="Arial" pitchFamily="34" charset="0"/>
          </a:endParaRPr>
        </a:p>
      </dgm:t>
    </dgm:pt>
    <dgm:pt modelId="{8608CEFE-05F2-4E51-84AB-163F2B17B3B2}" type="parTrans" cxnId="{71BDC62A-6061-405D-85DC-440270C6E14B}">
      <dgm:prSet/>
      <dgm:spPr/>
      <dgm:t>
        <a:bodyPr/>
        <a:lstStyle/>
        <a:p>
          <a:pPr algn="ctr" rtl="1"/>
          <a:endParaRPr lang="en-US" sz="2400">
            <a:solidFill>
              <a:schemeClr val="bg1"/>
            </a:solidFill>
            <a:latin typeface="Arial" pitchFamily="34" charset="0"/>
            <a:cs typeface="Arial" pitchFamily="34" charset="0"/>
          </a:endParaRPr>
        </a:p>
      </dgm:t>
    </dgm:pt>
    <dgm:pt modelId="{47566884-730E-4F62-8B6A-81E14AFAB13F}">
      <dgm:prSet custT="1"/>
      <dgm:spPr/>
      <dgm:t>
        <a:bodyPr/>
        <a:lstStyle/>
        <a:p>
          <a:pPr algn="ctr" rtl="1"/>
          <a:r>
            <a:rPr lang="ar-SA" sz="3600" dirty="0" smtClean="0">
              <a:latin typeface="Arial" pitchFamily="34" charset="0"/>
              <a:cs typeface="Arial" pitchFamily="34" charset="0"/>
            </a:rPr>
            <a:t>وظائف وسائل الإعلام للفرد </a:t>
          </a:r>
          <a:endParaRPr lang="en-US" sz="3600" dirty="0">
            <a:latin typeface="Arial" pitchFamily="34" charset="0"/>
            <a:cs typeface="Arial" pitchFamily="34" charset="0"/>
          </a:endParaRPr>
        </a:p>
      </dgm:t>
    </dgm:pt>
    <dgm:pt modelId="{19B7694F-1FE9-4B7A-A0F7-84B090158641}" type="parTrans" cxnId="{08E92A12-068E-4CC7-B2DB-4EAB0AF4E948}">
      <dgm:prSet/>
      <dgm:spPr/>
      <dgm:t>
        <a:bodyPr/>
        <a:lstStyle/>
        <a:p>
          <a:pPr algn="ctr" rtl="1"/>
          <a:endParaRPr lang="en-US" sz="2400">
            <a:solidFill>
              <a:schemeClr val="bg1"/>
            </a:solidFill>
            <a:latin typeface="Arial" pitchFamily="34" charset="0"/>
            <a:cs typeface="Arial" pitchFamily="34" charset="0"/>
          </a:endParaRPr>
        </a:p>
      </dgm:t>
    </dgm:pt>
    <dgm:pt modelId="{CA701C12-0F1E-4AE0-807E-D8A90F0EF69D}" type="sibTrans" cxnId="{08E92A12-068E-4CC7-B2DB-4EAB0AF4E948}">
      <dgm:prSet/>
      <dgm:spPr/>
      <dgm:t>
        <a:bodyPr/>
        <a:lstStyle/>
        <a:p>
          <a:pPr algn="ctr" rtl="1"/>
          <a:endParaRPr lang="en-US" sz="2400">
            <a:solidFill>
              <a:schemeClr val="bg1"/>
            </a:solidFill>
            <a:latin typeface="Arial" pitchFamily="34" charset="0"/>
            <a:cs typeface="Arial" pitchFamily="34" charset="0"/>
          </a:endParaRPr>
        </a:p>
      </dgm:t>
    </dgm:pt>
    <dgm:pt modelId="{D5AEF8E8-3398-4743-B750-11CA27E3D89A}" type="pres">
      <dgm:prSet presAssocID="{7CDFF1D8-EF0A-4C73-9B24-AF5679817B67}" presName="linearFlow" presStyleCnt="0">
        <dgm:presLayoutVars>
          <dgm:dir/>
          <dgm:animLvl val="lvl"/>
          <dgm:resizeHandles/>
        </dgm:presLayoutVars>
      </dgm:prSet>
      <dgm:spPr/>
      <dgm:t>
        <a:bodyPr/>
        <a:lstStyle/>
        <a:p>
          <a:endParaRPr lang="en-US"/>
        </a:p>
      </dgm:t>
    </dgm:pt>
    <dgm:pt modelId="{C7793104-39D1-4778-BCBA-163B8D33EB0B}" type="pres">
      <dgm:prSet presAssocID="{DB3A8E18-9C97-4850-80B6-57A973BBA32C}" presName="compositeNode" presStyleCnt="0">
        <dgm:presLayoutVars>
          <dgm:bulletEnabled val="1"/>
        </dgm:presLayoutVars>
      </dgm:prSet>
      <dgm:spPr/>
    </dgm:pt>
    <dgm:pt modelId="{6F0DA9BD-2B6D-4B6A-AE05-0A8961760502}" type="pres">
      <dgm:prSet presAssocID="{DB3A8E18-9C97-4850-80B6-57A973BBA32C}" presName="image" presStyleLbl="fgImgPlace1" presStyleIdx="0" presStyleCnt="3"/>
      <dgm:spPr>
        <a:blipFill rotWithShape="0">
          <a:blip xmlns:r="http://schemas.openxmlformats.org/officeDocument/2006/relationships" r:embed="rId1"/>
          <a:stretch>
            <a:fillRect/>
          </a:stretch>
        </a:blipFill>
      </dgm:spPr>
    </dgm:pt>
    <dgm:pt modelId="{ACE23D2B-531C-42ED-A2CD-DE72AF1AAB46}" type="pres">
      <dgm:prSet presAssocID="{DB3A8E18-9C97-4850-80B6-57A973BBA32C}" presName="childNode" presStyleLbl="node1" presStyleIdx="0" presStyleCnt="3">
        <dgm:presLayoutVars>
          <dgm:bulletEnabled val="1"/>
        </dgm:presLayoutVars>
      </dgm:prSet>
      <dgm:spPr/>
      <dgm:t>
        <a:bodyPr/>
        <a:lstStyle/>
        <a:p>
          <a:endParaRPr lang="en-US"/>
        </a:p>
      </dgm:t>
    </dgm:pt>
    <dgm:pt modelId="{27FC849E-DFBC-4883-B57A-2B8C38D0744A}" type="pres">
      <dgm:prSet presAssocID="{DB3A8E18-9C97-4850-80B6-57A973BBA32C}" presName="parentNode" presStyleLbl="revTx" presStyleIdx="0" presStyleCnt="3">
        <dgm:presLayoutVars>
          <dgm:chMax val="0"/>
          <dgm:bulletEnabled val="1"/>
        </dgm:presLayoutVars>
      </dgm:prSet>
      <dgm:spPr/>
      <dgm:t>
        <a:bodyPr/>
        <a:lstStyle/>
        <a:p>
          <a:endParaRPr lang="en-US"/>
        </a:p>
      </dgm:t>
    </dgm:pt>
    <dgm:pt modelId="{58D16632-0D2A-42C4-9B1B-AACFDDA855BC}" type="pres">
      <dgm:prSet presAssocID="{607C825D-AB4F-4E5D-B2CC-588E95011AB2}" presName="sibTrans" presStyleCnt="0"/>
      <dgm:spPr/>
    </dgm:pt>
    <dgm:pt modelId="{006E8792-D8B2-46AC-8AE8-15D370D5780C}" type="pres">
      <dgm:prSet presAssocID="{62788D06-ADA0-4345-8D0E-04FEA1C6C492}" presName="compositeNode" presStyleCnt="0">
        <dgm:presLayoutVars>
          <dgm:bulletEnabled val="1"/>
        </dgm:presLayoutVars>
      </dgm:prSet>
      <dgm:spPr/>
    </dgm:pt>
    <dgm:pt modelId="{B6FF343B-1417-40C4-BD27-CB533E3283B1}" type="pres">
      <dgm:prSet presAssocID="{62788D06-ADA0-4345-8D0E-04FEA1C6C492}" presName="image" presStyleLbl="fgImgPlace1" presStyleIdx="1" presStyleCnt="3"/>
      <dgm:spPr>
        <a:blipFill rotWithShape="0">
          <a:blip xmlns:r="http://schemas.openxmlformats.org/officeDocument/2006/relationships" r:embed="rId1"/>
          <a:stretch>
            <a:fillRect/>
          </a:stretch>
        </a:blipFill>
      </dgm:spPr>
    </dgm:pt>
    <dgm:pt modelId="{EEF08226-E027-486E-A521-68F53F66E4BB}" type="pres">
      <dgm:prSet presAssocID="{62788D06-ADA0-4345-8D0E-04FEA1C6C492}" presName="childNode" presStyleLbl="node1" presStyleIdx="1" presStyleCnt="3">
        <dgm:presLayoutVars>
          <dgm:bulletEnabled val="1"/>
        </dgm:presLayoutVars>
      </dgm:prSet>
      <dgm:spPr/>
      <dgm:t>
        <a:bodyPr/>
        <a:lstStyle/>
        <a:p>
          <a:endParaRPr lang="en-US"/>
        </a:p>
      </dgm:t>
    </dgm:pt>
    <dgm:pt modelId="{DB4E29A1-F1CF-4481-BA5D-11AE5894CAC6}" type="pres">
      <dgm:prSet presAssocID="{62788D06-ADA0-4345-8D0E-04FEA1C6C492}" presName="parentNode" presStyleLbl="revTx" presStyleIdx="1" presStyleCnt="3">
        <dgm:presLayoutVars>
          <dgm:chMax val="0"/>
          <dgm:bulletEnabled val="1"/>
        </dgm:presLayoutVars>
      </dgm:prSet>
      <dgm:spPr/>
      <dgm:t>
        <a:bodyPr/>
        <a:lstStyle/>
        <a:p>
          <a:endParaRPr lang="en-US"/>
        </a:p>
      </dgm:t>
    </dgm:pt>
    <dgm:pt modelId="{7D021B87-CD53-4B97-81F1-6913003F486D}" type="pres">
      <dgm:prSet presAssocID="{04E14C69-439B-4AFF-80C7-8819D8961E22}" presName="sibTrans" presStyleCnt="0"/>
      <dgm:spPr/>
    </dgm:pt>
    <dgm:pt modelId="{DEC46717-5AD1-4E12-BDCE-37EBC0B54AC2}" type="pres">
      <dgm:prSet presAssocID="{849F644C-4D40-4D38-8759-DD238AD8E8F1}" presName="compositeNode" presStyleCnt="0">
        <dgm:presLayoutVars>
          <dgm:bulletEnabled val="1"/>
        </dgm:presLayoutVars>
      </dgm:prSet>
      <dgm:spPr/>
    </dgm:pt>
    <dgm:pt modelId="{3061CBE6-B174-45AC-8073-56D21AF8A52C}" type="pres">
      <dgm:prSet presAssocID="{849F644C-4D40-4D38-8759-DD238AD8E8F1}" presName="image" presStyleLbl="fgImgPlace1" presStyleIdx="2" presStyleCnt="3"/>
      <dgm:spPr>
        <a:blipFill rotWithShape="0">
          <a:blip xmlns:r="http://schemas.openxmlformats.org/officeDocument/2006/relationships" r:embed="rId1"/>
          <a:stretch>
            <a:fillRect/>
          </a:stretch>
        </a:blipFill>
      </dgm:spPr>
    </dgm:pt>
    <dgm:pt modelId="{D4690F18-C607-4A78-A96D-09AF0ED40995}" type="pres">
      <dgm:prSet presAssocID="{849F644C-4D40-4D38-8759-DD238AD8E8F1}" presName="childNode" presStyleLbl="node1" presStyleIdx="2" presStyleCnt="3">
        <dgm:presLayoutVars>
          <dgm:bulletEnabled val="1"/>
        </dgm:presLayoutVars>
      </dgm:prSet>
      <dgm:spPr/>
      <dgm:t>
        <a:bodyPr/>
        <a:lstStyle/>
        <a:p>
          <a:endParaRPr lang="en-US"/>
        </a:p>
      </dgm:t>
    </dgm:pt>
    <dgm:pt modelId="{FE63C5DC-36C8-4346-AACD-13F1315D2797}" type="pres">
      <dgm:prSet presAssocID="{849F644C-4D40-4D38-8759-DD238AD8E8F1}" presName="parentNode" presStyleLbl="revTx" presStyleIdx="2" presStyleCnt="3">
        <dgm:presLayoutVars>
          <dgm:chMax val="0"/>
          <dgm:bulletEnabled val="1"/>
        </dgm:presLayoutVars>
      </dgm:prSet>
      <dgm:spPr/>
      <dgm:t>
        <a:bodyPr/>
        <a:lstStyle/>
        <a:p>
          <a:endParaRPr lang="en-US"/>
        </a:p>
      </dgm:t>
    </dgm:pt>
  </dgm:ptLst>
  <dgm:cxnLst>
    <dgm:cxn modelId="{28AFC820-1915-4B87-A88E-B94946679DD9}" type="presOf" srcId="{62788D06-ADA0-4345-8D0E-04FEA1C6C492}" destId="{DB4E29A1-F1CF-4481-BA5D-11AE5894CAC6}" srcOrd="0" destOrd="0" presId="urn:microsoft.com/office/officeart/2005/8/layout/hList2"/>
    <dgm:cxn modelId="{E14940BC-2162-4C49-B099-E099851379CF}" srcId="{7CDFF1D8-EF0A-4C73-9B24-AF5679817B67}" destId="{DB3A8E18-9C97-4850-80B6-57A973BBA32C}" srcOrd="0" destOrd="0" parTransId="{3B65DF5E-4142-4DEC-B455-65A217D5EC02}" sibTransId="{607C825D-AB4F-4E5D-B2CC-588E95011AB2}"/>
    <dgm:cxn modelId="{08E92A12-068E-4CC7-B2DB-4EAB0AF4E948}" srcId="{DB3A8E18-9C97-4850-80B6-57A973BBA32C}" destId="{47566884-730E-4F62-8B6A-81E14AFAB13F}" srcOrd="0" destOrd="0" parTransId="{19B7694F-1FE9-4B7A-A0F7-84B090158641}" sibTransId="{CA701C12-0F1E-4AE0-807E-D8A90F0EF69D}"/>
    <dgm:cxn modelId="{95044E36-1DCA-4AA8-9444-D6419DE6C316}" type="presOf" srcId="{7CDFF1D8-EF0A-4C73-9B24-AF5679817B67}" destId="{D5AEF8E8-3398-4743-B750-11CA27E3D89A}" srcOrd="0" destOrd="0" presId="urn:microsoft.com/office/officeart/2005/8/layout/hList2"/>
    <dgm:cxn modelId="{B6F7DB62-B618-4BA8-8048-B7C3CB62C47D}" type="presOf" srcId="{BF2B30E9-F51C-4ECD-A839-ADC163D06E33}" destId="{D4690F18-C607-4A78-A96D-09AF0ED40995}" srcOrd="0" destOrd="0" presId="urn:microsoft.com/office/officeart/2005/8/layout/hList2"/>
    <dgm:cxn modelId="{CE842DF4-E334-48CC-B9F4-FCC627971A0D}" srcId="{62788D06-ADA0-4345-8D0E-04FEA1C6C492}" destId="{5A28044C-B9CB-439D-B00C-B342328BF2D9}" srcOrd="0" destOrd="0" parTransId="{1222F9FE-284A-4E7A-84D9-7E3EE6D46EC2}" sibTransId="{B57BB8F7-8532-42C5-A7EF-E24FC9851874}"/>
    <dgm:cxn modelId="{79F56C85-4D40-43DE-96F9-DC4871558562}" srcId="{849F644C-4D40-4D38-8759-DD238AD8E8F1}" destId="{BF2B30E9-F51C-4ECD-A839-ADC163D06E33}" srcOrd="0" destOrd="0" parTransId="{53AF9C64-B8C8-4A34-A0B6-08F027A5BF6B}" sibTransId="{4056AB44-CA2C-437C-B67E-A647154B9275}"/>
    <dgm:cxn modelId="{B4B22A1F-5E51-4C6F-8D79-D3E37BCFCD5B}" type="presOf" srcId="{5A28044C-B9CB-439D-B00C-B342328BF2D9}" destId="{EEF08226-E027-486E-A521-68F53F66E4BB}" srcOrd="0" destOrd="0" presId="urn:microsoft.com/office/officeart/2005/8/layout/hList2"/>
    <dgm:cxn modelId="{71BDC62A-6061-405D-85DC-440270C6E14B}" srcId="{7CDFF1D8-EF0A-4C73-9B24-AF5679817B67}" destId="{62788D06-ADA0-4345-8D0E-04FEA1C6C492}" srcOrd="1" destOrd="0" parTransId="{8608CEFE-05F2-4E51-84AB-163F2B17B3B2}" sibTransId="{04E14C69-439B-4AFF-80C7-8819D8961E22}"/>
    <dgm:cxn modelId="{AD16A988-048E-4165-91B0-9A6906F2F29C}" type="presOf" srcId="{47566884-730E-4F62-8B6A-81E14AFAB13F}" destId="{ACE23D2B-531C-42ED-A2CD-DE72AF1AAB46}" srcOrd="0" destOrd="0" presId="urn:microsoft.com/office/officeart/2005/8/layout/hList2"/>
    <dgm:cxn modelId="{39CA42E9-AA8E-4FB6-BAA4-EEE34851107E}" type="presOf" srcId="{849F644C-4D40-4D38-8759-DD238AD8E8F1}" destId="{FE63C5DC-36C8-4346-AACD-13F1315D2797}" srcOrd="0" destOrd="0" presId="urn:microsoft.com/office/officeart/2005/8/layout/hList2"/>
    <dgm:cxn modelId="{6E2F9121-AC59-46F5-B87A-8EE0F534D3F2}" type="presOf" srcId="{DB3A8E18-9C97-4850-80B6-57A973BBA32C}" destId="{27FC849E-DFBC-4883-B57A-2B8C38D0744A}" srcOrd="0" destOrd="0" presId="urn:microsoft.com/office/officeart/2005/8/layout/hList2"/>
    <dgm:cxn modelId="{89CB7CF6-7B08-42B4-B984-0FAB3F9DE10D}" srcId="{7CDFF1D8-EF0A-4C73-9B24-AF5679817B67}" destId="{849F644C-4D40-4D38-8759-DD238AD8E8F1}" srcOrd="2" destOrd="0" parTransId="{A971B2E5-8A33-454C-9B94-EEEA98406C7A}" sibTransId="{8C381169-DBC7-4F41-A431-24A710D4EC0F}"/>
    <dgm:cxn modelId="{E90E499C-1CBF-480D-915D-1D49B577E531}" type="presParOf" srcId="{D5AEF8E8-3398-4743-B750-11CA27E3D89A}" destId="{C7793104-39D1-4778-BCBA-163B8D33EB0B}" srcOrd="0" destOrd="0" presId="urn:microsoft.com/office/officeart/2005/8/layout/hList2"/>
    <dgm:cxn modelId="{F6B10B5D-1646-44C8-80A5-BE8CD2FD53CB}" type="presParOf" srcId="{C7793104-39D1-4778-BCBA-163B8D33EB0B}" destId="{6F0DA9BD-2B6D-4B6A-AE05-0A8961760502}" srcOrd="0" destOrd="0" presId="urn:microsoft.com/office/officeart/2005/8/layout/hList2"/>
    <dgm:cxn modelId="{204B750C-85CE-4EFF-859C-25AFD21628C2}" type="presParOf" srcId="{C7793104-39D1-4778-BCBA-163B8D33EB0B}" destId="{ACE23D2B-531C-42ED-A2CD-DE72AF1AAB46}" srcOrd="1" destOrd="0" presId="urn:microsoft.com/office/officeart/2005/8/layout/hList2"/>
    <dgm:cxn modelId="{F093FF4F-80AE-44A4-994C-E36878EA1F18}" type="presParOf" srcId="{C7793104-39D1-4778-BCBA-163B8D33EB0B}" destId="{27FC849E-DFBC-4883-B57A-2B8C38D0744A}" srcOrd="2" destOrd="0" presId="urn:microsoft.com/office/officeart/2005/8/layout/hList2"/>
    <dgm:cxn modelId="{26598B37-CEE9-4CAC-AFAA-470497E06E33}" type="presParOf" srcId="{D5AEF8E8-3398-4743-B750-11CA27E3D89A}" destId="{58D16632-0D2A-42C4-9B1B-AACFDDA855BC}" srcOrd="1" destOrd="0" presId="urn:microsoft.com/office/officeart/2005/8/layout/hList2"/>
    <dgm:cxn modelId="{4550EEB4-331A-483F-BEDE-48C6210A2E39}" type="presParOf" srcId="{D5AEF8E8-3398-4743-B750-11CA27E3D89A}" destId="{006E8792-D8B2-46AC-8AE8-15D370D5780C}" srcOrd="2" destOrd="0" presId="urn:microsoft.com/office/officeart/2005/8/layout/hList2"/>
    <dgm:cxn modelId="{1D4E0B93-71B3-4387-9CAB-EE1D39E6AC58}" type="presParOf" srcId="{006E8792-D8B2-46AC-8AE8-15D370D5780C}" destId="{B6FF343B-1417-40C4-BD27-CB533E3283B1}" srcOrd="0" destOrd="0" presId="urn:microsoft.com/office/officeart/2005/8/layout/hList2"/>
    <dgm:cxn modelId="{60A2DD77-9E7C-4D85-B570-65B1A70F39C6}" type="presParOf" srcId="{006E8792-D8B2-46AC-8AE8-15D370D5780C}" destId="{EEF08226-E027-486E-A521-68F53F66E4BB}" srcOrd="1" destOrd="0" presId="urn:microsoft.com/office/officeart/2005/8/layout/hList2"/>
    <dgm:cxn modelId="{639C79A6-8AC9-4811-BA5E-D187B1511CDA}" type="presParOf" srcId="{006E8792-D8B2-46AC-8AE8-15D370D5780C}" destId="{DB4E29A1-F1CF-4481-BA5D-11AE5894CAC6}" srcOrd="2" destOrd="0" presId="urn:microsoft.com/office/officeart/2005/8/layout/hList2"/>
    <dgm:cxn modelId="{7216B6C8-DFE5-443B-9BF1-038A41973710}" type="presParOf" srcId="{D5AEF8E8-3398-4743-B750-11CA27E3D89A}" destId="{7D021B87-CD53-4B97-81F1-6913003F486D}" srcOrd="3" destOrd="0" presId="urn:microsoft.com/office/officeart/2005/8/layout/hList2"/>
    <dgm:cxn modelId="{42D04732-F650-448C-A0ED-6ABD2D515990}" type="presParOf" srcId="{D5AEF8E8-3398-4743-B750-11CA27E3D89A}" destId="{DEC46717-5AD1-4E12-BDCE-37EBC0B54AC2}" srcOrd="4" destOrd="0" presId="urn:microsoft.com/office/officeart/2005/8/layout/hList2"/>
    <dgm:cxn modelId="{9D75E874-95C1-4D44-ABF4-DF9F664252F0}" type="presParOf" srcId="{DEC46717-5AD1-4E12-BDCE-37EBC0B54AC2}" destId="{3061CBE6-B174-45AC-8073-56D21AF8A52C}" srcOrd="0" destOrd="0" presId="urn:microsoft.com/office/officeart/2005/8/layout/hList2"/>
    <dgm:cxn modelId="{BB9867A3-D8C7-46FA-9007-79AC267541DC}" type="presParOf" srcId="{DEC46717-5AD1-4E12-BDCE-37EBC0B54AC2}" destId="{D4690F18-C607-4A78-A96D-09AF0ED40995}" srcOrd="1" destOrd="0" presId="urn:microsoft.com/office/officeart/2005/8/layout/hList2"/>
    <dgm:cxn modelId="{EA3FCB90-55E3-4956-A802-4C02E9787BF6}" type="presParOf" srcId="{DEC46717-5AD1-4E12-BDCE-37EBC0B54AC2}" destId="{FE63C5DC-36C8-4346-AACD-13F1315D2797}" srcOrd="2" destOrd="0" presId="urn:microsoft.com/office/officeart/2005/8/layout/hList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C6C5C2E-A4CD-4F0B-BABF-A57ADE8ACF15}"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C7D34BD8-C216-43B4-8D5B-33E8C9AE04D6}">
      <dgm:prSet phldrT="[Text]"/>
      <dgm:spPr/>
      <dgm:t>
        <a:bodyPr/>
        <a:lstStyle/>
        <a:p>
          <a:pPr algn="ctr"/>
          <a:r>
            <a:rPr lang="ar-SA" dirty="0" smtClean="0">
              <a:latin typeface="Arial" pitchFamily="34" charset="0"/>
              <a:cs typeface="Arial" pitchFamily="34" charset="0"/>
            </a:rPr>
            <a:t>(ب)</a:t>
          </a:r>
        </a:p>
        <a:p>
          <a:pPr algn="ctr"/>
          <a:r>
            <a:rPr lang="ar-SA" dirty="0" smtClean="0">
              <a:latin typeface="Arial" pitchFamily="34" charset="0"/>
              <a:cs typeface="Arial" pitchFamily="34" charset="0"/>
            </a:rPr>
            <a:t>توجيه فهمنا</a:t>
          </a:r>
          <a:endParaRPr lang="en-US" dirty="0">
            <a:latin typeface="Arial" pitchFamily="34" charset="0"/>
            <a:cs typeface="Arial" pitchFamily="34" charset="0"/>
          </a:endParaRPr>
        </a:p>
      </dgm:t>
    </dgm:pt>
    <dgm:pt modelId="{AAACC952-1D2E-4257-8EA8-1EABAE956AC8}" type="parTrans" cxnId="{DC65A694-B6D9-40B3-A199-935B48144325}">
      <dgm:prSet/>
      <dgm:spPr/>
      <dgm:t>
        <a:bodyPr/>
        <a:lstStyle/>
        <a:p>
          <a:pPr algn="ctr"/>
          <a:endParaRPr lang="en-US">
            <a:latin typeface="Arial" pitchFamily="34" charset="0"/>
            <a:cs typeface="Arial" pitchFamily="34" charset="0"/>
          </a:endParaRPr>
        </a:p>
      </dgm:t>
    </dgm:pt>
    <dgm:pt modelId="{A1274519-699F-4A20-A335-86E02D181812}" type="sibTrans" cxnId="{DC65A694-B6D9-40B3-A199-935B48144325}">
      <dgm:prSet/>
      <dgm:spPr/>
      <dgm:t>
        <a:bodyPr/>
        <a:lstStyle/>
        <a:p>
          <a:pPr algn="ctr"/>
          <a:endParaRPr lang="en-US">
            <a:latin typeface="Arial" pitchFamily="34" charset="0"/>
            <a:cs typeface="Arial" pitchFamily="34" charset="0"/>
          </a:endParaRPr>
        </a:p>
      </dgm:t>
    </dgm:pt>
    <dgm:pt modelId="{1FFE3618-1061-4769-94F6-615EFD522808}">
      <dgm:prSet phldrT="[Text]"/>
      <dgm:spPr/>
      <dgm:t>
        <a:bodyPr/>
        <a:lstStyle/>
        <a:p>
          <a:pPr algn="ctr"/>
          <a:r>
            <a:rPr lang="ar-SA" dirty="0" smtClean="0">
              <a:latin typeface="Arial" pitchFamily="34" charset="0"/>
              <a:cs typeface="Arial" pitchFamily="34" charset="0"/>
            </a:rPr>
            <a:t>(أ)</a:t>
          </a:r>
          <a:endParaRPr lang="en-US" dirty="0" smtClean="0">
            <a:latin typeface="Arial" pitchFamily="34" charset="0"/>
            <a:cs typeface="Arial" pitchFamily="34" charset="0"/>
          </a:endParaRPr>
        </a:p>
        <a:p>
          <a:pPr algn="ctr"/>
          <a:r>
            <a:rPr lang="ar-SA" dirty="0" smtClean="0">
              <a:latin typeface="Arial" pitchFamily="34" charset="0"/>
              <a:cs typeface="Arial" pitchFamily="34" charset="0"/>
            </a:rPr>
            <a:t>توجيه سلوكنا</a:t>
          </a:r>
          <a:endParaRPr lang="en-US" dirty="0">
            <a:latin typeface="Arial" pitchFamily="34" charset="0"/>
            <a:cs typeface="Arial" pitchFamily="34" charset="0"/>
          </a:endParaRPr>
        </a:p>
      </dgm:t>
    </dgm:pt>
    <dgm:pt modelId="{6F99DC38-9387-4E52-B646-8A23F534A001}" type="parTrans" cxnId="{48B11C61-9CCF-400B-BECC-9183756A73CC}">
      <dgm:prSet/>
      <dgm:spPr/>
      <dgm:t>
        <a:bodyPr/>
        <a:lstStyle/>
        <a:p>
          <a:pPr algn="ctr"/>
          <a:endParaRPr lang="en-US">
            <a:latin typeface="Arial" pitchFamily="34" charset="0"/>
            <a:cs typeface="Arial" pitchFamily="34" charset="0"/>
          </a:endParaRPr>
        </a:p>
      </dgm:t>
    </dgm:pt>
    <dgm:pt modelId="{80CAC8F6-270B-44E9-B9C4-021DC4973301}" type="sibTrans" cxnId="{48B11C61-9CCF-400B-BECC-9183756A73CC}">
      <dgm:prSet/>
      <dgm:spPr/>
      <dgm:t>
        <a:bodyPr/>
        <a:lstStyle/>
        <a:p>
          <a:pPr algn="ctr"/>
          <a:endParaRPr lang="en-US">
            <a:latin typeface="Arial" pitchFamily="34" charset="0"/>
            <a:cs typeface="Arial" pitchFamily="34" charset="0"/>
          </a:endParaRPr>
        </a:p>
      </dgm:t>
    </dgm:pt>
    <dgm:pt modelId="{0C47D4B8-F9B9-43EE-931D-024CB2E79C37}" type="pres">
      <dgm:prSet presAssocID="{DC6C5C2E-A4CD-4F0B-BABF-A57ADE8ACF15}" presName="diagram" presStyleCnt="0">
        <dgm:presLayoutVars>
          <dgm:dir/>
          <dgm:resizeHandles val="exact"/>
        </dgm:presLayoutVars>
      </dgm:prSet>
      <dgm:spPr/>
      <dgm:t>
        <a:bodyPr/>
        <a:lstStyle/>
        <a:p>
          <a:endParaRPr lang="en-US"/>
        </a:p>
      </dgm:t>
    </dgm:pt>
    <dgm:pt modelId="{0014B84B-21EE-4D54-BC7B-697E69A351BE}" type="pres">
      <dgm:prSet presAssocID="{C7D34BD8-C216-43B4-8D5B-33E8C9AE04D6}" presName="node" presStyleLbl="node1" presStyleIdx="0" presStyleCnt="2">
        <dgm:presLayoutVars>
          <dgm:bulletEnabled val="1"/>
        </dgm:presLayoutVars>
      </dgm:prSet>
      <dgm:spPr/>
      <dgm:t>
        <a:bodyPr/>
        <a:lstStyle/>
        <a:p>
          <a:endParaRPr lang="en-US"/>
        </a:p>
      </dgm:t>
    </dgm:pt>
    <dgm:pt modelId="{6A7F0B3C-0E84-43B1-AC3F-9317C1731D57}" type="pres">
      <dgm:prSet presAssocID="{A1274519-699F-4A20-A335-86E02D181812}" presName="sibTrans" presStyleCnt="0"/>
      <dgm:spPr/>
    </dgm:pt>
    <dgm:pt modelId="{F59F982D-4A0A-4DEA-BD90-5F1FD64BE5FF}" type="pres">
      <dgm:prSet presAssocID="{1FFE3618-1061-4769-94F6-615EFD522808}" presName="node" presStyleLbl="node1" presStyleIdx="1" presStyleCnt="2">
        <dgm:presLayoutVars>
          <dgm:bulletEnabled val="1"/>
        </dgm:presLayoutVars>
      </dgm:prSet>
      <dgm:spPr/>
      <dgm:t>
        <a:bodyPr/>
        <a:lstStyle/>
        <a:p>
          <a:endParaRPr lang="en-US"/>
        </a:p>
      </dgm:t>
    </dgm:pt>
  </dgm:ptLst>
  <dgm:cxnLst>
    <dgm:cxn modelId="{20FAC69C-22C7-4B6F-8D29-FAD8797D076F}" type="presOf" srcId="{DC6C5C2E-A4CD-4F0B-BABF-A57ADE8ACF15}" destId="{0C47D4B8-F9B9-43EE-931D-024CB2E79C37}" srcOrd="0" destOrd="0" presId="urn:microsoft.com/office/officeart/2005/8/layout/default"/>
    <dgm:cxn modelId="{48B11C61-9CCF-400B-BECC-9183756A73CC}" srcId="{DC6C5C2E-A4CD-4F0B-BABF-A57ADE8ACF15}" destId="{1FFE3618-1061-4769-94F6-615EFD522808}" srcOrd="1" destOrd="0" parTransId="{6F99DC38-9387-4E52-B646-8A23F534A001}" sibTransId="{80CAC8F6-270B-44E9-B9C4-021DC4973301}"/>
    <dgm:cxn modelId="{1F0AF8A3-23F7-43B1-98AB-F0FF2C28B8C8}" type="presOf" srcId="{C7D34BD8-C216-43B4-8D5B-33E8C9AE04D6}" destId="{0014B84B-21EE-4D54-BC7B-697E69A351BE}" srcOrd="0" destOrd="0" presId="urn:microsoft.com/office/officeart/2005/8/layout/default"/>
    <dgm:cxn modelId="{DC65A694-B6D9-40B3-A199-935B48144325}" srcId="{DC6C5C2E-A4CD-4F0B-BABF-A57ADE8ACF15}" destId="{C7D34BD8-C216-43B4-8D5B-33E8C9AE04D6}" srcOrd="0" destOrd="0" parTransId="{AAACC952-1D2E-4257-8EA8-1EABAE956AC8}" sibTransId="{A1274519-699F-4A20-A335-86E02D181812}"/>
    <dgm:cxn modelId="{020DB8DB-267D-4520-986D-7D874CC27A48}" type="presOf" srcId="{1FFE3618-1061-4769-94F6-615EFD522808}" destId="{F59F982D-4A0A-4DEA-BD90-5F1FD64BE5FF}" srcOrd="0" destOrd="0" presId="urn:microsoft.com/office/officeart/2005/8/layout/default"/>
    <dgm:cxn modelId="{4242B598-46E5-4E7E-A60D-2B70C4CEE7CB}" type="presParOf" srcId="{0C47D4B8-F9B9-43EE-931D-024CB2E79C37}" destId="{0014B84B-21EE-4D54-BC7B-697E69A351BE}" srcOrd="0" destOrd="0" presId="urn:microsoft.com/office/officeart/2005/8/layout/default"/>
    <dgm:cxn modelId="{045D453A-9846-432D-BCC5-C7B7E923F606}" type="presParOf" srcId="{0C47D4B8-F9B9-43EE-931D-024CB2E79C37}" destId="{6A7F0B3C-0E84-43B1-AC3F-9317C1731D57}" srcOrd="1" destOrd="0" presId="urn:microsoft.com/office/officeart/2005/8/layout/default"/>
    <dgm:cxn modelId="{1D180DAF-911E-468D-BF7A-28EFB9C98665}" type="presParOf" srcId="{0C47D4B8-F9B9-43EE-931D-024CB2E79C37}" destId="{F59F982D-4A0A-4DEA-BD90-5F1FD64BE5FF}" srcOrd="2" destOrd="0" presId="urn:microsoft.com/office/officeart/2005/8/layout/default"/>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2A06620-741F-4242-9E7A-F9EEAC8D4C3F}" type="doc">
      <dgm:prSet loTypeId="urn:microsoft.com/office/officeart/2005/8/layout/radial3" loCatId="cycle" qsTypeId="urn:microsoft.com/office/officeart/2005/8/quickstyle/simple1" qsCatId="simple" csTypeId="urn:microsoft.com/office/officeart/2005/8/colors/colorful2" csCatId="colorful" phldr="1"/>
      <dgm:spPr/>
      <dgm:t>
        <a:bodyPr/>
        <a:lstStyle/>
        <a:p>
          <a:endParaRPr lang="en-US"/>
        </a:p>
      </dgm:t>
    </dgm:pt>
    <dgm:pt modelId="{D30CB220-3FA5-4887-B5E0-6752EA0D07BE}">
      <dgm:prSet phldrT="[Text]"/>
      <dgm:spPr/>
      <dgm:t>
        <a:bodyPr/>
        <a:lstStyle/>
        <a:p>
          <a:r>
            <a:rPr lang="ar-SA" b="1" dirty="0" smtClean="0">
              <a:latin typeface="Arial" pitchFamily="34" charset="0"/>
              <a:cs typeface="Arial" pitchFamily="34" charset="0"/>
            </a:rPr>
            <a:t>نفهم أنفسنا بمساعدة وسائل الإعلام عن طريق </a:t>
          </a:r>
          <a:endParaRPr lang="en-US" b="1" dirty="0">
            <a:latin typeface="Arial" pitchFamily="34" charset="0"/>
            <a:cs typeface="Arial" pitchFamily="34" charset="0"/>
          </a:endParaRPr>
        </a:p>
      </dgm:t>
    </dgm:pt>
    <dgm:pt modelId="{797604D6-A06B-4178-A079-25D609BC9526}" type="parTrans" cxnId="{B4B17EEF-4701-43CE-AB8B-EA355949C673}">
      <dgm:prSet/>
      <dgm:spPr/>
      <dgm:t>
        <a:bodyPr/>
        <a:lstStyle/>
        <a:p>
          <a:endParaRPr lang="en-US" b="1">
            <a:solidFill>
              <a:schemeClr val="bg1"/>
            </a:solidFill>
            <a:latin typeface="Arial" pitchFamily="34" charset="0"/>
            <a:cs typeface="Arial" pitchFamily="34" charset="0"/>
          </a:endParaRPr>
        </a:p>
      </dgm:t>
    </dgm:pt>
    <dgm:pt modelId="{2DB837AB-5D05-4B0A-B325-EDA0BC39D9D8}" type="sibTrans" cxnId="{B4B17EEF-4701-43CE-AB8B-EA355949C673}">
      <dgm:prSet/>
      <dgm:spPr/>
      <dgm:t>
        <a:bodyPr/>
        <a:lstStyle/>
        <a:p>
          <a:endParaRPr lang="en-US" b="1">
            <a:solidFill>
              <a:schemeClr val="bg1"/>
            </a:solidFill>
            <a:latin typeface="Arial" pitchFamily="34" charset="0"/>
            <a:cs typeface="Arial" pitchFamily="34" charset="0"/>
          </a:endParaRPr>
        </a:p>
      </dgm:t>
    </dgm:pt>
    <dgm:pt modelId="{0233D874-B2A2-4DCB-9FB6-5A12CAA54EB8}">
      <dgm:prSet phldrT="[Text]"/>
      <dgm:spPr/>
      <dgm:t>
        <a:bodyPr/>
        <a:lstStyle/>
        <a:p>
          <a:r>
            <a:rPr lang="ar-SA" b="1" smtClean="0">
              <a:latin typeface="Arial" pitchFamily="34" charset="0"/>
              <a:cs typeface="Arial" pitchFamily="34" charset="0"/>
            </a:rPr>
            <a:t>استكشاف الواقع </a:t>
          </a:r>
          <a:endParaRPr lang="en-US" b="1" dirty="0">
            <a:latin typeface="Arial" pitchFamily="34" charset="0"/>
            <a:cs typeface="Arial" pitchFamily="34" charset="0"/>
          </a:endParaRPr>
        </a:p>
      </dgm:t>
    </dgm:pt>
    <dgm:pt modelId="{322C37FC-2AE5-4E03-AA92-CE1C8B61C5A2}" type="parTrans" cxnId="{A71A95CC-EB8A-46F6-AE70-2388883FF461}">
      <dgm:prSet/>
      <dgm:spPr/>
      <dgm:t>
        <a:bodyPr/>
        <a:lstStyle/>
        <a:p>
          <a:endParaRPr lang="en-US" b="1">
            <a:solidFill>
              <a:schemeClr val="bg1"/>
            </a:solidFill>
            <a:latin typeface="Arial" pitchFamily="34" charset="0"/>
            <a:cs typeface="Arial" pitchFamily="34" charset="0"/>
          </a:endParaRPr>
        </a:p>
      </dgm:t>
    </dgm:pt>
    <dgm:pt modelId="{EE17AD5B-44E5-4B50-8297-CAD0E8AD4C9A}" type="sibTrans" cxnId="{A71A95CC-EB8A-46F6-AE70-2388883FF461}">
      <dgm:prSet/>
      <dgm:spPr/>
      <dgm:t>
        <a:bodyPr/>
        <a:lstStyle/>
        <a:p>
          <a:endParaRPr lang="en-US" b="1">
            <a:solidFill>
              <a:schemeClr val="bg1"/>
            </a:solidFill>
            <a:latin typeface="Arial" pitchFamily="34" charset="0"/>
            <a:cs typeface="Arial" pitchFamily="34" charset="0"/>
          </a:endParaRPr>
        </a:p>
      </dgm:t>
    </dgm:pt>
    <dgm:pt modelId="{B788238E-E448-46EF-8C40-592CDAD5D841}">
      <dgm:prSet phldrT="[Text]"/>
      <dgm:spPr/>
      <dgm:t>
        <a:bodyPr/>
        <a:lstStyle/>
        <a:p>
          <a:r>
            <a:rPr lang="ar-SA" b="1" smtClean="0">
              <a:latin typeface="Arial" pitchFamily="34" charset="0"/>
              <a:cs typeface="Arial" pitchFamily="34" charset="0"/>
            </a:rPr>
            <a:t>المساعدة في تجويد مهنتنا </a:t>
          </a:r>
          <a:endParaRPr lang="en-US" b="1" dirty="0">
            <a:latin typeface="Arial" pitchFamily="34" charset="0"/>
            <a:cs typeface="Arial" pitchFamily="34" charset="0"/>
          </a:endParaRPr>
        </a:p>
      </dgm:t>
    </dgm:pt>
    <dgm:pt modelId="{A33740E2-647B-4B4B-92F3-C6A26552FB3E}" type="parTrans" cxnId="{2F107AE1-B001-4241-838A-AD9613E954FE}">
      <dgm:prSet/>
      <dgm:spPr/>
      <dgm:t>
        <a:bodyPr/>
        <a:lstStyle/>
        <a:p>
          <a:endParaRPr lang="en-US" b="1">
            <a:solidFill>
              <a:schemeClr val="bg1"/>
            </a:solidFill>
            <a:latin typeface="Arial" pitchFamily="34" charset="0"/>
            <a:cs typeface="Arial" pitchFamily="34" charset="0"/>
          </a:endParaRPr>
        </a:p>
      </dgm:t>
    </dgm:pt>
    <dgm:pt modelId="{526E72A1-196F-43A5-A444-1EB13DFBBE94}" type="sibTrans" cxnId="{2F107AE1-B001-4241-838A-AD9613E954FE}">
      <dgm:prSet/>
      <dgm:spPr/>
      <dgm:t>
        <a:bodyPr/>
        <a:lstStyle/>
        <a:p>
          <a:endParaRPr lang="en-US" b="1">
            <a:solidFill>
              <a:schemeClr val="bg1"/>
            </a:solidFill>
            <a:latin typeface="Arial" pitchFamily="34" charset="0"/>
            <a:cs typeface="Arial" pitchFamily="34" charset="0"/>
          </a:endParaRPr>
        </a:p>
      </dgm:t>
    </dgm:pt>
    <dgm:pt modelId="{DC735842-A241-472C-91D0-986B93E92A68}">
      <dgm:prSet/>
      <dgm:spPr/>
      <dgm:t>
        <a:bodyPr/>
        <a:lstStyle/>
        <a:p>
          <a:r>
            <a:rPr lang="ar-SA" b="1" smtClean="0">
              <a:latin typeface="Arial" pitchFamily="34" charset="0"/>
              <a:cs typeface="Arial" pitchFamily="34" charset="0"/>
            </a:rPr>
            <a:t>عقد مقارنات وأضداد </a:t>
          </a:r>
          <a:endParaRPr lang="en-US" b="1">
            <a:latin typeface="Arial" pitchFamily="34" charset="0"/>
            <a:cs typeface="Arial" pitchFamily="34" charset="0"/>
          </a:endParaRPr>
        </a:p>
      </dgm:t>
    </dgm:pt>
    <dgm:pt modelId="{C830C897-6F54-440E-811A-A4AFC7B0AEC2}" type="parTrans" cxnId="{3983D45B-EBF8-4974-A0E5-140CC6A1396F}">
      <dgm:prSet/>
      <dgm:spPr/>
      <dgm:t>
        <a:bodyPr/>
        <a:lstStyle/>
        <a:p>
          <a:endParaRPr lang="en-US" b="1">
            <a:solidFill>
              <a:schemeClr val="bg1"/>
            </a:solidFill>
            <a:latin typeface="Arial" pitchFamily="34" charset="0"/>
            <a:cs typeface="Arial" pitchFamily="34" charset="0"/>
          </a:endParaRPr>
        </a:p>
      </dgm:t>
    </dgm:pt>
    <dgm:pt modelId="{22F3ED9B-07FA-4DA0-BEB3-F781DF2A3AAF}" type="sibTrans" cxnId="{3983D45B-EBF8-4974-A0E5-140CC6A1396F}">
      <dgm:prSet/>
      <dgm:spPr/>
      <dgm:t>
        <a:bodyPr/>
        <a:lstStyle/>
        <a:p>
          <a:endParaRPr lang="en-US" b="1">
            <a:solidFill>
              <a:schemeClr val="bg1"/>
            </a:solidFill>
            <a:latin typeface="Arial" pitchFamily="34" charset="0"/>
            <a:cs typeface="Arial" pitchFamily="34" charset="0"/>
          </a:endParaRPr>
        </a:p>
      </dgm:t>
    </dgm:pt>
    <dgm:pt modelId="{C08FBD9F-EDFE-4B49-AB04-D4F684D91613}" type="pres">
      <dgm:prSet presAssocID="{72A06620-741F-4242-9E7A-F9EEAC8D4C3F}" presName="composite" presStyleCnt="0">
        <dgm:presLayoutVars>
          <dgm:chMax val="1"/>
          <dgm:dir/>
          <dgm:resizeHandles val="exact"/>
        </dgm:presLayoutVars>
      </dgm:prSet>
      <dgm:spPr/>
      <dgm:t>
        <a:bodyPr/>
        <a:lstStyle/>
        <a:p>
          <a:endParaRPr lang="en-US"/>
        </a:p>
      </dgm:t>
    </dgm:pt>
    <dgm:pt modelId="{4F9F118A-34E3-4113-90D6-3106A5565577}" type="pres">
      <dgm:prSet presAssocID="{72A06620-741F-4242-9E7A-F9EEAC8D4C3F}" presName="radial" presStyleCnt="0">
        <dgm:presLayoutVars>
          <dgm:animLvl val="ctr"/>
        </dgm:presLayoutVars>
      </dgm:prSet>
      <dgm:spPr/>
    </dgm:pt>
    <dgm:pt modelId="{C1C5C5C3-3FC6-468C-A68E-4B82A0CFBFC1}" type="pres">
      <dgm:prSet presAssocID="{D30CB220-3FA5-4887-B5E0-6752EA0D07BE}" presName="centerShape" presStyleLbl="vennNode1" presStyleIdx="0" presStyleCnt="4"/>
      <dgm:spPr/>
      <dgm:t>
        <a:bodyPr/>
        <a:lstStyle/>
        <a:p>
          <a:endParaRPr lang="en-US"/>
        </a:p>
      </dgm:t>
    </dgm:pt>
    <dgm:pt modelId="{23D92C2E-CB0B-4384-90F1-7B9F2A86C17C}" type="pres">
      <dgm:prSet presAssocID="{0233D874-B2A2-4DCB-9FB6-5A12CAA54EB8}" presName="node" presStyleLbl="vennNode1" presStyleIdx="1" presStyleCnt="4">
        <dgm:presLayoutVars>
          <dgm:bulletEnabled val="1"/>
        </dgm:presLayoutVars>
      </dgm:prSet>
      <dgm:spPr/>
      <dgm:t>
        <a:bodyPr/>
        <a:lstStyle/>
        <a:p>
          <a:endParaRPr lang="en-US"/>
        </a:p>
      </dgm:t>
    </dgm:pt>
    <dgm:pt modelId="{F3A0E120-5F7C-4552-9E76-0F11743F829F}" type="pres">
      <dgm:prSet presAssocID="{DC735842-A241-472C-91D0-986B93E92A68}" presName="node" presStyleLbl="vennNode1" presStyleIdx="2" presStyleCnt="4">
        <dgm:presLayoutVars>
          <dgm:bulletEnabled val="1"/>
        </dgm:presLayoutVars>
      </dgm:prSet>
      <dgm:spPr/>
      <dgm:t>
        <a:bodyPr/>
        <a:lstStyle/>
        <a:p>
          <a:endParaRPr lang="en-US"/>
        </a:p>
      </dgm:t>
    </dgm:pt>
    <dgm:pt modelId="{861735A6-749F-4318-85E7-62BE5B97DC73}" type="pres">
      <dgm:prSet presAssocID="{B788238E-E448-46EF-8C40-592CDAD5D841}" presName="node" presStyleLbl="vennNode1" presStyleIdx="3" presStyleCnt="4">
        <dgm:presLayoutVars>
          <dgm:bulletEnabled val="1"/>
        </dgm:presLayoutVars>
      </dgm:prSet>
      <dgm:spPr/>
      <dgm:t>
        <a:bodyPr/>
        <a:lstStyle/>
        <a:p>
          <a:endParaRPr lang="en-US"/>
        </a:p>
      </dgm:t>
    </dgm:pt>
  </dgm:ptLst>
  <dgm:cxnLst>
    <dgm:cxn modelId="{2F107AE1-B001-4241-838A-AD9613E954FE}" srcId="{D30CB220-3FA5-4887-B5E0-6752EA0D07BE}" destId="{B788238E-E448-46EF-8C40-592CDAD5D841}" srcOrd="2" destOrd="0" parTransId="{A33740E2-647B-4B4B-92F3-C6A26552FB3E}" sibTransId="{526E72A1-196F-43A5-A444-1EB13DFBBE94}"/>
    <dgm:cxn modelId="{1433B239-CBAA-42C7-A3D9-54ADFD0891B6}" type="presOf" srcId="{D30CB220-3FA5-4887-B5E0-6752EA0D07BE}" destId="{C1C5C5C3-3FC6-468C-A68E-4B82A0CFBFC1}" srcOrd="0" destOrd="0" presId="urn:microsoft.com/office/officeart/2005/8/layout/radial3"/>
    <dgm:cxn modelId="{5C3D9544-10A1-4033-8571-8E40CA97B57C}" type="presOf" srcId="{72A06620-741F-4242-9E7A-F9EEAC8D4C3F}" destId="{C08FBD9F-EDFE-4B49-AB04-D4F684D91613}" srcOrd="0" destOrd="0" presId="urn:microsoft.com/office/officeart/2005/8/layout/radial3"/>
    <dgm:cxn modelId="{B4B17EEF-4701-43CE-AB8B-EA355949C673}" srcId="{72A06620-741F-4242-9E7A-F9EEAC8D4C3F}" destId="{D30CB220-3FA5-4887-B5E0-6752EA0D07BE}" srcOrd="0" destOrd="0" parTransId="{797604D6-A06B-4178-A079-25D609BC9526}" sibTransId="{2DB837AB-5D05-4B0A-B325-EDA0BC39D9D8}"/>
    <dgm:cxn modelId="{A71A95CC-EB8A-46F6-AE70-2388883FF461}" srcId="{D30CB220-3FA5-4887-B5E0-6752EA0D07BE}" destId="{0233D874-B2A2-4DCB-9FB6-5A12CAA54EB8}" srcOrd="0" destOrd="0" parTransId="{322C37FC-2AE5-4E03-AA92-CE1C8B61C5A2}" sibTransId="{EE17AD5B-44E5-4B50-8297-CAD0E8AD4C9A}"/>
    <dgm:cxn modelId="{CA35C5D2-FAED-4695-89C7-89FDA3A0A7FF}" type="presOf" srcId="{B788238E-E448-46EF-8C40-592CDAD5D841}" destId="{861735A6-749F-4318-85E7-62BE5B97DC73}" srcOrd="0" destOrd="0" presId="urn:microsoft.com/office/officeart/2005/8/layout/radial3"/>
    <dgm:cxn modelId="{3983D45B-EBF8-4974-A0E5-140CC6A1396F}" srcId="{D30CB220-3FA5-4887-B5E0-6752EA0D07BE}" destId="{DC735842-A241-472C-91D0-986B93E92A68}" srcOrd="1" destOrd="0" parTransId="{C830C897-6F54-440E-811A-A4AFC7B0AEC2}" sibTransId="{22F3ED9B-07FA-4DA0-BEB3-F781DF2A3AAF}"/>
    <dgm:cxn modelId="{B73C0C18-A186-4C01-8B1E-D2661E59B633}" type="presOf" srcId="{0233D874-B2A2-4DCB-9FB6-5A12CAA54EB8}" destId="{23D92C2E-CB0B-4384-90F1-7B9F2A86C17C}" srcOrd="0" destOrd="0" presId="urn:microsoft.com/office/officeart/2005/8/layout/radial3"/>
    <dgm:cxn modelId="{9D371212-6C85-4271-8030-189D0F7D1B26}" type="presOf" srcId="{DC735842-A241-472C-91D0-986B93E92A68}" destId="{F3A0E120-5F7C-4552-9E76-0F11743F829F}" srcOrd="0" destOrd="0" presId="urn:microsoft.com/office/officeart/2005/8/layout/radial3"/>
    <dgm:cxn modelId="{E843B357-FB0E-4630-9C84-6F2893131BE5}" type="presParOf" srcId="{C08FBD9F-EDFE-4B49-AB04-D4F684D91613}" destId="{4F9F118A-34E3-4113-90D6-3106A5565577}" srcOrd="0" destOrd="0" presId="urn:microsoft.com/office/officeart/2005/8/layout/radial3"/>
    <dgm:cxn modelId="{699BF71A-D5E0-4BF3-8EA4-15D7389B4960}" type="presParOf" srcId="{4F9F118A-34E3-4113-90D6-3106A5565577}" destId="{C1C5C5C3-3FC6-468C-A68E-4B82A0CFBFC1}" srcOrd="0" destOrd="0" presId="urn:microsoft.com/office/officeart/2005/8/layout/radial3"/>
    <dgm:cxn modelId="{022D5FD4-CD14-4271-BD8D-EF04CE3920F6}" type="presParOf" srcId="{4F9F118A-34E3-4113-90D6-3106A5565577}" destId="{23D92C2E-CB0B-4384-90F1-7B9F2A86C17C}" srcOrd="1" destOrd="0" presId="urn:microsoft.com/office/officeart/2005/8/layout/radial3"/>
    <dgm:cxn modelId="{16072A6A-794B-4BA0-B28E-A2A588FE5229}" type="presParOf" srcId="{4F9F118A-34E3-4113-90D6-3106A5565577}" destId="{F3A0E120-5F7C-4552-9E76-0F11743F829F}" srcOrd="2" destOrd="0" presId="urn:microsoft.com/office/officeart/2005/8/layout/radial3"/>
    <dgm:cxn modelId="{DCF56477-8E9B-4804-86F8-19B9B917D160}" type="presParOf" srcId="{4F9F118A-34E3-4113-90D6-3106A5565577}" destId="{861735A6-749F-4318-85E7-62BE5B97DC73}" srcOrd="3" destOrd="0" presId="urn:microsoft.com/office/officeart/2005/8/layout/radial3"/>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7FC849E-DFBC-4883-B57A-2B8C38D0744A}">
      <dsp:nvSpPr>
        <dsp:cNvPr id="0" name=""/>
        <dsp:cNvSpPr/>
      </dsp:nvSpPr>
      <dsp:spPr>
        <a:xfrm rot="16200000">
          <a:off x="-1364223" y="2210897"/>
          <a:ext cx="3328416" cy="4831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26076" bIns="0" numCol="1" spcCol="1270" anchor="t" anchorCtr="0">
          <a:noAutofit/>
        </a:bodyPr>
        <a:lstStyle/>
        <a:p>
          <a:pPr lvl="0" algn="r" defTabSz="1778000" rtl="1">
            <a:lnSpc>
              <a:spcPct val="90000"/>
            </a:lnSpc>
            <a:spcBef>
              <a:spcPct val="0"/>
            </a:spcBef>
            <a:spcAft>
              <a:spcPct val="35000"/>
            </a:spcAft>
          </a:pPr>
          <a:r>
            <a:rPr lang="ar-SA" sz="4000" kern="1200" smtClean="0">
              <a:latin typeface="Arial" pitchFamily="34" charset="0"/>
              <a:cs typeface="Arial" pitchFamily="34" charset="0"/>
            </a:rPr>
            <a:t>ثالثا</a:t>
          </a:r>
          <a:endParaRPr lang="en-US" sz="4000" kern="1200" dirty="0">
            <a:latin typeface="Arial" pitchFamily="34" charset="0"/>
            <a:cs typeface="Arial" pitchFamily="34" charset="0"/>
          </a:endParaRPr>
        </a:p>
      </dsp:txBody>
      <dsp:txXfrm rot="16200000">
        <a:off x="-1364223" y="2210897"/>
        <a:ext cx="3328416" cy="483109"/>
      </dsp:txXfrm>
    </dsp:sp>
    <dsp:sp modelId="{ACE23D2B-531C-42ED-A2CD-DE72AF1AAB46}">
      <dsp:nvSpPr>
        <dsp:cNvPr id="0" name=""/>
        <dsp:cNvSpPr/>
      </dsp:nvSpPr>
      <dsp:spPr>
        <a:xfrm>
          <a:off x="541539" y="788244"/>
          <a:ext cx="2406398" cy="332841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426076" rIns="256032" bIns="256032" numCol="1" spcCol="1270" anchor="t" anchorCtr="0">
          <a:noAutofit/>
        </a:bodyPr>
        <a:lstStyle/>
        <a:p>
          <a:pPr marL="285750" lvl="1" indent="-285750" algn="ctr" defTabSz="1600200" rtl="1">
            <a:lnSpc>
              <a:spcPct val="90000"/>
            </a:lnSpc>
            <a:spcBef>
              <a:spcPct val="0"/>
            </a:spcBef>
            <a:spcAft>
              <a:spcPct val="15000"/>
            </a:spcAft>
            <a:buChar char="••"/>
          </a:pPr>
          <a:r>
            <a:rPr lang="ar-SA" sz="3600" kern="1200" dirty="0" smtClean="0">
              <a:latin typeface="Arial" pitchFamily="34" charset="0"/>
              <a:cs typeface="Arial" pitchFamily="34" charset="0"/>
            </a:rPr>
            <a:t>وظائف وسائل الإعلام للفرد </a:t>
          </a:r>
          <a:endParaRPr lang="en-US" sz="3600" kern="1200" dirty="0">
            <a:latin typeface="Arial" pitchFamily="34" charset="0"/>
            <a:cs typeface="Arial" pitchFamily="34" charset="0"/>
          </a:endParaRPr>
        </a:p>
      </dsp:txBody>
      <dsp:txXfrm>
        <a:off x="541539" y="788244"/>
        <a:ext cx="2406398" cy="3328416"/>
      </dsp:txXfrm>
    </dsp:sp>
    <dsp:sp modelId="{6F0DA9BD-2B6D-4B6A-AE05-0A8961760502}">
      <dsp:nvSpPr>
        <dsp:cNvPr id="0" name=""/>
        <dsp:cNvSpPr/>
      </dsp:nvSpPr>
      <dsp:spPr>
        <a:xfrm>
          <a:off x="58429" y="150539"/>
          <a:ext cx="966219" cy="966219"/>
        </a:xfrm>
        <a:prstGeom prst="rect">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B4E29A1-F1CF-4481-BA5D-11AE5894CAC6}">
      <dsp:nvSpPr>
        <dsp:cNvPr id="0" name=""/>
        <dsp:cNvSpPr/>
      </dsp:nvSpPr>
      <dsp:spPr>
        <a:xfrm rot="16200000">
          <a:off x="2161792" y="2210897"/>
          <a:ext cx="3328416" cy="4831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26076" bIns="0" numCol="1" spcCol="1270" anchor="t" anchorCtr="0">
          <a:noAutofit/>
        </a:bodyPr>
        <a:lstStyle/>
        <a:p>
          <a:pPr lvl="0" algn="r" defTabSz="1778000" rtl="1">
            <a:lnSpc>
              <a:spcPct val="90000"/>
            </a:lnSpc>
            <a:spcBef>
              <a:spcPct val="0"/>
            </a:spcBef>
            <a:spcAft>
              <a:spcPct val="35000"/>
            </a:spcAft>
          </a:pPr>
          <a:r>
            <a:rPr lang="ar-SA" sz="4000" kern="1200" smtClean="0">
              <a:latin typeface="Arial" pitchFamily="34" charset="0"/>
              <a:cs typeface="Arial" pitchFamily="34" charset="0"/>
            </a:rPr>
            <a:t>ثانيا</a:t>
          </a:r>
          <a:endParaRPr lang="en-US" sz="4000" kern="1200" dirty="0">
            <a:latin typeface="Arial" pitchFamily="34" charset="0"/>
            <a:cs typeface="Arial" pitchFamily="34" charset="0"/>
          </a:endParaRPr>
        </a:p>
      </dsp:txBody>
      <dsp:txXfrm rot="16200000">
        <a:off x="2161792" y="2210897"/>
        <a:ext cx="3328416" cy="483109"/>
      </dsp:txXfrm>
    </dsp:sp>
    <dsp:sp modelId="{EEF08226-E027-486E-A521-68F53F66E4BB}">
      <dsp:nvSpPr>
        <dsp:cNvPr id="0" name=""/>
        <dsp:cNvSpPr/>
      </dsp:nvSpPr>
      <dsp:spPr>
        <a:xfrm>
          <a:off x="4067555" y="788244"/>
          <a:ext cx="2406398" cy="3328416"/>
        </a:xfrm>
        <a:prstGeom prst="rect">
          <a:avLst/>
        </a:prstGeom>
        <a:solidFill>
          <a:schemeClr val="accent3">
            <a:hueOff val="-3651370"/>
            <a:satOff val="5960"/>
            <a:lumOff val="9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426076" rIns="256032" bIns="256032" numCol="1" spcCol="1270" anchor="t" anchorCtr="0">
          <a:noAutofit/>
        </a:bodyPr>
        <a:lstStyle/>
        <a:p>
          <a:pPr marL="285750" lvl="1" indent="-285750" algn="ctr" defTabSz="1600200" rtl="1">
            <a:lnSpc>
              <a:spcPct val="90000"/>
            </a:lnSpc>
            <a:spcBef>
              <a:spcPct val="0"/>
            </a:spcBef>
            <a:spcAft>
              <a:spcPct val="15000"/>
            </a:spcAft>
            <a:buChar char="••"/>
          </a:pPr>
          <a:r>
            <a:rPr lang="ar-SA" sz="3600" kern="1200" dirty="0" smtClean="0">
              <a:latin typeface="Arial" pitchFamily="34" charset="0"/>
              <a:cs typeface="Arial" pitchFamily="34" charset="0"/>
            </a:rPr>
            <a:t>وظائف وسائل الإعلام للمجتمع</a:t>
          </a:r>
          <a:br>
            <a:rPr lang="ar-SA" sz="3600" kern="1200" dirty="0" smtClean="0">
              <a:latin typeface="Arial" pitchFamily="34" charset="0"/>
              <a:cs typeface="Arial" pitchFamily="34" charset="0"/>
            </a:rPr>
          </a:br>
          <a:endParaRPr lang="en-US" sz="3600" kern="1200" dirty="0">
            <a:latin typeface="Arial" pitchFamily="34" charset="0"/>
            <a:cs typeface="Arial" pitchFamily="34" charset="0"/>
          </a:endParaRPr>
        </a:p>
      </dsp:txBody>
      <dsp:txXfrm>
        <a:off x="4067555" y="788244"/>
        <a:ext cx="2406398" cy="3328416"/>
      </dsp:txXfrm>
    </dsp:sp>
    <dsp:sp modelId="{B6FF343B-1417-40C4-BD27-CB533E3283B1}">
      <dsp:nvSpPr>
        <dsp:cNvPr id="0" name=""/>
        <dsp:cNvSpPr/>
      </dsp:nvSpPr>
      <dsp:spPr>
        <a:xfrm>
          <a:off x="3584445" y="150539"/>
          <a:ext cx="966219" cy="966219"/>
        </a:xfrm>
        <a:prstGeom prst="rect">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E63C5DC-36C8-4346-AACD-13F1315D2797}">
      <dsp:nvSpPr>
        <dsp:cNvPr id="0" name=""/>
        <dsp:cNvSpPr/>
      </dsp:nvSpPr>
      <dsp:spPr>
        <a:xfrm rot="16200000">
          <a:off x="5687809" y="2210897"/>
          <a:ext cx="3328416" cy="4831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26076" bIns="0" numCol="1" spcCol="1270" anchor="t" anchorCtr="0">
          <a:noAutofit/>
        </a:bodyPr>
        <a:lstStyle/>
        <a:p>
          <a:pPr lvl="0" algn="r" defTabSz="1778000" rtl="1">
            <a:lnSpc>
              <a:spcPct val="90000"/>
            </a:lnSpc>
            <a:spcBef>
              <a:spcPct val="0"/>
            </a:spcBef>
            <a:spcAft>
              <a:spcPct val="35000"/>
            </a:spcAft>
          </a:pPr>
          <a:r>
            <a:rPr lang="ar-SA" sz="4000" kern="1200" dirty="0" smtClean="0">
              <a:latin typeface="Arial" pitchFamily="34" charset="0"/>
              <a:cs typeface="Arial" pitchFamily="34" charset="0"/>
            </a:rPr>
            <a:t>أولا</a:t>
          </a:r>
          <a:endParaRPr lang="en-US" sz="4000" kern="1200" dirty="0">
            <a:latin typeface="Arial" pitchFamily="34" charset="0"/>
            <a:cs typeface="Arial" pitchFamily="34" charset="0"/>
          </a:endParaRPr>
        </a:p>
      </dsp:txBody>
      <dsp:txXfrm rot="16200000">
        <a:off x="5687809" y="2210897"/>
        <a:ext cx="3328416" cy="483109"/>
      </dsp:txXfrm>
    </dsp:sp>
    <dsp:sp modelId="{D4690F18-C607-4A78-A96D-09AF0ED40995}">
      <dsp:nvSpPr>
        <dsp:cNvPr id="0" name=""/>
        <dsp:cNvSpPr/>
      </dsp:nvSpPr>
      <dsp:spPr>
        <a:xfrm>
          <a:off x="7593571" y="788244"/>
          <a:ext cx="2406398" cy="3328416"/>
        </a:xfrm>
        <a:prstGeom prst="rect">
          <a:avLst/>
        </a:prstGeom>
        <a:solidFill>
          <a:schemeClr val="accent3">
            <a:hueOff val="-7302740"/>
            <a:satOff val="11920"/>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426076" rIns="256032" bIns="256032" numCol="1" spcCol="1270" anchor="t" anchorCtr="0">
          <a:noAutofit/>
        </a:bodyPr>
        <a:lstStyle/>
        <a:p>
          <a:pPr marL="285750" lvl="1" indent="-285750" algn="ctr" defTabSz="1600200" rtl="1">
            <a:lnSpc>
              <a:spcPct val="90000"/>
            </a:lnSpc>
            <a:spcBef>
              <a:spcPct val="0"/>
            </a:spcBef>
            <a:spcAft>
              <a:spcPct val="15000"/>
            </a:spcAft>
            <a:buChar char="••"/>
          </a:pPr>
          <a:r>
            <a:rPr lang="ar-SA" sz="3600" kern="1200" dirty="0" smtClean="0">
              <a:latin typeface="Arial" pitchFamily="34" charset="0"/>
              <a:cs typeface="Arial" pitchFamily="34" charset="0"/>
            </a:rPr>
            <a:t>طرق التفكير في وظائف وسائل</a:t>
          </a:r>
          <a:r>
            <a:rPr lang="en-US" sz="3600" kern="1200" dirty="0" smtClean="0">
              <a:latin typeface="Arial" pitchFamily="34" charset="0"/>
              <a:cs typeface="Arial" pitchFamily="34" charset="0"/>
            </a:rPr>
            <a:t> </a:t>
          </a:r>
          <a:r>
            <a:rPr lang="ar-SA" sz="3600" kern="1200" dirty="0" smtClean="0">
              <a:latin typeface="Arial" pitchFamily="34" charset="0"/>
              <a:cs typeface="Arial" pitchFamily="34" charset="0"/>
            </a:rPr>
            <a:t>الاتصال الجماهيرية</a:t>
          </a:r>
          <a:r>
            <a:rPr lang="en-US" sz="3600" kern="1200" dirty="0" smtClean="0">
              <a:latin typeface="Arial" pitchFamily="34" charset="0"/>
              <a:cs typeface="Arial" pitchFamily="34" charset="0"/>
            </a:rPr>
            <a:t/>
          </a:r>
          <a:br>
            <a:rPr lang="en-US" sz="3600" kern="1200" dirty="0" smtClean="0">
              <a:latin typeface="Arial" pitchFamily="34" charset="0"/>
              <a:cs typeface="Arial" pitchFamily="34" charset="0"/>
            </a:rPr>
          </a:br>
          <a:endParaRPr lang="en-US" sz="3600" kern="1200" dirty="0">
            <a:latin typeface="Arial" pitchFamily="34" charset="0"/>
            <a:cs typeface="Arial" pitchFamily="34" charset="0"/>
          </a:endParaRPr>
        </a:p>
      </dsp:txBody>
      <dsp:txXfrm>
        <a:off x="7593571" y="788244"/>
        <a:ext cx="2406398" cy="3328416"/>
      </dsp:txXfrm>
    </dsp:sp>
    <dsp:sp modelId="{3061CBE6-B174-45AC-8073-56D21AF8A52C}">
      <dsp:nvSpPr>
        <dsp:cNvPr id="0" name=""/>
        <dsp:cNvSpPr/>
      </dsp:nvSpPr>
      <dsp:spPr>
        <a:xfrm>
          <a:off x="7110462" y="150539"/>
          <a:ext cx="966219" cy="966219"/>
        </a:xfrm>
        <a:prstGeom prst="rect">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014B84B-21EE-4D54-BC7B-697E69A351BE}">
      <dsp:nvSpPr>
        <dsp:cNvPr id="0" name=""/>
        <dsp:cNvSpPr/>
      </dsp:nvSpPr>
      <dsp:spPr>
        <a:xfrm>
          <a:off x="1106" y="402130"/>
          <a:ext cx="4316945" cy="259016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ar-SA" sz="6500" kern="1200" dirty="0" smtClean="0">
              <a:latin typeface="Arial" pitchFamily="34" charset="0"/>
              <a:cs typeface="Arial" pitchFamily="34" charset="0"/>
            </a:rPr>
            <a:t>(ب)</a:t>
          </a:r>
        </a:p>
        <a:p>
          <a:pPr lvl="0" algn="ctr" defTabSz="2889250">
            <a:lnSpc>
              <a:spcPct val="90000"/>
            </a:lnSpc>
            <a:spcBef>
              <a:spcPct val="0"/>
            </a:spcBef>
            <a:spcAft>
              <a:spcPct val="35000"/>
            </a:spcAft>
          </a:pPr>
          <a:r>
            <a:rPr lang="ar-SA" sz="6500" kern="1200" dirty="0" smtClean="0">
              <a:latin typeface="Arial" pitchFamily="34" charset="0"/>
              <a:cs typeface="Arial" pitchFamily="34" charset="0"/>
            </a:rPr>
            <a:t>توجيه فهمنا</a:t>
          </a:r>
          <a:endParaRPr lang="en-US" sz="6500" kern="1200" dirty="0">
            <a:latin typeface="Arial" pitchFamily="34" charset="0"/>
            <a:cs typeface="Arial" pitchFamily="34" charset="0"/>
          </a:endParaRPr>
        </a:p>
      </dsp:txBody>
      <dsp:txXfrm>
        <a:off x="1106" y="402130"/>
        <a:ext cx="4316945" cy="2590167"/>
      </dsp:txXfrm>
    </dsp:sp>
    <dsp:sp modelId="{F59F982D-4A0A-4DEA-BD90-5F1FD64BE5FF}">
      <dsp:nvSpPr>
        <dsp:cNvPr id="0" name=""/>
        <dsp:cNvSpPr/>
      </dsp:nvSpPr>
      <dsp:spPr>
        <a:xfrm>
          <a:off x="4749747" y="402130"/>
          <a:ext cx="4316945" cy="259016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ar-SA" sz="6500" kern="1200" dirty="0" smtClean="0">
              <a:latin typeface="Arial" pitchFamily="34" charset="0"/>
              <a:cs typeface="Arial" pitchFamily="34" charset="0"/>
            </a:rPr>
            <a:t>(أ)</a:t>
          </a:r>
          <a:endParaRPr lang="en-US" sz="6500" kern="1200" dirty="0" smtClean="0">
            <a:latin typeface="Arial" pitchFamily="34" charset="0"/>
            <a:cs typeface="Arial" pitchFamily="34" charset="0"/>
          </a:endParaRPr>
        </a:p>
        <a:p>
          <a:pPr lvl="0" algn="ctr" defTabSz="2889250">
            <a:lnSpc>
              <a:spcPct val="90000"/>
            </a:lnSpc>
            <a:spcBef>
              <a:spcPct val="0"/>
            </a:spcBef>
            <a:spcAft>
              <a:spcPct val="35000"/>
            </a:spcAft>
          </a:pPr>
          <a:r>
            <a:rPr lang="ar-SA" sz="6500" kern="1200" dirty="0" smtClean="0">
              <a:latin typeface="Arial" pitchFamily="34" charset="0"/>
              <a:cs typeface="Arial" pitchFamily="34" charset="0"/>
            </a:rPr>
            <a:t>توجيه سلوكنا</a:t>
          </a:r>
          <a:endParaRPr lang="en-US" sz="6500" kern="1200" dirty="0">
            <a:latin typeface="Arial" pitchFamily="34" charset="0"/>
            <a:cs typeface="Arial" pitchFamily="34" charset="0"/>
          </a:endParaRPr>
        </a:p>
      </dsp:txBody>
      <dsp:txXfrm>
        <a:off x="4749747" y="402130"/>
        <a:ext cx="4316945" cy="2590167"/>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1C5C5C3-3FC6-468C-A68E-4B82A0CFBFC1}">
      <dsp:nvSpPr>
        <dsp:cNvPr id="0" name=""/>
        <dsp:cNvSpPr/>
      </dsp:nvSpPr>
      <dsp:spPr>
        <a:xfrm>
          <a:off x="2001167" y="1650922"/>
          <a:ext cx="3463676" cy="3463676"/>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52070" tIns="52070" rIns="52070" bIns="52070" numCol="1" spcCol="1270" anchor="ctr" anchorCtr="0">
          <a:noAutofit/>
        </a:bodyPr>
        <a:lstStyle/>
        <a:p>
          <a:pPr lvl="0" algn="ctr" defTabSz="1822450">
            <a:lnSpc>
              <a:spcPct val="90000"/>
            </a:lnSpc>
            <a:spcBef>
              <a:spcPct val="0"/>
            </a:spcBef>
            <a:spcAft>
              <a:spcPct val="35000"/>
            </a:spcAft>
          </a:pPr>
          <a:r>
            <a:rPr lang="ar-SA" sz="4100" b="1" kern="1200" dirty="0" smtClean="0">
              <a:latin typeface="Arial" pitchFamily="34" charset="0"/>
              <a:cs typeface="Arial" pitchFamily="34" charset="0"/>
            </a:rPr>
            <a:t>نفهم أنفسنا بمساعدة وسائل الإعلام عن طريق </a:t>
          </a:r>
          <a:endParaRPr lang="en-US" sz="4100" b="1" kern="1200" dirty="0">
            <a:latin typeface="Arial" pitchFamily="34" charset="0"/>
            <a:cs typeface="Arial" pitchFamily="34" charset="0"/>
          </a:endParaRPr>
        </a:p>
      </dsp:txBody>
      <dsp:txXfrm>
        <a:off x="2001167" y="1650922"/>
        <a:ext cx="3463676" cy="3463676"/>
      </dsp:txXfrm>
    </dsp:sp>
    <dsp:sp modelId="{23D92C2E-CB0B-4384-90F1-7B9F2A86C17C}">
      <dsp:nvSpPr>
        <dsp:cNvPr id="0" name=""/>
        <dsp:cNvSpPr/>
      </dsp:nvSpPr>
      <dsp:spPr>
        <a:xfrm>
          <a:off x="2867086" y="263396"/>
          <a:ext cx="1731838" cy="1731838"/>
        </a:xfrm>
        <a:prstGeom prst="ellipse">
          <a:avLst/>
        </a:prstGeom>
        <a:solidFill>
          <a:schemeClr val="accent2">
            <a:alpha val="50000"/>
            <a:hueOff val="1771404"/>
            <a:satOff val="-8350"/>
            <a:lumOff val="-35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ar-SA" sz="2900" b="1" kern="1200" smtClean="0">
              <a:latin typeface="Arial" pitchFamily="34" charset="0"/>
              <a:cs typeface="Arial" pitchFamily="34" charset="0"/>
            </a:rPr>
            <a:t>استكشاف الواقع </a:t>
          </a:r>
          <a:endParaRPr lang="en-US" sz="2900" b="1" kern="1200" dirty="0">
            <a:latin typeface="Arial" pitchFamily="34" charset="0"/>
            <a:cs typeface="Arial" pitchFamily="34" charset="0"/>
          </a:endParaRPr>
        </a:p>
      </dsp:txBody>
      <dsp:txXfrm>
        <a:off x="2867086" y="263396"/>
        <a:ext cx="1731838" cy="1731838"/>
      </dsp:txXfrm>
    </dsp:sp>
    <dsp:sp modelId="{F3A0E120-5F7C-4552-9E76-0F11743F829F}">
      <dsp:nvSpPr>
        <dsp:cNvPr id="0" name=""/>
        <dsp:cNvSpPr/>
      </dsp:nvSpPr>
      <dsp:spPr>
        <a:xfrm>
          <a:off x="4818627" y="3643564"/>
          <a:ext cx="1731838" cy="1731838"/>
        </a:xfrm>
        <a:prstGeom prst="ellipse">
          <a:avLst/>
        </a:prstGeom>
        <a:solidFill>
          <a:schemeClr val="accent2">
            <a:alpha val="50000"/>
            <a:hueOff val="3542807"/>
            <a:satOff val="-16699"/>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ar-SA" sz="2900" b="1" kern="1200" smtClean="0">
              <a:latin typeface="Arial" pitchFamily="34" charset="0"/>
              <a:cs typeface="Arial" pitchFamily="34" charset="0"/>
            </a:rPr>
            <a:t>عقد مقارنات وأضداد </a:t>
          </a:r>
          <a:endParaRPr lang="en-US" sz="2900" b="1" kern="1200">
            <a:latin typeface="Arial" pitchFamily="34" charset="0"/>
            <a:cs typeface="Arial" pitchFamily="34" charset="0"/>
          </a:endParaRPr>
        </a:p>
      </dsp:txBody>
      <dsp:txXfrm>
        <a:off x="4818627" y="3643564"/>
        <a:ext cx="1731838" cy="1731838"/>
      </dsp:txXfrm>
    </dsp:sp>
    <dsp:sp modelId="{861735A6-749F-4318-85E7-62BE5B97DC73}">
      <dsp:nvSpPr>
        <dsp:cNvPr id="0" name=""/>
        <dsp:cNvSpPr/>
      </dsp:nvSpPr>
      <dsp:spPr>
        <a:xfrm>
          <a:off x="915545" y="3643564"/>
          <a:ext cx="1731838" cy="1731838"/>
        </a:xfrm>
        <a:prstGeom prst="ellipse">
          <a:avLst/>
        </a:prstGeom>
        <a:solidFill>
          <a:schemeClr val="accent2">
            <a:alpha val="50000"/>
            <a:hueOff val="5314211"/>
            <a:satOff val="-25049"/>
            <a:lumOff val="-10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ar-SA" sz="2900" b="1" kern="1200" smtClean="0">
              <a:latin typeface="Arial" pitchFamily="34" charset="0"/>
              <a:cs typeface="Arial" pitchFamily="34" charset="0"/>
            </a:rPr>
            <a:t>المساعدة في تجويد مهنتنا </a:t>
          </a:r>
          <a:endParaRPr lang="en-US" sz="2900" b="1" kern="1200" dirty="0">
            <a:latin typeface="Arial" pitchFamily="34" charset="0"/>
            <a:cs typeface="Arial" pitchFamily="34" charset="0"/>
          </a:endParaRPr>
        </a:p>
      </dsp:txBody>
      <dsp:txXfrm>
        <a:off x="915545" y="3643564"/>
        <a:ext cx="1731838" cy="1731838"/>
      </dsp:txXfrm>
    </dsp:sp>
  </dsp:spTree>
</dsp:drawing>
</file>

<file path=ppt/diagrams/layout1.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solidFill>
                <a:schemeClr val="tx2"/>
              </a:solidFil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973C59C-4E16-4A64-A766-34DB213E11B3}" type="datetimeFigureOut">
              <a:rPr lang="en-US">
                <a:solidFill>
                  <a:schemeClr val="tx2"/>
                </a:solidFill>
              </a:rPr>
              <a:pPr/>
              <a:t>9/21/2014</a:t>
            </a:fld>
            <a:endParaRPr>
              <a:solidFill>
                <a:schemeClr val="tx2"/>
              </a:solidFil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solidFill>
                <a:schemeClr val="tx2"/>
              </a:solidFil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D77566-CD65-4859-9FA1-43956DC85B8C}" type="slidenum">
              <a:rPr>
                <a:solidFill>
                  <a:schemeClr val="tx2"/>
                </a:solidFill>
              </a:rPr>
              <a:pPr/>
              <a:t>‹#›</a:t>
            </a:fld>
            <a:endParaRPr>
              <a:solidFill>
                <a:schemeClr val="tx2"/>
              </a:solidFill>
            </a:endParaRPr>
          </a:p>
        </p:txBody>
      </p:sp>
    </p:spTree>
    <p:extLst>
      <p:ext uri="{BB962C8B-B14F-4D97-AF65-F5344CB8AC3E}">
        <p14:creationId xmlns:p14="http://schemas.microsoft.com/office/powerpoint/2010/main" xmlns=""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2"/>
                </a:solidFill>
              </a:defRPr>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2"/>
                </a:solidFill>
              </a:defRPr>
            </a:lvl1pPr>
          </a:lstStyle>
          <a:p>
            <a:fld id="{F95CF31C-F757-429C-A789-86504F04C3BE}" type="datetimeFigureOut">
              <a:rPr lang="en-US"/>
              <a:pPr/>
              <a:t>9/21/2014</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2"/>
                </a:solidFill>
              </a:defRPr>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2"/>
                </a:solidFill>
              </a:defRPr>
            </a:lvl1pPr>
          </a:lstStyle>
          <a:p>
            <a:fld id="{B8796F01-7154-41E0-B48B-A6921757531A}" type="slidenum">
              <a:rPr/>
              <a:pPr/>
              <a:t>‹#›</a:t>
            </a:fld>
            <a:endParaRPr/>
          </a:p>
        </p:txBody>
      </p:sp>
    </p:spTree>
    <p:extLst>
      <p:ext uri="{BB962C8B-B14F-4D97-AF65-F5344CB8AC3E}">
        <p14:creationId xmlns:p14="http://schemas.microsoft.com/office/powerpoint/2010/main" xmlns=""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2383" y="1498601"/>
            <a:ext cx="7008574" cy="3298825"/>
          </a:xfrm>
        </p:spPr>
        <p:txBody>
          <a:bodyPr>
            <a:normAutofit/>
          </a:bodyPr>
          <a:lstStyle>
            <a:lvl1pPr>
              <a:lnSpc>
                <a:spcPct val="90000"/>
              </a:lnSpc>
              <a:defRPr sz="5400" cap="none" baseline="0"/>
            </a:lvl1pPr>
          </a:lstStyle>
          <a:p>
            <a:r>
              <a:rPr/>
              <a:t>Click to edit Master title style</a:t>
            </a:r>
          </a:p>
        </p:txBody>
      </p:sp>
      <p:sp>
        <p:nvSpPr>
          <p:cNvPr id="3" name="Subtitle 2"/>
          <p:cNvSpPr>
            <a:spLocks noGrp="1"/>
          </p:cNvSpPr>
          <p:nvPr>
            <p:ph type="subTitle" idx="1"/>
          </p:nvPr>
        </p:nvSpPr>
        <p:spPr>
          <a:xfrm>
            <a:off x="4672383" y="4927600"/>
            <a:ext cx="7008574" cy="1244600"/>
          </a:xfrm>
        </p:spPr>
        <p:txBody>
          <a:bodyPr>
            <a:normAutofit/>
          </a:bodyPr>
          <a:lstStyle>
            <a:lvl1pPr marL="0" indent="0" algn="l">
              <a:spcBef>
                <a:spcPts val="0"/>
              </a:spcBef>
              <a:buNone/>
              <a:defRPr sz="2800" b="0">
                <a:solidFill>
                  <a:schemeClr val="tx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a:t>Click to edit Master subtitle style</a:t>
            </a:r>
          </a:p>
        </p:txBody>
      </p:sp>
    </p:spTree>
    <p:extLst>
      <p:ext uri="{BB962C8B-B14F-4D97-AF65-F5344CB8AC3E}">
        <p14:creationId xmlns:p14="http://schemas.microsoft.com/office/powerpoint/2010/main" xmlns="" val="322277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a:t>Click to edit Master title style</a:t>
            </a:r>
          </a:p>
        </p:txBody>
      </p:sp>
      <p:sp>
        <p:nvSpPr>
          <p:cNvPr id="3" name="Vertical Text Placeholder 2"/>
          <p:cNvSpPr>
            <a:spLocks noGrp="1"/>
          </p:cNvSpPr>
          <p:nvPr>
            <p:ph type="body" orient="vert" idx="1"/>
          </p:nvPr>
        </p:nvSpPr>
        <p:spPr/>
        <p:txBody>
          <a:bodyPr vert="eaVert"/>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Date Placeholder 3"/>
          <p:cNvSpPr>
            <a:spLocks noGrp="1"/>
          </p:cNvSpPr>
          <p:nvPr>
            <p:ph type="dt" sz="half" idx="10"/>
          </p:nvPr>
        </p:nvSpPr>
        <p:spPr/>
        <p:txBody>
          <a:bodyPr/>
          <a:lstStyle/>
          <a:p>
            <a:fld id="{7AECB6C2-1084-4AED-A74A-DF028B0094EA}" type="datetimeFigureOut">
              <a:rPr lang="en-US"/>
              <a:pPr/>
              <a:t>9/21/2014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pPr/>
              <a:t>‹#›</a:t>
            </a:fld>
            <a:endParaRPr/>
          </a:p>
        </p:txBody>
      </p:sp>
    </p:spTree>
    <p:extLst>
      <p:ext uri="{BB962C8B-B14F-4D97-AF65-F5344CB8AC3E}">
        <p14:creationId xmlns:p14="http://schemas.microsoft.com/office/powerpoint/2010/main" xmlns="" val="101043471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52633" y="274638"/>
            <a:ext cx="1422030" cy="5897561"/>
          </a:xfrm>
        </p:spPr>
        <p:txBody>
          <a:bodyPr vert="eaVert"/>
          <a:lstStyle/>
          <a:p>
            <a:r>
              <a:rPr/>
              <a:t>Click to edit Master title style</a:t>
            </a:r>
          </a:p>
        </p:txBody>
      </p:sp>
      <p:sp>
        <p:nvSpPr>
          <p:cNvPr id="3" name="Vertical Text Placeholder 2"/>
          <p:cNvSpPr>
            <a:spLocks noGrp="1"/>
          </p:cNvSpPr>
          <p:nvPr>
            <p:ph type="body" orient="vert" idx="1"/>
          </p:nvPr>
        </p:nvSpPr>
        <p:spPr>
          <a:xfrm>
            <a:off x="1117309" y="274638"/>
            <a:ext cx="8532178" cy="5897561"/>
          </a:xfrm>
        </p:spPr>
        <p:txBody>
          <a:bodyPr vert="eaVert"/>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Date Placeholder 3"/>
          <p:cNvSpPr>
            <a:spLocks noGrp="1"/>
          </p:cNvSpPr>
          <p:nvPr>
            <p:ph type="dt" sz="half" idx="10"/>
          </p:nvPr>
        </p:nvSpPr>
        <p:spPr/>
        <p:txBody>
          <a:bodyPr/>
          <a:lstStyle/>
          <a:p>
            <a:fld id="{7AECB6C2-1084-4AED-A74A-DF028B0094EA}" type="datetimeFigureOut">
              <a:rPr lang="en-US"/>
              <a:pPr/>
              <a:t>9/21/2014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pPr/>
              <a:t>‹#›</a:t>
            </a:fld>
            <a:endParaRPr/>
          </a:p>
        </p:txBody>
      </p:sp>
    </p:spTree>
    <p:extLst>
      <p:ext uri="{BB962C8B-B14F-4D97-AF65-F5344CB8AC3E}">
        <p14:creationId xmlns:p14="http://schemas.microsoft.com/office/powerpoint/2010/main" xmlns="" val="365071533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Title Slide with Picture">
    <p:spTree>
      <p:nvGrpSpPr>
        <p:cNvPr id="1" name=""/>
        <p:cNvGrpSpPr/>
        <p:nvPr/>
      </p:nvGrpSpPr>
      <p:grpSpPr>
        <a:xfrm>
          <a:off x="0" y="0"/>
          <a:ext cx="0" cy="0"/>
          <a:chOff x="0" y="0"/>
          <a:chExt cx="0" cy="0"/>
        </a:xfrm>
      </p:grpSpPr>
      <p:grpSp>
        <p:nvGrpSpPr>
          <p:cNvPr id="4" name="Group 12"/>
          <p:cNvGrpSpPr/>
          <p:nvPr/>
        </p:nvGrpSpPr>
        <p:grpSpPr>
          <a:xfrm rot="10800000">
            <a:off x="0" y="5645511"/>
            <a:ext cx="12188825" cy="63125"/>
            <a:chOff x="507492" y="1501519"/>
            <a:chExt cx="8129016" cy="63125"/>
          </a:xfrm>
        </p:grpSpPr>
        <p:cxnSp>
          <p:nvCxnSpPr>
            <p:cNvPr id="17" name="Straight Connector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nvGrpSpPr>
          <p:cNvPr id="5" name="Group 13"/>
          <p:cNvGrpSpPr/>
          <p:nvPr/>
        </p:nvGrpSpPr>
        <p:grpSpPr>
          <a:xfrm>
            <a:off x="0" y="1143001"/>
            <a:ext cx="12188825" cy="63125"/>
            <a:chOff x="507492" y="1501519"/>
            <a:chExt cx="8129016" cy="63125"/>
          </a:xfrm>
        </p:grpSpPr>
        <p:cxnSp>
          <p:nvCxnSpPr>
            <p:cNvPr id="15" name="Straight Connector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0" y="5778124"/>
            <a:ext cx="12188825"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0" y="0"/>
            <a:ext cx="12188825"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104612" y="2292095"/>
            <a:ext cx="5732557" cy="2219691"/>
          </a:xfrm>
        </p:spPr>
        <p:txBody>
          <a:bodyPr anchor="ctr">
            <a:normAutofit/>
          </a:bodyPr>
          <a:lstStyle>
            <a:lvl1pPr algn="l">
              <a:defRPr sz="4400" cap="all" baseline="0"/>
            </a:lvl1pPr>
          </a:lstStyle>
          <a:p>
            <a:r>
              <a:rPr/>
              <a:t>Click to edit Master title style</a:t>
            </a:r>
          </a:p>
        </p:txBody>
      </p:sp>
      <p:sp>
        <p:nvSpPr>
          <p:cNvPr id="3" name="Subtitle 2"/>
          <p:cNvSpPr>
            <a:spLocks noGrp="1"/>
          </p:cNvSpPr>
          <p:nvPr>
            <p:ph type="subTitle" idx="1"/>
          </p:nvPr>
        </p:nvSpPr>
        <p:spPr>
          <a:xfrm>
            <a:off x="1104612" y="4511785"/>
            <a:ext cx="5732557"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a:t>Click to edit Master subtitle style</a:t>
            </a:r>
          </a:p>
        </p:txBody>
      </p:sp>
      <p:pic>
        <p:nvPicPr>
          <p:cNvPr id="10" name="Picture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 xmlns:a14="http://schemas.microsoft.com/office/drawing/2010/main">
                  <a14:imgLayer r:embed="rId3">
                    <a14:imgEffect>
                      <a14:saturation sat="30000"/>
                    </a14:imgEffect>
                  </a14:imgLayer>
                </a14:imgProps>
              </a:ext>
              <a:ext uri="{28A0092B-C50C-407E-A947-70E740481C1C}">
                <a14:useLocalDpi xmlns="" xmlns:a14="http://schemas.microsoft.com/office/drawing/2010/main" val="0"/>
              </a:ext>
            </a:extLst>
          </a:blip>
          <a:srcRect/>
          <a:stretch/>
        </p:blipFill>
        <p:spPr>
          <a:xfrm>
            <a:off x="1325535" y="0"/>
            <a:ext cx="1747069" cy="2292094"/>
          </a:xfrm>
          <a:prstGeom prst="rect">
            <a:avLst/>
          </a:prstGeom>
        </p:spPr>
      </p:pic>
      <p:sp>
        <p:nvSpPr>
          <p:cNvPr id="11" name="Picture Placeholder 10"/>
          <p:cNvSpPr>
            <a:spLocks noGrp="1"/>
          </p:cNvSpPr>
          <p:nvPr>
            <p:ph type="pic" sz="quarter" idx="13"/>
          </p:nvPr>
        </p:nvSpPr>
        <p:spPr>
          <a:xfrm>
            <a:off x="6979246" y="1310656"/>
            <a:ext cx="5209580" cy="4208604"/>
          </a:xfrm>
          <a:solidFill>
            <a:schemeClr val="tx1">
              <a:lumMod val="20000"/>
              <a:lumOff val="80000"/>
            </a:schemeClr>
          </a:solidFill>
        </p:spPr>
        <p:txBody>
          <a:bodyPr tIns="1005840"/>
          <a:lstStyle>
            <a:lvl1pPr marL="0" indent="0" algn="ctr">
              <a:buNone/>
              <a:defRPr/>
            </a:lvl1pPr>
          </a:lstStyle>
          <a:p>
            <a:endParaRPr/>
          </a:p>
        </p:txBody>
      </p:sp>
      <p:sp>
        <p:nvSpPr>
          <p:cNvPr id="19" name="Instructional Text"/>
          <p:cNvSpPr/>
          <p:nvPr/>
        </p:nvSpPr>
        <p:spPr>
          <a:xfrm>
            <a:off x="12341185" y="0"/>
            <a:ext cx="1295063" cy="68580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sz="1200" b="1" i="1">
                <a:latin typeface="Arial" pitchFamily="34" charset="0"/>
                <a:cs typeface="Arial" pitchFamily="34" charset="0"/>
              </a:rPr>
              <a:t>NOTE:</a:t>
            </a:r>
          </a:p>
          <a:p>
            <a:r>
              <a:rPr sz="1200" i="1">
                <a:latin typeface="Arial" pitchFamily="34" charset="0"/>
                <a:cs typeface="Arial" pitchFamily="34" charset="0"/>
              </a:rPr>
              <a:t>To change the  image on this slide, select the picture and delete it. Then click the Pictures icon in the placeholder to insert your own image.</a:t>
            </a:r>
          </a:p>
        </p:txBody>
      </p:sp>
    </p:spTree>
    <p:extLst>
      <p:ext uri="{BB962C8B-B14F-4D97-AF65-F5344CB8AC3E}">
        <p14:creationId xmlns="" xmlns:p14="http://schemas.microsoft.com/office/powerpoint/2010/main" val="267394360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a:t>Click to edit Master title style</a:t>
            </a: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Date Placeholder 3"/>
          <p:cNvSpPr>
            <a:spLocks noGrp="1"/>
          </p:cNvSpPr>
          <p:nvPr>
            <p:ph type="dt" sz="half" idx="10"/>
          </p:nvPr>
        </p:nvSpPr>
        <p:spPr/>
        <p:txBody>
          <a:bodyPr/>
          <a:lstStyle/>
          <a:p>
            <a:fld id="{8B5A30F4-0B4E-4E4B-BC36-C30CD13F4E17}" type="datetimeFigureOut">
              <a:rPr lang="en-US"/>
              <a:pPr/>
              <a:t>9/21/2014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A60BA0E-20D0-4E7C-B286-26C960A6788F}" type="slidenum">
              <a:rPr/>
              <a:pPr/>
              <a:t>‹#›</a:t>
            </a:fld>
            <a:endParaRPr/>
          </a:p>
        </p:txBody>
      </p:sp>
    </p:spTree>
    <p:extLst>
      <p:ext uri="{BB962C8B-B14F-4D97-AF65-F5344CB8AC3E}">
        <p14:creationId xmlns:p14="http://schemas.microsoft.com/office/powerpoint/2010/main" xmlns="" val="156352416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bwMode="auto">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2589" y="4445000"/>
            <a:ext cx="7008574" cy="1930400"/>
          </a:xfrm>
        </p:spPr>
        <p:txBody>
          <a:bodyPr anchor="t">
            <a:normAutofit/>
          </a:bodyPr>
          <a:lstStyle>
            <a:lvl1pPr algn="l">
              <a:defRPr sz="5400" b="0" cap="none" baseline="0"/>
            </a:lvl1pPr>
          </a:lstStyle>
          <a:p>
            <a:r>
              <a:rPr/>
              <a:t>Click to edit Master title style</a:t>
            </a:r>
          </a:p>
        </p:txBody>
      </p:sp>
      <p:sp>
        <p:nvSpPr>
          <p:cNvPr id="3" name="Text Placeholder 2"/>
          <p:cNvSpPr>
            <a:spLocks noGrp="1"/>
          </p:cNvSpPr>
          <p:nvPr>
            <p:ph type="body" idx="1"/>
          </p:nvPr>
        </p:nvSpPr>
        <p:spPr>
          <a:xfrm>
            <a:off x="812589" y="3124200"/>
            <a:ext cx="7008574" cy="1296987"/>
          </a:xfrm>
        </p:spPr>
        <p:txBody>
          <a:bodyPr anchor="b">
            <a:normAutofit/>
          </a:bodyPr>
          <a:lstStyle>
            <a:lvl1pPr marL="0" indent="0">
              <a:spcBef>
                <a:spcPts val="0"/>
              </a:spcBef>
              <a:buNone/>
              <a:defRPr sz="2800">
                <a:solidFill>
                  <a:schemeClr val="tx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a:t>Click to edit Master text styles</a:t>
            </a:r>
          </a:p>
        </p:txBody>
      </p:sp>
    </p:spTree>
    <p:extLst>
      <p:ext uri="{BB962C8B-B14F-4D97-AF65-F5344CB8AC3E}">
        <p14:creationId xmlns:p14="http://schemas.microsoft.com/office/powerpoint/2010/main" xmlns="" val="4196340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a:t>Click to edit Master title style</a:t>
            </a:r>
          </a:p>
        </p:txBody>
      </p:sp>
      <p:sp>
        <p:nvSpPr>
          <p:cNvPr id="3" name="Content Placeholder 2"/>
          <p:cNvSpPr>
            <a:spLocks noGrp="1"/>
          </p:cNvSpPr>
          <p:nvPr>
            <p:ph sz="half" idx="1"/>
          </p:nvPr>
        </p:nvSpPr>
        <p:spPr>
          <a:xfrm>
            <a:off x="111730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Content Placeholder 3"/>
          <p:cNvSpPr>
            <a:spLocks noGrp="1"/>
          </p:cNvSpPr>
          <p:nvPr>
            <p:ph sz="half" idx="2"/>
          </p:nvPr>
        </p:nvSpPr>
        <p:spPr>
          <a:xfrm>
            <a:off x="629755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5" name="Date Placeholder 4"/>
          <p:cNvSpPr>
            <a:spLocks noGrp="1"/>
          </p:cNvSpPr>
          <p:nvPr>
            <p:ph type="dt" sz="half" idx="10"/>
          </p:nvPr>
        </p:nvSpPr>
        <p:spPr/>
        <p:txBody>
          <a:bodyPr/>
          <a:lstStyle/>
          <a:p>
            <a:fld id="{2DD204D1-F9BD-4643-8480-6EA41EB484F1}" type="datetimeFigureOut">
              <a:rPr lang="en-US"/>
              <a:pPr/>
              <a:t>9/21/2014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EB37DED6-D4C7-42EE-AB49-D2E39E64FDE4}" type="slidenum">
              <a:rPr/>
              <a:pPr/>
              <a:t>‹#›</a:t>
            </a:fld>
            <a:endParaRPr/>
          </a:p>
        </p:txBody>
      </p:sp>
    </p:spTree>
    <p:extLst>
      <p:ext uri="{BB962C8B-B14F-4D97-AF65-F5344CB8AC3E}">
        <p14:creationId xmlns:p14="http://schemas.microsoft.com/office/powerpoint/2010/main" xmlns="" val="348933913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a:t>Click to edit Master title style</a:t>
            </a:r>
          </a:p>
        </p:txBody>
      </p:sp>
      <p:sp>
        <p:nvSpPr>
          <p:cNvPr id="3" name="Text Placeholder 2"/>
          <p:cNvSpPr>
            <a:spLocks noGrp="1"/>
          </p:cNvSpPr>
          <p:nvPr>
            <p:ph type="body" idx="1"/>
          </p:nvPr>
        </p:nvSpPr>
        <p:spPr>
          <a:xfrm>
            <a:off x="112137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a:t>Click to edit Master text styles</a:t>
            </a:r>
          </a:p>
        </p:txBody>
      </p:sp>
      <p:sp>
        <p:nvSpPr>
          <p:cNvPr id="4" name="Content Placeholder 3"/>
          <p:cNvSpPr>
            <a:spLocks noGrp="1"/>
          </p:cNvSpPr>
          <p:nvPr>
            <p:ph sz="half" idx="2"/>
          </p:nvPr>
        </p:nvSpPr>
        <p:spPr>
          <a:xfrm>
            <a:off x="111730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5" name="Text Placeholder 4"/>
          <p:cNvSpPr>
            <a:spLocks noGrp="1"/>
          </p:cNvSpPr>
          <p:nvPr>
            <p:ph type="body" sz="quarter" idx="3"/>
          </p:nvPr>
        </p:nvSpPr>
        <p:spPr>
          <a:xfrm>
            <a:off x="630162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a:t>Click to edit Master text styles</a:t>
            </a:r>
          </a:p>
        </p:txBody>
      </p:sp>
      <p:sp>
        <p:nvSpPr>
          <p:cNvPr id="6" name="Content Placeholder 5"/>
          <p:cNvSpPr>
            <a:spLocks noGrp="1"/>
          </p:cNvSpPr>
          <p:nvPr>
            <p:ph sz="quarter" idx="4"/>
          </p:nvPr>
        </p:nvSpPr>
        <p:spPr>
          <a:xfrm>
            <a:off x="629755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7" name="Date Placeholder 6"/>
          <p:cNvSpPr>
            <a:spLocks noGrp="1"/>
          </p:cNvSpPr>
          <p:nvPr>
            <p:ph type="dt" sz="half" idx="10"/>
          </p:nvPr>
        </p:nvSpPr>
        <p:spPr/>
        <p:txBody>
          <a:bodyPr/>
          <a:lstStyle/>
          <a:p>
            <a:fld id="{2DD204D1-F9BD-4643-8480-6EA41EB484F1}" type="datetimeFigureOut">
              <a:rPr lang="en-US"/>
              <a:pPr/>
              <a:t>9/21/2014</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EB37DED6-D4C7-42EE-AB49-D2E39E64FDE4}" type="slidenum">
              <a:rPr/>
              <a:pPr/>
              <a:t>‹#›</a:t>
            </a:fld>
            <a:endParaRPr/>
          </a:p>
        </p:txBody>
      </p:sp>
    </p:spTree>
    <p:extLst>
      <p:ext uri="{BB962C8B-B14F-4D97-AF65-F5344CB8AC3E}">
        <p14:creationId xmlns:p14="http://schemas.microsoft.com/office/powerpoint/2010/main" xmlns="" val="35528301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a:t>Click to edit Master title style</a:t>
            </a:r>
          </a:p>
        </p:txBody>
      </p:sp>
      <p:sp>
        <p:nvSpPr>
          <p:cNvPr id="3" name="Date Placeholder 2"/>
          <p:cNvSpPr>
            <a:spLocks noGrp="1"/>
          </p:cNvSpPr>
          <p:nvPr>
            <p:ph type="dt" sz="half" idx="10"/>
          </p:nvPr>
        </p:nvSpPr>
        <p:spPr/>
        <p:txBody>
          <a:bodyPr/>
          <a:lstStyle/>
          <a:p>
            <a:fld id="{2DD204D1-F9BD-4643-8480-6EA41EB484F1}" type="datetimeFigureOut">
              <a:rPr lang="en-US"/>
              <a:pPr/>
              <a:t>9/21/2014</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EB37DED6-D4C7-42EE-AB49-D2E39E64FDE4}" type="slidenum">
              <a:rPr/>
              <a:pPr/>
              <a:t>‹#›</a:t>
            </a:fld>
            <a:endParaRPr/>
          </a:p>
        </p:txBody>
      </p:sp>
    </p:spTree>
    <p:extLst>
      <p:ext uri="{BB962C8B-B14F-4D97-AF65-F5344CB8AC3E}">
        <p14:creationId xmlns:p14="http://schemas.microsoft.com/office/powerpoint/2010/main" xmlns="" val="351676386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D204D1-F9BD-4643-8480-6EA41EB484F1}" type="datetimeFigureOut">
              <a:rPr lang="en-US"/>
              <a:pPr/>
              <a:t>9/21/2014</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EB37DED6-D4C7-42EE-AB49-D2E39E64FDE4}" type="slidenum">
              <a:rPr/>
              <a:pPr/>
              <a:t>‹#›</a:t>
            </a:fld>
            <a:endParaRPr/>
          </a:p>
        </p:txBody>
      </p:sp>
    </p:spTree>
    <p:extLst>
      <p:ext uri="{BB962C8B-B14F-4D97-AF65-F5344CB8AC3E}">
        <p14:creationId xmlns:p14="http://schemas.microsoft.com/office/powerpoint/2010/main" xmlns="" val="206873185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304721" y="1701800"/>
            <a:ext cx="3351927" cy="2844800"/>
          </a:xfrm>
        </p:spPr>
        <p:txBody>
          <a:bodyPr anchor="b">
            <a:normAutofit/>
          </a:bodyPr>
          <a:lstStyle>
            <a:lvl1pPr algn="l">
              <a:defRPr sz="2000" b="1"/>
            </a:lvl1pPr>
          </a:lstStyle>
          <a:p>
            <a:r>
              <a:rPr/>
              <a:t>Click to edit Master title style</a:t>
            </a:r>
          </a:p>
        </p:txBody>
      </p:sp>
      <p:sp>
        <p:nvSpPr>
          <p:cNvPr id="3" name="Content Placeholder 2"/>
          <p:cNvSpPr>
            <a:spLocks noGrp="1"/>
          </p:cNvSpPr>
          <p:nvPr>
            <p:ph idx="1"/>
          </p:nvPr>
        </p:nvSpPr>
        <p:spPr>
          <a:xfrm>
            <a:off x="4469236" y="482600"/>
            <a:ext cx="6805427" cy="5892800"/>
          </a:xfrm>
        </p:spPr>
        <p:txBody>
          <a:bodyPr>
            <a:normAutofit/>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Text Placeholder 3"/>
          <p:cNvSpPr>
            <a:spLocks noGrp="1"/>
          </p:cNvSpPr>
          <p:nvPr>
            <p:ph type="body" sz="half" idx="2"/>
          </p:nvPr>
        </p:nvSpPr>
        <p:spPr>
          <a:xfrm>
            <a:off x="304721" y="4648200"/>
            <a:ext cx="3351927" cy="1727200"/>
          </a:xfrm>
        </p:spPr>
        <p:txBody>
          <a:bodyPr>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a:t>Click to edit Master text styles</a:t>
            </a:r>
          </a:p>
        </p:txBody>
      </p:sp>
      <p:sp>
        <p:nvSpPr>
          <p:cNvPr id="5" name="Date Placeholder 4"/>
          <p:cNvSpPr>
            <a:spLocks noGrp="1"/>
          </p:cNvSpPr>
          <p:nvPr>
            <p:ph type="dt" sz="half" idx="10"/>
          </p:nvPr>
        </p:nvSpPr>
        <p:spPr/>
        <p:txBody>
          <a:bodyPr/>
          <a:lstStyle/>
          <a:p>
            <a:fld id="{126BF754-515F-40B9-8D24-D54D5825B3D0}" type="datetimeFigureOut">
              <a:rPr lang="en-US"/>
              <a:pPr/>
              <a:t>9/21/2014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pPr/>
              <a:t>‹#›</a:t>
            </a:fld>
            <a:endParaRPr/>
          </a:p>
        </p:txBody>
      </p:sp>
    </p:spTree>
    <p:extLst>
      <p:ext uri="{BB962C8B-B14F-4D97-AF65-F5344CB8AC3E}">
        <p14:creationId xmlns:p14="http://schemas.microsoft.com/office/powerpoint/2010/main" xmlns="" val="196807203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2437765" y="4800600"/>
            <a:ext cx="7313295" cy="762000"/>
          </a:xfrm>
        </p:spPr>
        <p:txBody>
          <a:bodyPr anchor="b">
            <a:normAutofit/>
          </a:bodyPr>
          <a:lstStyle>
            <a:lvl1pPr algn="l">
              <a:defRPr sz="2000" b="1"/>
            </a:lvl1pPr>
          </a:lstStyle>
          <a:p>
            <a:r>
              <a:rPr/>
              <a:t>Click to edit Master title style</a:t>
            </a:r>
          </a:p>
        </p:txBody>
      </p:sp>
      <p:sp>
        <p:nvSpPr>
          <p:cNvPr id="3" name="Picture Placeholder 2"/>
          <p:cNvSpPr>
            <a:spLocks noGrp="1"/>
          </p:cNvSpPr>
          <p:nvPr>
            <p:ph type="pic" idx="1"/>
          </p:nvPr>
        </p:nvSpPr>
        <p:spPr>
          <a:xfrm>
            <a:off x="2437765" y="279401"/>
            <a:ext cx="7313295" cy="4448175"/>
          </a:xfrm>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a:t>Click icon to add picture</a:t>
            </a:r>
          </a:p>
        </p:txBody>
      </p:sp>
      <p:sp>
        <p:nvSpPr>
          <p:cNvPr id="4" name="Text Placeholder 3"/>
          <p:cNvSpPr>
            <a:spLocks noGrp="1"/>
          </p:cNvSpPr>
          <p:nvPr>
            <p:ph type="body" sz="half" idx="2"/>
          </p:nvPr>
        </p:nvSpPr>
        <p:spPr>
          <a:xfrm>
            <a:off x="2437765" y="5562600"/>
            <a:ext cx="7313295" cy="812800"/>
          </a:xfrm>
        </p:spPr>
        <p:txBody>
          <a:bodyPr>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a:t>Click to edit Master text styles</a:t>
            </a:r>
          </a:p>
        </p:txBody>
      </p:sp>
      <p:sp>
        <p:nvSpPr>
          <p:cNvPr id="5" name="Date Placeholder 4"/>
          <p:cNvSpPr>
            <a:spLocks noGrp="1"/>
          </p:cNvSpPr>
          <p:nvPr>
            <p:ph type="dt" sz="half" idx="10"/>
          </p:nvPr>
        </p:nvSpPr>
        <p:spPr/>
        <p:txBody>
          <a:bodyPr/>
          <a:lstStyle/>
          <a:p>
            <a:fld id="{126BF754-515F-40B9-8D24-D54D5825B3D0}" type="datetimeFigureOut">
              <a:rPr lang="en-US"/>
              <a:pPr/>
              <a:t>9/21/2014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pPr/>
              <a:t>‹#›</a:t>
            </a:fld>
            <a:endParaRPr/>
          </a:p>
        </p:txBody>
      </p:sp>
    </p:spTree>
    <p:extLst>
      <p:ext uri="{BB962C8B-B14F-4D97-AF65-F5344CB8AC3E}">
        <p14:creationId xmlns:p14="http://schemas.microsoft.com/office/powerpoint/2010/main" xmlns="" val="122133746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304721" y="0"/>
            <a:ext cx="11579384"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Placeholder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r>
              <a:rPr dirty="0"/>
              <a:t>Click to edit Master title style</a:t>
            </a:r>
          </a:p>
        </p:txBody>
      </p:sp>
      <p:sp>
        <p:nvSpPr>
          <p:cNvPr id="3" name="Text Placeholder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4" name="Date Placeholder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a:solidFill>
                  <a:schemeClr val="tx2">
                    <a:lumMod val="50000"/>
                    <a:lumOff val="50000"/>
                  </a:schemeClr>
                </a:solidFill>
              </a:defRPr>
            </a:lvl1pPr>
          </a:lstStyle>
          <a:p>
            <a:fld id="{2DD204D1-F9BD-4643-8480-6EA41EB484F1}" type="datetimeFigureOut">
              <a:rPr lang="en-US"/>
              <a:pPr/>
              <a:t>9/21/2014</a:t>
            </a:fld>
            <a:endParaRPr/>
          </a:p>
        </p:txBody>
      </p:sp>
      <p:sp>
        <p:nvSpPr>
          <p:cNvPr id="5" name="Footer Placeholder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a:solidFill>
                  <a:schemeClr val="tx2">
                    <a:lumMod val="50000"/>
                    <a:lumOff val="50000"/>
                  </a:schemeClr>
                </a:solidFill>
              </a:defRPr>
            </a:lvl1pPr>
          </a:lstStyle>
          <a:p>
            <a:endParaRPr/>
          </a:p>
        </p:txBody>
      </p:sp>
      <p:sp>
        <p:nvSpPr>
          <p:cNvPr id="6" name="Slide Number Placeholder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a:solidFill>
                  <a:schemeClr val="tx2">
                    <a:lumMod val="50000"/>
                    <a:lumOff val="50000"/>
                  </a:schemeClr>
                </a:solidFill>
              </a:defRPr>
            </a:lvl1pPr>
          </a:lstStyle>
          <a:p>
            <a:fld id="{EB37DED6-D4C7-42EE-AB49-D2E39E64FDE4}" type="slidenum">
              <a:rPr/>
              <a:pPr/>
              <a:t>‹#›</a:t>
            </a:fld>
            <a:endParaRPr/>
          </a:p>
        </p:txBody>
      </p:sp>
    </p:spTree>
    <p:extLst>
      <p:ext uri="{BB962C8B-B14F-4D97-AF65-F5344CB8AC3E}">
        <p14:creationId xmlns:p14="http://schemas.microsoft.com/office/powerpoint/2010/main" xmlns="" val="154404791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63" r:id="rId3"/>
    <p:sldLayoutId id="2147483664" r:id="rId4"/>
    <p:sldLayoutId id="2147483665" r:id="rId5"/>
    <p:sldLayoutId id="2147483666" r:id="rId6"/>
    <p:sldLayoutId id="2147483667" r:id="rId7"/>
    <p:sldLayoutId id="2147483675" r:id="rId8"/>
    <p:sldLayoutId id="2147483676" r:id="rId9"/>
    <p:sldLayoutId id="2147483677" r:id="rId10"/>
    <p:sldLayoutId id="2147483678" r:id="rId11"/>
    <p:sldLayoutId id="2147483680" r:id="rId12"/>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txStyles>
    <p:title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p:titleStyle>
    <p:body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104612" y="2292095"/>
            <a:ext cx="5732557" cy="2219691"/>
          </a:xfrm>
        </p:spPr>
        <p:txBody>
          <a:bodyPr anchor="ctr"/>
          <a:lstStyle/>
          <a:p>
            <a:pPr algn="ctr" rtl="1"/>
            <a:r>
              <a:rPr lang="ar-SA" b="1" dirty="0" smtClean="0">
                <a:latin typeface="Arial" pitchFamily="34" charset="0"/>
                <a:cs typeface="Arial" pitchFamily="34" charset="0"/>
              </a:rPr>
              <a:t>مقرر</a:t>
            </a:r>
            <a:br>
              <a:rPr lang="ar-SA" b="1" dirty="0" smtClean="0">
                <a:latin typeface="Arial" pitchFamily="34" charset="0"/>
                <a:cs typeface="Arial" pitchFamily="34" charset="0"/>
              </a:rPr>
            </a:br>
            <a:r>
              <a:rPr lang="ar-SA" b="1" dirty="0" smtClean="0">
                <a:latin typeface="Arial" pitchFamily="34" charset="0"/>
                <a:cs typeface="Arial" pitchFamily="34" charset="0"/>
              </a:rPr>
              <a:t>نظريات الاتصال</a:t>
            </a:r>
            <a:endParaRPr lang="en-US" b="1" dirty="0">
              <a:latin typeface="Arial" pitchFamily="34" charset="0"/>
              <a:cs typeface="Arial" pitchFamily="34" charset="0"/>
            </a:endParaRPr>
          </a:p>
        </p:txBody>
      </p:sp>
      <p:sp>
        <p:nvSpPr>
          <p:cNvPr id="7" name="Subtitle 6"/>
          <p:cNvSpPr>
            <a:spLocks noGrp="1"/>
          </p:cNvSpPr>
          <p:nvPr>
            <p:ph type="subTitle" idx="1"/>
          </p:nvPr>
        </p:nvSpPr>
        <p:spPr/>
        <p:txBody>
          <a:bodyPr/>
          <a:lstStyle/>
          <a:p>
            <a:pPr rtl="1"/>
            <a:r>
              <a:rPr lang="ar-SA" b="1" dirty="0" smtClean="0">
                <a:latin typeface="Arial" pitchFamily="34" charset="0"/>
                <a:cs typeface="Arial" pitchFamily="34" charset="0"/>
              </a:rPr>
              <a:t>المحاضرة الثانية والثالثة</a:t>
            </a:r>
            <a:endParaRPr lang="en-US" b="1" dirty="0">
              <a:latin typeface="Arial" pitchFamily="34" charset="0"/>
              <a:cs typeface="Arial" pitchFamily="34" charset="0"/>
            </a:endParaRPr>
          </a:p>
        </p:txBody>
      </p:sp>
      <p:pic>
        <p:nvPicPr>
          <p:cNvPr id="4" name="Picture Placeholder 3" descr="Open book on table, blurred shelves of books in background"/>
          <p:cNvPicPr>
            <a:picLocks noGrp="1" noChangeAspect="1"/>
          </p:cNvPicPr>
          <p:nvPr>
            <p:ph type="pic" sz="quarter" idx="13"/>
          </p:nvPr>
        </p:nvPicPr>
        <p:blipFill>
          <a:blip r:embed="rId2" cstate="print">
            <a:extLst>
              <a:ext uri="{28A0092B-C50C-407E-A947-70E740481C1C}">
                <a14:useLocalDpi xmlns="" xmlns:a14="http://schemas.microsoft.com/office/drawing/2010/main" val="0"/>
              </a:ext>
            </a:extLst>
          </a:blip>
          <a:srcRect l="8890" r="8890"/>
          <a:stretch>
            <a:fillRect/>
          </a:stretch>
        </p:blipFill>
        <p:spPr/>
      </p:pic>
    </p:spTree>
    <p:extLst>
      <p:ext uri="{BB962C8B-B14F-4D97-AF65-F5344CB8AC3E}">
        <p14:creationId xmlns="" xmlns:p14="http://schemas.microsoft.com/office/powerpoint/2010/main" val="165213399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5713509" y="214290"/>
            <a:ext cx="1519968" cy="923330"/>
          </a:xfrm>
          <a:prstGeom prst="rect">
            <a:avLst/>
          </a:prstGeom>
          <a:noFill/>
        </p:spPr>
        <p:txBody>
          <a:bodyPr wrap="none" lIns="91440" tIns="45720" rIns="91440" bIns="45720">
            <a:spAutoFit/>
          </a:bodyPr>
          <a:lstStyle/>
          <a:p>
            <a:pPr algn="ctr" rtl="1"/>
            <a:r>
              <a:rPr lang="ar-SA" sz="5400" dirty="0" smtClean="0">
                <a:solidFill>
                  <a:schemeClr val="tx1">
                    <a:lumMod val="95000"/>
                    <a:lumOff val="5000"/>
                  </a:schemeClr>
                </a:solidFill>
                <a:latin typeface="Arial" pitchFamily="34" charset="0"/>
                <a:cs typeface="Arial" pitchFamily="34" charset="0"/>
              </a:rPr>
              <a:t>مثال /</a:t>
            </a:r>
            <a:endParaRPr lang="en-US" sz="5400" dirty="0">
              <a:solidFill>
                <a:schemeClr val="tx1">
                  <a:lumMod val="95000"/>
                  <a:lumOff val="5000"/>
                </a:schemeClr>
              </a:solidFill>
              <a:latin typeface="Arial" pitchFamily="34" charset="0"/>
              <a:cs typeface="Arial" pitchFamily="34" charset="0"/>
            </a:endParaRPr>
          </a:p>
        </p:txBody>
      </p:sp>
      <p:sp>
        <p:nvSpPr>
          <p:cNvPr id="4" name="مربع نص 3"/>
          <p:cNvSpPr txBox="1"/>
          <p:nvPr/>
        </p:nvSpPr>
        <p:spPr>
          <a:xfrm>
            <a:off x="227012" y="1905000"/>
            <a:ext cx="7772400" cy="3970318"/>
          </a:xfrm>
          <a:prstGeom prst="rect">
            <a:avLst/>
          </a:prstGeom>
          <a:noFill/>
        </p:spPr>
        <p:txBody>
          <a:bodyPr wrap="square" rtlCol="1">
            <a:spAutoFit/>
          </a:bodyPr>
          <a:lstStyle/>
          <a:p>
            <a:pPr algn="ctr" rtl="1"/>
            <a:r>
              <a:rPr lang="ar-SA" sz="3200" b="1" dirty="0" smtClean="0">
                <a:solidFill>
                  <a:schemeClr val="tx2">
                    <a:lumMod val="60000"/>
                    <a:lumOff val="40000"/>
                  </a:schemeClr>
                </a:solidFill>
                <a:latin typeface="Arial" pitchFamily="34" charset="0"/>
                <a:cs typeface="Arial" pitchFamily="34" charset="0"/>
              </a:rPr>
              <a:t>نفترض وجود زوج وزوجته يستمعون لأخبار الردايو كل صباح اثناء تناول طعام الإفطار وإذا سألناهم عن أسباب استماعهم للراديو قد يردون بأنهم يستمعون الى الردايو من اجل اجل الحصول على المعلومات ومعرفة ما يحدث في المجتمع وهذه هي الوظيفة الظاهره لأسباب إستماعهم للراديو اما الوظيفة الكامنه فقد تكون الاستماع كمبرر لعدم الحديث المتبادل </a:t>
            </a:r>
            <a:endParaRPr lang="en-US" sz="3200" b="1" dirty="0" smtClean="0">
              <a:solidFill>
                <a:schemeClr val="tx2">
                  <a:lumMod val="60000"/>
                  <a:lumOff val="40000"/>
                </a:schemeClr>
              </a:solidFill>
              <a:latin typeface="Arial" pitchFamily="34" charset="0"/>
              <a:cs typeface="Arial" pitchFamily="34" charset="0"/>
            </a:endParaRPr>
          </a:p>
          <a:p>
            <a:pPr algn="ctr" rtl="1"/>
            <a:endParaRPr lang="ar-SA" sz="2800" b="1" dirty="0">
              <a:latin typeface="Arial" pitchFamily="34" charset="0"/>
              <a:cs typeface="Arial" pitchFamily="34" charset="0"/>
            </a:endParaRPr>
          </a:p>
        </p:txBody>
      </p:sp>
      <p:pic>
        <p:nvPicPr>
          <p:cNvPr id="7" name="Picture 6" descr="راديو مهرجانات.gif"/>
          <p:cNvPicPr>
            <a:picLocks noChangeAspect="1"/>
          </p:cNvPicPr>
          <p:nvPr/>
        </p:nvPicPr>
        <p:blipFill>
          <a:blip r:embed="rId2" cstate="print"/>
          <a:stretch>
            <a:fillRect/>
          </a:stretch>
        </p:blipFill>
        <p:spPr>
          <a:xfrm>
            <a:off x="7999412" y="1447800"/>
            <a:ext cx="3915966" cy="4191000"/>
          </a:xfrm>
          <a:prstGeom prst="rect">
            <a:avLst/>
          </a:prstGeom>
          <a:ln>
            <a:noFill/>
          </a:ln>
          <a:effectLst>
            <a:softEdge rad="112500"/>
          </a:effectLst>
        </p:spPr>
      </p:pic>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42458" y="584200"/>
            <a:ext cx="10157354" cy="1397000"/>
          </a:xfrm>
        </p:spPr>
        <p:txBody>
          <a:bodyPr>
            <a:noAutofit/>
          </a:bodyPr>
          <a:lstStyle/>
          <a:p>
            <a:pPr algn="ctr" rtl="1"/>
            <a:r>
              <a:rPr lang="ar-SA" sz="5400" dirty="0" smtClean="0">
                <a:latin typeface="Arial" pitchFamily="34" charset="0"/>
                <a:cs typeface="Arial" pitchFamily="34" charset="0"/>
              </a:rPr>
              <a:t>الوظائف المقصودة وغير المقصودة :</a:t>
            </a:r>
            <a:r>
              <a:rPr lang="en-US" sz="5400" dirty="0" smtClean="0">
                <a:latin typeface="Arial" pitchFamily="34" charset="0"/>
                <a:cs typeface="Arial" pitchFamily="34" charset="0"/>
              </a:rPr>
              <a:t/>
            </a:r>
            <a:br>
              <a:rPr lang="en-US" sz="5400" dirty="0" smtClean="0">
                <a:latin typeface="Arial" pitchFamily="34" charset="0"/>
                <a:cs typeface="Arial" pitchFamily="34" charset="0"/>
              </a:rPr>
            </a:br>
            <a:endParaRPr lang="ar-SA" sz="5400" dirty="0">
              <a:latin typeface="Arial" pitchFamily="34" charset="0"/>
              <a:cs typeface="Arial" pitchFamily="34" charset="0"/>
            </a:endParaRPr>
          </a:p>
        </p:txBody>
      </p:sp>
      <p:sp>
        <p:nvSpPr>
          <p:cNvPr id="3" name="مربع نص 2"/>
          <p:cNvSpPr txBox="1"/>
          <p:nvPr/>
        </p:nvSpPr>
        <p:spPr>
          <a:xfrm>
            <a:off x="1446212" y="2133600"/>
            <a:ext cx="9673992" cy="2985433"/>
          </a:xfrm>
          <a:prstGeom prst="rect">
            <a:avLst/>
          </a:prstGeom>
          <a:noFill/>
        </p:spPr>
        <p:txBody>
          <a:bodyPr wrap="square" rtlCol="1">
            <a:spAutoFit/>
          </a:bodyPr>
          <a:lstStyle/>
          <a:p>
            <a:pPr algn="ctr" rtl="1"/>
            <a:r>
              <a:rPr lang="ar-SA" sz="4000" dirty="0" smtClean="0">
                <a:solidFill>
                  <a:schemeClr val="tx2">
                    <a:lumMod val="60000"/>
                    <a:lumOff val="40000"/>
                  </a:schemeClr>
                </a:solidFill>
                <a:latin typeface="Arial" pitchFamily="34" charset="0"/>
                <a:cs typeface="Arial" pitchFamily="34" charset="0"/>
              </a:rPr>
              <a:t>أي الوظائف الظاهره والوظائف الكامنة لوسائل الاعلام </a:t>
            </a:r>
            <a:endParaRPr lang="en-US" sz="4000" dirty="0" smtClean="0">
              <a:solidFill>
                <a:schemeClr val="tx2">
                  <a:lumMod val="60000"/>
                  <a:lumOff val="40000"/>
                </a:schemeClr>
              </a:solidFill>
              <a:latin typeface="Arial" pitchFamily="34" charset="0"/>
              <a:cs typeface="Arial" pitchFamily="34" charset="0"/>
            </a:endParaRPr>
          </a:p>
          <a:p>
            <a:pPr algn="ctr" rtl="1"/>
            <a:r>
              <a:rPr lang="ar-SA" sz="4000" dirty="0" smtClean="0">
                <a:solidFill>
                  <a:schemeClr val="tx2">
                    <a:lumMod val="60000"/>
                    <a:lumOff val="40000"/>
                  </a:schemeClr>
                </a:solidFill>
                <a:latin typeface="Arial" pitchFamily="34" charset="0"/>
                <a:cs typeface="Arial" pitchFamily="34" charset="0"/>
              </a:rPr>
              <a:t>وقد تحدث هذه الوظائف سواء للمصدر اوللمتلقي فقد يطور المصدر او يبتكر رسائل بقصد معين وتؤدي هذه </a:t>
            </a:r>
            <a:r>
              <a:rPr lang="ar-SA" sz="4000" smtClean="0">
                <a:solidFill>
                  <a:schemeClr val="tx2">
                    <a:lumMod val="60000"/>
                    <a:lumOff val="40000"/>
                  </a:schemeClr>
                </a:solidFill>
                <a:latin typeface="Arial" pitchFamily="34" charset="0"/>
                <a:cs typeface="Arial" pitchFamily="34" charset="0"/>
              </a:rPr>
              <a:t>الرسائل وظائف مختلفة </a:t>
            </a:r>
            <a:r>
              <a:rPr lang="ar-SA" sz="4000" dirty="0" smtClean="0">
                <a:solidFill>
                  <a:schemeClr val="tx2">
                    <a:lumMod val="60000"/>
                    <a:lumOff val="40000"/>
                  </a:schemeClr>
                </a:solidFill>
                <a:latin typeface="Arial" pitchFamily="34" charset="0"/>
                <a:cs typeface="Arial" pitchFamily="34" charset="0"/>
              </a:rPr>
              <a:t>تماما عما كان ينويه المصدر</a:t>
            </a:r>
            <a:endParaRPr lang="en-US" sz="4000" dirty="0" smtClean="0">
              <a:solidFill>
                <a:schemeClr val="tx2">
                  <a:lumMod val="60000"/>
                  <a:lumOff val="40000"/>
                </a:schemeClr>
              </a:solidFill>
              <a:latin typeface="Arial" pitchFamily="34" charset="0"/>
              <a:cs typeface="Arial" pitchFamily="34" charset="0"/>
            </a:endParaRPr>
          </a:p>
          <a:p>
            <a:pPr algn="ctr" rtl="1"/>
            <a:endParaRPr lang="ar-SA" sz="2800" dirty="0">
              <a:latin typeface="Arial" pitchFamily="34" charset="0"/>
              <a:cs typeface="Arial" pitchFamily="34" charset="0"/>
            </a:endParaRPr>
          </a:p>
        </p:txBody>
      </p:sp>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296988" y="990600"/>
            <a:ext cx="9994837" cy="1143000"/>
          </a:xfrm>
        </p:spPr>
        <p:txBody>
          <a:bodyPr>
            <a:noAutofit/>
          </a:bodyPr>
          <a:lstStyle/>
          <a:p>
            <a:pPr algn="ctr" rtl="1"/>
            <a:r>
              <a:rPr lang="ar-SA" sz="5400" dirty="0" smtClean="0">
                <a:solidFill>
                  <a:schemeClr val="tx2">
                    <a:lumMod val="60000"/>
                    <a:lumOff val="40000"/>
                  </a:schemeClr>
                </a:solidFill>
                <a:latin typeface="Arial" pitchFamily="34" charset="0"/>
                <a:cs typeface="Arial" pitchFamily="34" charset="0"/>
              </a:rPr>
              <a:t>مثال /</a:t>
            </a:r>
            <a:r>
              <a:rPr lang="en-US" sz="8800" dirty="0" smtClean="0">
                <a:solidFill>
                  <a:schemeClr val="tx2">
                    <a:lumMod val="60000"/>
                    <a:lumOff val="40000"/>
                  </a:schemeClr>
                </a:solidFill>
                <a:latin typeface="Arial" pitchFamily="34" charset="0"/>
                <a:cs typeface="Arial" pitchFamily="34" charset="0"/>
              </a:rPr>
              <a:t/>
            </a:r>
            <a:br>
              <a:rPr lang="en-US" sz="8800" dirty="0" smtClean="0">
                <a:solidFill>
                  <a:schemeClr val="tx2">
                    <a:lumMod val="60000"/>
                    <a:lumOff val="40000"/>
                  </a:schemeClr>
                </a:solidFill>
                <a:latin typeface="Arial" pitchFamily="34" charset="0"/>
                <a:cs typeface="Arial" pitchFamily="34" charset="0"/>
              </a:rPr>
            </a:br>
            <a:endParaRPr lang="ar-SA" sz="8800" dirty="0">
              <a:solidFill>
                <a:schemeClr val="tx2">
                  <a:lumMod val="60000"/>
                  <a:lumOff val="40000"/>
                </a:schemeClr>
              </a:solidFill>
              <a:latin typeface="Arial" pitchFamily="34" charset="0"/>
              <a:cs typeface="Arial" pitchFamily="34" charset="0"/>
            </a:endParaRPr>
          </a:p>
        </p:txBody>
      </p:sp>
      <p:sp>
        <p:nvSpPr>
          <p:cNvPr id="3" name="مربع نص 2"/>
          <p:cNvSpPr txBox="1"/>
          <p:nvPr/>
        </p:nvSpPr>
        <p:spPr>
          <a:xfrm>
            <a:off x="1" y="1285860"/>
            <a:ext cx="7542211" cy="4832092"/>
          </a:xfrm>
          <a:prstGeom prst="rect">
            <a:avLst/>
          </a:prstGeom>
          <a:noFill/>
        </p:spPr>
        <p:txBody>
          <a:bodyPr wrap="square" rtlCol="1">
            <a:spAutoFit/>
          </a:bodyPr>
          <a:lstStyle/>
          <a:p>
            <a:pPr algn="ctr" rtl="1"/>
            <a:r>
              <a:rPr lang="ar-SA" sz="2800" b="1" dirty="0" smtClean="0">
                <a:solidFill>
                  <a:schemeClr val="tx2">
                    <a:lumMod val="60000"/>
                    <a:lumOff val="40000"/>
                  </a:schemeClr>
                </a:solidFill>
                <a:latin typeface="Arial" pitchFamily="34" charset="0"/>
                <a:cs typeface="Arial" pitchFamily="34" charset="0"/>
              </a:rPr>
              <a:t>عند تقديم الإعلانات فمن الواضح إن الوظيفة المقصودة للإعلان هي جعل الناس</a:t>
            </a:r>
          </a:p>
          <a:p>
            <a:pPr algn="ctr" rtl="1"/>
            <a:r>
              <a:rPr lang="ar-SA" sz="2800" b="1" dirty="0" smtClean="0">
                <a:solidFill>
                  <a:schemeClr val="tx2">
                    <a:lumMod val="60000"/>
                    <a:lumOff val="40000"/>
                  </a:schemeClr>
                </a:solidFill>
                <a:latin typeface="Arial" pitchFamily="34" charset="0"/>
                <a:cs typeface="Arial" pitchFamily="34" charset="0"/>
              </a:rPr>
              <a:t>يشترون السلعة المعلن عنها أو يقبلون على الخدمة المقدمة فالأشخاص الذين يقدمون  </a:t>
            </a:r>
            <a:r>
              <a:rPr lang="ar-SA" sz="2800" b="1" dirty="0" err="1" smtClean="0">
                <a:solidFill>
                  <a:schemeClr val="tx2">
                    <a:lumMod val="60000"/>
                    <a:lumOff val="40000"/>
                  </a:schemeClr>
                </a:solidFill>
                <a:latin typeface="Arial" pitchFamily="34" charset="0"/>
                <a:cs typeface="Arial" pitchFamily="34" charset="0"/>
              </a:rPr>
              <a:t>إعلإنات</a:t>
            </a:r>
            <a:r>
              <a:rPr lang="ar-SA" sz="2800" b="1" dirty="0" smtClean="0">
                <a:solidFill>
                  <a:schemeClr val="tx2">
                    <a:lumMod val="60000"/>
                    <a:lumOff val="40000"/>
                  </a:schemeClr>
                </a:solidFill>
                <a:latin typeface="Arial" pitchFamily="34" charset="0"/>
                <a:cs typeface="Arial" pitchFamily="34" charset="0"/>
              </a:rPr>
              <a:t> السيارات يستهدفون الأشخاص الذين لديهم القدرة على شراء تلك السيارات ومع ذلك لاحظ العلماء ” التنافر ” إن الأشخاص الذين يقبلون على هذا النوع  من الإعلانات هم الذين يمتلكون بالفعل هذا النوع من السيارات المعلن عنها فهم  يتعرضون للإعلان لكي يثبتوا لأنفسهم مدى حكمتهم في اختيار هذا النوع من السيارات وأنهم اتخذوا القرار السليم عند الشراء , وبالتأكيد فإن هذي الوظيفة لم  تكن مقصوده من جانب الذين ابتكروا الإعلان</a:t>
            </a:r>
            <a:endParaRPr lang="ar-SA" sz="2800" b="1" dirty="0">
              <a:solidFill>
                <a:schemeClr val="tx2">
                  <a:lumMod val="60000"/>
                  <a:lumOff val="40000"/>
                </a:schemeClr>
              </a:solidFill>
              <a:latin typeface="Arial" pitchFamily="34" charset="0"/>
              <a:cs typeface="Arial" pitchFamily="34" charset="0"/>
            </a:endParaRPr>
          </a:p>
        </p:txBody>
      </p:sp>
      <p:pic>
        <p:nvPicPr>
          <p:cNvPr id="4" name="Picture 3" descr="e3lanat_1.jpg"/>
          <p:cNvPicPr>
            <a:picLocks noChangeAspect="1"/>
          </p:cNvPicPr>
          <p:nvPr/>
        </p:nvPicPr>
        <p:blipFill>
          <a:blip r:embed="rId2" cstate="print"/>
          <a:stretch>
            <a:fillRect/>
          </a:stretch>
        </p:blipFill>
        <p:spPr>
          <a:xfrm>
            <a:off x="7264076" y="1295400"/>
            <a:ext cx="4924749" cy="3962400"/>
          </a:xfrm>
          <a:prstGeom prst="rect">
            <a:avLst/>
          </a:prstGeom>
          <a:ln>
            <a:noFill/>
          </a:ln>
          <a:effectLst>
            <a:softEdge rad="112500"/>
          </a:effectLst>
        </p:spPr>
      </p:pic>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9782427" y="0"/>
            <a:ext cx="2406398" cy="4953000"/>
            <a:chOff x="4067555" y="788244"/>
            <a:chExt cx="2406398" cy="3328416"/>
          </a:xfrm>
        </p:grpSpPr>
        <p:sp>
          <p:nvSpPr>
            <p:cNvPr id="8" name="Rectangle 7"/>
            <p:cNvSpPr/>
            <p:nvPr/>
          </p:nvSpPr>
          <p:spPr>
            <a:xfrm>
              <a:off x="4067555" y="788244"/>
              <a:ext cx="2406398" cy="3328416"/>
            </a:xfrm>
            <a:prstGeom prst="rect">
              <a:avLst/>
            </a:prstGeom>
          </p:spPr>
          <p:style>
            <a:lnRef idx="2">
              <a:schemeClr val="lt1">
                <a:hueOff val="0"/>
                <a:satOff val="0"/>
                <a:lumOff val="0"/>
                <a:alphaOff val="0"/>
              </a:schemeClr>
            </a:lnRef>
            <a:fillRef idx="1">
              <a:schemeClr val="accent3">
                <a:hueOff val="-3651370"/>
                <a:satOff val="5960"/>
                <a:lumOff val="981"/>
                <a:alphaOff val="0"/>
              </a:schemeClr>
            </a:fillRef>
            <a:effectRef idx="0">
              <a:schemeClr val="accent3">
                <a:hueOff val="-3651370"/>
                <a:satOff val="5960"/>
                <a:lumOff val="981"/>
                <a:alphaOff val="0"/>
              </a:schemeClr>
            </a:effectRef>
            <a:fontRef idx="minor">
              <a:schemeClr val="lt1"/>
            </a:fontRef>
          </p:style>
        </p:sp>
        <p:sp>
          <p:nvSpPr>
            <p:cNvPr id="9" name="Rectangle 8"/>
            <p:cNvSpPr/>
            <p:nvPr/>
          </p:nvSpPr>
          <p:spPr>
            <a:xfrm>
              <a:off x="4067555" y="788244"/>
              <a:ext cx="2406398" cy="33284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56032" tIns="426076" rIns="256032" bIns="256032" numCol="1" spcCol="1270" anchor="t" anchorCtr="0">
              <a:noAutofit/>
            </a:bodyPr>
            <a:lstStyle/>
            <a:p>
              <a:pPr marL="285750" lvl="1" indent="-285750" algn="ctr" defTabSz="1600200" rtl="1">
                <a:lnSpc>
                  <a:spcPct val="90000"/>
                </a:lnSpc>
                <a:spcBef>
                  <a:spcPct val="0"/>
                </a:spcBef>
                <a:spcAft>
                  <a:spcPct val="15000"/>
                </a:spcAft>
              </a:pPr>
              <a:r>
                <a:rPr lang="ar-SA" sz="3600" kern="1200" dirty="0" smtClean="0">
                  <a:latin typeface="Arial" pitchFamily="34" charset="0"/>
                  <a:cs typeface="Arial" pitchFamily="34" charset="0"/>
                </a:rPr>
                <a:t>ثالثا :</a:t>
              </a:r>
            </a:p>
            <a:p>
              <a:pPr marL="285750" lvl="1" indent="-285750" algn="ctr" defTabSz="1600200" rtl="1">
                <a:lnSpc>
                  <a:spcPct val="90000"/>
                </a:lnSpc>
                <a:spcBef>
                  <a:spcPct val="0"/>
                </a:spcBef>
                <a:spcAft>
                  <a:spcPct val="15000"/>
                </a:spcAft>
              </a:pPr>
              <a:r>
                <a:rPr lang="ar-SA" sz="3600" kern="1200" dirty="0" smtClean="0">
                  <a:latin typeface="Arial" pitchFamily="34" charset="0"/>
                  <a:cs typeface="Arial" pitchFamily="34" charset="0"/>
                </a:rPr>
                <a:t>وظائف وسائل الإعلام للمجتمع</a:t>
              </a:r>
              <a:br>
                <a:rPr lang="ar-SA" sz="3600" kern="1200" dirty="0" smtClean="0">
                  <a:latin typeface="Arial" pitchFamily="34" charset="0"/>
                  <a:cs typeface="Arial" pitchFamily="34" charset="0"/>
                </a:rPr>
              </a:br>
              <a:endParaRPr lang="en-US" sz="3600" kern="1200" dirty="0">
                <a:latin typeface="Arial" pitchFamily="34" charset="0"/>
                <a:cs typeface="Arial" pitchFamily="34" charset="0"/>
              </a:endParaRPr>
            </a:p>
          </p:txBody>
        </p:sp>
      </p:grpSp>
      <p:sp>
        <p:nvSpPr>
          <p:cNvPr id="5" name="Rectangle 4"/>
          <p:cNvSpPr/>
          <p:nvPr/>
        </p:nvSpPr>
        <p:spPr>
          <a:xfrm>
            <a:off x="455612" y="1524000"/>
            <a:ext cx="8380413" cy="2554545"/>
          </a:xfrm>
          <a:prstGeom prst="rect">
            <a:avLst/>
          </a:prstGeom>
        </p:spPr>
        <p:txBody>
          <a:bodyPr wrap="square">
            <a:spAutoFit/>
          </a:bodyPr>
          <a:lstStyle/>
          <a:p>
            <a:pPr algn="r" rtl="1"/>
            <a:r>
              <a:rPr lang="ar-SA" sz="3200" dirty="0" smtClean="0">
                <a:latin typeface="Arial" pitchFamily="34" charset="0"/>
                <a:cs typeface="Arial" pitchFamily="34" charset="0"/>
              </a:rPr>
              <a:t>1- مفهوم </a:t>
            </a:r>
            <a:r>
              <a:rPr lang="ar-SA" sz="3200" dirty="0" err="1" smtClean="0">
                <a:latin typeface="Arial" pitchFamily="34" charset="0"/>
                <a:cs typeface="Arial" pitchFamily="34" charset="0"/>
              </a:rPr>
              <a:t>لازويل</a:t>
            </a:r>
            <a:r>
              <a:rPr lang="ar-SA" sz="3200" dirty="0" smtClean="0">
                <a:latin typeface="Arial" pitchFamily="34" charset="0"/>
                <a:cs typeface="Arial" pitchFamily="34" charset="0"/>
              </a:rPr>
              <a:t> للوظائف المجتمعية</a:t>
            </a:r>
          </a:p>
          <a:p>
            <a:pPr algn="r" rtl="1"/>
            <a:r>
              <a:rPr lang="ar-SA" sz="3200" dirty="0" smtClean="0">
                <a:latin typeface="Arial" pitchFamily="34" charset="0"/>
                <a:cs typeface="Arial" pitchFamily="34" charset="0"/>
              </a:rPr>
              <a:t>2- مفهوم </a:t>
            </a:r>
            <a:r>
              <a:rPr lang="ar-SA" sz="3200" dirty="0" err="1" smtClean="0">
                <a:latin typeface="Arial" pitchFamily="34" charset="0"/>
                <a:cs typeface="Arial" pitchFamily="34" charset="0"/>
              </a:rPr>
              <a:t>لازرسفيلد</a:t>
            </a:r>
            <a:r>
              <a:rPr lang="ar-SA" sz="3200" dirty="0" smtClean="0">
                <a:latin typeface="Arial" pitchFamily="34" charset="0"/>
                <a:cs typeface="Arial" pitchFamily="34" charset="0"/>
              </a:rPr>
              <a:t> </a:t>
            </a:r>
            <a:r>
              <a:rPr lang="ar-SA" sz="3200" dirty="0" err="1" smtClean="0">
                <a:latin typeface="Arial" pitchFamily="34" charset="0"/>
                <a:cs typeface="Arial" pitchFamily="34" charset="0"/>
              </a:rPr>
              <a:t>وميرتون</a:t>
            </a:r>
            <a:r>
              <a:rPr lang="ar-SA" sz="3200" dirty="0" smtClean="0">
                <a:latin typeface="Arial" pitchFamily="34" charset="0"/>
                <a:cs typeface="Arial" pitchFamily="34" charset="0"/>
              </a:rPr>
              <a:t> للوظائف المجتمعية</a:t>
            </a:r>
          </a:p>
          <a:p>
            <a:pPr algn="r" rtl="1"/>
            <a:r>
              <a:rPr lang="ar-SA" sz="3200" dirty="0" smtClean="0">
                <a:latin typeface="Arial" pitchFamily="34" charset="0"/>
                <a:cs typeface="Arial" pitchFamily="34" charset="0"/>
              </a:rPr>
              <a:t>3- مفهوم ولبور </a:t>
            </a:r>
            <a:r>
              <a:rPr lang="ar-SA" sz="3200" dirty="0" err="1" smtClean="0">
                <a:latin typeface="Arial" pitchFamily="34" charset="0"/>
                <a:cs typeface="Arial" pitchFamily="34" charset="0"/>
              </a:rPr>
              <a:t>شرام</a:t>
            </a:r>
            <a:r>
              <a:rPr lang="ar-SA" sz="3200" dirty="0" smtClean="0">
                <a:latin typeface="Arial" pitchFamily="34" charset="0"/>
                <a:cs typeface="Arial" pitchFamily="34" charset="0"/>
              </a:rPr>
              <a:t> للوظائف المجتمعية</a:t>
            </a:r>
          </a:p>
          <a:p>
            <a:pPr algn="r" rtl="1"/>
            <a:r>
              <a:rPr lang="ar-SA" sz="3200" dirty="0" smtClean="0">
                <a:latin typeface="Arial" pitchFamily="34" charset="0"/>
                <a:cs typeface="Arial" pitchFamily="34" charset="0"/>
              </a:rPr>
              <a:t>4- مفهوم ”</a:t>
            </a:r>
            <a:r>
              <a:rPr lang="ar-SA" sz="3200" dirty="0" err="1" smtClean="0">
                <a:latin typeface="Arial" pitchFamily="34" charset="0"/>
                <a:cs typeface="Arial" pitchFamily="34" charset="0"/>
              </a:rPr>
              <a:t>ماكويل</a:t>
            </a:r>
            <a:r>
              <a:rPr lang="ar-SA" sz="3200" dirty="0" smtClean="0">
                <a:latin typeface="Arial" pitchFamily="34" charset="0"/>
                <a:cs typeface="Arial" pitchFamily="34" charset="0"/>
              </a:rPr>
              <a:t>“ للوظائف المجتمعية</a:t>
            </a:r>
          </a:p>
          <a:p>
            <a:pPr algn="r" rtl="1"/>
            <a:r>
              <a:rPr lang="ar-SA" sz="3200" dirty="0" smtClean="0">
                <a:latin typeface="Arial" pitchFamily="34" charset="0"/>
                <a:cs typeface="Arial" pitchFamily="34" charset="0"/>
              </a:rPr>
              <a:t>5- مفهوم </a:t>
            </a:r>
            <a:r>
              <a:rPr lang="ar-SA" sz="3200" dirty="0" err="1" smtClean="0">
                <a:latin typeface="Arial" pitchFamily="34" charset="0"/>
                <a:cs typeface="Arial" pitchFamily="34" charset="0"/>
              </a:rPr>
              <a:t>ليزلي</a:t>
            </a:r>
            <a:r>
              <a:rPr lang="ar-SA" sz="3200" dirty="0" smtClean="0">
                <a:latin typeface="Arial" pitchFamily="34" charset="0"/>
                <a:cs typeface="Arial" pitchFamily="34" charset="0"/>
              </a:rPr>
              <a:t> </a:t>
            </a:r>
            <a:r>
              <a:rPr lang="ar-SA" sz="3200" dirty="0" err="1" smtClean="0">
                <a:latin typeface="Arial" pitchFamily="34" charset="0"/>
                <a:cs typeface="Arial" pitchFamily="34" charset="0"/>
              </a:rPr>
              <a:t>مولر</a:t>
            </a:r>
            <a:r>
              <a:rPr lang="ar-SA" sz="3200" dirty="0" smtClean="0">
                <a:latin typeface="Arial" pitchFamily="34" charset="0"/>
                <a:cs typeface="Arial" pitchFamily="34" charset="0"/>
              </a:rPr>
              <a:t> للوظائف المجتمعية</a:t>
            </a:r>
            <a:endParaRPr lang="ar-SA" sz="3200" dirty="0">
              <a:latin typeface="Arial" pitchFamily="34" charset="0"/>
              <a:cs typeface="Arial" pitchFamily="34" charset="0"/>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rtl="1"/>
            <a:r>
              <a:rPr lang="ar-SA" dirty="0" smtClean="0">
                <a:latin typeface="Arial" pitchFamily="34" charset="0"/>
                <a:cs typeface="Arial" pitchFamily="34" charset="0"/>
              </a:rPr>
              <a:t>هارولد </a:t>
            </a:r>
            <a:r>
              <a:rPr lang="ar-SA" dirty="0" err="1" smtClean="0">
                <a:latin typeface="Arial" pitchFamily="34" charset="0"/>
                <a:cs typeface="Arial" pitchFamily="34" charset="0"/>
              </a:rPr>
              <a:t>لازويل</a:t>
            </a:r>
            <a:r>
              <a:rPr lang="ar-SA" dirty="0" smtClean="0">
                <a:latin typeface="Arial" pitchFamily="34" charset="0"/>
                <a:cs typeface="Arial" pitchFamily="34" charset="0"/>
              </a:rPr>
              <a:t> </a:t>
            </a:r>
            <a:endParaRPr lang="ar-SA" dirty="0">
              <a:latin typeface="Arial" pitchFamily="34" charset="0"/>
              <a:cs typeface="Arial" pitchFamily="34" charset="0"/>
            </a:endParaRPr>
          </a:p>
        </p:txBody>
      </p:sp>
      <p:sp>
        <p:nvSpPr>
          <p:cNvPr id="3" name="عنصر نائب للمحتوى 2"/>
          <p:cNvSpPr>
            <a:spLocks noGrp="1"/>
          </p:cNvSpPr>
          <p:nvPr>
            <p:ph idx="1"/>
          </p:nvPr>
        </p:nvSpPr>
        <p:spPr>
          <a:xfrm>
            <a:off x="5256213" y="1219200"/>
            <a:ext cx="6629400" cy="4953000"/>
          </a:xfrm>
        </p:spPr>
        <p:txBody>
          <a:bodyPr>
            <a:normAutofit/>
          </a:bodyPr>
          <a:lstStyle/>
          <a:p>
            <a:pPr algn="r" rtl="1"/>
            <a:endParaRPr lang="ar-SA" sz="3200" dirty="0" smtClean="0">
              <a:latin typeface="Arial" pitchFamily="34" charset="0"/>
              <a:cs typeface="Arial" pitchFamily="34" charset="0"/>
            </a:endParaRPr>
          </a:p>
          <a:p>
            <a:pPr algn="r" rtl="1"/>
            <a:r>
              <a:rPr lang="ar-SA" sz="3200" dirty="0" smtClean="0">
                <a:latin typeface="Arial" pitchFamily="34" charset="0"/>
                <a:cs typeface="Arial" pitchFamily="34" charset="0"/>
              </a:rPr>
              <a:t>هو أحد أهم المؤسسين لعلم الإتصال</a:t>
            </a:r>
          </a:p>
          <a:p>
            <a:pPr algn="r" rtl="1"/>
            <a:r>
              <a:rPr lang="ar-SA" sz="3200" dirty="0" err="1" smtClean="0">
                <a:latin typeface="Arial" pitchFamily="34" charset="0"/>
                <a:cs typeface="Arial" pitchFamily="34" charset="0"/>
              </a:rPr>
              <a:t>إشتهر</a:t>
            </a:r>
            <a:r>
              <a:rPr lang="ar-SA" sz="3200" dirty="0" smtClean="0">
                <a:latin typeface="Arial" pitchFamily="34" charset="0"/>
                <a:cs typeface="Arial" pitchFamily="34" charset="0"/>
              </a:rPr>
              <a:t> بالنموذج اللفظي للاتصال على شكل خمسة أسئلة</a:t>
            </a:r>
          </a:p>
          <a:p>
            <a:pPr algn="r" rtl="1"/>
            <a:r>
              <a:rPr lang="ar-SA" sz="3200" dirty="0" smtClean="0">
                <a:solidFill>
                  <a:schemeClr val="accent3">
                    <a:lumMod val="75000"/>
                  </a:schemeClr>
                </a:solidFill>
                <a:latin typeface="Arial" pitchFamily="34" charset="0"/>
                <a:cs typeface="Arial" pitchFamily="34" charset="0"/>
              </a:rPr>
              <a:t>من؟ يقول ماذا؟ بأي وسيلة؟ لمن؟ </a:t>
            </a:r>
            <a:r>
              <a:rPr lang="ar-SA" sz="3200" dirty="0" err="1" smtClean="0">
                <a:solidFill>
                  <a:schemeClr val="accent3">
                    <a:lumMod val="75000"/>
                  </a:schemeClr>
                </a:solidFill>
                <a:latin typeface="Arial" pitchFamily="34" charset="0"/>
                <a:cs typeface="Arial" pitchFamily="34" charset="0"/>
              </a:rPr>
              <a:t>وماهو</a:t>
            </a:r>
            <a:r>
              <a:rPr lang="ar-SA" sz="3200" dirty="0" smtClean="0">
                <a:solidFill>
                  <a:schemeClr val="accent3">
                    <a:lumMod val="75000"/>
                  </a:schemeClr>
                </a:solidFill>
                <a:latin typeface="Arial" pitchFamily="34" charset="0"/>
                <a:cs typeface="Arial" pitchFamily="34" charset="0"/>
              </a:rPr>
              <a:t> الأثر؟</a:t>
            </a:r>
          </a:p>
          <a:p>
            <a:pPr algn="r" rtl="1"/>
            <a:r>
              <a:rPr lang="ar-SA" sz="3200" dirty="0" smtClean="0">
                <a:solidFill>
                  <a:schemeClr val="accent3">
                    <a:lumMod val="75000"/>
                  </a:schemeClr>
                </a:solidFill>
                <a:latin typeface="Arial" pitchFamily="34" charset="0"/>
                <a:cs typeface="Arial" pitchFamily="34" charset="0"/>
              </a:rPr>
              <a:t>المرسل – الرسالة – الوسيلة – الجمهور -- الأثر</a:t>
            </a:r>
            <a:endParaRPr lang="ar-SA" sz="3200" dirty="0">
              <a:solidFill>
                <a:schemeClr val="accent3">
                  <a:lumMod val="75000"/>
                </a:schemeClr>
              </a:solidFill>
              <a:latin typeface="Arial" pitchFamily="34" charset="0"/>
              <a:cs typeface="Arial" pitchFamily="34" charset="0"/>
            </a:endParaRPr>
          </a:p>
        </p:txBody>
      </p:sp>
      <p:pic>
        <p:nvPicPr>
          <p:cNvPr id="5" name="صورة 4" descr="lasswell1.jpg"/>
          <p:cNvPicPr>
            <a:picLocks noChangeAspect="1"/>
          </p:cNvPicPr>
          <p:nvPr/>
        </p:nvPicPr>
        <p:blipFill>
          <a:blip r:embed="rId2" cstate="print"/>
          <a:stretch>
            <a:fillRect/>
          </a:stretch>
        </p:blipFill>
        <p:spPr>
          <a:xfrm>
            <a:off x="-1588" y="685800"/>
            <a:ext cx="5484542" cy="4840560"/>
          </a:xfrm>
          <a:prstGeom prst="rect">
            <a:avLst/>
          </a:prstGeom>
          <a:ln>
            <a:noFill/>
          </a:ln>
          <a:effectLst>
            <a:softEdge rad="112500"/>
          </a:effectLst>
        </p:spPr>
      </p:pic>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141412" y="2387600"/>
            <a:ext cx="10157354" cy="4470400"/>
          </a:xfrm>
        </p:spPr>
        <p:txBody>
          <a:bodyPr>
            <a:normAutofit/>
          </a:bodyPr>
          <a:lstStyle/>
          <a:p>
            <a:pPr algn="r" rtl="1"/>
            <a:r>
              <a:rPr lang="ar-SA" sz="3200" dirty="0" smtClean="0">
                <a:latin typeface="Arial" pitchFamily="34" charset="0"/>
                <a:cs typeface="Arial" pitchFamily="34" charset="0"/>
              </a:rPr>
              <a:t>1- مراقبة البيئة</a:t>
            </a:r>
          </a:p>
          <a:p>
            <a:pPr algn="r" rtl="1"/>
            <a:r>
              <a:rPr lang="ar-SA" sz="3200" dirty="0" smtClean="0">
                <a:latin typeface="Arial" pitchFamily="34" charset="0"/>
                <a:cs typeface="Arial" pitchFamily="34" charset="0"/>
              </a:rPr>
              <a:t>2- ترابط أجزاء المجتمع في </a:t>
            </a:r>
            <a:r>
              <a:rPr lang="ar-SA" sz="3200" dirty="0" err="1" smtClean="0">
                <a:latin typeface="Arial" pitchFamily="34" charset="0"/>
                <a:cs typeface="Arial" pitchFamily="34" charset="0"/>
              </a:rPr>
              <a:t>الإستجابة</a:t>
            </a:r>
            <a:r>
              <a:rPr lang="ar-SA" sz="3200" dirty="0" smtClean="0">
                <a:latin typeface="Arial" pitchFamily="34" charset="0"/>
                <a:cs typeface="Arial" pitchFamily="34" charset="0"/>
              </a:rPr>
              <a:t> للبيئة</a:t>
            </a:r>
          </a:p>
          <a:p>
            <a:pPr algn="r" rtl="1"/>
            <a:r>
              <a:rPr lang="ar-SA" sz="3200" dirty="0" smtClean="0">
                <a:latin typeface="Arial" pitchFamily="34" charset="0"/>
                <a:cs typeface="Arial" pitchFamily="34" charset="0"/>
              </a:rPr>
              <a:t>3- نقل التراث الإجتماعي عبر الأجيال</a:t>
            </a:r>
          </a:p>
          <a:p>
            <a:pPr algn="r" rtl="1">
              <a:buNone/>
            </a:pPr>
            <a:endParaRPr lang="ar-SA" sz="3200" dirty="0">
              <a:latin typeface="Arial" pitchFamily="34" charset="0"/>
              <a:cs typeface="Arial" pitchFamily="34" charset="0"/>
            </a:endParaRPr>
          </a:p>
        </p:txBody>
      </p:sp>
      <p:pic>
        <p:nvPicPr>
          <p:cNvPr id="4" name="صورة 3" descr="communication.jpg"/>
          <p:cNvPicPr>
            <a:picLocks noChangeAspect="1"/>
          </p:cNvPicPr>
          <p:nvPr/>
        </p:nvPicPr>
        <p:blipFill>
          <a:blip r:embed="rId2" cstate="print"/>
          <a:stretch>
            <a:fillRect/>
          </a:stretch>
        </p:blipFill>
        <p:spPr>
          <a:xfrm>
            <a:off x="303212" y="762000"/>
            <a:ext cx="4895269" cy="4648200"/>
          </a:xfrm>
          <a:prstGeom prst="rect">
            <a:avLst/>
          </a:prstGeom>
          <a:ln>
            <a:noFill/>
          </a:ln>
          <a:effectLst>
            <a:softEdge rad="112500"/>
          </a:effectLst>
        </p:spPr>
      </p:pic>
      <p:sp>
        <p:nvSpPr>
          <p:cNvPr id="5" name="Rectangle 4"/>
          <p:cNvSpPr/>
          <p:nvPr/>
        </p:nvSpPr>
        <p:spPr>
          <a:xfrm>
            <a:off x="5835184" y="838200"/>
            <a:ext cx="5157181" cy="646331"/>
          </a:xfrm>
          <a:prstGeom prst="rect">
            <a:avLst/>
          </a:prstGeom>
        </p:spPr>
        <p:txBody>
          <a:bodyPr wrap="none">
            <a:spAutoFit/>
          </a:bodyPr>
          <a:lstStyle/>
          <a:p>
            <a:pPr algn="r" rtl="1"/>
            <a:r>
              <a:rPr lang="ar-SA"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rPr>
              <a:t>مفهوم </a:t>
            </a:r>
            <a:r>
              <a:rPr lang="ar-SA" sz="36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rPr>
              <a:t>لازويل</a:t>
            </a:r>
            <a:r>
              <a:rPr lang="ar-SA"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rPr>
              <a:t> للوظائف المجتمعية</a:t>
            </a:r>
          </a:p>
        </p:txBody>
      </p:sp>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r" rtl="1"/>
            <a:r>
              <a:rPr lang="ar-SA"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ea typeface="+mn-ea"/>
                <a:cs typeface="Arial" pitchFamily="34" charset="0"/>
              </a:rPr>
              <a:t>مفهوم  </a:t>
            </a:r>
            <a:r>
              <a:rPr lang="ar-SA" sz="36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ea typeface="+mn-ea"/>
                <a:cs typeface="Arial" pitchFamily="34" charset="0"/>
              </a:rPr>
              <a:t>لازرسفيلد</a:t>
            </a:r>
            <a:r>
              <a:rPr lang="ar-SA"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ea typeface="+mn-ea"/>
                <a:cs typeface="Arial" pitchFamily="34" charset="0"/>
              </a:rPr>
              <a:t> </a:t>
            </a:r>
            <a:r>
              <a:rPr lang="ar-SA" sz="36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ea typeface="+mn-ea"/>
                <a:cs typeface="Arial" pitchFamily="34" charset="0"/>
              </a:rPr>
              <a:t>وميرتون</a:t>
            </a:r>
            <a:r>
              <a:rPr lang="ar-SA"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ea typeface="+mn-ea"/>
                <a:cs typeface="Arial" pitchFamily="34" charset="0"/>
              </a:rPr>
              <a:t> للوظائف المجتمعية</a:t>
            </a:r>
            <a:endParaRPr lang="ar-SA"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ea typeface="+mn-ea"/>
              <a:cs typeface="Arial" pitchFamily="34" charset="0"/>
            </a:endParaRPr>
          </a:p>
        </p:txBody>
      </p:sp>
      <p:sp>
        <p:nvSpPr>
          <p:cNvPr id="3" name="عنصر نائب للمحتوى 2"/>
          <p:cNvSpPr>
            <a:spLocks noGrp="1"/>
          </p:cNvSpPr>
          <p:nvPr>
            <p:ph idx="1"/>
          </p:nvPr>
        </p:nvSpPr>
        <p:spPr>
          <a:xfrm>
            <a:off x="5789612" y="2057400"/>
            <a:ext cx="5256451" cy="4470400"/>
          </a:xfrm>
        </p:spPr>
        <p:txBody>
          <a:bodyPr>
            <a:normAutofit/>
          </a:bodyPr>
          <a:lstStyle/>
          <a:p>
            <a:pPr algn="r" rtl="1"/>
            <a:r>
              <a:rPr lang="ar-SA" sz="3200" dirty="0" smtClean="0">
                <a:latin typeface="Arial" pitchFamily="34" charset="0"/>
                <a:cs typeface="Arial" pitchFamily="34" charset="0"/>
              </a:rPr>
              <a:t>1- التشاور (تبادل الآراء)</a:t>
            </a:r>
          </a:p>
          <a:p>
            <a:pPr algn="r" rtl="1"/>
            <a:r>
              <a:rPr lang="ar-SA" sz="3200" dirty="0" smtClean="0">
                <a:latin typeface="Arial" pitchFamily="34" charset="0"/>
                <a:cs typeface="Arial" pitchFamily="34" charset="0"/>
              </a:rPr>
              <a:t>2- تدعيم المعايير الاجتماعية</a:t>
            </a:r>
          </a:p>
          <a:p>
            <a:pPr algn="r" rtl="1"/>
            <a:r>
              <a:rPr lang="ar-SA" sz="3200" dirty="0" smtClean="0">
                <a:latin typeface="Arial" pitchFamily="34" charset="0"/>
                <a:cs typeface="Arial" pitchFamily="34" charset="0"/>
              </a:rPr>
              <a:t>3- التخدير (الخلل الوظيفي)</a:t>
            </a:r>
            <a:endParaRPr lang="ar-SA" sz="3200" dirty="0">
              <a:latin typeface="Arial" pitchFamily="34" charset="0"/>
              <a:cs typeface="Arial" pitchFamily="34" charset="0"/>
            </a:endParaRPr>
          </a:p>
        </p:txBody>
      </p:sp>
      <p:pic>
        <p:nvPicPr>
          <p:cNvPr id="4" name="صورة 3" descr="1576_Lazersfeld_lg.jpg"/>
          <p:cNvPicPr>
            <a:picLocks noChangeAspect="1"/>
          </p:cNvPicPr>
          <p:nvPr/>
        </p:nvPicPr>
        <p:blipFill>
          <a:blip r:embed="rId2" cstate="print"/>
          <a:stretch>
            <a:fillRect/>
          </a:stretch>
        </p:blipFill>
        <p:spPr>
          <a:xfrm>
            <a:off x="455612" y="761999"/>
            <a:ext cx="3609718" cy="3139703"/>
          </a:xfrm>
          <a:prstGeom prst="rect">
            <a:avLst/>
          </a:prstGeom>
          <a:ln>
            <a:noFill/>
          </a:ln>
          <a:effectLst>
            <a:softEdge rad="112500"/>
          </a:effectLst>
        </p:spPr>
      </p:pic>
      <p:pic>
        <p:nvPicPr>
          <p:cNvPr id="5" name="صورة 4" descr="gallery_merton.jpg"/>
          <p:cNvPicPr>
            <a:picLocks noChangeAspect="1"/>
          </p:cNvPicPr>
          <p:nvPr/>
        </p:nvPicPr>
        <p:blipFill>
          <a:blip r:embed="rId3" cstate="print"/>
          <a:stretch>
            <a:fillRect/>
          </a:stretch>
        </p:blipFill>
        <p:spPr>
          <a:xfrm>
            <a:off x="531812" y="3810000"/>
            <a:ext cx="3376341" cy="2836866"/>
          </a:xfrm>
          <a:prstGeom prst="rect">
            <a:avLst/>
          </a:prstGeom>
          <a:ln>
            <a:noFill/>
          </a:ln>
          <a:effectLst>
            <a:softEdge rad="112500"/>
          </a:effectLst>
        </p:spPr>
      </p:pic>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r"/>
            <a:r>
              <a:rPr lang="ar-SA"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ea typeface="+mn-ea"/>
                <a:cs typeface="Arial" pitchFamily="34" charset="0"/>
              </a:rPr>
              <a:t>مفهوم </a:t>
            </a:r>
            <a:r>
              <a:rPr lang="ar-SA" sz="36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ea typeface="+mn-ea"/>
                <a:cs typeface="Arial" pitchFamily="34" charset="0"/>
              </a:rPr>
              <a:t>ولبورشرام</a:t>
            </a:r>
            <a:r>
              <a:rPr lang="ar-SA"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ea typeface="+mn-ea"/>
                <a:cs typeface="Arial" pitchFamily="34" charset="0"/>
              </a:rPr>
              <a:t> للوظائف المجتمعية</a:t>
            </a:r>
            <a:endParaRPr lang="ar-SA"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ea typeface="+mn-ea"/>
              <a:cs typeface="Arial" pitchFamily="34" charset="0"/>
            </a:endParaRPr>
          </a:p>
        </p:txBody>
      </p:sp>
      <p:sp>
        <p:nvSpPr>
          <p:cNvPr id="3" name="عنصر نائب للمحتوى 2"/>
          <p:cNvSpPr>
            <a:spLocks noGrp="1"/>
          </p:cNvSpPr>
          <p:nvPr>
            <p:ph idx="1"/>
          </p:nvPr>
        </p:nvSpPr>
        <p:spPr>
          <a:xfrm>
            <a:off x="5789611" y="1701800"/>
            <a:ext cx="5485051" cy="4470400"/>
          </a:xfrm>
        </p:spPr>
        <p:txBody>
          <a:bodyPr>
            <a:normAutofit/>
          </a:bodyPr>
          <a:lstStyle/>
          <a:p>
            <a:pPr algn="r" rtl="1">
              <a:buNone/>
            </a:pPr>
            <a:r>
              <a:rPr lang="ar-SA" sz="3200" dirty="0" smtClean="0">
                <a:latin typeface="Arial" pitchFamily="34" charset="0"/>
                <a:cs typeface="Arial" pitchFamily="34" charset="0"/>
              </a:rPr>
              <a:t>1- وظيفة المراقب</a:t>
            </a:r>
          </a:p>
          <a:p>
            <a:pPr algn="r" rtl="1">
              <a:buNone/>
            </a:pPr>
            <a:r>
              <a:rPr lang="ar-SA" sz="3200" dirty="0" smtClean="0">
                <a:latin typeface="Arial" pitchFamily="34" charset="0"/>
                <a:cs typeface="Arial" pitchFamily="34" charset="0"/>
              </a:rPr>
              <a:t>2- الوظيفة السياسية</a:t>
            </a:r>
          </a:p>
          <a:p>
            <a:pPr algn="r" rtl="1">
              <a:buNone/>
            </a:pPr>
            <a:r>
              <a:rPr lang="ar-SA" sz="3200" dirty="0" smtClean="0">
                <a:latin typeface="Arial" pitchFamily="34" charset="0"/>
                <a:cs typeface="Arial" pitchFamily="34" charset="0"/>
              </a:rPr>
              <a:t>3- التنشئة</a:t>
            </a:r>
          </a:p>
          <a:p>
            <a:pPr algn="r" rtl="1">
              <a:buNone/>
            </a:pPr>
            <a:endParaRPr lang="ar-SA" sz="3200" dirty="0">
              <a:latin typeface="Arial" pitchFamily="34" charset="0"/>
              <a:cs typeface="Arial" pitchFamily="34" charset="0"/>
            </a:endParaRPr>
          </a:p>
        </p:txBody>
      </p:sp>
      <p:pic>
        <p:nvPicPr>
          <p:cNvPr id="5" name="صورة 4" descr="wilburschrammpic.gif"/>
          <p:cNvPicPr>
            <a:picLocks noChangeAspect="1"/>
          </p:cNvPicPr>
          <p:nvPr/>
        </p:nvPicPr>
        <p:blipFill>
          <a:blip r:embed="rId2" cstate="print"/>
          <a:stretch>
            <a:fillRect/>
          </a:stretch>
        </p:blipFill>
        <p:spPr>
          <a:xfrm>
            <a:off x="608012" y="1143000"/>
            <a:ext cx="3733800" cy="4100781"/>
          </a:xfrm>
          <a:prstGeom prst="rect">
            <a:avLst/>
          </a:prstGeom>
          <a:ln>
            <a:noFill/>
          </a:ln>
          <a:effectLst>
            <a:softEdge rad="112500"/>
          </a:effectLst>
        </p:spPr>
      </p:pic>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r"/>
            <a:r>
              <a:rPr lang="ar-SA"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ea typeface="+mn-ea"/>
                <a:cs typeface="Arial" pitchFamily="34" charset="0"/>
              </a:rPr>
              <a:t>مفهوم ”ماكويل“ للوظائف المجتمعية</a:t>
            </a:r>
            <a:endParaRPr lang="ar-SA"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ea typeface="+mn-ea"/>
              <a:cs typeface="Arial" pitchFamily="34" charset="0"/>
            </a:endParaRPr>
          </a:p>
        </p:txBody>
      </p:sp>
      <p:sp>
        <p:nvSpPr>
          <p:cNvPr id="3" name="عنصر نائب للمحتوى 2"/>
          <p:cNvSpPr>
            <a:spLocks noGrp="1"/>
          </p:cNvSpPr>
          <p:nvPr>
            <p:ph idx="1"/>
          </p:nvPr>
        </p:nvSpPr>
        <p:spPr>
          <a:xfrm>
            <a:off x="5180011" y="1701800"/>
            <a:ext cx="6094651" cy="4470400"/>
          </a:xfrm>
        </p:spPr>
        <p:txBody>
          <a:bodyPr>
            <a:normAutofit/>
          </a:bodyPr>
          <a:lstStyle/>
          <a:p>
            <a:pPr algn="r" rtl="1">
              <a:buNone/>
            </a:pPr>
            <a:r>
              <a:rPr lang="ar-SA" sz="3200" dirty="0" smtClean="0">
                <a:latin typeface="Arial" pitchFamily="34" charset="0"/>
                <a:cs typeface="Arial" pitchFamily="34" charset="0"/>
              </a:rPr>
              <a:t>1- الإعلام</a:t>
            </a:r>
          </a:p>
          <a:p>
            <a:pPr algn="r" rtl="1">
              <a:buNone/>
            </a:pPr>
            <a:r>
              <a:rPr lang="ar-SA" sz="3200" dirty="0" smtClean="0">
                <a:latin typeface="Arial" pitchFamily="34" charset="0"/>
                <a:cs typeface="Arial" pitchFamily="34" charset="0"/>
              </a:rPr>
              <a:t>2- تحقيق التماسك الاجتماعي</a:t>
            </a:r>
          </a:p>
          <a:p>
            <a:pPr algn="r" rtl="1">
              <a:buNone/>
            </a:pPr>
            <a:r>
              <a:rPr lang="ar-SA" sz="3200" dirty="0" smtClean="0">
                <a:latin typeface="Arial" pitchFamily="34" charset="0"/>
                <a:cs typeface="Arial" pitchFamily="34" charset="0"/>
              </a:rPr>
              <a:t>3- تحقيق التواصل الاجتماعي</a:t>
            </a:r>
          </a:p>
          <a:p>
            <a:pPr algn="r" rtl="1">
              <a:buNone/>
            </a:pPr>
            <a:r>
              <a:rPr lang="ar-SA" sz="3200" dirty="0" smtClean="0">
                <a:latin typeface="Arial" pitchFamily="34" charset="0"/>
                <a:cs typeface="Arial" pitchFamily="34" charset="0"/>
              </a:rPr>
              <a:t>4- الترفيه</a:t>
            </a:r>
          </a:p>
          <a:p>
            <a:pPr algn="r" rtl="1">
              <a:buNone/>
            </a:pPr>
            <a:r>
              <a:rPr lang="ar-SA" sz="3200" dirty="0" smtClean="0">
                <a:latin typeface="Arial" pitchFamily="34" charset="0"/>
                <a:cs typeface="Arial" pitchFamily="34" charset="0"/>
              </a:rPr>
              <a:t>5- التعبئة</a:t>
            </a:r>
            <a:endParaRPr lang="ar-SA" sz="3200" dirty="0">
              <a:latin typeface="Arial" pitchFamily="34" charset="0"/>
              <a:cs typeface="Arial" pitchFamily="34" charset="0"/>
            </a:endParaRPr>
          </a:p>
        </p:txBody>
      </p:sp>
      <p:pic>
        <p:nvPicPr>
          <p:cNvPr id="4" name="صورة 3" descr="Picture_3.jpg"/>
          <p:cNvPicPr>
            <a:picLocks noChangeAspect="1"/>
          </p:cNvPicPr>
          <p:nvPr/>
        </p:nvPicPr>
        <p:blipFill>
          <a:blip r:embed="rId2" cstate="print"/>
          <a:stretch>
            <a:fillRect/>
          </a:stretch>
        </p:blipFill>
        <p:spPr>
          <a:xfrm>
            <a:off x="684212" y="990600"/>
            <a:ext cx="4309390" cy="4820767"/>
          </a:xfrm>
          <a:prstGeom prst="rect">
            <a:avLst/>
          </a:prstGeom>
          <a:ln>
            <a:noFill/>
          </a:ln>
          <a:effectLst>
            <a:softEdge rad="112500"/>
          </a:effectLst>
        </p:spPr>
      </p:pic>
    </p:spTree>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5612" y="0"/>
            <a:ext cx="10157354" cy="1397000"/>
          </a:xfrm>
        </p:spPr>
        <p:txBody>
          <a:bodyPr>
            <a:normAutofit/>
          </a:bodyPr>
          <a:lstStyle/>
          <a:p>
            <a:pPr algn="r"/>
            <a:r>
              <a:rPr lang="ar-SA"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ea typeface="+mn-ea"/>
                <a:cs typeface="Arial" pitchFamily="34" charset="0"/>
              </a:rPr>
              <a:t>مفهوم ”ليزلي مولر“ تسع وظائف</a:t>
            </a:r>
            <a:endParaRPr lang="ar-SA"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ea typeface="+mn-ea"/>
              <a:cs typeface="Arial" pitchFamily="34" charset="0"/>
            </a:endParaRPr>
          </a:p>
        </p:txBody>
      </p:sp>
      <p:sp>
        <p:nvSpPr>
          <p:cNvPr id="3" name="عنصر نائب للمحتوى 2"/>
          <p:cNvSpPr>
            <a:spLocks noGrp="1"/>
          </p:cNvSpPr>
          <p:nvPr>
            <p:ph idx="1"/>
          </p:nvPr>
        </p:nvSpPr>
        <p:spPr>
          <a:xfrm>
            <a:off x="303212" y="1701800"/>
            <a:ext cx="11885613" cy="5156200"/>
          </a:xfrm>
        </p:spPr>
        <p:txBody>
          <a:bodyPr>
            <a:noAutofit/>
          </a:bodyPr>
          <a:lstStyle/>
          <a:p>
            <a:pPr algn="r" rtl="1">
              <a:buNone/>
            </a:pPr>
            <a:r>
              <a:rPr lang="ar-SA" sz="2800" dirty="0" smtClean="0">
                <a:latin typeface="Arial" pitchFamily="34" charset="0"/>
                <a:cs typeface="Arial" pitchFamily="34" charset="0"/>
              </a:rPr>
              <a:t>1- وظيفة الأخبار والتزويد بالمعلومات ومراقبة البيئة</a:t>
            </a:r>
          </a:p>
          <a:p>
            <a:pPr algn="r" rtl="1">
              <a:buNone/>
            </a:pPr>
            <a:endParaRPr lang="ar-SA" sz="2800" dirty="0" smtClean="0">
              <a:latin typeface="Arial" pitchFamily="34" charset="0"/>
              <a:cs typeface="Arial" pitchFamily="34" charset="0"/>
            </a:endParaRPr>
          </a:p>
          <a:p>
            <a:pPr algn="r" rtl="1">
              <a:buNone/>
            </a:pPr>
            <a:r>
              <a:rPr lang="ar-SA" sz="2800" dirty="0" smtClean="0">
                <a:latin typeface="Arial" pitchFamily="34" charset="0"/>
                <a:cs typeface="Arial" pitchFamily="34" charset="0"/>
              </a:rPr>
              <a:t>2- الربط والتفسير بهدف تحسين نوعية المعلومات وتوجيه الناس لما يفكروا فيه ويفعلونه</a:t>
            </a:r>
          </a:p>
          <a:p>
            <a:pPr algn="r" rtl="1">
              <a:buNone/>
            </a:pPr>
            <a:endParaRPr lang="ar-SA" sz="2800" dirty="0" smtClean="0">
              <a:latin typeface="Arial" pitchFamily="34" charset="0"/>
              <a:cs typeface="Arial" pitchFamily="34" charset="0"/>
            </a:endParaRPr>
          </a:p>
          <a:p>
            <a:pPr algn="r" rtl="1">
              <a:buNone/>
            </a:pPr>
            <a:r>
              <a:rPr lang="ar-SA" sz="2800" dirty="0" smtClean="0">
                <a:latin typeface="Arial" pitchFamily="34" charset="0"/>
                <a:cs typeface="Arial" pitchFamily="34" charset="0"/>
              </a:rPr>
              <a:t>3- الترفيه وهدفه التحرر العاطفي من التوتر والضغوط والمشكلات</a:t>
            </a:r>
          </a:p>
          <a:p>
            <a:pPr algn="r" rtl="1">
              <a:buNone/>
            </a:pPr>
            <a:endParaRPr lang="ar-SA" sz="2800" dirty="0" smtClean="0">
              <a:latin typeface="Arial" pitchFamily="34" charset="0"/>
              <a:cs typeface="Arial" pitchFamily="34" charset="0"/>
            </a:endParaRPr>
          </a:p>
          <a:p>
            <a:pPr algn="r" rtl="1">
              <a:buNone/>
            </a:pPr>
            <a:r>
              <a:rPr lang="ar-SA" sz="2800" dirty="0" smtClean="0">
                <a:latin typeface="Arial" pitchFamily="34" charset="0"/>
                <a:cs typeface="Arial" pitchFamily="34" charset="0"/>
              </a:rPr>
              <a:t>4- التنشئة الإجتماعية وهدفها المساعدة في توحيد المجتمع من خلال توفير قاعدة مشتركة للمعايير والخبرات الجماعية</a:t>
            </a:r>
          </a:p>
          <a:p>
            <a:pPr algn="r" rtl="1">
              <a:buNone/>
            </a:pPr>
            <a:endParaRPr lang="ar-SA" sz="2800" dirty="0">
              <a:latin typeface="Arial" pitchFamily="34" charset="0"/>
              <a:cs typeface="Arial" pitchFamily="34" charset="0"/>
            </a:endParaRPr>
          </a:p>
        </p:txBody>
      </p:sp>
      <p:pic>
        <p:nvPicPr>
          <p:cNvPr id="4" name="صورة 3" descr="12422368763586840059_white,_green_rounded_rectangle.svg.med.png"/>
          <p:cNvPicPr>
            <a:picLocks noChangeAspect="1"/>
          </p:cNvPicPr>
          <p:nvPr/>
        </p:nvPicPr>
        <p:blipFill>
          <a:blip r:embed="rId2" cstate="print"/>
          <a:stretch>
            <a:fillRect/>
          </a:stretch>
        </p:blipFill>
        <p:spPr>
          <a:xfrm rot="1299670">
            <a:off x="10617546" y="170013"/>
            <a:ext cx="1149577" cy="1193793"/>
          </a:xfrm>
          <a:prstGeom prst="rect">
            <a:avLst/>
          </a:prstGeom>
        </p:spPr>
      </p:pic>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60812" y="838200"/>
            <a:ext cx="7720145" cy="3298825"/>
          </a:xfrm>
        </p:spPr>
        <p:txBody>
          <a:bodyPr>
            <a:noAutofit/>
          </a:bodyPr>
          <a:lstStyle/>
          <a:p>
            <a:pPr algn="ctr" rtl="1"/>
            <a:r>
              <a:rPr lang="ar-SA" sz="7200" dirty="0" smtClean="0">
                <a:solidFill>
                  <a:schemeClr val="tx2">
                    <a:lumMod val="60000"/>
                    <a:lumOff val="40000"/>
                  </a:schemeClr>
                </a:solidFill>
                <a:latin typeface="Arial" pitchFamily="34" charset="0"/>
                <a:cs typeface="Arial" pitchFamily="34" charset="0"/>
              </a:rPr>
              <a:t>وظائف وسائل الاتصال الجماهيرية</a:t>
            </a:r>
            <a:endParaRPr lang="en-US" sz="4400" dirty="0">
              <a:latin typeface="Arial" pitchFamily="34" charset="0"/>
              <a:cs typeface="Arial" pitchFamily="34" charset="0"/>
            </a:endParaRPr>
          </a:p>
        </p:txBody>
      </p:sp>
    </p:spTree>
    <p:extLst>
      <p:ext uri="{BB962C8B-B14F-4D97-AF65-F5344CB8AC3E}">
        <p14:creationId xmlns:p14="http://schemas.microsoft.com/office/powerpoint/2010/main" xmlns="" val="365034032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1447800"/>
            <a:ext cx="11961811" cy="5562600"/>
          </a:xfrm>
        </p:spPr>
        <p:txBody>
          <a:bodyPr>
            <a:normAutofit/>
          </a:bodyPr>
          <a:lstStyle/>
          <a:p>
            <a:pPr algn="r" rtl="1">
              <a:buNone/>
            </a:pPr>
            <a:r>
              <a:rPr lang="ar-SA" sz="2800" dirty="0" smtClean="0">
                <a:latin typeface="Arial" pitchFamily="34" charset="0"/>
                <a:cs typeface="Arial" pitchFamily="34" charset="0"/>
              </a:rPr>
              <a:t>5- التسويق وهدفه ترويج السلع والخدمات</a:t>
            </a:r>
          </a:p>
          <a:p>
            <a:pPr algn="r" rtl="1">
              <a:buNone/>
            </a:pPr>
            <a:endParaRPr lang="ar-SA" sz="2800" dirty="0" smtClean="0">
              <a:latin typeface="Arial" pitchFamily="34" charset="0"/>
              <a:cs typeface="Arial" pitchFamily="34" charset="0"/>
            </a:endParaRPr>
          </a:p>
          <a:p>
            <a:pPr algn="r" rtl="1">
              <a:buNone/>
            </a:pPr>
            <a:r>
              <a:rPr lang="ar-SA" sz="2800" dirty="0" smtClean="0">
                <a:latin typeface="Arial" pitchFamily="34" charset="0"/>
                <a:cs typeface="Arial" pitchFamily="34" charset="0"/>
              </a:rPr>
              <a:t>6- قيادة التغيير الاجتماعي في المجتمع</a:t>
            </a:r>
          </a:p>
          <a:p>
            <a:pPr algn="r" rtl="1">
              <a:buNone/>
            </a:pPr>
            <a:endParaRPr lang="ar-SA" sz="2800" dirty="0" smtClean="0">
              <a:latin typeface="Arial" pitchFamily="34" charset="0"/>
              <a:cs typeface="Arial" pitchFamily="34" charset="0"/>
            </a:endParaRPr>
          </a:p>
          <a:p>
            <a:pPr algn="r" rtl="1">
              <a:buNone/>
            </a:pPr>
            <a:r>
              <a:rPr lang="ar-SA" sz="2800" dirty="0" smtClean="0">
                <a:latin typeface="Arial" pitchFamily="34" charset="0"/>
                <a:cs typeface="Arial" pitchFamily="34" charset="0"/>
              </a:rPr>
              <a:t>7- خلق المثل الإجتماعي وذلك بتقديم النموذج الإيجابي في الشئون العامة والأدب والثقافة والفنون.</a:t>
            </a:r>
          </a:p>
          <a:p>
            <a:pPr algn="r" rtl="1">
              <a:buNone/>
            </a:pPr>
            <a:r>
              <a:rPr lang="ar-SA" sz="2800" dirty="0" smtClean="0">
                <a:latin typeface="Arial" pitchFamily="34" charset="0"/>
                <a:cs typeface="Arial" pitchFamily="34" charset="0"/>
              </a:rPr>
              <a:t>8- الرقابة على مصالح المجتمع وأهدافه</a:t>
            </a:r>
          </a:p>
          <a:p>
            <a:pPr algn="r" rtl="1">
              <a:buNone/>
            </a:pPr>
            <a:endParaRPr lang="ar-SA" sz="2800" dirty="0" smtClean="0">
              <a:latin typeface="Arial" pitchFamily="34" charset="0"/>
              <a:cs typeface="Arial" pitchFamily="34" charset="0"/>
            </a:endParaRPr>
          </a:p>
          <a:p>
            <a:pPr algn="r" rtl="1">
              <a:buNone/>
            </a:pPr>
            <a:r>
              <a:rPr lang="ar-SA" sz="2800" dirty="0" smtClean="0">
                <a:latin typeface="Arial" pitchFamily="34" charset="0"/>
                <a:cs typeface="Arial" pitchFamily="34" charset="0"/>
              </a:rPr>
              <a:t>9- التعليم</a:t>
            </a:r>
          </a:p>
          <a:p>
            <a:pPr algn="r" rtl="1">
              <a:buNone/>
            </a:pPr>
            <a:endParaRPr lang="ar-SA" sz="2800" dirty="0" smtClean="0">
              <a:latin typeface="Arial" pitchFamily="34" charset="0"/>
              <a:cs typeface="Arial" pitchFamily="34" charset="0"/>
            </a:endParaRPr>
          </a:p>
          <a:p>
            <a:endParaRPr lang="ar-SA" dirty="0" smtClean="0"/>
          </a:p>
          <a:p>
            <a:endParaRPr lang="ar-SA" dirty="0"/>
          </a:p>
        </p:txBody>
      </p:sp>
      <p:sp>
        <p:nvSpPr>
          <p:cNvPr id="4" name="Rectangle 3"/>
          <p:cNvSpPr/>
          <p:nvPr/>
        </p:nvSpPr>
        <p:spPr>
          <a:xfrm>
            <a:off x="5270610" y="572869"/>
            <a:ext cx="6843602" cy="646331"/>
          </a:xfrm>
          <a:prstGeom prst="rect">
            <a:avLst/>
          </a:prstGeom>
        </p:spPr>
        <p:txBody>
          <a:bodyPr wrap="square">
            <a:spAutoFit/>
          </a:bodyPr>
          <a:lstStyle/>
          <a:p>
            <a:r>
              <a:rPr lang="ar-SA"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rPr>
              <a:t>مفهوم ”</a:t>
            </a:r>
            <a:r>
              <a:rPr lang="ar-SA" sz="36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rPr>
              <a:t>ليزلي</a:t>
            </a:r>
            <a:r>
              <a:rPr lang="ar-SA"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rPr>
              <a:t> </a:t>
            </a:r>
            <a:r>
              <a:rPr lang="ar-SA" sz="36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rPr>
              <a:t>مولر</a:t>
            </a:r>
            <a:r>
              <a:rPr lang="ar-SA"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rPr>
              <a:t>“ تسع وظائف</a:t>
            </a:r>
            <a:endParaRPr lang="en-US"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endParaRPr>
          </a:p>
        </p:txBody>
      </p:sp>
      <p:pic>
        <p:nvPicPr>
          <p:cNvPr id="5" name="صورة 3" descr="12422368763586840059_white,_green_rounded_rectangle.svg.med.png"/>
          <p:cNvPicPr>
            <a:picLocks noChangeAspect="1"/>
          </p:cNvPicPr>
          <p:nvPr/>
        </p:nvPicPr>
        <p:blipFill>
          <a:blip r:embed="rId2" cstate="print"/>
          <a:stretch>
            <a:fillRect/>
          </a:stretch>
        </p:blipFill>
        <p:spPr>
          <a:xfrm rot="1299670">
            <a:off x="10617546" y="170013"/>
            <a:ext cx="1149577" cy="1193793"/>
          </a:xfrm>
          <a:prstGeom prst="rect">
            <a:avLst/>
          </a:prstGeom>
        </p:spPr>
      </p:pic>
    </p:spTree>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2"/>
          <p:cNvSpPr txBox="1"/>
          <p:nvPr/>
        </p:nvSpPr>
        <p:spPr>
          <a:xfrm>
            <a:off x="0" y="533400"/>
            <a:ext cx="8986314" cy="2785378"/>
          </a:xfrm>
          <a:prstGeom prst="rect">
            <a:avLst/>
          </a:prstGeom>
          <a:noFill/>
        </p:spPr>
        <p:txBody>
          <a:bodyPr wrap="square" rtlCol="1">
            <a:spAutoFit/>
          </a:bodyPr>
          <a:lstStyle/>
          <a:p>
            <a:pPr algn="ctr"/>
            <a:r>
              <a:rPr lang="ar-SA" sz="2500" dirty="0" smtClean="0">
                <a:solidFill>
                  <a:schemeClr val="tx2">
                    <a:lumMod val="60000"/>
                    <a:lumOff val="40000"/>
                  </a:schemeClr>
                </a:solidFill>
                <a:latin typeface="Arial" pitchFamily="34" charset="0"/>
                <a:cs typeface="Arial" pitchFamily="34" charset="0"/>
              </a:rPr>
              <a:t>عندما  نسأل شخص ما , لماذا تقضى الكثير من الوقت في التعرض لوسائل الإعلام ؟؟</a:t>
            </a:r>
          </a:p>
          <a:p>
            <a:pPr algn="ctr"/>
            <a:r>
              <a:rPr lang="ar-SA" sz="2500" dirty="0" smtClean="0">
                <a:solidFill>
                  <a:schemeClr val="tx2">
                    <a:lumMod val="60000"/>
                    <a:lumOff val="40000"/>
                  </a:schemeClr>
                </a:solidFill>
                <a:latin typeface="Arial" pitchFamily="34" charset="0"/>
                <a:cs typeface="Arial" pitchFamily="34" charset="0"/>
              </a:rPr>
              <a:t>نلاحظ أن معظم الأفراد سيردون بالإجابة التقليدية من أجل المعلومات أو من أجل الترفيه</a:t>
            </a:r>
          </a:p>
          <a:p>
            <a:pPr algn="ctr"/>
            <a:r>
              <a:rPr lang="ar-SA" sz="2500" dirty="0" smtClean="0">
                <a:solidFill>
                  <a:schemeClr val="tx2">
                    <a:lumMod val="60000"/>
                    <a:lumOff val="40000"/>
                  </a:schemeClr>
                </a:solidFill>
                <a:latin typeface="Arial" pitchFamily="34" charset="0"/>
                <a:cs typeface="Arial" pitchFamily="34" charset="0"/>
              </a:rPr>
              <a:t>ومثل هذه الإجابات تعد مبسطة وغير واقعية . </a:t>
            </a:r>
          </a:p>
          <a:p>
            <a:pPr algn="ctr"/>
            <a:r>
              <a:rPr lang="ar-SA" sz="2500" dirty="0" smtClean="0">
                <a:solidFill>
                  <a:schemeClr val="tx2">
                    <a:lumMod val="60000"/>
                    <a:lumOff val="40000"/>
                  </a:schemeClr>
                </a:solidFill>
                <a:latin typeface="Arial" pitchFamily="34" charset="0"/>
                <a:cs typeface="Arial" pitchFamily="34" charset="0"/>
              </a:rPr>
              <a:t>فوسائل الإعلام تلعب دوراَ أكثر تعقيداَ لمعظم الناس , إلا أن الدراسات العلمية السابقة أثبتت</a:t>
            </a:r>
          </a:p>
          <a:p>
            <a:pPr algn="ctr"/>
            <a:r>
              <a:rPr lang="ar-SA" sz="2500" dirty="0" smtClean="0">
                <a:solidFill>
                  <a:schemeClr val="tx2">
                    <a:lumMod val="60000"/>
                    <a:lumOff val="40000"/>
                  </a:schemeClr>
                </a:solidFill>
                <a:latin typeface="Arial" pitchFamily="34" charset="0"/>
                <a:cs typeface="Arial" pitchFamily="34" charset="0"/>
              </a:rPr>
              <a:t>الدليل لعدد قليل بعضها ببعض ومتداخلة ومتشابكة . ويمكن تحديد وظائف وسائل الإعلام</a:t>
            </a:r>
          </a:p>
          <a:p>
            <a:pPr algn="ctr"/>
            <a:r>
              <a:rPr lang="ar-SA" sz="2500" dirty="0" smtClean="0">
                <a:solidFill>
                  <a:schemeClr val="tx2">
                    <a:lumMod val="60000"/>
                    <a:lumOff val="40000"/>
                  </a:schemeClr>
                </a:solidFill>
                <a:latin typeface="Arial" pitchFamily="34" charset="0"/>
                <a:cs typeface="Arial" pitchFamily="34" charset="0"/>
              </a:rPr>
              <a:t>للفرد في سبع وظائف أساسية هي :</a:t>
            </a:r>
          </a:p>
        </p:txBody>
      </p:sp>
      <p:sp>
        <p:nvSpPr>
          <p:cNvPr id="5" name="مربع نص 3"/>
          <p:cNvSpPr txBox="1"/>
          <p:nvPr/>
        </p:nvSpPr>
        <p:spPr>
          <a:xfrm>
            <a:off x="1217612" y="3394770"/>
            <a:ext cx="7188186" cy="3539430"/>
          </a:xfrm>
          <a:prstGeom prst="rect">
            <a:avLst/>
          </a:prstGeom>
          <a:noFill/>
        </p:spPr>
        <p:txBody>
          <a:bodyPr wrap="none" rtlCol="1">
            <a:spAutoFit/>
          </a:bodyPr>
          <a:lstStyle/>
          <a:p>
            <a:pPr algn="r" rtl="1"/>
            <a:r>
              <a:rPr lang="ar-SA" sz="3200" dirty="0" smtClean="0">
                <a:solidFill>
                  <a:schemeClr val="tx2">
                    <a:lumMod val="60000"/>
                    <a:lumOff val="40000"/>
                  </a:schemeClr>
                </a:solidFill>
                <a:latin typeface="Arial" pitchFamily="34" charset="0"/>
                <a:cs typeface="Arial" pitchFamily="34" charset="0"/>
              </a:rPr>
              <a:t>1- مراقبة البيئة أو التماس المعلومات .</a:t>
            </a:r>
          </a:p>
          <a:p>
            <a:pPr algn="r" rtl="1"/>
            <a:r>
              <a:rPr lang="ar-SA" sz="3200" dirty="0" smtClean="0">
                <a:solidFill>
                  <a:schemeClr val="tx2">
                    <a:lumMod val="60000"/>
                    <a:lumOff val="40000"/>
                  </a:schemeClr>
                </a:solidFill>
                <a:latin typeface="Arial" pitchFamily="34" charset="0"/>
                <a:cs typeface="Arial" pitchFamily="34" charset="0"/>
              </a:rPr>
              <a:t>2- تطوير مفاهيمنا عن الذات .</a:t>
            </a:r>
          </a:p>
          <a:p>
            <a:pPr algn="r" rtl="1"/>
            <a:r>
              <a:rPr lang="ar-SA" sz="3200" dirty="0" smtClean="0">
                <a:solidFill>
                  <a:schemeClr val="tx2">
                    <a:lumMod val="60000"/>
                    <a:lumOff val="40000"/>
                  </a:schemeClr>
                </a:solidFill>
                <a:latin typeface="Arial" pitchFamily="34" charset="0"/>
                <a:cs typeface="Arial" pitchFamily="34" charset="0"/>
              </a:rPr>
              <a:t>3- تيسير التفاعل الاجتماعي .</a:t>
            </a:r>
          </a:p>
          <a:p>
            <a:pPr algn="r" rtl="1"/>
            <a:r>
              <a:rPr lang="ar-SA" sz="3200" dirty="0" smtClean="0">
                <a:solidFill>
                  <a:schemeClr val="tx2">
                    <a:lumMod val="60000"/>
                    <a:lumOff val="40000"/>
                  </a:schemeClr>
                </a:solidFill>
                <a:latin typeface="Arial" pitchFamily="34" charset="0"/>
                <a:cs typeface="Arial" pitchFamily="34" charset="0"/>
              </a:rPr>
              <a:t>4- بدليل للتفاعل الاجتماعي .</a:t>
            </a:r>
          </a:p>
          <a:p>
            <a:pPr algn="r" rtl="1"/>
            <a:r>
              <a:rPr lang="ar-SA" sz="3200" dirty="0" smtClean="0">
                <a:solidFill>
                  <a:schemeClr val="tx2">
                    <a:lumMod val="60000"/>
                    <a:lumOff val="40000"/>
                  </a:schemeClr>
                </a:solidFill>
                <a:latin typeface="Arial" pitchFamily="34" charset="0"/>
                <a:cs typeface="Arial" pitchFamily="34" charset="0"/>
              </a:rPr>
              <a:t>5- المساعدة في التحرر العاطفي .</a:t>
            </a:r>
          </a:p>
          <a:p>
            <a:pPr algn="r" rtl="1"/>
            <a:r>
              <a:rPr lang="ar-SA" sz="3200" dirty="0" smtClean="0">
                <a:solidFill>
                  <a:schemeClr val="tx2">
                    <a:lumMod val="60000"/>
                    <a:lumOff val="40000"/>
                  </a:schemeClr>
                </a:solidFill>
                <a:latin typeface="Arial" pitchFamily="34" charset="0"/>
                <a:cs typeface="Arial" pitchFamily="34" charset="0"/>
              </a:rPr>
              <a:t>6- المساعدة في الهروب من التوتر والاغتراب .</a:t>
            </a:r>
          </a:p>
          <a:p>
            <a:pPr algn="r" rtl="1"/>
            <a:r>
              <a:rPr lang="ar-SA" sz="3200" dirty="0" smtClean="0">
                <a:solidFill>
                  <a:schemeClr val="tx2">
                    <a:lumMod val="60000"/>
                    <a:lumOff val="40000"/>
                  </a:schemeClr>
                </a:solidFill>
                <a:latin typeface="Arial" pitchFamily="34" charset="0"/>
                <a:cs typeface="Arial" pitchFamily="34" charset="0"/>
              </a:rPr>
              <a:t>7-خلق طقوس يومية تمنحنا الإحساس بالنظام والأمن </a:t>
            </a:r>
            <a:r>
              <a:rPr lang="ar-SA" dirty="0" smtClean="0">
                <a:latin typeface="Arial" pitchFamily="34" charset="0"/>
                <a:cs typeface="Arial" pitchFamily="34" charset="0"/>
              </a:rPr>
              <a:t>.</a:t>
            </a:r>
            <a:endParaRPr lang="ar-SA" dirty="0">
              <a:latin typeface="Arial" pitchFamily="34" charset="0"/>
              <a:cs typeface="Arial" pitchFamily="34" charset="0"/>
            </a:endParaRPr>
          </a:p>
        </p:txBody>
      </p:sp>
      <p:grpSp>
        <p:nvGrpSpPr>
          <p:cNvPr id="6" name="Group 5"/>
          <p:cNvGrpSpPr/>
          <p:nvPr/>
        </p:nvGrpSpPr>
        <p:grpSpPr>
          <a:xfrm>
            <a:off x="9782427" y="0"/>
            <a:ext cx="2406398" cy="4953000"/>
            <a:chOff x="541539" y="788244"/>
            <a:chExt cx="2406398" cy="3328416"/>
          </a:xfrm>
        </p:grpSpPr>
        <p:sp>
          <p:nvSpPr>
            <p:cNvPr id="7" name="Rectangle 6"/>
            <p:cNvSpPr/>
            <p:nvPr/>
          </p:nvSpPr>
          <p:spPr>
            <a:xfrm>
              <a:off x="541539" y="788244"/>
              <a:ext cx="2406398" cy="3328416"/>
            </a:xfrm>
            <a:prstGeom prst="rect">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8" name="Rectangle 7"/>
            <p:cNvSpPr/>
            <p:nvPr/>
          </p:nvSpPr>
          <p:spPr>
            <a:xfrm>
              <a:off x="541539" y="788244"/>
              <a:ext cx="2406398" cy="33284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56032" tIns="426076" rIns="256032" bIns="256032" numCol="1" spcCol="1270" anchor="t" anchorCtr="0">
              <a:noAutofit/>
            </a:bodyPr>
            <a:lstStyle/>
            <a:p>
              <a:pPr marL="285750" lvl="1" indent="-285750" algn="ctr" defTabSz="1600200" rtl="1">
                <a:lnSpc>
                  <a:spcPct val="90000"/>
                </a:lnSpc>
                <a:spcBef>
                  <a:spcPct val="0"/>
                </a:spcBef>
                <a:spcAft>
                  <a:spcPct val="15000"/>
                </a:spcAft>
              </a:pPr>
              <a:r>
                <a:rPr lang="ar-SA" sz="3600" b="1" kern="1200" dirty="0" smtClean="0">
                  <a:latin typeface="Arial" pitchFamily="34" charset="0"/>
                  <a:cs typeface="Arial" pitchFamily="34" charset="0"/>
                </a:rPr>
                <a:t>ثالثا</a:t>
              </a:r>
              <a:r>
                <a:rPr lang="ar-SA" sz="3600" kern="1200" dirty="0" smtClean="0">
                  <a:latin typeface="Arial" pitchFamily="34" charset="0"/>
                  <a:cs typeface="Arial" pitchFamily="34" charset="0"/>
                </a:rPr>
                <a:t> :</a:t>
              </a:r>
            </a:p>
            <a:p>
              <a:pPr marL="285750" lvl="1" indent="-285750" algn="ctr" defTabSz="1600200" rtl="1">
                <a:lnSpc>
                  <a:spcPct val="90000"/>
                </a:lnSpc>
                <a:spcBef>
                  <a:spcPct val="0"/>
                </a:spcBef>
                <a:spcAft>
                  <a:spcPct val="15000"/>
                </a:spcAft>
              </a:pPr>
              <a:r>
                <a:rPr lang="ar-SA" sz="3600" kern="1200" dirty="0" smtClean="0">
                  <a:latin typeface="Arial" pitchFamily="34" charset="0"/>
                  <a:cs typeface="Arial" pitchFamily="34" charset="0"/>
                </a:rPr>
                <a:t>وظائف وسائل الإعلام للفرد </a:t>
              </a:r>
              <a:endParaRPr lang="en-US" sz="3600" kern="1200" dirty="0">
                <a:latin typeface="Arial" pitchFamily="34" charset="0"/>
                <a:cs typeface="Arial" pitchFamily="34" charset="0"/>
              </a:endParaRPr>
            </a:p>
          </p:txBody>
        </p:sp>
      </p:gr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099858" y="-533400"/>
            <a:ext cx="10157354" cy="1397000"/>
          </a:xfrm>
        </p:spPr>
        <p:txBody>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rtl="1"/>
            <a:r>
              <a:rPr lang="ar-SA" sz="48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rPr>
              <a:t>1- مراقبة البيئة أو التماس المعلومات :</a:t>
            </a:r>
            <a:endParaRPr lang="ar-SA" sz="48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endParaRPr>
          </a:p>
        </p:txBody>
      </p:sp>
      <p:sp>
        <p:nvSpPr>
          <p:cNvPr id="3" name="مربع نص 2"/>
          <p:cNvSpPr txBox="1"/>
          <p:nvPr/>
        </p:nvSpPr>
        <p:spPr>
          <a:xfrm>
            <a:off x="684212" y="1447800"/>
            <a:ext cx="10559194" cy="1569660"/>
          </a:xfrm>
          <a:prstGeom prst="rect">
            <a:avLst/>
          </a:prstGeom>
          <a:noFill/>
        </p:spPr>
        <p:txBody>
          <a:bodyPr wrap="square" rtlCol="1">
            <a:spAutoFit/>
          </a:bodyPr>
          <a:lstStyle/>
          <a:p>
            <a:pPr algn="ctr" rtl="1"/>
            <a:r>
              <a:rPr lang="ar-SA" sz="3200" dirty="0" smtClean="0">
                <a:solidFill>
                  <a:schemeClr val="tx2">
                    <a:lumMod val="60000"/>
                    <a:lumOff val="40000"/>
                  </a:schemeClr>
                </a:solidFill>
                <a:latin typeface="Arial" pitchFamily="34" charset="0"/>
                <a:cs typeface="Arial" pitchFamily="34" charset="0"/>
              </a:rPr>
              <a:t>قليل منا يدرك أننا نحصل على كميات شاسعة من المعلومات عن طريق وسائل الإعلام , فالمعلومات</a:t>
            </a:r>
            <a:r>
              <a:rPr lang="en-US" sz="3200" dirty="0" smtClean="0">
                <a:solidFill>
                  <a:schemeClr val="tx2">
                    <a:lumMod val="60000"/>
                    <a:lumOff val="40000"/>
                  </a:schemeClr>
                </a:solidFill>
                <a:latin typeface="Arial" pitchFamily="34" charset="0"/>
                <a:cs typeface="Arial" pitchFamily="34" charset="0"/>
              </a:rPr>
              <a:t> </a:t>
            </a:r>
            <a:r>
              <a:rPr lang="ar-SA" sz="3200" dirty="0" smtClean="0">
                <a:solidFill>
                  <a:schemeClr val="tx2">
                    <a:lumMod val="60000"/>
                    <a:lumOff val="40000"/>
                  </a:schemeClr>
                </a:solidFill>
                <a:latin typeface="Arial" pitchFamily="34" charset="0"/>
                <a:cs typeface="Arial" pitchFamily="34" charset="0"/>
              </a:rPr>
              <a:t>هذه يتم البحث بدون وعى , ويحقق استخدامنا المعلومات وسائل الإعلام هدفين رئيسيين هما :</a:t>
            </a:r>
            <a:endParaRPr lang="ar-SA" sz="3200" dirty="0">
              <a:solidFill>
                <a:schemeClr val="tx2">
                  <a:lumMod val="60000"/>
                  <a:lumOff val="40000"/>
                </a:schemeClr>
              </a:solidFill>
              <a:latin typeface="Arial" pitchFamily="34" charset="0"/>
              <a:cs typeface="Arial" pitchFamily="34" charset="0"/>
            </a:endParaRPr>
          </a:p>
        </p:txBody>
      </p:sp>
      <p:graphicFrame>
        <p:nvGraphicFramePr>
          <p:cNvPr id="9" name="Diagram 8"/>
          <p:cNvGraphicFramePr/>
          <p:nvPr/>
        </p:nvGraphicFramePr>
        <p:xfrm>
          <a:off x="1903412" y="3463572"/>
          <a:ext cx="9067800" cy="33944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5"/>
          <p:cNvSpPr txBox="1"/>
          <p:nvPr/>
        </p:nvSpPr>
        <p:spPr>
          <a:xfrm>
            <a:off x="150812" y="2667000"/>
            <a:ext cx="11885613" cy="3970318"/>
          </a:xfrm>
          <a:prstGeom prst="rect">
            <a:avLst/>
          </a:prstGeom>
          <a:noFill/>
        </p:spPr>
        <p:txBody>
          <a:bodyPr wrap="square" rtlCol="1">
            <a:spAutoFit/>
          </a:bodyPr>
          <a:lstStyle/>
          <a:p>
            <a:pPr algn="ctr" rtl="1"/>
            <a:r>
              <a:rPr lang="ar-SA" sz="3600" dirty="0" smtClean="0">
                <a:solidFill>
                  <a:srgbClr val="7030A0"/>
                </a:solidFill>
                <a:latin typeface="Arial" pitchFamily="34" charset="0"/>
                <a:cs typeface="Arial" pitchFamily="34" charset="0"/>
              </a:rPr>
              <a:t>المعلومات التي نحصل عليها من وسائل الإعلام توجه العديد من سلوكياتنا ,فهي تساعدنا في اختبار الطرق التي نسلكها , والمطاعم التي نذهب إليها والأفلام والبرامج التي يمكن نشاهدها. فهي التي توجه سلوكنا الشرائي,وترشدنا إلى سلوك التصويت الانتخابي مثلاَ , والمعلومات التي نحصل عليها من وسائل الإعلام توجه سلوكنا في العديد من الأمور العامة مثل المدرسة-التعليم-أماكن العمل-وأماكن الترفيه</a:t>
            </a:r>
            <a:r>
              <a:rPr lang="en-US" sz="3600" dirty="0" smtClean="0">
                <a:solidFill>
                  <a:srgbClr val="7030A0"/>
                </a:solidFill>
                <a:latin typeface="Arial" pitchFamily="34" charset="0"/>
                <a:cs typeface="Arial" pitchFamily="34" charset="0"/>
              </a:rPr>
              <a:t> </a:t>
            </a:r>
            <a:r>
              <a:rPr lang="ar-SA" sz="3600" dirty="0" smtClean="0">
                <a:solidFill>
                  <a:srgbClr val="7030A0"/>
                </a:solidFill>
                <a:latin typeface="Arial" pitchFamily="34" charset="0"/>
                <a:cs typeface="Arial" pitchFamily="34" charset="0"/>
              </a:rPr>
              <a:t>فمن خلال مانتعرض أليه في وسائل الإعلام يتكون لدينا مخزون من البناء </a:t>
            </a:r>
            <a:r>
              <a:rPr lang="ar-SA" sz="3600" dirty="0" err="1" smtClean="0">
                <a:solidFill>
                  <a:srgbClr val="7030A0"/>
                </a:solidFill>
                <a:latin typeface="Arial" pitchFamily="34" charset="0"/>
                <a:cs typeface="Arial" pitchFamily="34" charset="0"/>
              </a:rPr>
              <a:t>المعلوماتي</a:t>
            </a:r>
            <a:r>
              <a:rPr lang="en-US" sz="3600" dirty="0" smtClean="0">
                <a:solidFill>
                  <a:srgbClr val="7030A0"/>
                </a:solidFill>
                <a:latin typeface="Arial" pitchFamily="34" charset="0"/>
                <a:cs typeface="Arial" pitchFamily="34" charset="0"/>
              </a:rPr>
              <a:t> </a:t>
            </a:r>
            <a:r>
              <a:rPr lang="ar-SA" sz="3600" dirty="0" smtClean="0">
                <a:solidFill>
                  <a:srgbClr val="7030A0"/>
                </a:solidFill>
                <a:latin typeface="Arial" pitchFamily="34" charset="0"/>
                <a:cs typeface="Arial" pitchFamily="34" charset="0"/>
              </a:rPr>
              <a:t>الذي نستعين به عند مواقف متشابة .</a:t>
            </a:r>
          </a:p>
        </p:txBody>
      </p:sp>
      <p:grpSp>
        <p:nvGrpSpPr>
          <p:cNvPr id="7" name="Group 6"/>
          <p:cNvGrpSpPr/>
          <p:nvPr/>
        </p:nvGrpSpPr>
        <p:grpSpPr>
          <a:xfrm>
            <a:off x="3656012" y="0"/>
            <a:ext cx="4316945" cy="2590167"/>
            <a:chOff x="4749747" y="402130"/>
            <a:chExt cx="4316945" cy="2590167"/>
          </a:xfrm>
        </p:grpSpPr>
        <p:sp>
          <p:nvSpPr>
            <p:cNvPr id="8" name="Rectangle 7"/>
            <p:cNvSpPr/>
            <p:nvPr/>
          </p:nvSpPr>
          <p:spPr>
            <a:xfrm>
              <a:off x="4749747" y="402130"/>
              <a:ext cx="4316945" cy="2590167"/>
            </a:xfrm>
            <a:prstGeom prst="rect">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9" name="Rectangle 8"/>
            <p:cNvSpPr/>
            <p:nvPr/>
          </p:nvSpPr>
          <p:spPr>
            <a:xfrm>
              <a:off x="4749747" y="402130"/>
              <a:ext cx="4316945" cy="259016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ar-SA" sz="6500" kern="1200" dirty="0" smtClean="0">
                  <a:latin typeface="Arial" pitchFamily="34" charset="0"/>
                  <a:cs typeface="Arial" pitchFamily="34" charset="0"/>
                </a:rPr>
                <a:t>(أ)</a:t>
              </a:r>
              <a:endParaRPr lang="en-US" sz="6500" kern="1200" dirty="0" smtClean="0">
                <a:latin typeface="Arial" pitchFamily="34" charset="0"/>
                <a:cs typeface="Arial" pitchFamily="34" charset="0"/>
              </a:endParaRPr>
            </a:p>
            <a:p>
              <a:pPr lvl="0" algn="ctr" defTabSz="2889250">
                <a:lnSpc>
                  <a:spcPct val="90000"/>
                </a:lnSpc>
                <a:spcBef>
                  <a:spcPct val="0"/>
                </a:spcBef>
                <a:spcAft>
                  <a:spcPct val="35000"/>
                </a:spcAft>
              </a:pPr>
              <a:r>
                <a:rPr lang="ar-SA" sz="6500" kern="1200" dirty="0" smtClean="0">
                  <a:latin typeface="Arial" pitchFamily="34" charset="0"/>
                  <a:cs typeface="Arial" pitchFamily="34" charset="0"/>
                </a:rPr>
                <a:t>توجيه سلوكنا</a:t>
              </a:r>
              <a:endParaRPr lang="en-US" sz="6500" kern="1200" dirty="0">
                <a:latin typeface="Arial" pitchFamily="34" charset="0"/>
                <a:cs typeface="Arial" pitchFamily="34" charset="0"/>
              </a:endParaRPr>
            </a:p>
          </p:txBody>
        </p:sp>
      </p:gr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a:off x="684212" y="2819400"/>
            <a:ext cx="10742612" cy="1938992"/>
          </a:xfrm>
          <a:prstGeom prst="rect">
            <a:avLst/>
          </a:prstGeom>
          <a:noFill/>
        </p:spPr>
        <p:txBody>
          <a:bodyPr wrap="square" rtlCol="1">
            <a:spAutoFit/>
          </a:bodyPr>
          <a:lstStyle/>
          <a:p>
            <a:pPr algn="ctr" rtl="1"/>
            <a:r>
              <a:rPr lang="ar-SA" sz="4000" dirty="0" smtClean="0">
                <a:solidFill>
                  <a:schemeClr val="tx1">
                    <a:lumMod val="75000"/>
                  </a:schemeClr>
                </a:solidFill>
                <a:latin typeface="Arial" pitchFamily="34" charset="0"/>
                <a:cs typeface="Arial" pitchFamily="34" charset="0"/>
              </a:rPr>
              <a:t>نحن نستقى من وسائل الإعلام المعلومات التي تعكسها وسائل الإعلام ,  وقد يكون العالم الذي تنقله وسائل الإعلام حقيقي أو غير حقيقي , ولكنه يجعلنا أقل قلقاَ وأكثر فهمناَ .</a:t>
            </a:r>
            <a:endParaRPr lang="ar-SA" sz="4000" dirty="0">
              <a:solidFill>
                <a:schemeClr val="tx1">
                  <a:lumMod val="75000"/>
                </a:schemeClr>
              </a:solidFill>
              <a:latin typeface="Arial" pitchFamily="34" charset="0"/>
              <a:cs typeface="Arial" pitchFamily="34" charset="0"/>
            </a:endParaRPr>
          </a:p>
        </p:txBody>
      </p:sp>
      <p:grpSp>
        <p:nvGrpSpPr>
          <p:cNvPr id="4" name="Group 3"/>
          <p:cNvGrpSpPr/>
          <p:nvPr/>
        </p:nvGrpSpPr>
        <p:grpSpPr>
          <a:xfrm>
            <a:off x="3884612" y="0"/>
            <a:ext cx="4316945" cy="2590167"/>
            <a:chOff x="1106" y="402130"/>
            <a:chExt cx="4316945" cy="2590167"/>
          </a:xfrm>
        </p:grpSpPr>
        <p:sp>
          <p:nvSpPr>
            <p:cNvPr id="5" name="Rectangle 4"/>
            <p:cNvSpPr/>
            <p:nvPr/>
          </p:nvSpPr>
          <p:spPr>
            <a:xfrm>
              <a:off x="1106" y="402130"/>
              <a:ext cx="4316945" cy="2590167"/>
            </a:xfrm>
            <a:prstGeom prst="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6" name="Rectangle 5"/>
            <p:cNvSpPr/>
            <p:nvPr/>
          </p:nvSpPr>
          <p:spPr>
            <a:xfrm>
              <a:off x="1106" y="402130"/>
              <a:ext cx="4316945" cy="259016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ar-SA" sz="6500" kern="1200" dirty="0" smtClean="0">
                  <a:latin typeface="Arial" pitchFamily="34" charset="0"/>
                  <a:cs typeface="Arial" pitchFamily="34" charset="0"/>
                </a:rPr>
                <a:t>(ب)</a:t>
              </a:r>
            </a:p>
            <a:p>
              <a:pPr lvl="0" algn="ctr" defTabSz="2889250">
                <a:lnSpc>
                  <a:spcPct val="90000"/>
                </a:lnSpc>
                <a:spcBef>
                  <a:spcPct val="0"/>
                </a:spcBef>
                <a:spcAft>
                  <a:spcPct val="35000"/>
                </a:spcAft>
              </a:pPr>
              <a:r>
                <a:rPr lang="ar-SA" sz="6500" kern="1200" dirty="0" smtClean="0">
                  <a:latin typeface="Arial" pitchFamily="34" charset="0"/>
                  <a:cs typeface="Arial" pitchFamily="34" charset="0"/>
                </a:rPr>
                <a:t>توجيه فهمنا</a:t>
              </a:r>
              <a:endParaRPr lang="en-US" sz="6500" kern="1200" dirty="0">
                <a:latin typeface="Arial" pitchFamily="34" charset="0"/>
                <a:cs typeface="Arial" pitchFamily="34" charset="0"/>
              </a:endParaRPr>
            </a:p>
          </p:txBody>
        </p:sp>
      </p:gr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p:cNvSpPr txBox="1"/>
          <p:nvPr/>
        </p:nvSpPr>
        <p:spPr>
          <a:xfrm>
            <a:off x="11617513" y="3500438"/>
            <a:ext cx="184730" cy="461665"/>
          </a:xfrm>
          <a:prstGeom prst="rect">
            <a:avLst/>
          </a:prstGeom>
          <a:noFill/>
        </p:spPr>
        <p:txBody>
          <a:bodyPr wrap="none" rtlCol="1">
            <a:spAutoFit/>
          </a:bodyPr>
          <a:lstStyle/>
          <a:p>
            <a:pPr algn="ctr" rtl="1"/>
            <a:endParaRPr lang="ar-SA">
              <a:latin typeface="Arial" pitchFamily="34" charset="0"/>
              <a:cs typeface="Arial" pitchFamily="34" charset="0"/>
            </a:endParaRPr>
          </a:p>
        </p:txBody>
      </p:sp>
      <p:sp>
        <p:nvSpPr>
          <p:cNvPr id="6" name="مربع نص 5"/>
          <p:cNvSpPr txBox="1"/>
          <p:nvPr/>
        </p:nvSpPr>
        <p:spPr>
          <a:xfrm>
            <a:off x="5865812" y="1143000"/>
            <a:ext cx="6323013" cy="3539430"/>
          </a:xfrm>
          <a:prstGeom prst="rect">
            <a:avLst/>
          </a:prstGeom>
          <a:noFill/>
        </p:spPr>
        <p:txBody>
          <a:bodyPr wrap="square" rtlCol="1">
            <a:spAutoFit/>
          </a:bodyPr>
          <a:lstStyle/>
          <a:p>
            <a:pPr algn="ctr" rtl="1"/>
            <a:r>
              <a:rPr lang="ar-SA" sz="3200" dirty="0" smtClean="0">
                <a:solidFill>
                  <a:schemeClr val="tx2">
                    <a:lumMod val="60000"/>
                    <a:lumOff val="40000"/>
                  </a:schemeClr>
                </a:solidFill>
                <a:latin typeface="Arial" pitchFamily="34" charset="0"/>
                <a:cs typeface="Arial" pitchFamily="34" charset="0"/>
              </a:rPr>
              <a:t>بالإضافة إلى دور وسائل الإعلام أيضاَ في فهم أنفسنا , فالمعلومات التي نحصل عليها من</a:t>
            </a:r>
            <a:r>
              <a:rPr lang="en-US" sz="3200" dirty="0" smtClean="0">
                <a:solidFill>
                  <a:schemeClr val="tx2">
                    <a:lumMod val="60000"/>
                    <a:lumOff val="40000"/>
                  </a:schemeClr>
                </a:solidFill>
                <a:latin typeface="Arial" pitchFamily="34" charset="0"/>
                <a:cs typeface="Arial" pitchFamily="34" charset="0"/>
              </a:rPr>
              <a:t> </a:t>
            </a:r>
            <a:r>
              <a:rPr lang="ar-SA" sz="3200" dirty="0" smtClean="0">
                <a:solidFill>
                  <a:schemeClr val="tx2">
                    <a:lumMod val="60000"/>
                    <a:lumOff val="40000"/>
                  </a:schemeClr>
                </a:solidFill>
                <a:latin typeface="Arial" pitchFamily="34" charset="0"/>
                <a:cs typeface="Arial" pitchFamily="34" charset="0"/>
              </a:rPr>
              <a:t>وسائل الإعلام</a:t>
            </a:r>
            <a:r>
              <a:rPr lang="en-US" sz="3200" dirty="0" smtClean="0">
                <a:solidFill>
                  <a:schemeClr val="tx2">
                    <a:lumMod val="60000"/>
                    <a:lumOff val="40000"/>
                  </a:schemeClr>
                </a:solidFill>
                <a:latin typeface="Arial" pitchFamily="34" charset="0"/>
                <a:cs typeface="Arial" pitchFamily="34" charset="0"/>
              </a:rPr>
              <a:t> </a:t>
            </a:r>
            <a:r>
              <a:rPr lang="ar-SA" sz="3200" dirty="0" smtClean="0">
                <a:solidFill>
                  <a:schemeClr val="tx2">
                    <a:lumMod val="60000"/>
                    <a:lumOff val="40000"/>
                  </a:schemeClr>
                </a:solidFill>
                <a:latin typeface="Arial" pitchFamily="34" charset="0"/>
                <a:cs typeface="Arial" pitchFamily="34" charset="0"/>
              </a:rPr>
              <a:t>تتداخل مع ملاحظاتنا عن الناس الآخرين, وكيف يستجيبون لنا,فهي تشكل المادة الخام </a:t>
            </a:r>
            <a:r>
              <a:rPr lang="en-US" sz="3200" dirty="0" smtClean="0">
                <a:solidFill>
                  <a:schemeClr val="tx2">
                    <a:lumMod val="60000"/>
                    <a:lumOff val="40000"/>
                  </a:schemeClr>
                </a:solidFill>
                <a:latin typeface="Arial" pitchFamily="34" charset="0"/>
                <a:cs typeface="Arial" pitchFamily="34" charset="0"/>
              </a:rPr>
              <a:t> </a:t>
            </a:r>
            <a:r>
              <a:rPr lang="ar-SA" sz="3200" dirty="0" smtClean="0">
                <a:solidFill>
                  <a:schemeClr val="tx2">
                    <a:lumMod val="60000"/>
                    <a:lumOff val="40000"/>
                  </a:schemeClr>
                </a:solidFill>
                <a:latin typeface="Arial" pitchFamily="34" charset="0"/>
                <a:cs typeface="Arial" pitchFamily="34" charset="0"/>
              </a:rPr>
              <a:t>التي تطور مفهومنا عن أنفسنا ,</a:t>
            </a:r>
            <a:r>
              <a:rPr lang="en-US" sz="3200" dirty="0" smtClean="0">
                <a:solidFill>
                  <a:schemeClr val="tx2">
                    <a:lumMod val="60000"/>
                    <a:lumOff val="40000"/>
                  </a:schemeClr>
                </a:solidFill>
                <a:latin typeface="Arial" pitchFamily="34" charset="0"/>
                <a:cs typeface="Arial" pitchFamily="34" charset="0"/>
              </a:rPr>
              <a:t> </a:t>
            </a:r>
            <a:r>
              <a:rPr lang="ar-SA" sz="3200" dirty="0" smtClean="0">
                <a:solidFill>
                  <a:schemeClr val="tx2">
                    <a:lumMod val="60000"/>
                    <a:lumOff val="40000"/>
                  </a:schemeClr>
                </a:solidFill>
                <a:latin typeface="Arial" pitchFamily="34" charset="0"/>
                <a:cs typeface="Arial" pitchFamily="34" charset="0"/>
              </a:rPr>
              <a:t>أو من نكون . وتساعدنا وسائل الإعلام على فهم أنفسنا بثلاث طرق هي :</a:t>
            </a:r>
          </a:p>
        </p:txBody>
      </p:sp>
      <p:sp>
        <p:nvSpPr>
          <p:cNvPr id="7" name="Title 6"/>
          <p:cNvSpPr>
            <a:spLocks noGrp="1"/>
          </p:cNvSpPr>
          <p:nvPr>
            <p:ph type="title"/>
          </p:nvPr>
        </p:nvSpPr>
        <p:spPr>
          <a:xfrm>
            <a:off x="4014258" y="0"/>
            <a:ext cx="10157354" cy="1397000"/>
          </a:xfrm>
        </p:spPr>
        <p:txBody>
          <a:bodyPr>
            <a:normAutofit/>
          </a:bodyPr>
          <a:lstStyle/>
          <a:p>
            <a:pPr algn="ctr" rtl="1"/>
            <a:r>
              <a:rPr lang="ar-SA" sz="48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rPr>
              <a:t>2- تطوير مفاهيمنا عن الذات :</a:t>
            </a:r>
            <a:br>
              <a:rPr lang="ar-SA" sz="48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rPr>
            </a:br>
            <a:endParaRPr lang="en-US" sz="48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endParaRPr>
          </a:p>
        </p:txBody>
      </p:sp>
      <p:graphicFrame>
        <p:nvGraphicFramePr>
          <p:cNvPr id="11" name="Diagram 10"/>
          <p:cNvGraphicFramePr/>
          <p:nvPr/>
        </p:nvGraphicFramePr>
        <p:xfrm>
          <a:off x="0" y="914400"/>
          <a:ext cx="7466012" cy="563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991918" y="0"/>
            <a:ext cx="8835249" cy="1397000"/>
          </a:xfrm>
        </p:spPr>
        <p:txBody>
          <a:bodyPr/>
          <a:lstStyle/>
          <a:p>
            <a:pPr algn="ctr" rtl="1"/>
            <a:r>
              <a:rPr lang="ar-SA" sz="5400" dirty="0" smtClean="0">
                <a:latin typeface="Arial" pitchFamily="34" charset="0"/>
                <a:cs typeface="Arial" pitchFamily="34" charset="0"/>
              </a:rPr>
              <a:t>(أ) استكشاف الواقع :</a:t>
            </a:r>
            <a:endParaRPr lang="ar-SA" sz="5400" dirty="0">
              <a:latin typeface="Arial" pitchFamily="34" charset="0"/>
              <a:cs typeface="Arial" pitchFamily="34" charset="0"/>
            </a:endParaRPr>
          </a:p>
        </p:txBody>
      </p:sp>
      <p:sp>
        <p:nvSpPr>
          <p:cNvPr id="3" name="مربع نص 2"/>
          <p:cNvSpPr txBox="1"/>
          <p:nvPr/>
        </p:nvSpPr>
        <p:spPr>
          <a:xfrm>
            <a:off x="227012" y="2811482"/>
            <a:ext cx="11618809" cy="3970318"/>
          </a:xfrm>
          <a:prstGeom prst="rect">
            <a:avLst/>
          </a:prstGeom>
          <a:noFill/>
        </p:spPr>
        <p:txBody>
          <a:bodyPr wrap="square" rtlCol="1">
            <a:spAutoFit/>
          </a:bodyPr>
          <a:lstStyle/>
          <a:p>
            <a:pPr algn="ctr" rtl="1"/>
            <a:r>
              <a:rPr lang="ar-SA" sz="3600" dirty="0" smtClean="0">
                <a:solidFill>
                  <a:schemeClr val="tx2">
                    <a:lumMod val="60000"/>
                    <a:lumOff val="40000"/>
                  </a:schemeClr>
                </a:solidFill>
                <a:latin typeface="Arial" pitchFamily="34" charset="0"/>
                <a:cs typeface="Arial" pitchFamily="34" charset="0"/>
              </a:rPr>
              <a:t>نحن نستكشف الواقع من خلال وسائل الإعلام , فنحن نضع أنفسنا في مواقع هؤلاء</a:t>
            </a:r>
            <a:r>
              <a:rPr lang="en-US" sz="3600" dirty="0" smtClean="0">
                <a:solidFill>
                  <a:schemeClr val="tx2">
                    <a:lumMod val="60000"/>
                    <a:lumOff val="40000"/>
                  </a:schemeClr>
                </a:solidFill>
                <a:latin typeface="Arial" pitchFamily="34" charset="0"/>
                <a:cs typeface="Arial" pitchFamily="34" charset="0"/>
              </a:rPr>
              <a:t> </a:t>
            </a:r>
            <a:r>
              <a:rPr lang="ar-SA" sz="3600" dirty="0" smtClean="0">
                <a:solidFill>
                  <a:schemeClr val="tx2">
                    <a:lumMod val="60000"/>
                    <a:lumOff val="40000"/>
                  </a:schemeClr>
                </a:solidFill>
                <a:latin typeface="Arial" pitchFamily="34" charset="0"/>
                <a:cs typeface="Arial" pitchFamily="34" charset="0"/>
              </a:rPr>
              <a:t>الأشخاص ,</a:t>
            </a:r>
            <a:r>
              <a:rPr lang="en-US" sz="3600" dirty="0" smtClean="0">
                <a:solidFill>
                  <a:schemeClr val="tx2">
                    <a:lumMod val="60000"/>
                    <a:lumOff val="40000"/>
                  </a:schemeClr>
                </a:solidFill>
                <a:latin typeface="Arial" pitchFamily="34" charset="0"/>
                <a:cs typeface="Arial" pitchFamily="34" charset="0"/>
              </a:rPr>
              <a:t> </a:t>
            </a:r>
            <a:r>
              <a:rPr lang="ar-SA" sz="3600" dirty="0" smtClean="0">
                <a:solidFill>
                  <a:schemeClr val="tx2">
                    <a:lumMod val="60000"/>
                    <a:lumOff val="40000"/>
                  </a:schemeClr>
                </a:solidFill>
                <a:latin typeface="Arial" pitchFamily="34" charset="0"/>
                <a:cs typeface="Arial" pitchFamily="34" charset="0"/>
              </a:rPr>
              <a:t>كما نشعر بالتوحد مع بعض الشخصيات التي تعرضها وسائل الإعلام بمرور الوقت ..</a:t>
            </a:r>
            <a:r>
              <a:rPr lang="en-US" sz="3600" dirty="0" smtClean="0">
                <a:solidFill>
                  <a:schemeClr val="tx2">
                    <a:lumMod val="60000"/>
                    <a:lumOff val="40000"/>
                  </a:schemeClr>
                </a:solidFill>
                <a:latin typeface="Arial" pitchFamily="34" charset="0"/>
                <a:cs typeface="Arial" pitchFamily="34" charset="0"/>
              </a:rPr>
              <a:t> </a:t>
            </a:r>
            <a:r>
              <a:rPr lang="ar-SA" sz="3600" dirty="0" smtClean="0">
                <a:solidFill>
                  <a:schemeClr val="tx2">
                    <a:lumMod val="60000"/>
                    <a:lumOff val="40000"/>
                  </a:schemeClr>
                </a:solidFill>
                <a:latin typeface="Arial" pitchFamily="34" charset="0"/>
                <a:cs typeface="Arial" pitchFamily="34" charset="0"/>
              </a:rPr>
              <a:t>فمثلاَ نتخيل أنفسنا نساعد الطيار الجريح ( في فلم اليسنمائي ) أثناء قيادة الطائره حتى  لا تسقط ,</a:t>
            </a:r>
            <a:r>
              <a:rPr lang="en-US" sz="3600" dirty="0" smtClean="0">
                <a:solidFill>
                  <a:schemeClr val="tx2">
                    <a:lumMod val="60000"/>
                    <a:lumOff val="40000"/>
                  </a:schemeClr>
                </a:solidFill>
                <a:latin typeface="Arial" pitchFamily="34" charset="0"/>
                <a:cs typeface="Arial" pitchFamily="34" charset="0"/>
              </a:rPr>
              <a:t> </a:t>
            </a:r>
            <a:r>
              <a:rPr lang="ar-SA" sz="3600" dirty="0" smtClean="0">
                <a:solidFill>
                  <a:schemeClr val="tx2">
                    <a:lumMod val="60000"/>
                    <a:lumOff val="40000"/>
                  </a:schemeClr>
                </a:solidFill>
                <a:latin typeface="Arial" pitchFamily="34" charset="0"/>
                <a:cs typeface="Arial" pitchFamily="34" charset="0"/>
              </a:rPr>
              <a:t>فمن خلال هذا ” التوحد ” مع الشخصيات وسائل الإعلام , </a:t>
            </a:r>
            <a:r>
              <a:rPr lang="en-US" sz="3600" dirty="0" smtClean="0">
                <a:solidFill>
                  <a:schemeClr val="tx2">
                    <a:lumMod val="60000"/>
                    <a:lumOff val="40000"/>
                  </a:schemeClr>
                </a:solidFill>
                <a:latin typeface="Arial" pitchFamily="34" charset="0"/>
                <a:cs typeface="Arial" pitchFamily="34" charset="0"/>
              </a:rPr>
              <a:t> </a:t>
            </a:r>
            <a:r>
              <a:rPr lang="ar-SA" sz="3600" dirty="0" smtClean="0">
                <a:solidFill>
                  <a:schemeClr val="tx2">
                    <a:lumMod val="60000"/>
                    <a:lumOff val="40000"/>
                  </a:schemeClr>
                </a:solidFill>
                <a:latin typeface="Arial" pitchFamily="34" charset="0"/>
                <a:cs typeface="Arial" pitchFamily="34" charset="0"/>
              </a:rPr>
              <a:t>ومن خلال تراكم القراءة والمشاهدة</a:t>
            </a:r>
            <a:r>
              <a:rPr lang="en-US" sz="3600" dirty="0" smtClean="0">
                <a:solidFill>
                  <a:schemeClr val="tx2">
                    <a:lumMod val="60000"/>
                    <a:lumOff val="40000"/>
                  </a:schemeClr>
                </a:solidFill>
                <a:latin typeface="Arial" pitchFamily="34" charset="0"/>
                <a:cs typeface="Arial" pitchFamily="34" charset="0"/>
              </a:rPr>
              <a:t> </a:t>
            </a:r>
            <a:r>
              <a:rPr lang="ar-SA" sz="3600" dirty="0" smtClean="0">
                <a:solidFill>
                  <a:schemeClr val="tx2">
                    <a:lumMod val="60000"/>
                    <a:lumOff val="40000"/>
                  </a:schemeClr>
                </a:solidFill>
                <a:latin typeface="Arial" pitchFamily="34" charset="0"/>
                <a:cs typeface="Arial" pitchFamily="34" charset="0"/>
              </a:rPr>
              <a:t>لأشخاص يشبهوننا ومراقبة كيف يواجهون المواقف المختلفة ,</a:t>
            </a:r>
            <a:r>
              <a:rPr lang="en-US" sz="3600" dirty="0" smtClean="0">
                <a:solidFill>
                  <a:schemeClr val="tx2">
                    <a:lumMod val="60000"/>
                    <a:lumOff val="40000"/>
                  </a:schemeClr>
                </a:solidFill>
                <a:latin typeface="Arial" pitchFamily="34" charset="0"/>
                <a:cs typeface="Arial" pitchFamily="34" charset="0"/>
              </a:rPr>
              <a:t> </a:t>
            </a:r>
            <a:r>
              <a:rPr lang="ar-SA" sz="3600" dirty="0" smtClean="0">
                <a:solidFill>
                  <a:schemeClr val="tx2">
                    <a:lumMod val="60000"/>
                    <a:lumOff val="40000"/>
                  </a:schemeClr>
                </a:solidFill>
                <a:latin typeface="Arial" pitchFamily="34" charset="0"/>
                <a:cs typeface="Arial" pitchFamily="34" charset="0"/>
              </a:rPr>
              <a:t>نحن نبني أفكارنا عن طبيعة العلاقات </a:t>
            </a:r>
            <a:r>
              <a:rPr lang="en-US" sz="3600" dirty="0" smtClean="0">
                <a:solidFill>
                  <a:schemeClr val="tx2">
                    <a:lumMod val="60000"/>
                    <a:lumOff val="40000"/>
                  </a:schemeClr>
                </a:solidFill>
                <a:latin typeface="Arial" pitchFamily="34" charset="0"/>
                <a:cs typeface="Arial" pitchFamily="34" charset="0"/>
              </a:rPr>
              <a:t> </a:t>
            </a:r>
            <a:r>
              <a:rPr lang="ar-SA" sz="3600" dirty="0" smtClean="0">
                <a:solidFill>
                  <a:schemeClr val="tx2">
                    <a:lumMod val="60000"/>
                    <a:lumOff val="40000"/>
                  </a:schemeClr>
                </a:solidFill>
                <a:latin typeface="Arial" pitchFamily="34" charset="0"/>
                <a:cs typeface="Arial" pitchFamily="34" charset="0"/>
              </a:rPr>
              <a:t>مع الناس الآخرين , وما الذي نستطيع أن نفعله .</a:t>
            </a:r>
          </a:p>
        </p:txBody>
      </p:sp>
      <p:grpSp>
        <p:nvGrpSpPr>
          <p:cNvPr id="4" name="Group 3"/>
          <p:cNvGrpSpPr/>
          <p:nvPr/>
        </p:nvGrpSpPr>
        <p:grpSpPr>
          <a:xfrm>
            <a:off x="10456987" y="0"/>
            <a:ext cx="1731838" cy="1731838"/>
            <a:chOff x="2867086" y="263396"/>
            <a:chExt cx="1731838" cy="1731838"/>
          </a:xfrm>
        </p:grpSpPr>
        <p:sp>
          <p:nvSpPr>
            <p:cNvPr id="5" name="Oval 4"/>
            <p:cNvSpPr/>
            <p:nvPr/>
          </p:nvSpPr>
          <p:spPr>
            <a:xfrm>
              <a:off x="2867086" y="263396"/>
              <a:ext cx="1731838" cy="1731838"/>
            </a:xfrm>
            <a:prstGeom prst="ellipse">
              <a:avLst/>
            </a:prstGeom>
          </p:spPr>
          <p:style>
            <a:lnRef idx="2">
              <a:schemeClr val="lt1">
                <a:hueOff val="0"/>
                <a:satOff val="0"/>
                <a:lumOff val="0"/>
                <a:alphaOff val="0"/>
              </a:schemeClr>
            </a:lnRef>
            <a:fillRef idx="1">
              <a:schemeClr val="accent2">
                <a:alpha val="50000"/>
                <a:hueOff val="1771404"/>
                <a:satOff val="-8350"/>
                <a:lumOff val="-3529"/>
                <a:alphaOff val="0"/>
              </a:schemeClr>
            </a:fillRef>
            <a:effectRef idx="0">
              <a:schemeClr val="accent2">
                <a:alpha val="50000"/>
                <a:hueOff val="1771404"/>
                <a:satOff val="-8350"/>
                <a:lumOff val="-3529"/>
                <a:alphaOff val="0"/>
              </a:schemeClr>
            </a:effectRef>
            <a:fontRef idx="minor">
              <a:schemeClr val="tx1"/>
            </a:fontRef>
          </p:style>
        </p:sp>
        <p:sp>
          <p:nvSpPr>
            <p:cNvPr id="6" name="Oval 4"/>
            <p:cNvSpPr/>
            <p:nvPr/>
          </p:nvSpPr>
          <p:spPr>
            <a:xfrm>
              <a:off x="3120708" y="517018"/>
              <a:ext cx="1224594" cy="1224594"/>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ar-SA" sz="2900" b="1" kern="1200" smtClean="0">
                  <a:latin typeface="Arial" pitchFamily="34" charset="0"/>
                  <a:cs typeface="Arial" pitchFamily="34" charset="0"/>
                </a:rPr>
                <a:t>استكشاف الواقع </a:t>
              </a:r>
              <a:endParaRPr lang="en-US" sz="2900" b="1" kern="1200" dirty="0">
                <a:latin typeface="Arial" pitchFamily="34" charset="0"/>
                <a:cs typeface="Arial" pitchFamily="34" charset="0"/>
              </a:endParaRPr>
            </a:p>
          </p:txBody>
        </p:sp>
      </p:grpSp>
      <p:pic>
        <p:nvPicPr>
          <p:cNvPr id="7" name="Picture 6" descr="qqqq.jpg"/>
          <p:cNvPicPr>
            <a:picLocks noChangeAspect="1"/>
          </p:cNvPicPr>
          <p:nvPr/>
        </p:nvPicPr>
        <p:blipFill>
          <a:blip r:embed="rId2" cstate="print"/>
          <a:stretch>
            <a:fillRect/>
          </a:stretch>
        </p:blipFill>
        <p:spPr>
          <a:xfrm>
            <a:off x="0" y="0"/>
            <a:ext cx="3808412" cy="2805288"/>
          </a:xfrm>
          <a:prstGeom prst="rect">
            <a:avLst/>
          </a:prstGeom>
          <a:ln>
            <a:noFill/>
          </a:ln>
          <a:effectLst>
            <a:softEdge rad="112500"/>
          </a:effectLst>
        </p:spPr>
      </p:pic>
    </p:spTree>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446212" y="-254000"/>
            <a:ext cx="10157354" cy="1397000"/>
          </a:xfrm>
        </p:spPr>
        <p:txBody>
          <a:bodyPr/>
          <a:lstStyle/>
          <a:p>
            <a:pPr algn="ctr" rtl="1"/>
            <a:r>
              <a:rPr lang="ar-SA" sz="5400" dirty="0" smtClean="0">
                <a:latin typeface="Arial" pitchFamily="34" charset="0"/>
                <a:cs typeface="Arial" pitchFamily="34" charset="0"/>
              </a:rPr>
              <a:t>(ب) عقد مقارنات وأضداد :</a:t>
            </a:r>
            <a:endParaRPr lang="ar-SA" sz="5400" dirty="0">
              <a:latin typeface="Arial" pitchFamily="34" charset="0"/>
              <a:cs typeface="Arial" pitchFamily="34" charset="0"/>
            </a:endParaRPr>
          </a:p>
        </p:txBody>
      </p:sp>
      <p:sp>
        <p:nvSpPr>
          <p:cNvPr id="3" name="مربع نص 2"/>
          <p:cNvSpPr txBox="1"/>
          <p:nvPr/>
        </p:nvSpPr>
        <p:spPr>
          <a:xfrm>
            <a:off x="684212" y="3581400"/>
            <a:ext cx="10896600" cy="2862322"/>
          </a:xfrm>
          <a:prstGeom prst="rect">
            <a:avLst/>
          </a:prstGeom>
          <a:noFill/>
        </p:spPr>
        <p:txBody>
          <a:bodyPr wrap="square" rtlCol="1">
            <a:spAutoFit/>
          </a:bodyPr>
          <a:lstStyle/>
          <a:p>
            <a:pPr algn="ctr" rtl="1"/>
            <a:r>
              <a:rPr lang="ar-SA" sz="3600" dirty="0" smtClean="0">
                <a:solidFill>
                  <a:schemeClr val="tx2">
                    <a:lumMod val="60000"/>
                    <a:lumOff val="40000"/>
                  </a:schemeClr>
                </a:solidFill>
                <a:latin typeface="Arial" pitchFamily="34" charset="0"/>
                <a:cs typeface="Arial" pitchFamily="34" charset="0"/>
              </a:rPr>
              <a:t>أن وساءل الإعلام تجعلنا نعقد مقارنات بين أنفسنا والشخصيات التي نراها على</a:t>
            </a:r>
            <a:r>
              <a:rPr lang="en-US" sz="3600" dirty="0" smtClean="0">
                <a:solidFill>
                  <a:schemeClr val="tx2">
                    <a:lumMod val="60000"/>
                    <a:lumOff val="40000"/>
                  </a:schemeClr>
                </a:solidFill>
                <a:latin typeface="Arial" pitchFamily="34" charset="0"/>
                <a:cs typeface="Arial" pitchFamily="34" charset="0"/>
              </a:rPr>
              <a:t> </a:t>
            </a:r>
            <a:r>
              <a:rPr lang="ar-SA" sz="3600" dirty="0" smtClean="0">
                <a:solidFill>
                  <a:schemeClr val="tx2">
                    <a:lumMod val="60000"/>
                    <a:lumOff val="40000"/>
                  </a:schemeClr>
                </a:solidFill>
                <a:latin typeface="Arial" pitchFamily="34" charset="0"/>
                <a:cs typeface="Arial" pitchFamily="34" charset="0"/>
              </a:rPr>
              <a:t> شاشة التلفزيون أحياناَ ,</a:t>
            </a:r>
            <a:r>
              <a:rPr lang="en-US" sz="3600" dirty="0" smtClean="0">
                <a:solidFill>
                  <a:schemeClr val="tx2">
                    <a:lumMod val="60000"/>
                    <a:lumOff val="40000"/>
                  </a:schemeClr>
                </a:solidFill>
                <a:latin typeface="Arial" pitchFamily="34" charset="0"/>
                <a:cs typeface="Arial" pitchFamily="34" charset="0"/>
              </a:rPr>
              <a:t> </a:t>
            </a:r>
            <a:r>
              <a:rPr lang="ar-SA" sz="3600" dirty="0" smtClean="0">
                <a:solidFill>
                  <a:schemeClr val="tx2">
                    <a:lumMod val="60000"/>
                    <a:lumOff val="40000"/>
                  </a:schemeClr>
                </a:solidFill>
                <a:latin typeface="Arial" pitchFamily="34" charset="0"/>
                <a:cs typeface="Arial" pitchFamily="34" charset="0"/>
              </a:rPr>
              <a:t>ومن خلال ملاحظة أساليب تفاعل</a:t>
            </a:r>
            <a:r>
              <a:rPr lang="en-US" sz="3600" dirty="0" smtClean="0">
                <a:solidFill>
                  <a:schemeClr val="tx2">
                    <a:lumMod val="60000"/>
                    <a:lumOff val="40000"/>
                  </a:schemeClr>
                </a:solidFill>
                <a:latin typeface="Arial" pitchFamily="34" charset="0"/>
                <a:cs typeface="Arial" pitchFamily="34" charset="0"/>
              </a:rPr>
              <a:t> </a:t>
            </a:r>
            <a:r>
              <a:rPr lang="ar-SA" sz="3600" dirty="0" smtClean="0">
                <a:solidFill>
                  <a:schemeClr val="tx2">
                    <a:lumMod val="60000"/>
                    <a:lumOff val="40000"/>
                  </a:schemeClr>
                </a:solidFill>
                <a:latin typeface="Arial" pitchFamily="34" charset="0"/>
                <a:cs typeface="Arial" pitchFamily="34" charset="0"/>
              </a:rPr>
              <a:t>الناس , نستطيع أن نتعرف على  أنفسنا , وقيمنا , والأدوار التي</a:t>
            </a:r>
            <a:r>
              <a:rPr lang="en-US" sz="3600" dirty="0" smtClean="0">
                <a:solidFill>
                  <a:schemeClr val="tx2">
                    <a:lumMod val="60000"/>
                    <a:lumOff val="40000"/>
                  </a:schemeClr>
                </a:solidFill>
                <a:latin typeface="Arial" pitchFamily="34" charset="0"/>
                <a:cs typeface="Arial" pitchFamily="34" charset="0"/>
              </a:rPr>
              <a:t> </a:t>
            </a:r>
            <a:r>
              <a:rPr lang="ar-SA" sz="3600" dirty="0" smtClean="0">
                <a:solidFill>
                  <a:schemeClr val="tx2">
                    <a:lumMod val="60000"/>
                    <a:lumOff val="40000"/>
                  </a:schemeClr>
                </a:solidFill>
                <a:latin typeface="Arial" pitchFamily="34" charset="0"/>
                <a:cs typeface="Arial" pitchFamily="34" charset="0"/>
              </a:rPr>
              <a:t>ينبغي أن نقوم بها , فإنا نحتاج إلى مشاهدة الشخصيات التي نريد أن نتشبه </a:t>
            </a:r>
            <a:r>
              <a:rPr lang="ar-SA" sz="3600" dirty="0" err="1" smtClean="0">
                <a:solidFill>
                  <a:schemeClr val="tx2">
                    <a:lumMod val="60000"/>
                    <a:lumOff val="40000"/>
                  </a:schemeClr>
                </a:solidFill>
                <a:latin typeface="Arial" pitchFamily="34" charset="0"/>
                <a:cs typeface="Arial" pitchFamily="34" charset="0"/>
              </a:rPr>
              <a:t>بها</a:t>
            </a:r>
            <a:r>
              <a:rPr lang="en-US" sz="3600" dirty="0" smtClean="0">
                <a:solidFill>
                  <a:schemeClr val="tx2">
                    <a:lumMod val="60000"/>
                    <a:lumOff val="40000"/>
                  </a:schemeClr>
                </a:solidFill>
                <a:latin typeface="Arial" pitchFamily="34" charset="0"/>
                <a:cs typeface="Arial" pitchFamily="34" charset="0"/>
              </a:rPr>
              <a:t> </a:t>
            </a:r>
            <a:r>
              <a:rPr lang="ar-SA" sz="3600" dirty="0" smtClean="0">
                <a:solidFill>
                  <a:schemeClr val="tx2">
                    <a:lumMod val="60000"/>
                    <a:lumOff val="40000"/>
                  </a:schemeClr>
                </a:solidFill>
                <a:latin typeface="Arial" pitchFamily="34" charset="0"/>
                <a:cs typeface="Arial" pitchFamily="34" charset="0"/>
              </a:rPr>
              <a:t>, ونحتاج أيضا إلى مشاهدة</a:t>
            </a:r>
            <a:r>
              <a:rPr lang="en-US" sz="3600" dirty="0" smtClean="0">
                <a:solidFill>
                  <a:schemeClr val="tx2">
                    <a:lumMod val="60000"/>
                    <a:lumOff val="40000"/>
                  </a:schemeClr>
                </a:solidFill>
                <a:latin typeface="Arial" pitchFamily="34" charset="0"/>
                <a:cs typeface="Arial" pitchFamily="34" charset="0"/>
              </a:rPr>
              <a:t> </a:t>
            </a:r>
            <a:r>
              <a:rPr lang="ar-SA" sz="3600" dirty="0" smtClean="0">
                <a:solidFill>
                  <a:schemeClr val="tx2">
                    <a:lumMod val="60000"/>
                    <a:lumOff val="40000"/>
                  </a:schemeClr>
                </a:solidFill>
                <a:latin typeface="Arial" pitchFamily="34" charset="0"/>
                <a:cs typeface="Arial" pitchFamily="34" charset="0"/>
              </a:rPr>
              <a:t>الشخصيات التي لا نرغب في التشبه </a:t>
            </a:r>
            <a:r>
              <a:rPr lang="ar-SA" sz="3600" dirty="0" err="1" smtClean="0">
                <a:solidFill>
                  <a:schemeClr val="tx2">
                    <a:lumMod val="60000"/>
                    <a:lumOff val="40000"/>
                  </a:schemeClr>
                </a:solidFill>
                <a:latin typeface="Arial" pitchFamily="34" charset="0"/>
                <a:cs typeface="Arial" pitchFamily="34" charset="0"/>
              </a:rPr>
              <a:t>بها</a:t>
            </a:r>
            <a:r>
              <a:rPr lang="ar-SA" sz="3600" dirty="0" smtClean="0">
                <a:solidFill>
                  <a:schemeClr val="tx2">
                    <a:lumMod val="60000"/>
                    <a:lumOff val="40000"/>
                  </a:schemeClr>
                </a:solidFill>
                <a:latin typeface="Arial" pitchFamily="34" charset="0"/>
                <a:cs typeface="Arial" pitchFamily="34" charset="0"/>
              </a:rPr>
              <a:t> .</a:t>
            </a:r>
          </a:p>
        </p:txBody>
      </p:sp>
      <p:grpSp>
        <p:nvGrpSpPr>
          <p:cNvPr id="4" name="Group 3"/>
          <p:cNvGrpSpPr/>
          <p:nvPr/>
        </p:nvGrpSpPr>
        <p:grpSpPr>
          <a:xfrm>
            <a:off x="10437812" y="0"/>
            <a:ext cx="1731838" cy="1731838"/>
            <a:chOff x="4818627" y="3643564"/>
            <a:chExt cx="1731838" cy="1731838"/>
          </a:xfrm>
        </p:grpSpPr>
        <p:sp>
          <p:nvSpPr>
            <p:cNvPr id="5" name="Oval 4"/>
            <p:cNvSpPr/>
            <p:nvPr/>
          </p:nvSpPr>
          <p:spPr>
            <a:xfrm>
              <a:off x="4818627" y="3643564"/>
              <a:ext cx="1731838" cy="1731838"/>
            </a:xfrm>
            <a:prstGeom prst="ellipse">
              <a:avLst/>
            </a:prstGeom>
          </p:spPr>
          <p:style>
            <a:lnRef idx="2">
              <a:schemeClr val="lt1">
                <a:hueOff val="0"/>
                <a:satOff val="0"/>
                <a:lumOff val="0"/>
                <a:alphaOff val="0"/>
              </a:schemeClr>
            </a:lnRef>
            <a:fillRef idx="1">
              <a:schemeClr val="accent2">
                <a:alpha val="50000"/>
                <a:hueOff val="3542807"/>
                <a:satOff val="-16699"/>
                <a:lumOff val="-7059"/>
                <a:alphaOff val="0"/>
              </a:schemeClr>
            </a:fillRef>
            <a:effectRef idx="0">
              <a:schemeClr val="accent2">
                <a:alpha val="50000"/>
                <a:hueOff val="3542807"/>
                <a:satOff val="-16699"/>
                <a:lumOff val="-7059"/>
                <a:alphaOff val="0"/>
              </a:schemeClr>
            </a:effectRef>
            <a:fontRef idx="minor">
              <a:schemeClr val="tx1"/>
            </a:fontRef>
          </p:style>
        </p:sp>
        <p:sp>
          <p:nvSpPr>
            <p:cNvPr id="6" name="Oval 4"/>
            <p:cNvSpPr/>
            <p:nvPr/>
          </p:nvSpPr>
          <p:spPr>
            <a:xfrm>
              <a:off x="5072249" y="3897186"/>
              <a:ext cx="1224594" cy="1224594"/>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ar-SA" sz="2900" b="1" kern="1200" smtClean="0">
                  <a:latin typeface="Arial" pitchFamily="34" charset="0"/>
                  <a:cs typeface="Arial" pitchFamily="34" charset="0"/>
                </a:rPr>
                <a:t>عقد مقارنات وأضداد </a:t>
              </a:r>
              <a:endParaRPr lang="en-US" sz="2900" b="1" kern="1200">
                <a:latin typeface="Arial" pitchFamily="34" charset="0"/>
                <a:cs typeface="Arial" pitchFamily="34" charset="0"/>
              </a:endParaRPr>
            </a:p>
          </p:txBody>
        </p:sp>
      </p:grpSp>
      <p:pic>
        <p:nvPicPr>
          <p:cNvPr id="7" name="Picture 6" descr="849e0431ce31af0cef77cac801211352.png"/>
          <p:cNvPicPr>
            <a:picLocks noChangeAspect="1"/>
          </p:cNvPicPr>
          <p:nvPr/>
        </p:nvPicPr>
        <p:blipFill>
          <a:blip r:embed="rId2" cstate="print"/>
          <a:stretch>
            <a:fillRect/>
          </a:stretch>
        </p:blipFill>
        <p:spPr>
          <a:xfrm>
            <a:off x="1" y="1"/>
            <a:ext cx="3656011" cy="2733504"/>
          </a:xfrm>
          <a:prstGeom prst="rect">
            <a:avLst/>
          </a:prstGeom>
          <a:ln>
            <a:noFill/>
          </a:ln>
          <a:effectLst>
            <a:softEdge rad="112500"/>
          </a:effectLst>
        </p:spPr>
      </p:pic>
    </p:spTree>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284412" y="381000"/>
            <a:ext cx="8946243" cy="1397000"/>
          </a:xfrm>
        </p:spPr>
        <p:txBody>
          <a:bodyPr>
            <a:normAutofit fontScale="90000"/>
          </a:bodyPr>
          <a:lstStyle/>
          <a:p>
            <a:pPr algn="ctr" rtl="1"/>
            <a:r>
              <a:rPr lang="ar-SA" sz="5400" dirty="0" smtClean="0">
                <a:latin typeface="Arial" pitchFamily="34" charset="0"/>
                <a:cs typeface="Arial" pitchFamily="34" charset="0"/>
              </a:rPr>
              <a:t>(جـ) المساعدة في تجويد </a:t>
            </a:r>
            <a:br>
              <a:rPr lang="ar-SA" sz="5400" dirty="0" smtClean="0">
                <a:latin typeface="Arial" pitchFamily="34" charset="0"/>
                <a:cs typeface="Arial" pitchFamily="34" charset="0"/>
              </a:rPr>
            </a:br>
            <a:r>
              <a:rPr lang="ar-SA" sz="5400" dirty="0" smtClean="0">
                <a:latin typeface="Arial" pitchFamily="34" charset="0"/>
                <a:cs typeface="Arial" pitchFamily="34" charset="0"/>
              </a:rPr>
              <a:t>مهنتنا :</a:t>
            </a:r>
            <a:endParaRPr lang="ar-SA" sz="5400" dirty="0">
              <a:latin typeface="Arial" pitchFamily="34" charset="0"/>
              <a:cs typeface="Arial" pitchFamily="34" charset="0"/>
            </a:endParaRPr>
          </a:p>
        </p:txBody>
      </p:sp>
      <p:sp>
        <p:nvSpPr>
          <p:cNvPr id="3" name="مربع نص 2"/>
          <p:cNvSpPr txBox="1"/>
          <p:nvPr/>
        </p:nvSpPr>
        <p:spPr>
          <a:xfrm>
            <a:off x="836612" y="3429000"/>
            <a:ext cx="10755901" cy="2062103"/>
          </a:xfrm>
          <a:prstGeom prst="rect">
            <a:avLst/>
          </a:prstGeom>
          <a:noFill/>
        </p:spPr>
        <p:txBody>
          <a:bodyPr wrap="square" rtlCol="1">
            <a:spAutoFit/>
          </a:bodyPr>
          <a:lstStyle/>
          <a:p>
            <a:pPr algn="ctr" rtl="1"/>
            <a:r>
              <a:rPr lang="ar-SA" sz="3200" dirty="0" smtClean="0">
                <a:solidFill>
                  <a:schemeClr val="tx2">
                    <a:lumMod val="60000"/>
                    <a:lumOff val="40000"/>
                  </a:schemeClr>
                </a:solidFill>
                <a:latin typeface="Arial" pitchFamily="34" charset="0"/>
                <a:cs typeface="Arial" pitchFamily="34" charset="0"/>
              </a:rPr>
              <a:t>تستخدم وسائل الإعلام في خدمة مجالات عديدة مثل : الطب-الزراعة-الهندسة</a:t>
            </a:r>
            <a:r>
              <a:rPr lang="en-US" sz="3200" dirty="0" smtClean="0">
                <a:solidFill>
                  <a:schemeClr val="tx2">
                    <a:lumMod val="60000"/>
                    <a:lumOff val="40000"/>
                  </a:schemeClr>
                </a:solidFill>
                <a:latin typeface="Arial" pitchFamily="34" charset="0"/>
                <a:cs typeface="Arial" pitchFamily="34" charset="0"/>
              </a:rPr>
              <a:t> </a:t>
            </a:r>
            <a:r>
              <a:rPr lang="ar-SA" sz="3200" dirty="0" smtClean="0">
                <a:solidFill>
                  <a:schemeClr val="tx2">
                    <a:lumMod val="60000"/>
                    <a:lumOff val="40000"/>
                  </a:schemeClr>
                </a:solidFill>
                <a:latin typeface="Arial" pitchFamily="34" charset="0"/>
                <a:cs typeface="Arial" pitchFamily="34" charset="0"/>
              </a:rPr>
              <a:t>التسويق-تقارير الطقس</a:t>
            </a:r>
            <a:r>
              <a:rPr lang="en-US" sz="3200" dirty="0" smtClean="0">
                <a:solidFill>
                  <a:schemeClr val="tx2">
                    <a:lumMod val="60000"/>
                    <a:lumOff val="40000"/>
                  </a:schemeClr>
                </a:solidFill>
                <a:latin typeface="Arial" pitchFamily="34" charset="0"/>
                <a:cs typeface="Arial" pitchFamily="34" charset="0"/>
              </a:rPr>
              <a:t> </a:t>
            </a:r>
            <a:r>
              <a:rPr lang="ar-SA" sz="3200" dirty="0" smtClean="0">
                <a:solidFill>
                  <a:schemeClr val="tx2">
                    <a:lumMod val="60000"/>
                    <a:lumOff val="40000"/>
                  </a:schemeClr>
                </a:solidFill>
                <a:latin typeface="Arial" pitchFamily="34" charset="0"/>
                <a:cs typeface="Arial" pitchFamily="34" charset="0"/>
              </a:rPr>
              <a:t>ونسبة كبيرة من المعلمين يستخدمون المعلومات التي</a:t>
            </a:r>
            <a:r>
              <a:rPr lang="en-US" sz="3200" dirty="0" smtClean="0">
                <a:solidFill>
                  <a:schemeClr val="tx2">
                    <a:lumMod val="60000"/>
                    <a:lumOff val="40000"/>
                  </a:schemeClr>
                </a:solidFill>
                <a:latin typeface="Arial" pitchFamily="34" charset="0"/>
                <a:cs typeface="Arial" pitchFamily="34" charset="0"/>
              </a:rPr>
              <a:t> </a:t>
            </a:r>
            <a:r>
              <a:rPr lang="ar-SA" sz="3200" dirty="0" smtClean="0">
                <a:solidFill>
                  <a:schemeClr val="tx2">
                    <a:lumMod val="60000"/>
                    <a:lumOff val="40000"/>
                  </a:schemeClr>
                </a:solidFill>
                <a:latin typeface="Arial" pitchFamily="34" charset="0"/>
                <a:cs typeface="Arial" pitchFamily="34" charset="0"/>
              </a:rPr>
              <a:t>يحصلون عليها من الصحف والمجلات ,</a:t>
            </a:r>
            <a:r>
              <a:rPr lang="en-US" sz="3200" dirty="0" smtClean="0">
                <a:solidFill>
                  <a:schemeClr val="tx2">
                    <a:lumMod val="60000"/>
                    <a:lumOff val="40000"/>
                  </a:schemeClr>
                </a:solidFill>
                <a:latin typeface="Arial" pitchFamily="34" charset="0"/>
                <a:cs typeface="Arial" pitchFamily="34" charset="0"/>
              </a:rPr>
              <a:t> </a:t>
            </a:r>
            <a:r>
              <a:rPr lang="ar-SA" sz="3200" dirty="0" smtClean="0">
                <a:solidFill>
                  <a:schemeClr val="tx2">
                    <a:lumMod val="60000"/>
                    <a:lumOff val="40000"/>
                  </a:schemeClr>
                </a:solidFill>
                <a:latin typeface="Arial" pitchFamily="34" charset="0"/>
                <a:cs typeface="Arial" pitchFamily="34" charset="0"/>
              </a:rPr>
              <a:t>و التلفزيون والسينما من أجل استخدامها في التدريس .</a:t>
            </a:r>
          </a:p>
        </p:txBody>
      </p:sp>
      <p:grpSp>
        <p:nvGrpSpPr>
          <p:cNvPr id="4" name="Group 3"/>
          <p:cNvGrpSpPr/>
          <p:nvPr/>
        </p:nvGrpSpPr>
        <p:grpSpPr>
          <a:xfrm>
            <a:off x="10456987" y="0"/>
            <a:ext cx="1731838" cy="1731838"/>
            <a:chOff x="915545" y="3643564"/>
            <a:chExt cx="1731838" cy="1731838"/>
          </a:xfrm>
        </p:grpSpPr>
        <p:sp>
          <p:nvSpPr>
            <p:cNvPr id="5" name="Oval 4"/>
            <p:cNvSpPr/>
            <p:nvPr/>
          </p:nvSpPr>
          <p:spPr>
            <a:xfrm>
              <a:off x="915545" y="3643564"/>
              <a:ext cx="1731838" cy="1731838"/>
            </a:xfrm>
            <a:prstGeom prst="ellipse">
              <a:avLst/>
            </a:prstGeom>
          </p:spPr>
          <p:style>
            <a:lnRef idx="2">
              <a:schemeClr val="lt1">
                <a:hueOff val="0"/>
                <a:satOff val="0"/>
                <a:lumOff val="0"/>
                <a:alphaOff val="0"/>
              </a:schemeClr>
            </a:lnRef>
            <a:fillRef idx="1">
              <a:schemeClr val="accent2">
                <a:alpha val="50000"/>
                <a:hueOff val="5314211"/>
                <a:satOff val="-25049"/>
                <a:lumOff val="-10588"/>
                <a:alphaOff val="0"/>
              </a:schemeClr>
            </a:fillRef>
            <a:effectRef idx="0">
              <a:schemeClr val="accent2">
                <a:alpha val="50000"/>
                <a:hueOff val="5314211"/>
                <a:satOff val="-25049"/>
                <a:lumOff val="-10588"/>
                <a:alphaOff val="0"/>
              </a:schemeClr>
            </a:effectRef>
            <a:fontRef idx="minor">
              <a:schemeClr val="tx1"/>
            </a:fontRef>
          </p:style>
        </p:sp>
        <p:sp>
          <p:nvSpPr>
            <p:cNvPr id="6" name="Oval 4"/>
            <p:cNvSpPr/>
            <p:nvPr/>
          </p:nvSpPr>
          <p:spPr>
            <a:xfrm>
              <a:off x="1169167" y="3897186"/>
              <a:ext cx="1224594" cy="1224594"/>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ar-SA" sz="2900" b="1" kern="1200" smtClean="0">
                  <a:latin typeface="Arial" pitchFamily="34" charset="0"/>
                  <a:cs typeface="Arial" pitchFamily="34" charset="0"/>
                </a:rPr>
                <a:t>المساعدة في تجويد مهنتنا </a:t>
              </a:r>
              <a:endParaRPr lang="en-US" sz="2900" b="1" kern="1200" dirty="0">
                <a:latin typeface="Arial" pitchFamily="34" charset="0"/>
                <a:cs typeface="Arial" pitchFamily="34" charset="0"/>
              </a:endParaRPr>
            </a:p>
          </p:txBody>
        </p:sp>
      </p:grpSp>
      <p:pic>
        <p:nvPicPr>
          <p:cNvPr id="7" name="Picture 6" descr="career.jpg"/>
          <p:cNvPicPr>
            <a:picLocks noChangeAspect="1"/>
          </p:cNvPicPr>
          <p:nvPr/>
        </p:nvPicPr>
        <p:blipFill>
          <a:blip r:embed="rId2" cstate="print"/>
          <a:stretch>
            <a:fillRect/>
          </a:stretch>
        </p:blipFill>
        <p:spPr>
          <a:xfrm>
            <a:off x="0" y="0"/>
            <a:ext cx="4189412" cy="3048000"/>
          </a:xfrm>
          <a:prstGeom prst="rect">
            <a:avLst/>
          </a:prstGeom>
          <a:ln>
            <a:noFill/>
          </a:ln>
          <a:effectLst>
            <a:softEdge rad="112500"/>
          </a:effectLst>
        </p:spPr>
      </p:pic>
    </p:spTree>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938058" y="-533400"/>
            <a:ext cx="10157354" cy="1397000"/>
          </a:xfrm>
        </p:spPr>
        <p:txBody>
          <a:bodyPr/>
          <a:lstStyle/>
          <a:p>
            <a:pPr algn="ctr" rtl="1"/>
            <a:r>
              <a:rPr lang="ar-SA" dirty="0" smtClean="0">
                <a:latin typeface="Arial" pitchFamily="34" charset="0"/>
                <a:cs typeface="Arial" pitchFamily="34" charset="0"/>
              </a:rPr>
              <a:t>3</a:t>
            </a:r>
            <a:r>
              <a:rPr lang="ar-SA" sz="48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rPr>
              <a:t>- تسهيل التفاعل الاجتماعي :</a:t>
            </a:r>
            <a:endParaRPr lang="ar-SA" sz="48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endParaRPr>
          </a:p>
        </p:txBody>
      </p:sp>
      <p:sp>
        <p:nvSpPr>
          <p:cNvPr id="3" name="مربع نص 2"/>
          <p:cNvSpPr txBox="1"/>
          <p:nvPr/>
        </p:nvSpPr>
        <p:spPr>
          <a:xfrm>
            <a:off x="608012" y="2438400"/>
            <a:ext cx="11189283" cy="1754326"/>
          </a:xfrm>
          <a:prstGeom prst="rect">
            <a:avLst/>
          </a:prstGeom>
          <a:noFill/>
        </p:spPr>
        <p:txBody>
          <a:bodyPr wrap="square" rtlCol="1">
            <a:spAutoFit/>
          </a:bodyPr>
          <a:lstStyle/>
          <a:p>
            <a:pPr algn="ctr" rtl="1"/>
            <a:r>
              <a:rPr lang="ar-SA" sz="3600" dirty="0" smtClean="0">
                <a:solidFill>
                  <a:schemeClr val="tx2">
                    <a:lumMod val="60000"/>
                    <a:lumOff val="40000"/>
                  </a:schemeClr>
                </a:solidFill>
                <a:latin typeface="Arial" pitchFamily="34" charset="0"/>
                <a:cs typeface="Arial" pitchFamily="34" charset="0"/>
              </a:rPr>
              <a:t>وذلك من خلال تزويدنا بالأشياء التي نتحدث عنها ونمارسها وتزودنا بأرضيه </a:t>
            </a:r>
            <a:r>
              <a:rPr lang="en-US" sz="3600" dirty="0" smtClean="0">
                <a:solidFill>
                  <a:schemeClr val="tx2">
                    <a:lumMod val="60000"/>
                    <a:lumOff val="40000"/>
                  </a:schemeClr>
                </a:solidFill>
                <a:latin typeface="Arial" pitchFamily="34" charset="0"/>
                <a:cs typeface="Arial" pitchFamily="34" charset="0"/>
              </a:rPr>
              <a:t> </a:t>
            </a:r>
            <a:r>
              <a:rPr lang="ar-SA" sz="3600" dirty="0" smtClean="0">
                <a:solidFill>
                  <a:schemeClr val="tx2">
                    <a:lumMod val="60000"/>
                    <a:lumOff val="40000"/>
                  </a:schemeClr>
                </a:solidFill>
                <a:latin typeface="Arial" pitchFamily="34" charset="0"/>
                <a:cs typeface="Arial" pitchFamily="34" charset="0"/>
              </a:rPr>
              <a:t>مشتركه للمحادثات</a:t>
            </a:r>
            <a:r>
              <a:rPr lang="en-US" sz="3600" dirty="0" smtClean="0">
                <a:solidFill>
                  <a:schemeClr val="tx2">
                    <a:lumMod val="60000"/>
                    <a:lumOff val="40000"/>
                  </a:schemeClr>
                </a:solidFill>
                <a:latin typeface="Arial" pitchFamily="34" charset="0"/>
                <a:cs typeface="Arial" pitchFamily="34" charset="0"/>
              </a:rPr>
              <a:t> </a:t>
            </a:r>
            <a:r>
              <a:rPr lang="ar-SA" sz="3600" dirty="0" smtClean="0">
                <a:solidFill>
                  <a:schemeClr val="tx2">
                    <a:lumMod val="60000"/>
                    <a:lumOff val="40000"/>
                  </a:schemeClr>
                </a:solidFill>
                <a:latin typeface="Arial" pitchFamily="34" charset="0"/>
                <a:cs typeface="Arial" pitchFamily="34" charset="0"/>
              </a:rPr>
              <a:t>وبعض يردد المعلومات التي يحصل عليها من وسائل </a:t>
            </a:r>
            <a:r>
              <a:rPr lang="ar-SA" sz="3600" dirty="0" err="1" smtClean="0">
                <a:solidFill>
                  <a:schemeClr val="tx2">
                    <a:lumMod val="60000"/>
                    <a:lumOff val="40000"/>
                  </a:schemeClr>
                </a:solidFill>
                <a:latin typeface="Arial" pitchFamily="34" charset="0"/>
                <a:cs typeface="Arial" pitchFamily="34" charset="0"/>
              </a:rPr>
              <a:t>الاعلان</a:t>
            </a:r>
            <a:r>
              <a:rPr lang="en-US" sz="3600" dirty="0" smtClean="0">
                <a:solidFill>
                  <a:schemeClr val="tx2">
                    <a:lumMod val="60000"/>
                    <a:lumOff val="40000"/>
                  </a:schemeClr>
                </a:solidFill>
                <a:latin typeface="Arial" pitchFamily="34" charset="0"/>
                <a:cs typeface="Arial" pitchFamily="34" charset="0"/>
              </a:rPr>
              <a:t> </a:t>
            </a:r>
            <a:r>
              <a:rPr lang="ar-SA" sz="3600" dirty="0" smtClean="0">
                <a:solidFill>
                  <a:schemeClr val="tx2">
                    <a:lumMod val="60000"/>
                    <a:lumOff val="40000"/>
                  </a:schemeClr>
                </a:solidFill>
                <a:latin typeface="Arial" pitchFamily="34" charset="0"/>
                <a:cs typeface="Arial" pitchFamily="34" charset="0"/>
              </a:rPr>
              <a:t>ويجد في </a:t>
            </a:r>
            <a:r>
              <a:rPr lang="en-US" sz="3600" dirty="0" smtClean="0">
                <a:solidFill>
                  <a:schemeClr val="tx2">
                    <a:lumMod val="60000"/>
                    <a:lumOff val="40000"/>
                  </a:schemeClr>
                </a:solidFill>
                <a:latin typeface="Arial" pitchFamily="34" charset="0"/>
                <a:cs typeface="Arial" pitchFamily="34" charset="0"/>
              </a:rPr>
              <a:t> </a:t>
            </a:r>
            <a:r>
              <a:rPr lang="ar-SA" sz="3600" dirty="0" smtClean="0">
                <a:solidFill>
                  <a:schemeClr val="tx2">
                    <a:lumMod val="60000"/>
                    <a:lumOff val="40000"/>
                  </a:schemeClr>
                </a:solidFill>
                <a:latin typeface="Arial" pitchFamily="34" charset="0"/>
                <a:cs typeface="Arial" pitchFamily="34" charset="0"/>
              </a:rPr>
              <a:t>ذلك مكانه اجتماعيه </a:t>
            </a:r>
            <a:r>
              <a:rPr lang="ar-SA" sz="3600" dirty="0" err="1" smtClean="0">
                <a:solidFill>
                  <a:schemeClr val="tx2">
                    <a:lumMod val="60000"/>
                    <a:lumOff val="40000"/>
                  </a:schemeClr>
                </a:solidFill>
                <a:latin typeface="Arial" pitchFamily="34" charset="0"/>
                <a:cs typeface="Arial" pitchFamily="34" charset="0"/>
              </a:rPr>
              <a:t>افضل</a:t>
            </a:r>
            <a:r>
              <a:rPr lang="en-US" sz="3600" dirty="0" smtClean="0">
                <a:solidFill>
                  <a:schemeClr val="tx2">
                    <a:lumMod val="60000"/>
                    <a:lumOff val="40000"/>
                  </a:schemeClr>
                </a:solidFill>
                <a:latin typeface="Arial" pitchFamily="34" charset="0"/>
                <a:cs typeface="Arial" pitchFamily="34" charset="0"/>
              </a:rPr>
              <a:t> </a:t>
            </a:r>
            <a:r>
              <a:rPr lang="ar-SA" sz="3600" dirty="0" smtClean="0">
                <a:solidFill>
                  <a:schemeClr val="tx2">
                    <a:lumMod val="60000"/>
                    <a:lumOff val="40000"/>
                  </a:schemeClr>
                </a:solidFill>
                <a:latin typeface="Arial" pitchFamily="34" charset="0"/>
                <a:cs typeface="Arial" pitchFamily="34" charset="0"/>
              </a:rPr>
              <a:t>لدا </a:t>
            </a:r>
            <a:r>
              <a:rPr lang="ar-SA" sz="3600" dirty="0" err="1" smtClean="0">
                <a:solidFill>
                  <a:schemeClr val="tx2">
                    <a:lumMod val="60000"/>
                    <a:lumOff val="40000"/>
                  </a:schemeClr>
                </a:solidFill>
                <a:latin typeface="Arial" pitchFamily="34" charset="0"/>
                <a:cs typeface="Arial" pitchFamily="34" charset="0"/>
              </a:rPr>
              <a:t>الاخرين</a:t>
            </a:r>
            <a:r>
              <a:rPr lang="ar-SA" sz="3600" dirty="0" smtClean="0">
                <a:solidFill>
                  <a:schemeClr val="tx2">
                    <a:lumMod val="60000"/>
                    <a:lumOff val="40000"/>
                  </a:schemeClr>
                </a:solidFill>
                <a:latin typeface="Arial" pitchFamily="34" charset="0"/>
                <a:cs typeface="Arial" pitchFamily="34" charset="0"/>
              </a:rPr>
              <a:t> .</a:t>
            </a:r>
            <a:endParaRPr lang="ar-SA" sz="3600" dirty="0">
              <a:solidFill>
                <a:schemeClr val="tx2">
                  <a:lumMod val="60000"/>
                  <a:lumOff val="40000"/>
                </a:schemeClr>
              </a:solidFill>
              <a:latin typeface="Arial" pitchFamily="34" charset="0"/>
              <a:cs typeface="Arial" pitchFamily="34" charset="0"/>
            </a:endParaRPr>
          </a:p>
        </p:txBody>
      </p:sp>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nvGraphicFramePr>
        <p:xfrm>
          <a:off x="912812" y="1371600"/>
          <a:ext cx="10058400" cy="426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71118295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6141098" y="41803"/>
            <a:ext cx="6506514" cy="720197"/>
          </a:xfrm>
          <a:prstGeom prst="rect">
            <a:avLst/>
          </a:prstGeom>
          <a:noFill/>
        </p:spPr>
        <p:txBody>
          <a:bodyPr wrap="square" lIns="91440" tIns="45720" rIns="91440" bIns="45720">
            <a:spAutoFit/>
          </a:bodyPr>
          <a:lstStyle/>
          <a:p>
            <a:pPr algn="ctr" rtl="1">
              <a:lnSpc>
                <a:spcPct val="85000"/>
              </a:lnSpc>
              <a:spcBef>
                <a:spcPct val="0"/>
              </a:spcBef>
            </a:pPr>
            <a:r>
              <a:rPr lang="en-US" sz="4800" dirty="0" smtClean="0">
                <a:latin typeface="Arial" pitchFamily="34" charset="0"/>
                <a:cs typeface="Arial" pitchFamily="34" charset="0"/>
              </a:rPr>
              <a:t>4</a:t>
            </a:r>
            <a:r>
              <a:rPr lang="ar-SA" sz="48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rPr>
              <a:t>- </a:t>
            </a:r>
            <a:r>
              <a:rPr lang="ar-SA" sz="48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ea typeface="+mj-ea"/>
                <a:cs typeface="Arial" pitchFamily="34" charset="0"/>
              </a:rPr>
              <a:t>بديل للتفاعل الاجتماعي</a:t>
            </a:r>
          </a:p>
        </p:txBody>
      </p:sp>
      <p:sp>
        <p:nvSpPr>
          <p:cNvPr id="5" name="مربع نص 4"/>
          <p:cNvSpPr txBox="1"/>
          <p:nvPr/>
        </p:nvSpPr>
        <p:spPr>
          <a:xfrm>
            <a:off x="836612" y="1905000"/>
            <a:ext cx="10363200" cy="4278094"/>
          </a:xfrm>
          <a:prstGeom prst="rect">
            <a:avLst/>
          </a:prstGeom>
          <a:noFill/>
        </p:spPr>
        <p:txBody>
          <a:bodyPr wrap="square" rtlCol="1">
            <a:spAutoFit/>
          </a:bodyPr>
          <a:lstStyle/>
          <a:p>
            <a:pPr algn="ctr" rtl="1"/>
            <a:r>
              <a:rPr lang="ar-SA" sz="3600" dirty="0" smtClean="0">
                <a:solidFill>
                  <a:schemeClr val="accent3">
                    <a:lumMod val="50000"/>
                  </a:schemeClr>
                </a:solidFill>
                <a:latin typeface="Arial" pitchFamily="34" charset="0"/>
                <a:cs typeface="Arial" pitchFamily="34" charset="0"/>
              </a:rPr>
              <a:t>يستخدم بعض الناس وسائل </a:t>
            </a:r>
            <a:r>
              <a:rPr lang="ar-SA" sz="3600" dirty="0" err="1" smtClean="0">
                <a:solidFill>
                  <a:schemeClr val="accent3">
                    <a:lumMod val="50000"/>
                  </a:schemeClr>
                </a:solidFill>
                <a:latin typeface="Arial" pitchFamily="34" charset="0"/>
                <a:cs typeface="Arial" pitchFamily="34" charset="0"/>
              </a:rPr>
              <a:t>الاعلام</a:t>
            </a:r>
            <a:r>
              <a:rPr lang="ar-SA" sz="3600" dirty="0" smtClean="0">
                <a:solidFill>
                  <a:schemeClr val="accent3">
                    <a:lumMod val="50000"/>
                  </a:schemeClr>
                </a:solidFill>
                <a:latin typeface="Arial" pitchFamily="34" charset="0"/>
                <a:cs typeface="Arial" pitchFamily="34" charset="0"/>
              </a:rPr>
              <a:t> كبديل للتفاعل الاجتماعي فهي تقدم صداقه بديله </a:t>
            </a:r>
            <a:r>
              <a:rPr lang="ar-SA" sz="3600" dirty="0" err="1" smtClean="0">
                <a:solidFill>
                  <a:schemeClr val="accent3">
                    <a:lumMod val="50000"/>
                  </a:schemeClr>
                </a:solidFill>
                <a:latin typeface="Arial" pitchFamily="34" charset="0"/>
                <a:cs typeface="Arial" pitchFamily="34" charset="0"/>
              </a:rPr>
              <a:t>او</a:t>
            </a:r>
            <a:r>
              <a:rPr lang="ar-SA" sz="3600" dirty="0" smtClean="0">
                <a:solidFill>
                  <a:schemeClr val="accent3">
                    <a:lumMod val="50000"/>
                  </a:schemeClr>
                </a:solidFill>
                <a:latin typeface="Arial" pitchFamily="34" charset="0"/>
                <a:cs typeface="Arial" pitchFamily="34" charset="0"/>
              </a:rPr>
              <a:t> تفاعل بديل</a:t>
            </a:r>
            <a:r>
              <a:rPr lang="en-US" sz="3600" dirty="0" smtClean="0">
                <a:solidFill>
                  <a:schemeClr val="accent3">
                    <a:lumMod val="50000"/>
                  </a:schemeClr>
                </a:solidFill>
                <a:latin typeface="Arial" pitchFamily="34" charset="0"/>
                <a:cs typeface="Arial" pitchFamily="34" charset="0"/>
              </a:rPr>
              <a:t> </a:t>
            </a:r>
            <a:r>
              <a:rPr lang="ar-SA" sz="3600" dirty="0" smtClean="0">
                <a:solidFill>
                  <a:schemeClr val="accent3">
                    <a:lumMod val="50000"/>
                  </a:schemeClr>
                </a:solidFill>
                <a:latin typeface="Arial" pitchFamily="34" charset="0"/>
                <a:cs typeface="Arial" pitchFamily="34" charset="0"/>
              </a:rPr>
              <a:t>فنرى الاشخاص الذين يتعلقون بشخصيه سينمائيه </a:t>
            </a:r>
            <a:r>
              <a:rPr lang="ar-SA" sz="3600" dirty="0" err="1" smtClean="0">
                <a:solidFill>
                  <a:schemeClr val="accent3">
                    <a:lumMod val="50000"/>
                  </a:schemeClr>
                </a:solidFill>
                <a:latin typeface="Arial" pitchFamily="34" charset="0"/>
                <a:cs typeface="Arial" pitchFamily="34" charset="0"/>
              </a:rPr>
              <a:t>او</a:t>
            </a:r>
            <a:r>
              <a:rPr lang="en-US" sz="3600" dirty="0" smtClean="0">
                <a:solidFill>
                  <a:schemeClr val="accent3">
                    <a:lumMod val="50000"/>
                  </a:schemeClr>
                </a:solidFill>
                <a:latin typeface="Arial" pitchFamily="34" charset="0"/>
                <a:cs typeface="Arial" pitchFamily="34" charset="0"/>
              </a:rPr>
              <a:t> </a:t>
            </a:r>
            <a:r>
              <a:rPr lang="ar-SA" sz="3600" dirty="0" smtClean="0">
                <a:solidFill>
                  <a:schemeClr val="accent3">
                    <a:lumMod val="50000"/>
                  </a:schemeClr>
                </a:solidFill>
                <a:latin typeface="Arial" pitchFamily="34" charset="0"/>
                <a:cs typeface="Arial" pitchFamily="34" charset="0"/>
              </a:rPr>
              <a:t>تلفزيونيه ويتوحدون معهم تماما في </a:t>
            </a:r>
            <a:r>
              <a:rPr lang="ar-SA" sz="3600" dirty="0" err="1" smtClean="0">
                <a:solidFill>
                  <a:schemeClr val="accent3">
                    <a:lumMod val="50000"/>
                  </a:schemeClr>
                </a:solidFill>
                <a:latin typeface="Arial" pitchFamily="34" charset="0"/>
                <a:cs typeface="Arial" pitchFamily="34" charset="0"/>
              </a:rPr>
              <a:t>الامال</a:t>
            </a:r>
            <a:r>
              <a:rPr lang="ar-SA" sz="3600" dirty="0" smtClean="0">
                <a:solidFill>
                  <a:schemeClr val="accent3">
                    <a:lumMod val="50000"/>
                  </a:schemeClr>
                </a:solidFill>
                <a:latin typeface="Arial" pitchFamily="34" charset="0"/>
                <a:cs typeface="Arial" pitchFamily="34" charset="0"/>
              </a:rPr>
              <a:t> </a:t>
            </a:r>
            <a:r>
              <a:rPr lang="ar-SA" sz="3600" dirty="0" err="1" smtClean="0">
                <a:solidFill>
                  <a:schemeClr val="accent3">
                    <a:lumMod val="50000"/>
                  </a:schemeClr>
                </a:solidFill>
                <a:latin typeface="Arial" pitchFamily="34" charset="0"/>
                <a:cs typeface="Arial" pitchFamily="34" charset="0"/>
              </a:rPr>
              <a:t>والالام</a:t>
            </a:r>
            <a:r>
              <a:rPr lang="en-US" sz="3600" dirty="0" smtClean="0">
                <a:solidFill>
                  <a:schemeClr val="accent3">
                    <a:lumMod val="50000"/>
                  </a:schemeClr>
                </a:solidFill>
                <a:latin typeface="Arial" pitchFamily="34" charset="0"/>
                <a:cs typeface="Arial" pitchFamily="34" charset="0"/>
              </a:rPr>
              <a:t> </a:t>
            </a:r>
            <a:r>
              <a:rPr lang="ar-SA" sz="3600" dirty="0" smtClean="0">
                <a:solidFill>
                  <a:schemeClr val="accent3">
                    <a:lumMod val="50000"/>
                  </a:schemeClr>
                </a:solidFill>
                <a:latin typeface="Arial" pitchFamily="34" charset="0"/>
                <a:cs typeface="Arial" pitchFamily="34" charset="0"/>
              </a:rPr>
              <a:t>وعندما يلتقون بأحد مقدمي البرامج التلفزيونيه يسعون الى مصافحته والتحدث اليه بصداقه </a:t>
            </a:r>
            <a:r>
              <a:rPr lang="ar-SA" sz="3600" dirty="0" err="1" smtClean="0">
                <a:solidFill>
                  <a:schemeClr val="accent3">
                    <a:lumMod val="50000"/>
                  </a:schemeClr>
                </a:solidFill>
                <a:latin typeface="Arial" pitchFamily="34" charset="0"/>
                <a:cs typeface="Arial" pitchFamily="34" charset="0"/>
              </a:rPr>
              <a:t>والفه</a:t>
            </a:r>
            <a:r>
              <a:rPr lang="en-US" sz="3600" dirty="0" smtClean="0">
                <a:solidFill>
                  <a:schemeClr val="accent3">
                    <a:lumMod val="50000"/>
                  </a:schemeClr>
                </a:solidFill>
                <a:latin typeface="Arial" pitchFamily="34" charset="0"/>
                <a:cs typeface="Arial" pitchFamily="34" charset="0"/>
              </a:rPr>
              <a:t> </a:t>
            </a:r>
            <a:r>
              <a:rPr lang="ar-SA" sz="3600" dirty="0" smtClean="0">
                <a:solidFill>
                  <a:schemeClr val="accent3">
                    <a:lumMod val="50000"/>
                  </a:schemeClr>
                </a:solidFill>
                <a:latin typeface="Arial" pitchFamily="34" charset="0"/>
                <a:cs typeface="Arial" pitchFamily="34" charset="0"/>
              </a:rPr>
              <a:t>وكأن هناك معرفه سابقه بينهم , هذه </a:t>
            </a:r>
            <a:r>
              <a:rPr lang="ar-SA" sz="3600" dirty="0" err="1" smtClean="0">
                <a:solidFill>
                  <a:schemeClr val="accent3">
                    <a:lumMod val="50000"/>
                  </a:schemeClr>
                </a:solidFill>
                <a:latin typeface="Arial" pitchFamily="34" charset="0"/>
                <a:cs typeface="Arial" pitchFamily="34" charset="0"/>
              </a:rPr>
              <a:t>الحاجه</a:t>
            </a:r>
            <a:r>
              <a:rPr lang="ar-SA" sz="3600" dirty="0" smtClean="0">
                <a:solidFill>
                  <a:schemeClr val="accent3">
                    <a:lumMod val="50000"/>
                  </a:schemeClr>
                </a:solidFill>
                <a:latin typeface="Arial" pitchFamily="34" charset="0"/>
                <a:cs typeface="Arial" pitchFamily="34" charset="0"/>
              </a:rPr>
              <a:t> </a:t>
            </a:r>
            <a:r>
              <a:rPr lang="ar-SA" sz="3600" dirty="0" err="1" smtClean="0">
                <a:solidFill>
                  <a:schemeClr val="accent3">
                    <a:lumMod val="50000"/>
                  </a:schemeClr>
                </a:solidFill>
                <a:latin typeface="Arial" pitchFamily="34" charset="0"/>
                <a:cs typeface="Arial" pitchFamily="34" charset="0"/>
              </a:rPr>
              <a:t>الى</a:t>
            </a:r>
            <a:r>
              <a:rPr lang="ar-SA" sz="3600" dirty="0" smtClean="0">
                <a:solidFill>
                  <a:schemeClr val="accent3">
                    <a:lumMod val="50000"/>
                  </a:schemeClr>
                </a:solidFill>
                <a:latin typeface="Arial" pitchFamily="34" charset="0"/>
                <a:cs typeface="Arial" pitchFamily="34" charset="0"/>
              </a:rPr>
              <a:t> </a:t>
            </a:r>
            <a:r>
              <a:rPr lang="ar-SA" sz="3600" dirty="0" err="1" smtClean="0">
                <a:solidFill>
                  <a:schemeClr val="accent3">
                    <a:lumMod val="50000"/>
                  </a:schemeClr>
                </a:solidFill>
                <a:latin typeface="Arial" pitchFamily="34" charset="0"/>
                <a:cs typeface="Arial" pitchFamily="34" charset="0"/>
              </a:rPr>
              <a:t>الصداقه</a:t>
            </a:r>
            <a:r>
              <a:rPr lang="ar-SA" sz="3600" dirty="0" smtClean="0">
                <a:solidFill>
                  <a:schemeClr val="accent3">
                    <a:lumMod val="50000"/>
                  </a:schemeClr>
                </a:solidFill>
                <a:latin typeface="Arial" pitchFamily="34" charset="0"/>
                <a:cs typeface="Arial" pitchFamily="34" charset="0"/>
              </a:rPr>
              <a:t> </a:t>
            </a:r>
            <a:r>
              <a:rPr lang="ar-SA" sz="3600" dirty="0" err="1" smtClean="0">
                <a:solidFill>
                  <a:schemeClr val="accent3">
                    <a:lumMod val="50000"/>
                  </a:schemeClr>
                </a:solidFill>
                <a:latin typeface="Arial" pitchFamily="34" charset="0"/>
                <a:cs typeface="Arial" pitchFamily="34" charset="0"/>
              </a:rPr>
              <a:t>اثبتتها</a:t>
            </a:r>
            <a:r>
              <a:rPr lang="ar-SA" sz="3600" dirty="0" smtClean="0">
                <a:solidFill>
                  <a:schemeClr val="accent3">
                    <a:lumMod val="50000"/>
                  </a:schemeClr>
                </a:solidFill>
                <a:latin typeface="Arial" pitchFamily="34" charset="0"/>
                <a:cs typeface="Arial" pitchFamily="34" charset="0"/>
              </a:rPr>
              <a:t> دراسات </a:t>
            </a:r>
            <a:r>
              <a:rPr lang="ar-SA" sz="3600" dirty="0" err="1" smtClean="0">
                <a:solidFill>
                  <a:schemeClr val="accent3">
                    <a:lumMod val="50000"/>
                  </a:schemeClr>
                </a:solidFill>
                <a:latin typeface="Arial" pitchFamily="34" charset="0"/>
                <a:cs typeface="Arial" pitchFamily="34" charset="0"/>
              </a:rPr>
              <a:t>عديده</a:t>
            </a:r>
            <a:r>
              <a:rPr lang="ar-SA" sz="3600" dirty="0" smtClean="0">
                <a:solidFill>
                  <a:schemeClr val="accent3">
                    <a:lumMod val="50000"/>
                  </a:schemeClr>
                </a:solidFill>
                <a:latin typeface="Arial" pitchFamily="34" charset="0"/>
                <a:cs typeface="Arial" pitchFamily="34" charset="0"/>
              </a:rPr>
              <a:t> وتزداد </a:t>
            </a:r>
            <a:r>
              <a:rPr lang="ar-SA" sz="3600" dirty="0" err="1" smtClean="0">
                <a:solidFill>
                  <a:schemeClr val="accent3">
                    <a:lumMod val="50000"/>
                  </a:schemeClr>
                </a:solidFill>
                <a:latin typeface="Arial" pitchFamily="34" charset="0"/>
                <a:cs typeface="Arial" pitchFamily="34" charset="0"/>
              </a:rPr>
              <a:t>اهمية</a:t>
            </a:r>
            <a:r>
              <a:rPr lang="ar-SA" sz="3600" dirty="0" smtClean="0">
                <a:solidFill>
                  <a:schemeClr val="accent3">
                    <a:lumMod val="50000"/>
                  </a:schemeClr>
                </a:solidFill>
                <a:latin typeface="Arial" pitchFamily="34" charset="0"/>
                <a:cs typeface="Arial" pitchFamily="34" charset="0"/>
              </a:rPr>
              <a:t> هذه </a:t>
            </a:r>
            <a:r>
              <a:rPr lang="en-US" sz="3600" dirty="0" smtClean="0">
                <a:solidFill>
                  <a:schemeClr val="accent3">
                    <a:lumMod val="50000"/>
                  </a:schemeClr>
                </a:solidFill>
                <a:latin typeface="Arial" pitchFamily="34" charset="0"/>
                <a:cs typeface="Arial" pitchFamily="34" charset="0"/>
              </a:rPr>
              <a:t> </a:t>
            </a:r>
            <a:r>
              <a:rPr lang="ar-SA" sz="3600" dirty="0" err="1" smtClean="0">
                <a:solidFill>
                  <a:schemeClr val="accent3">
                    <a:lumMod val="50000"/>
                  </a:schemeClr>
                </a:solidFill>
                <a:latin typeface="Arial" pitchFamily="34" charset="0"/>
                <a:cs typeface="Arial" pitchFamily="34" charset="0"/>
              </a:rPr>
              <a:t>الوظيفه</a:t>
            </a:r>
            <a:r>
              <a:rPr lang="ar-SA" sz="3600" dirty="0" smtClean="0">
                <a:solidFill>
                  <a:schemeClr val="accent3">
                    <a:lumMod val="50000"/>
                  </a:schemeClr>
                </a:solidFill>
                <a:latin typeface="Arial" pitchFamily="34" charset="0"/>
                <a:cs typeface="Arial" pitchFamily="34" charset="0"/>
              </a:rPr>
              <a:t> التي تقوم </a:t>
            </a:r>
            <a:r>
              <a:rPr lang="ar-SA" sz="3600" dirty="0" err="1" smtClean="0">
                <a:solidFill>
                  <a:schemeClr val="accent3">
                    <a:lumMod val="50000"/>
                  </a:schemeClr>
                </a:solidFill>
                <a:latin typeface="Arial" pitchFamily="34" charset="0"/>
                <a:cs typeface="Arial" pitchFamily="34" charset="0"/>
              </a:rPr>
              <a:t>بها</a:t>
            </a:r>
            <a:r>
              <a:rPr lang="ar-SA" sz="3600" dirty="0" smtClean="0">
                <a:solidFill>
                  <a:schemeClr val="accent3">
                    <a:lumMod val="50000"/>
                  </a:schemeClr>
                </a:solidFill>
                <a:latin typeface="Arial" pitchFamily="34" charset="0"/>
                <a:cs typeface="Arial" pitchFamily="34" charset="0"/>
              </a:rPr>
              <a:t> وسائل </a:t>
            </a:r>
            <a:r>
              <a:rPr lang="ar-SA" sz="3600" dirty="0" err="1" smtClean="0">
                <a:solidFill>
                  <a:schemeClr val="accent3">
                    <a:lumMod val="50000"/>
                  </a:schemeClr>
                </a:solidFill>
                <a:latin typeface="Arial" pitchFamily="34" charset="0"/>
                <a:cs typeface="Arial" pitchFamily="34" charset="0"/>
              </a:rPr>
              <a:t>الاعلام</a:t>
            </a:r>
            <a:r>
              <a:rPr lang="ar-SA" sz="3600" dirty="0" smtClean="0">
                <a:solidFill>
                  <a:schemeClr val="accent3">
                    <a:lumMod val="50000"/>
                  </a:schemeClr>
                </a:solidFill>
                <a:latin typeface="Arial" pitchFamily="34" charset="0"/>
                <a:cs typeface="Arial" pitchFamily="34" charset="0"/>
              </a:rPr>
              <a:t> –  بدون قصد – مع </a:t>
            </a:r>
            <a:r>
              <a:rPr lang="ar-SA" sz="3600" dirty="0" err="1" smtClean="0">
                <a:solidFill>
                  <a:schemeClr val="accent3">
                    <a:lumMod val="50000"/>
                  </a:schemeClr>
                </a:solidFill>
                <a:latin typeface="Arial" pitchFamily="34" charset="0"/>
                <a:cs typeface="Arial" pitchFamily="34" charset="0"/>
              </a:rPr>
              <a:t>الاشخاص</a:t>
            </a:r>
            <a:r>
              <a:rPr lang="ar-SA" sz="3600" dirty="0" smtClean="0">
                <a:solidFill>
                  <a:schemeClr val="accent3">
                    <a:lumMod val="50000"/>
                  </a:schemeClr>
                </a:solidFill>
                <a:latin typeface="Arial" pitchFamily="34" charset="0"/>
                <a:cs typeface="Arial" pitchFamily="34" charset="0"/>
              </a:rPr>
              <a:t> الذين يعيشون بمفردهم </a:t>
            </a:r>
          </a:p>
          <a:p>
            <a:pPr algn="r" rtl="1"/>
            <a:endParaRPr lang="ar-SA" sz="2000" dirty="0">
              <a:solidFill>
                <a:schemeClr val="accent3">
                  <a:lumMod val="50000"/>
                </a:schemeClr>
              </a:solidFill>
              <a:latin typeface="Arial" pitchFamily="34" charset="0"/>
              <a:cs typeface="Arial" pitchFamily="34" charset="0"/>
            </a:endParaRPr>
          </a:p>
        </p:txBody>
      </p:sp>
    </p:spTree>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928658" y="-609600"/>
            <a:ext cx="10157354" cy="1397000"/>
          </a:xfrm>
        </p:spPr>
        <p:txBody>
          <a:bodyPr>
            <a:normAutofit/>
          </a:bodyPr>
          <a:lstStyle/>
          <a:p>
            <a:pPr algn="ctr" rtl="1"/>
            <a:r>
              <a:rPr lang="en-US" sz="48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rPr>
              <a:t> </a:t>
            </a:r>
            <a:r>
              <a:rPr lang="en-US" sz="4800" dirty="0" smtClean="0">
                <a:latin typeface="Arial" pitchFamily="34" charset="0"/>
                <a:cs typeface="Arial" pitchFamily="34" charset="0"/>
              </a:rPr>
              <a:t>5</a:t>
            </a:r>
            <a:r>
              <a:rPr lang="ar-SA" sz="48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rPr>
              <a:t>- التحرر العاطفي </a:t>
            </a:r>
            <a:endParaRPr lang="ar-SA" sz="48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endParaRPr>
          </a:p>
        </p:txBody>
      </p:sp>
      <p:sp>
        <p:nvSpPr>
          <p:cNvPr id="3" name="مربع نص 2"/>
          <p:cNvSpPr txBox="1"/>
          <p:nvPr/>
        </p:nvSpPr>
        <p:spPr>
          <a:xfrm>
            <a:off x="476087" y="1643052"/>
            <a:ext cx="11302965" cy="3970318"/>
          </a:xfrm>
          <a:prstGeom prst="rect">
            <a:avLst/>
          </a:prstGeom>
          <a:noFill/>
        </p:spPr>
        <p:txBody>
          <a:bodyPr wrap="square" rtlCol="1">
            <a:spAutoFit/>
          </a:bodyPr>
          <a:lstStyle/>
          <a:p>
            <a:pPr algn="ctr" rtl="1"/>
            <a:r>
              <a:rPr lang="ar-SA" sz="3600" dirty="0" smtClean="0">
                <a:solidFill>
                  <a:schemeClr val="accent3">
                    <a:lumMod val="50000"/>
                  </a:schemeClr>
                </a:solidFill>
                <a:latin typeface="Arial" pitchFamily="34" charset="0"/>
                <a:cs typeface="Arial" pitchFamily="34" charset="0"/>
              </a:rPr>
              <a:t>من الوظائف </a:t>
            </a:r>
            <a:r>
              <a:rPr lang="ar-SA" sz="3600" dirty="0" err="1" smtClean="0">
                <a:solidFill>
                  <a:schemeClr val="accent3">
                    <a:lumMod val="50000"/>
                  </a:schemeClr>
                </a:solidFill>
                <a:latin typeface="Arial" pitchFamily="34" charset="0"/>
                <a:cs typeface="Arial" pitchFamily="34" charset="0"/>
              </a:rPr>
              <a:t>الواضحه</a:t>
            </a:r>
            <a:r>
              <a:rPr lang="ar-SA" sz="3600" dirty="0" smtClean="0">
                <a:solidFill>
                  <a:schemeClr val="accent3">
                    <a:lumMod val="50000"/>
                  </a:schemeClr>
                </a:solidFill>
                <a:latin typeface="Arial" pitchFamily="34" charset="0"/>
                <a:cs typeface="Arial" pitchFamily="34" charset="0"/>
              </a:rPr>
              <a:t> لوسائل </a:t>
            </a:r>
            <a:r>
              <a:rPr lang="ar-SA" sz="3600" dirty="0" err="1" smtClean="0">
                <a:solidFill>
                  <a:schemeClr val="accent3">
                    <a:lumMod val="50000"/>
                  </a:schemeClr>
                </a:solidFill>
                <a:latin typeface="Arial" pitchFamily="34" charset="0"/>
                <a:cs typeface="Arial" pitchFamily="34" charset="0"/>
              </a:rPr>
              <a:t>الاعلام</a:t>
            </a:r>
            <a:r>
              <a:rPr lang="ar-SA" sz="3600" dirty="0" smtClean="0">
                <a:solidFill>
                  <a:schemeClr val="accent3">
                    <a:lumMod val="50000"/>
                  </a:schemeClr>
                </a:solidFill>
                <a:latin typeface="Arial" pitchFamily="34" charset="0"/>
                <a:cs typeface="Arial" pitchFamily="34" charset="0"/>
              </a:rPr>
              <a:t> على مستوى </a:t>
            </a:r>
            <a:r>
              <a:rPr lang="ar-SA" sz="3600" dirty="0" err="1" smtClean="0">
                <a:solidFill>
                  <a:schemeClr val="accent3">
                    <a:lumMod val="50000"/>
                  </a:schemeClr>
                </a:solidFill>
                <a:latin typeface="Arial" pitchFamily="34" charset="0"/>
                <a:cs typeface="Arial" pitchFamily="34" charset="0"/>
              </a:rPr>
              <a:t>الافراد</a:t>
            </a:r>
            <a:r>
              <a:rPr lang="ar-SA" sz="3600" dirty="0" smtClean="0">
                <a:solidFill>
                  <a:schemeClr val="accent3">
                    <a:lumMod val="50000"/>
                  </a:schemeClr>
                </a:solidFill>
                <a:latin typeface="Arial" pitchFamily="34" charset="0"/>
                <a:cs typeface="Arial" pitchFamily="34" charset="0"/>
              </a:rPr>
              <a:t> تحقيق الاسترخاء</a:t>
            </a:r>
          </a:p>
          <a:p>
            <a:pPr algn="ctr" rtl="1"/>
            <a:r>
              <a:rPr lang="ar-SA" sz="3600" dirty="0" smtClean="0">
                <a:solidFill>
                  <a:schemeClr val="accent3">
                    <a:lumMod val="50000"/>
                  </a:schemeClr>
                </a:solidFill>
                <a:latin typeface="Arial" pitchFamily="34" charset="0"/>
                <a:cs typeface="Arial" pitchFamily="34" charset="0"/>
              </a:rPr>
              <a:t>والتنفيس </a:t>
            </a:r>
            <a:r>
              <a:rPr lang="ar-SA" sz="3600" dirty="0" err="1" smtClean="0">
                <a:solidFill>
                  <a:schemeClr val="accent3">
                    <a:lumMod val="50000"/>
                  </a:schemeClr>
                </a:solidFill>
                <a:latin typeface="Arial" pitchFamily="34" charset="0"/>
                <a:cs typeface="Arial" pitchFamily="34" charset="0"/>
              </a:rPr>
              <a:t>والمتعه</a:t>
            </a:r>
            <a:r>
              <a:rPr lang="ar-SA" sz="3600" dirty="0" smtClean="0">
                <a:solidFill>
                  <a:schemeClr val="accent3">
                    <a:lumMod val="50000"/>
                  </a:schemeClr>
                </a:solidFill>
                <a:latin typeface="Arial" pitchFamily="34" charset="0"/>
                <a:cs typeface="Arial" pitchFamily="34" charset="0"/>
              </a:rPr>
              <a:t> والتخلص من الملل </a:t>
            </a:r>
            <a:r>
              <a:rPr lang="ar-SA" sz="3600" dirty="0" err="1" smtClean="0">
                <a:solidFill>
                  <a:schemeClr val="accent3">
                    <a:lumMod val="50000"/>
                  </a:schemeClr>
                </a:solidFill>
                <a:latin typeface="Arial" pitchFamily="34" charset="0"/>
                <a:cs typeface="Arial" pitchFamily="34" charset="0"/>
              </a:rPr>
              <a:t>والعزله</a:t>
            </a:r>
            <a:r>
              <a:rPr lang="en-US" sz="3600" dirty="0" smtClean="0">
                <a:solidFill>
                  <a:schemeClr val="accent3">
                    <a:lumMod val="50000"/>
                  </a:schemeClr>
                </a:solidFill>
                <a:latin typeface="Arial" pitchFamily="34" charset="0"/>
                <a:cs typeface="Arial" pitchFamily="34" charset="0"/>
              </a:rPr>
              <a:t> </a:t>
            </a:r>
            <a:r>
              <a:rPr lang="ar-SA" sz="3600" dirty="0" smtClean="0">
                <a:solidFill>
                  <a:schemeClr val="accent3">
                    <a:lumMod val="50000"/>
                  </a:schemeClr>
                </a:solidFill>
                <a:latin typeface="Arial" pitchFamily="34" charset="0"/>
                <a:cs typeface="Arial" pitchFamily="34" charset="0"/>
              </a:rPr>
              <a:t>وعلى الرغم من وجود دليل عملي يثبت تحقيق وسائل </a:t>
            </a:r>
            <a:r>
              <a:rPr lang="ar-SA" sz="3600" dirty="0" err="1" smtClean="0">
                <a:solidFill>
                  <a:schemeClr val="accent3">
                    <a:lumMod val="50000"/>
                  </a:schemeClr>
                </a:solidFill>
                <a:latin typeface="Arial" pitchFamily="34" charset="0"/>
                <a:cs typeface="Arial" pitchFamily="34" charset="0"/>
              </a:rPr>
              <a:t>الاعلام</a:t>
            </a:r>
            <a:r>
              <a:rPr lang="ar-SA" sz="3600" dirty="0" smtClean="0">
                <a:solidFill>
                  <a:schemeClr val="accent3">
                    <a:lumMod val="50000"/>
                  </a:schemeClr>
                </a:solidFill>
                <a:latin typeface="Arial" pitchFamily="34" charset="0"/>
                <a:cs typeface="Arial" pitchFamily="34" charset="0"/>
              </a:rPr>
              <a:t> لكل تلك </a:t>
            </a:r>
            <a:r>
              <a:rPr lang="ar-SA" sz="3600" dirty="0" err="1" smtClean="0">
                <a:solidFill>
                  <a:schemeClr val="accent3">
                    <a:lumMod val="50000"/>
                  </a:schemeClr>
                </a:solidFill>
                <a:latin typeface="Arial" pitchFamily="34" charset="0"/>
                <a:cs typeface="Arial" pitchFamily="34" charset="0"/>
              </a:rPr>
              <a:t>الاشباعات</a:t>
            </a:r>
            <a:r>
              <a:rPr lang="ar-SA" sz="3600" dirty="0" smtClean="0">
                <a:solidFill>
                  <a:schemeClr val="accent3">
                    <a:lumMod val="50000"/>
                  </a:schemeClr>
                </a:solidFill>
                <a:latin typeface="Arial" pitchFamily="34" charset="0"/>
                <a:cs typeface="Arial" pitchFamily="34" charset="0"/>
              </a:rPr>
              <a:t> </a:t>
            </a:r>
            <a:r>
              <a:rPr lang="ar-SA" sz="3600" dirty="0" err="1" smtClean="0">
                <a:solidFill>
                  <a:schemeClr val="accent3">
                    <a:lumMod val="50000"/>
                  </a:schemeClr>
                </a:solidFill>
                <a:latin typeface="Arial" pitchFamily="34" charset="0"/>
                <a:cs typeface="Arial" pitchFamily="34" charset="0"/>
              </a:rPr>
              <a:t>الا</a:t>
            </a:r>
            <a:r>
              <a:rPr lang="ar-SA" sz="3600" dirty="0" smtClean="0">
                <a:solidFill>
                  <a:schemeClr val="accent3">
                    <a:lumMod val="50000"/>
                  </a:schemeClr>
                </a:solidFill>
                <a:latin typeface="Arial" pitchFamily="34" charset="0"/>
                <a:cs typeface="Arial" pitchFamily="34" charset="0"/>
              </a:rPr>
              <a:t> </a:t>
            </a:r>
            <a:r>
              <a:rPr lang="ar-SA" sz="3600" dirty="0" err="1" smtClean="0">
                <a:solidFill>
                  <a:schemeClr val="accent3">
                    <a:lumMod val="50000"/>
                  </a:schemeClr>
                </a:solidFill>
                <a:latin typeface="Arial" pitchFamily="34" charset="0"/>
                <a:cs typeface="Arial" pitchFamily="34" charset="0"/>
              </a:rPr>
              <a:t>ان</a:t>
            </a:r>
            <a:r>
              <a:rPr lang="ar-SA" sz="3600" dirty="0" smtClean="0">
                <a:solidFill>
                  <a:schemeClr val="accent3">
                    <a:lumMod val="50000"/>
                  </a:schemeClr>
                </a:solidFill>
                <a:latin typeface="Arial" pitchFamily="34" charset="0"/>
                <a:cs typeface="Arial" pitchFamily="34" charset="0"/>
              </a:rPr>
              <a:t> العنصر </a:t>
            </a:r>
            <a:r>
              <a:rPr lang="en-US" sz="3600" dirty="0" smtClean="0">
                <a:solidFill>
                  <a:schemeClr val="accent3">
                    <a:lumMod val="50000"/>
                  </a:schemeClr>
                </a:solidFill>
                <a:latin typeface="Arial" pitchFamily="34" charset="0"/>
                <a:cs typeface="Arial" pitchFamily="34" charset="0"/>
              </a:rPr>
              <a:t> </a:t>
            </a:r>
            <a:r>
              <a:rPr lang="ar-SA" sz="3600" dirty="0" smtClean="0">
                <a:solidFill>
                  <a:schemeClr val="accent3">
                    <a:lumMod val="50000"/>
                  </a:schemeClr>
                </a:solidFill>
                <a:latin typeface="Arial" pitchFamily="34" charset="0"/>
                <a:cs typeface="Arial" pitchFamily="34" charset="0"/>
              </a:rPr>
              <a:t>الوحيد الذي يجمعها جميعا هو الخبره العاطفيه او التحرر العاطفي فما نبحث عنه في كل هذه الحالات</a:t>
            </a:r>
            <a:r>
              <a:rPr lang="en-US" sz="3600" dirty="0" smtClean="0">
                <a:solidFill>
                  <a:schemeClr val="accent3">
                    <a:lumMod val="50000"/>
                  </a:schemeClr>
                </a:solidFill>
                <a:latin typeface="Arial" pitchFamily="34" charset="0"/>
                <a:cs typeface="Arial" pitchFamily="34" charset="0"/>
              </a:rPr>
              <a:t> </a:t>
            </a:r>
            <a:r>
              <a:rPr lang="ar-SA" sz="3600" dirty="0" smtClean="0">
                <a:solidFill>
                  <a:schemeClr val="accent3">
                    <a:lumMod val="50000"/>
                  </a:schemeClr>
                </a:solidFill>
                <a:latin typeface="Arial" pitchFamily="34" charset="0"/>
                <a:cs typeface="Arial" pitchFamily="34" charset="0"/>
              </a:rPr>
              <a:t>هو التغيير </a:t>
            </a:r>
            <a:r>
              <a:rPr lang="ar-SA" sz="3600" dirty="0" err="1" smtClean="0">
                <a:solidFill>
                  <a:schemeClr val="accent3">
                    <a:lumMod val="50000"/>
                  </a:schemeClr>
                </a:solidFill>
                <a:latin typeface="Arial" pitchFamily="34" charset="0"/>
                <a:cs typeface="Arial" pitchFamily="34" charset="0"/>
              </a:rPr>
              <a:t>والسعاده</a:t>
            </a:r>
            <a:r>
              <a:rPr lang="ar-SA" sz="3600" dirty="0" smtClean="0">
                <a:solidFill>
                  <a:schemeClr val="accent3">
                    <a:lumMod val="50000"/>
                  </a:schemeClr>
                </a:solidFill>
                <a:latin typeface="Arial" pitchFamily="34" charset="0"/>
                <a:cs typeface="Arial" pitchFamily="34" charset="0"/>
              </a:rPr>
              <a:t> فحين نستخدم وسائل </a:t>
            </a:r>
            <a:r>
              <a:rPr lang="ar-SA" sz="3600" dirty="0" err="1" smtClean="0">
                <a:solidFill>
                  <a:schemeClr val="accent3">
                    <a:lumMod val="50000"/>
                  </a:schemeClr>
                </a:solidFill>
                <a:latin typeface="Arial" pitchFamily="34" charset="0"/>
                <a:cs typeface="Arial" pitchFamily="34" charset="0"/>
              </a:rPr>
              <a:t>الاعلام</a:t>
            </a:r>
            <a:r>
              <a:rPr lang="ar-SA" sz="3600" dirty="0" smtClean="0">
                <a:solidFill>
                  <a:schemeClr val="accent3">
                    <a:lumMod val="50000"/>
                  </a:schemeClr>
                </a:solidFill>
                <a:latin typeface="Arial" pitchFamily="34" charset="0"/>
                <a:cs typeface="Arial" pitchFamily="34" charset="0"/>
              </a:rPr>
              <a:t> عاده</a:t>
            </a:r>
            <a:r>
              <a:rPr lang="en-US" sz="3600" dirty="0" smtClean="0">
                <a:solidFill>
                  <a:schemeClr val="accent3">
                    <a:lumMod val="50000"/>
                  </a:schemeClr>
                </a:solidFill>
                <a:latin typeface="Arial" pitchFamily="34" charset="0"/>
                <a:cs typeface="Arial" pitchFamily="34" charset="0"/>
              </a:rPr>
              <a:t> </a:t>
            </a:r>
            <a:r>
              <a:rPr lang="ar-SA" sz="3600" dirty="0" err="1" smtClean="0">
                <a:solidFill>
                  <a:schemeClr val="accent3">
                    <a:lumMod val="50000"/>
                  </a:schemeClr>
                </a:solidFill>
                <a:latin typeface="Arial" pitchFamily="34" charset="0"/>
                <a:cs typeface="Arial" pitchFamily="34" charset="0"/>
              </a:rPr>
              <a:t>مانلمس</a:t>
            </a:r>
            <a:r>
              <a:rPr lang="ar-SA" sz="3600" dirty="0" smtClean="0">
                <a:solidFill>
                  <a:schemeClr val="accent3">
                    <a:lumMod val="50000"/>
                  </a:schemeClr>
                </a:solidFill>
                <a:latin typeface="Arial" pitchFamily="34" charset="0"/>
                <a:cs typeface="Arial" pitchFamily="34" charset="0"/>
              </a:rPr>
              <a:t> التغيير </a:t>
            </a:r>
            <a:r>
              <a:rPr lang="ar-SA" sz="3600" dirty="0" err="1" smtClean="0">
                <a:solidFill>
                  <a:schemeClr val="accent3">
                    <a:lumMod val="50000"/>
                  </a:schemeClr>
                </a:solidFill>
                <a:latin typeface="Arial" pitchFamily="34" charset="0"/>
                <a:cs typeface="Arial" pitchFamily="34" charset="0"/>
              </a:rPr>
              <a:t>والمتعه</a:t>
            </a:r>
            <a:r>
              <a:rPr lang="ar-SA" sz="3600" dirty="0" smtClean="0">
                <a:solidFill>
                  <a:schemeClr val="accent3">
                    <a:lumMod val="50000"/>
                  </a:schemeClr>
                </a:solidFill>
                <a:latin typeface="Arial" pitchFamily="34" charset="0"/>
                <a:cs typeface="Arial" pitchFamily="34" charset="0"/>
              </a:rPr>
              <a:t> بالمحتوى </a:t>
            </a:r>
            <a:r>
              <a:rPr lang="ar-SA" sz="3600" dirty="0" err="1" smtClean="0">
                <a:solidFill>
                  <a:schemeClr val="accent3">
                    <a:lumMod val="50000"/>
                  </a:schemeClr>
                </a:solidFill>
                <a:latin typeface="Arial" pitchFamily="34" charset="0"/>
                <a:cs typeface="Arial" pitchFamily="34" charset="0"/>
              </a:rPr>
              <a:t>والوسيله</a:t>
            </a:r>
            <a:endParaRPr lang="ar-SA" sz="3600" dirty="0" smtClean="0">
              <a:solidFill>
                <a:schemeClr val="accent3">
                  <a:lumMod val="50000"/>
                </a:schemeClr>
              </a:solidFill>
              <a:latin typeface="Arial" pitchFamily="34" charset="0"/>
              <a:cs typeface="Arial" pitchFamily="34" charset="0"/>
            </a:endParaRPr>
          </a:p>
          <a:p>
            <a:pPr algn="ctr" rtl="1"/>
            <a:endParaRPr lang="ar-SA" sz="3600" dirty="0">
              <a:solidFill>
                <a:schemeClr val="accent3">
                  <a:lumMod val="50000"/>
                </a:schemeClr>
              </a:solidFill>
              <a:latin typeface="Arial" pitchFamily="34" charset="0"/>
              <a:cs typeface="Arial" pitchFamily="34" charset="0"/>
            </a:endParaRPr>
          </a:p>
        </p:txBody>
      </p:sp>
    </p:spTree>
  </p:cSld>
  <p:clrMapOvr>
    <a:masterClrMapping/>
  </p:clrMapOvr>
  <p:transition spd="med">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957511" y="-381000"/>
            <a:ext cx="7461501" cy="1143000"/>
          </a:xfrm>
        </p:spPr>
        <p:txBody>
          <a:bodyPr>
            <a:normAutofit/>
          </a:bodyPr>
          <a:lstStyle/>
          <a:p>
            <a:pPr algn="ctr" rtl="1"/>
            <a:r>
              <a:rPr lang="en-US" sz="4800" dirty="0" smtClean="0">
                <a:latin typeface="Arial" pitchFamily="34" charset="0"/>
                <a:cs typeface="Arial" pitchFamily="34" charset="0"/>
              </a:rPr>
              <a:t>6</a:t>
            </a:r>
            <a:r>
              <a:rPr lang="ar-SA" sz="48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rPr>
              <a:t>- </a:t>
            </a:r>
            <a:r>
              <a:rPr lang="en-US" sz="48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rPr>
              <a:t> </a:t>
            </a:r>
            <a:r>
              <a:rPr lang="ar-SA" sz="48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rPr>
              <a:t>الهروب من التوتر والاغتراب</a:t>
            </a:r>
            <a:endParaRPr lang="ar-SA" sz="48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endParaRPr>
          </a:p>
        </p:txBody>
      </p:sp>
      <p:sp>
        <p:nvSpPr>
          <p:cNvPr id="4" name="مربع نص 3"/>
          <p:cNvSpPr txBox="1"/>
          <p:nvPr/>
        </p:nvSpPr>
        <p:spPr>
          <a:xfrm>
            <a:off x="608012" y="1890722"/>
            <a:ext cx="10972800" cy="3170099"/>
          </a:xfrm>
          <a:prstGeom prst="rect">
            <a:avLst/>
          </a:prstGeom>
          <a:noFill/>
        </p:spPr>
        <p:txBody>
          <a:bodyPr wrap="square" rtlCol="1">
            <a:spAutoFit/>
          </a:bodyPr>
          <a:lstStyle/>
          <a:p>
            <a:pPr algn="ctr" rtl="1"/>
            <a:r>
              <a:rPr lang="ar-SA" sz="4000" dirty="0" smtClean="0">
                <a:solidFill>
                  <a:schemeClr val="accent3">
                    <a:lumMod val="50000"/>
                  </a:schemeClr>
                </a:solidFill>
                <a:latin typeface="Arial" pitchFamily="34" charset="0"/>
                <a:cs typeface="Arial" pitchFamily="34" charset="0"/>
              </a:rPr>
              <a:t>من الوظائف غير المنظوره لوسائل </a:t>
            </a:r>
            <a:r>
              <a:rPr lang="ar-SA" sz="4000" dirty="0" err="1" smtClean="0">
                <a:solidFill>
                  <a:schemeClr val="accent3">
                    <a:lumMod val="50000"/>
                  </a:schemeClr>
                </a:solidFill>
                <a:latin typeface="Arial" pitchFamily="34" charset="0"/>
                <a:cs typeface="Arial" pitchFamily="34" charset="0"/>
              </a:rPr>
              <a:t>الاعلام</a:t>
            </a:r>
            <a:r>
              <a:rPr lang="ar-SA" sz="4000" dirty="0" smtClean="0">
                <a:solidFill>
                  <a:schemeClr val="accent3">
                    <a:lumMod val="50000"/>
                  </a:schemeClr>
                </a:solidFill>
                <a:latin typeface="Arial" pitchFamily="34" charset="0"/>
                <a:cs typeface="Arial" pitchFamily="34" charset="0"/>
              </a:rPr>
              <a:t> وظيفة الهروب , المختلقة عن التنفيس والاسترخاء , حيث يعتقد المجتمع المتمدن الذي يسوده التنافس والتكنولوجيا يخلق توترا كثيره وشعور بالاغتراب لدى العديد من الافراد وللتخلص من هذا الشعور تقدم وسائل الاعلام وسائل للهروب وتجعلنا نتناسى همومنا ومشكلاتنا </a:t>
            </a:r>
            <a:endParaRPr lang="ar-SA" sz="4000" dirty="0">
              <a:solidFill>
                <a:schemeClr val="accent3">
                  <a:lumMod val="50000"/>
                </a:schemeClr>
              </a:solidFill>
              <a:latin typeface="Arial" pitchFamily="34" charset="0"/>
              <a:cs typeface="Arial" pitchFamily="34" charset="0"/>
            </a:endParaRPr>
          </a:p>
        </p:txBody>
      </p:sp>
    </p:spTree>
  </p:cSld>
  <p:clrMapOvr>
    <a:masterClrMapping/>
  </p:clrMapOvr>
  <p:transition spd="med">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347496" y="-685800"/>
            <a:ext cx="11071516" cy="1524000"/>
          </a:xfrm>
        </p:spPr>
        <p:txBody>
          <a:bodyPr>
            <a:normAutofit/>
          </a:bodyPr>
          <a:lstStyle/>
          <a:p>
            <a:pPr algn="ctr" rtl="1"/>
            <a:r>
              <a:rPr lang="en-US" sz="4800" dirty="0" smtClean="0">
                <a:latin typeface="Arial" pitchFamily="34" charset="0"/>
                <a:cs typeface="Arial" pitchFamily="34" charset="0"/>
              </a:rPr>
              <a:t>7</a:t>
            </a:r>
            <a:r>
              <a:rPr lang="ar-SA" sz="48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rPr>
              <a:t>- خلق طقوس يومية تمنحنا الشعور </a:t>
            </a:r>
            <a:r>
              <a:rPr lang="ar-SA" sz="4800" b="1" cap="all" dirty="0" err="1"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rPr>
              <a:t>بالانضام</a:t>
            </a:r>
            <a:r>
              <a:rPr lang="ar-SA" sz="48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rPr>
              <a:t> والأمن</a:t>
            </a:r>
            <a:endParaRPr lang="ar-SA" sz="48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endParaRPr>
          </a:p>
        </p:txBody>
      </p:sp>
      <p:sp>
        <p:nvSpPr>
          <p:cNvPr id="3" name="مربع نص 2"/>
          <p:cNvSpPr txBox="1"/>
          <p:nvPr/>
        </p:nvSpPr>
        <p:spPr>
          <a:xfrm>
            <a:off x="684212" y="1905000"/>
            <a:ext cx="10838314" cy="3046988"/>
          </a:xfrm>
          <a:prstGeom prst="rect">
            <a:avLst/>
          </a:prstGeom>
          <a:noFill/>
        </p:spPr>
        <p:txBody>
          <a:bodyPr wrap="square" rtlCol="1">
            <a:spAutoFit/>
          </a:bodyPr>
          <a:lstStyle/>
          <a:p>
            <a:pPr algn="ctr" rtl="1"/>
            <a:r>
              <a:rPr lang="ar-SA" sz="3200" dirty="0" smtClean="0">
                <a:solidFill>
                  <a:schemeClr val="accent3">
                    <a:lumMod val="50000"/>
                  </a:schemeClr>
                </a:solidFill>
                <a:latin typeface="Arial" pitchFamily="34" charset="0"/>
                <a:cs typeface="Arial" pitchFamily="34" charset="0"/>
              </a:rPr>
              <a:t>تقوم وسائل </a:t>
            </a:r>
            <a:r>
              <a:rPr lang="ar-SA" sz="3200" dirty="0" err="1" smtClean="0">
                <a:solidFill>
                  <a:schemeClr val="accent3">
                    <a:lumMod val="50000"/>
                  </a:schemeClr>
                </a:solidFill>
                <a:latin typeface="Arial" pitchFamily="34" charset="0"/>
                <a:cs typeface="Arial" pitchFamily="34" charset="0"/>
              </a:rPr>
              <a:t>الاعلام</a:t>
            </a:r>
            <a:r>
              <a:rPr lang="ar-SA" sz="3200" dirty="0" smtClean="0">
                <a:solidFill>
                  <a:schemeClr val="accent3">
                    <a:lumMod val="50000"/>
                  </a:schemeClr>
                </a:solidFill>
                <a:latin typeface="Arial" pitchFamily="34" charset="0"/>
                <a:cs typeface="Arial" pitchFamily="34" charset="0"/>
              </a:rPr>
              <a:t> بتنظيم حياة الناس </a:t>
            </a:r>
            <a:r>
              <a:rPr lang="ar-SA" sz="3200" dirty="0" err="1" smtClean="0">
                <a:solidFill>
                  <a:schemeClr val="accent3">
                    <a:lumMod val="50000"/>
                  </a:schemeClr>
                </a:solidFill>
                <a:latin typeface="Arial" pitchFamily="34" charset="0"/>
                <a:cs typeface="Arial" pitchFamily="34" charset="0"/>
              </a:rPr>
              <a:t>او</a:t>
            </a:r>
            <a:r>
              <a:rPr lang="ar-SA" sz="3200" dirty="0" smtClean="0">
                <a:solidFill>
                  <a:schemeClr val="accent3">
                    <a:lumMod val="50000"/>
                  </a:schemeClr>
                </a:solidFill>
                <a:latin typeface="Arial" pitchFamily="34" charset="0"/>
                <a:cs typeface="Arial" pitchFamily="34" charset="0"/>
              </a:rPr>
              <a:t> جدولة الحياة </a:t>
            </a:r>
            <a:r>
              <a:rPr lang="ar-SA" sz="3200" dirty="0" err="1" smtClean="0">
                <a:solidFill>
                  <a:schemeClr val="accent3">
                    <a:lumMod val="50000"/>
                  </a:schemeClr>
                </a:solidFill>
                <a:latin typeface="Arial" pitchFamily="34" charset="0"/>
                <a:cs typeface="Arial" pitchFamily="34" charset="0"/>
              </a:rPr>
              <a:t>اليوميه</a:t>
            </a:r>
            <a:r>
              <a:rPr lang="ar-SA" sz="3200" dirty="0" smtClean="0">
                <a:solidFill>
                  <a:schemeClr val="accent3">
                    <a:lumMod val="50000"/>
                  </a:schemeClr>
                </a:solidFill>
                <a:latin typeface="Arial" pitchFamily="34" charset="0"/>
                <a:cs typeface="Arial" pitchFamily="34" charset="0"/>
              </a:rPr>
              <a:t>  فهي تخلق عادات بحرص الفرد على المحافظة عليها فيرتبون حياتهم </a:t>
            </a:r>
            <a:r>
              <a:rPr lang="ar-SA" sz="3200" dirty="0" err="1" smtClean="0">
                <a:solidFill>
                  <a:schemeClr val="accent3">
                    <a:lumMod val="50000"/>
                  </a:schemeClr>
                </a:solidFill>
                <a:latin typeface="Arial" pitchFamily="34" charset="0"/>
                <a:cs typeface="Arial" pitchFamily="34" charset="0"/>
              </a:rPr>
              <a:t>اليوميه</a:t>
            </a:r>
            <a:r>
              <a:rPr lang="ar-SA" sz="3200" dirty="0" smtClean="0">
                <a:solidFill>
                  <a:schemeClr val="accent3">
                    <a:lumMod val="50000"/>
                  </a:schemeClr>
                </a:solidFill>
                <a:latin typeface="Arial" pitchFamily="34" charset="0"/>
                <a:cs typeface="Arial" pitchFamily="34" charset="0"/>
              </a:rPr>
              <a:t> بهذه الوسائل مثل الاستماع لنشرة </a:t>
            </a:r>
            <a:r>
              <a:rPr lang="ar-SA" sz="3200" dirty="0" err="1" smtClean="0">
                <a:solidFill>
                  <a:schemeClr val="accent3">
                    <a:lumMod val="50000"/>
                  </a:schemeClr>
                </a:solidFill>
                <a:latin typeface="Arial" pitchFamily="34" charset="0"/>
                <a:cs typeface="Arial" pitchFamily="34" charset="0"/>
              </a:rPr>
              <a:t>اخبار</a:t>
            </a:r>
            <a:r>
              <a:rPr lang="ar-SA" sz="3200" dirty="0" smtClean="0">
                <a:solidFill>
                  <a:schemeClr val="accent3">
                    <a:lumMod val="50000"/>
                  </a:schemeClr>
                </a:solidFill>
                <a:latin typeface="Arial" pitchFamily="34" charset="0"/>
                <a:cs typeface="Arial" pitchFamily="34" charset="0"/>
              </a:rPr>
              <a:t> الراديو </a:t>
            </a:r>
            <a:r>
              <a:rPr lang="en-US" sz="3200" dirty="0" smtClean="0">
                <a:solidFill>
                  <a:schemeClr val="accent3">
                    <a:lumMod val="50000"/>
                  </a:schemeClr>
                </a:solidFill>
                <a:latin typeface="Arial" pitchFamily="34" charset="0"/>
                <a:cs typeface="Arial" pitchFamily="34" charset="0"/>
              </a:rPr>
              <a:t> </a:t>
            </a:r>
            <a:r>
              <a:rPr lang="ar-SA" sz="3200" dirty="0" err="1" smtClean="0">
                <a:solidFill>
                  <a:schemeClr val="accent3">
                    <a:lumMod val="50000"/>
                  </a:schemeClr>
                </a:solidFill>
                <a:latin typeface="Arial" pitchFamily="34" charset="0"/>
                <a:cs typeface="Arial" pitchFamily="34" charset="0"/>
              </a:rPr>
              <a:t>الساعه</a:t>
            </a:r>
            <a:r>
              <a:rPr lang="ar-SA" sz="3200" dirty="0" smtClean="0">
                <a:solidFill>
                  <a:schemeClr val="accent3">
                    <a:lumMod val="50000"/>
                  </a:schemeClr>
                </a:solidFill>
                <a:latin typeface="Arial" pitchFamily="34" charset="0"/>
                <a:cs typeface="Arial" pitchFamily="34" charset="0"/>
              </a:rPr>
              <a:t> </a:t>
            </a:r>
            <a:r>
              <a:rPr lang="ar-SA" sz="3200" dirty="0" err="1" smtClean="0">
                <a:solidFill>
                  <a:schemeClr val="accent3">
                    <a:lumMod val="50000"/>
                  </a:schemeClr>
                </a:solidFill>
                <a:latin typeface="Arial" pitchFamily="34" charset="0"/>
                <a:cs typeface="Arial" pitchFamily="34" charset="0"/>
              </a:rPr>
              <a:t>السابعه</a:t>
            </a:r>
            <a:r>
              <a:rPr lang="ar-SA" sz="3200" dirty="0" smtClean="0">
                <a:solidFill>
                  <a:schemeClr val="accent3">
                    <a:lumMod val="50000"/>
                  </a:schemeClr>
                </a:solidFill>
                <a:latin typeface="Arial" pitchFamily="34" charset="0"/>
                <a:cs typeface="Arial" pitchFamily="34" charset="0"/>
              </a:rPr>
              <a:t> صباحا ومشاهدة </a:t>
            </a:r>
            <a:r>
              <a:rPr lang="ar-SA" sz="3200" dirty="0" err="1" smtClean="0">
                <a:solidFill>
                  <a:schemeClr val="accent3">
                    <a:lumMod val="50000"/>
                  </a:schemeClr>
                </a:solidFill>
                <a:latin typeface="Arial" pitchFamily="34" charset="0"/>
                <a:cs typeface="Arial" pitchFamily="34" charset="0"/>
              </a:rPr>
              <a:t>اخبار</a:t>
            </a:r>
            <a:r>
              <a:rPr lang="ar-SA" sz="3200" dirty="0" smtClean="0">
                <a:solidFill>
                  <a:schemeClr val="accent3">
                    <a:lumMod val="50000"/>
                  </a:schemeClr>
                </a:solidFill>
                <a:latin typeface="Arial" pitchFamily="34" charset="0"/>
                <a:cs typeface="Arial" pitchFamily="34" charset="0"/>
              </a:rPr>
              <a:t> التلفزيون</a:t>
            </a:r>
            <a:r>
              <a:rPr lang="en-US" sz="3200" dirty="0" smtClean="0">
                <a:solidFill>
                  <a:schemeClr val="accent3">
                    <a:lumMod val="50000"/>
                  </a:schemeClr>
                </a:solidFill>
                <a:latin typeface="Arial" pitchFamily="34" charset="0"/>
                <a:cs typeface="Arial" pitchFamily="34" charset="0"/>
              </a:rPr>
              <a:t> </a:t>
            </a:r>
            <a:r>
              <a:rPr lang="ar-SA" sz="3200" dirty="0" err="1" smtClean="0">
                <a:solidFill>
                  <a:schemeClr val="accent3">
                    <a:lumMod val="50000"/>
                  </a:schemeClr>
                </a:solidFill>
                <a:latin typeface="Arial" pitchFamily="34" charset="0"/>
                <a:cs typeface="Arial" pitchFamily="34" charset="0"/>
              </a:rPr>
              <a:t>الساعه</a:t>
            </a:r>
            <a:r>
              <a:rPr lang="ar-SA" sz="3200" dirty="0" smtClean="0">
                <a:solidFill>
                  <a:schemeClr val="accent3">
                    <a:lumMod val="50000"/>
                  </a:schemeClr>
                </a:solidFill>
                <a:latin typeface="Arial" pitchFamily="34" charset="0"/>
                <a:cs typeface="Arial" pitchFamily="34" charset="0"/>
              </a:rPr>
              <a:t> </a:t>
            </a:r>
            <a:r>
              <a:rPr lang="ar-SA" sz="3200" dirty="0" err="1" smtClean="0">
                <a:solidFill>
                  <a:schemeClr val="accent3">
                    <a:lumMod val="50000"/>
                  </a:schemeClr>
                </a:solidFill>
                <a:latin typeface="Arial" pitchFamily="34" charset="0"/>
                <a:cs typeface="Arial" pitchFamily="34" charset="0"/>
              </a:rPr>
              <a:t>التاسعه</a:t>
            </a:r>
            <a:r>
              <a:rPr lang="ar-SA" sz="3200" dirty="0" smtClean="0">
                <a:solidFill>
                  <a:schemeClr val="accent3">
                    <a:lumMod val="50000"/>
                  </a:schemeClr>
                </a:solidFill>
                <a:latin typeface="Arial" pitchFamily="34" charset="0"/>
                <a:cs typeface="Arial" pitchFamily="34" charset="0"/>
              </a:rPr>
              <a:t> مساء وحين تتغير هذه الطقوس للفرد</a:t>
            </a:r>
            <a:r>
              <a:rPr lang="en-US" sz="3200" dirty="0" smtClean="0">
                <a:solidFill>
                  <a:schemeClr val="accent3">
                    <a:lumMod val="50000"/>
                  </a:schemeClr>
                </a:solidFill>
                <a:latin typeface="Arial" pitchFamily="34" charset="0"/>
                <a:cs typeface="Arial" pitchFamily="34" charset="0"/>
              </a:rPr>
              <a:t> </a:t>
            </a:r>
            <a:r>
              <a:rPr lang="ar-SA" sz="3200" dirty="0" smtClean="0">
                <a:solidFill>
                  <a:schemeClr val="accent3">
                    <a:lumMod val="50000"/>
                  </a:schemeClr>
                </a:solidFill>
                <a:latin typeface="Arial" pitchFamily="34" charset="0"/>
                <a:cs typeface="Arial" pitchFamily="34" charset="0"/>
              </a:rPr>
              <a:t>الذي يعتاد عليها فإنه يشعر</a:t>
            </a:r>
            <a:r>
              <a:rPr lang="en-US" sz="3200" dirty="0" smtClean="0">
                <a:solidFill>
                  <a:schemeClr val="accent3">
                    <a:lumMod val="50000"/>
                  </a:schemeClr>
                </a:solidFill>
                <a:latin typeface="Arial" pitchFamily="34" charset="0"/>
                <a:cs typeface="Arial" pitchFamily="34" charset="0"/>
              </a:rPr>
              <a:t> </a:t>
            </a:r>
            <a:r>
              <a:rPr lang="ar-SA" sz="3200" dirty="0" smtClean="0">
                <a:solidFill>
                  <a:schemeClr val="accent3">
                    <a:lumMod val="50000"/>
                  </a:schemeClr>
                </a:solidFill>
                <a:latin typeface="Arial" pitchFamily="34" charset="0"/>
                <a:cs typeface="Arial" pitchFamily="34" charset="0"/>
              </a:rPr>
              <a:t>بعدم الارتياح ,  ويمكن </a:t>
            </a:r>
            <a:r>
              <a:rPr lang="ar-SA" sz="3200" dirty="0" err="1" smtClean="0">
                <a:solidFill>
                  <a:schemeClr val="accent3">
                    <a:lumMod val="50000"/>
                  </a:schemeClr>
                </a:solidFill>
                <a:latin typeface="Arial" pitchFamily="34" charset="0"/>
                <a:cs typeface="Arial" pitchFamily="34" charset="0"/>
              </a:rPr>
              <a:t>ان</a:t>
            </a:r>
            <a:r>
              <a:rPr lang="ar-SA" sz="3200" dirty="0" smtClean="0">
                <a:solidFill>
                  <a:schemeClr val="accent3">
                    <a:lumMod val="50000"/>
                  </a:schemeClr>
                </a:solidFill>
                <a:latin typeface="Arial" pitchFamily="34" charset="0"/>
                <a:cs typeface="Arial" pitchFamily="34" charset="0"/>
              </a:rPr>
              <a:t> نلمس هذه الوظيفة بوضوح عندما يتعطل جهاز التلفزيون </a:t>
            </a:r>
            <a:endParaRPr lang="ar-SA" sz="3200" dirty="0">
              <a:solidFill>
                <a:schemeClr val="accent3">
                  <a:lumMod val="50000"/>
                </a:schemeClr>
              </a:solidFill>
              <a:latin typeface="Arial" pitchFamily="34" charset="0"/>
              <a:cs typeface="Arial" pitchFamily="34" charset="0"/>
            </a:endParaRPr>
          </a:p>
        </p:txBody>
      </p:sp>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4"/>
          <p:cNvSpPr txBox="1"/>
          <p:nvPr/>
        </p:nvSpPr>
        <p:spPr>
          <a:xfrm>
            <a:off x="1674812" y="1066800"/>
            <a:ext cx="6873998" cy="523220"/>
          </a:xfrm>
          <a:prstGeom prst="rect">
            <a:avLst/>
          </a:prstGeom>
          <a:noFill/>
        </p:spPr>
        <p:txBody>
          <a:bodyPr wrap="none" rtlCol="1">
            <a:spAutoFit/>
          </a:bodyPr>
          <a:lstStyle/>
          <a:p>
            <a:r>
              <a:rPr lang="ar-SA" sz="2800" b="1" dirty="0" smtClean="0">
                <a:solidFill>
                  <a:schemeClr val="tx2">
                    <a:lumMod val="60000"/>
                    <a:lumOff val="40000"/>
                  </a:schemeClr>
                </a:solidFill>
                <a:latin typeface="Arial" pitchFamily="34" charset="0"/>
                <a:cs typeface="Arial" pitchFamily="34" charset="0"/>
              </a:rPr>
              <a:t>يمكن التفكير في وظائف وسائل الإعلام على النحو التالي :</a:t>
            </a:r>
            <a:endParaRPr lang="ar-SA" sz="2800" b="1" dirty="0">
              <a:solidFill>
                <a:schemeClr val="tx2">
                  <a:lumMod val="60000"/>
                  <a:lumOff val="40000"/>
                </a:schemeClr>
              </a:solidFill>
              <a:latin typeface="Arial" pitchFamily="34" charset="0"/>
              <a:cs typeface="Arial" pitchFamily="34" charset="0"/>
            </a:endParaRPr>
          </a:p>
        </p:txBody>
      </p:sp>
      <p:sp>
        <p:nvSpPr>
          <p:cNvPr id="5" name="مستطيل 10"/>
          <p:cNvSpPr/>
          <p:nvPr/>
        </p:nvSpPr>
        <p:spPr>
          <a:xfrm>
            <a:off x="-382588" y="2057400"/>
            <a:ext cx="8923360" cy="2554545"/>
          </a:xfrm>
          <a:prstGeom prst="rect">
            <a:avLst/>
          </a:prstGeom>
        </p:spPr>
        <p:txBody>
          <a:bodyPr wrap="square">
            <a:spAutoFit/>
          </a:bodyPr>
          <a:lstStyle/>
          <a:p>
            <a:pPr algn="r" rtl="1"/>
            <a:r>
              <a:rPr lang="ar-SA" sz="4000" dirty="0" smtClean="0">
                <a:solidFill>
                  <a:schemeClr val="tx2">
                    <a:lumMod val="60000"/>
                    <a:lumOff val="40000"/>
                  </a:schemeClr>
                </a:solidFill>
                <a:latin typeface="Arial" pitchFamily="34" charset="0"/>
                <a:cs typeface="Arial" pitchFamily="34" charset="0"/>
              </a:rPr>
              <a:t>(أ)  الوظائف الفردية مقابل الوظائف المجتمعية . </a:t>
            </a:r>
          </a:p>
          <a:p>
            <a:pPr algn="r" rtl="1"/>
            <a:r>
              <a:rPr lang="ar-SA" sz="4000" dirty="0" smtClean="0">
                <a:solidFill>
                  <a:schemeClr val="tx2">
                    <a:lumMod val="60000"/>
                    <a:lumOff val="40000"/>
                  </a:schemeClr>
                </a:solidFill>
                <a:latin typeface="Arial" pitchFamily="34" charset="0"/>
                <a:cs typeface="Arial" pitchFamily="34" charset="0"/>
              </a:rPr>
              <a:t>(ب) وظائف المحتوى مقابل وظائف الوسيلة .</a:t>
            </a:r>
          </a:p>
          <a:p>
            <a:pPr algn="r" rtl="1"/>
            <a:r>
              <a:rPr lang="ar-SA" sz="4000" dirty="0" smtClean="0">
                <a:solidFill>
                  <a:schemeClr val="tx2">
                    <a:lumMod val="60000"/>
                    <a:lumOff val="40000"/>
                  </a:schemeClr>
                </a:solidFill>
                <a:latin typeface="Arial" pitchFamily="34" charset="0"/>
                <a:cs typeface="Arial" pitchFamily="34" charset="0"/>
              </a:rPr>
              <a:t>(جـ) وظائف ظاهرة مقابل وظائف كامنة ( مستترة )</a:t>
            </a:r>
          </a:p>
          <a:p>
            <a:pPr algn="r" rtl="1"/>
            <a:r>
              <a:rPr lang="ar-SA" sz="4000" dirty="0" smtClean="0">
                <a:solidFill>
                  <a:schemeClr val="tx2">
                    <a:lumMod val="60000"/>
                    <a:lumOff val="40000"/>
                  </a:schemeClr>
                </a:solidFill>
                <a:latin typeface="Arial" pitchFamily="34" charset="0"/>
                <a:cs typeface="Arial" pitchFamily="34" charset="0"/>
              </a:rPr>
              <a:t>(د) وظائف مقصوده مقابل وظائف غير مقصودة .</a:t>
            </a:r>
          </a:p>
        </p:txBody>
      </p:sp>
      <p:grpSp>
        <p:nvGrpSpPr>
          <p:cNvPr id="6" name="Group 5"/>
          <p:cNvGrpSpPr/>
          <p:nvPr/>
        </p:nvGrpSpPr>
        <p:grpSpPr>
          <a:xfrm>
            <a:off x="9752012" y="0"/>
            <a:ext cx="2436813" cy="4953000"/>
            <a:chOff x="7593571" y="788244"/>
            <a:chExt cx="2406398" cy="3328416"/>
          </a:xfrm>
        </p:grpSpPr>
        <p:sp>
          <p:nvSpPr>
            <p:cNvPr id="7" name="Rectangle 6"/>
            <p:cNvSpPr/>
            <p:nvPr/>
          </p:nvSpPr>
          <p:spPr>
            <a:xfrm>
              <a:off x="7593571" y="788244"/>
              <a:ext cx="2406398" cy="3328416"/>
            </a:xfrm>
            <a:prstGeom prst="rect">
              <a:avLst/>
            </a:prstGeom>
          </p:spPr>
          <p:style>
            <a:lnRef idx="2">
              <a:schemeClr val="lt1">
                <a:hueOff val="0"/>
                <a:satOff val="0"/>
                <a:lumOff val="0"/>
                <a:alphaOff val="0"/>
              </a:schemeClr>
            </a:lnRef>
            <a:fillRef idx="1">
              <a:schemeClr val="accent3">
                <a:hueOff val="-7302740"/>
                <a:satOff val="11920"/>
                <a:lumOff val="1961"/>
                <a:alphaOff val="0"/>
              </a:schemeClr>
            </a:fillRef>
            <a:effectRef idx="0">
              <a:schemeClr val="accent3">
                <a:hueOff val="-7302740"/>
                <a:satOff val="11920"/>
                <a:lumOff val="1961"/>
                <a:alphaOff val="0"/>
              </a:schemeClr>
            </a:effectRef>
            <a:fontRef idx="minor">
              <a:schemeClr val="lt1"/>
            </a:fontRef>
          </p:style>
        </p:sp>
        <p:sp>
          <p:nvSpPr>
            <p:cNvPr id="8" name="Rectangle 7"/>
            <p:cNvSpPr/>
            <p:nvPr/>
          </p:nvSpPr>
          <p:spPr>
            <a:xfrm>
              <a:off x="7593571" y="788244"/>
              <a:ext cx="2406398" cy="33284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56032" tIns="426076" rIns="256032" bIns="256032" numCol="1" spcCol="1270" anchor="t" anchorCtr="0">
              <a:noAutofit/>
            </a:bodyPr>
            <a:lstStyle/>
            <a:p>
              <a:pPr marL="285750" lvl="1" indent="-285750" algn="ctr" defTabSz="1600200" rtl="1">
                <a:lnSpc>
                  <a:spcPct val="90000"/>
                </a:lnSpc>
                <a:spcBef>
                  <a:spcPct val="0"/>
                </a:spcBef>
                <a:spcAft>
                  <a:spcPct val="15000"/>
                </a:spcAft>
              </a:pPr>
              <a:r>
                <a:rPr lang="ar-SA" sz="3600" b="1" dirty="0" smtClean="0">
                  <a:latin typeface="Arial" pitchFamily="34" charset="0"/>
                  <a:cs typeface="Arial" pitchFamily="34" charset="0"/>
                </a:rPr>
                <a:t>أولا</a:t>
              </a:r>
              <a:r>
                <a:rPr lang="ar-SA" sz="3600" dirty="0" smtClean="0">
                  <a:latin typeface="Arial" pitchFamily="34" charset="0"/>
                  <a:cs typeface="Arial" pitchFamily="34" charset="0"/>
                </a:rPr>
                <a:t> :</a:t>
              </a:r>
              <a:endParaRPr lang="en-US" sz="3600" kern="1200" dirty="0" smtClean="0">
                <a:latin typeface="Arial" pitchFamily="34" charset="0"/>
                <a:cs typeface="Arial" pitchFamily="34" charset="0"/>
              </a:endParaRPr>
            </a:p>
            <a:p>
              <a:pPr marL="285750" lvl="1" indent="-285750" algn="ctr" defTabSz="1600200" rtl="1">
                <a:lnSpc>
                  <a:spcPct val="90000"/>
                </a:lnSpc>
                <a:spcBef>
                  <a:spcPct val="0"/>
                </a:spcBef>
                <a:spcAft>
                  <a:spcPct val="15000"/>
                </a:spcAft>
              </a:pPr>
              <a:r>
                <a:rPr lang="ar-SA" sz="3600" kern="1200" dirty="0" smtClean="0">
                  <a:latin typeface="Arial" pitchFamily="34" charset="0"/>
                  <a:cs typeface="Arial" pitchFamily="34" charset="0"/>
                </a:rPr>
                <a:t>طرق التفكير في وظائف وسائل</a:t>
              </a:r>
              <a:r>
                <a:rPr lang="en-US" sz="3600" kern="1200" dirty="0" smtClean="0">
                  <a:latin typeface="Arial" pitchFamily="34" charset="0"/>
                  <a:cs typeface="Arial" pitchFamily="34" charset="0"/>
                </a:rPr>
                <a:t> </a:t>
              </a:r>
              <a:r>
                <a:rPr lang="ar-SA" sz="3600" kern="1200" dirty="0" smtClean="0">
                  <a:latin typeface="Arial" pitchFamily="34" charset="0"/>
                  <a:cs typeface="Arial" pitchFamily="34" charset="0"/>
                </a:rPr>
                <a:t>الاتصال الجماهيرية</a:t>
              </a:r>
              <a:r>
                <a:rPr lang="en-US" sz="3600" kern="1200" dirty="0" smtClean="0">
                  <a:latin typeface="Arial" pitchFamily="34" charset="0"/>
                  <a:cs typeface="Arial" pitchFamily="34" charset="0"/>
                </a:rPr>
                <a:t/>
              </a:r>
              <a:br>
                <a:rPr lang="en-US" sz="3600" kern="1200" dirty="0" smtClean="0">
                  <a:latin typeface="Arial" pitchFamily="34" charset="0"/>
                  <a:cs typeface="Arial" pitchFamily="34" charset="0"/>
                </a:rPr>
              </a:br>
              <a:endParaRPr lang="en-US" sz="3600" kern="1200" dirty="0">
                <a:latin typeface="Arial" pitchFamily="34" charset="0"/>
                <a:cs typeface="Arial" pitchFamily="34" charset="0"/>
              </a:endParaRPr>
            </a:p>
          </p:txBody>
        </p:sp>
      </p:gr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عنوان 11"/>
          <p:cNvSpPr>
            <a:spLocks noGrp="1"/>
          </p:cNvSpPr>
          <p:nvPr>
            <p:ph type="title"/>
          </p:nvPr>
        </p:nvSpPr>
        <p:spPr>
          <a:xfrm>
            <a:off x="1428728" y="428604"/>
            <a:ext cx="9850958" cy="1143000"/>
          </a:xfrm>
        </p:spPr>
        <p:txBody>
          <a:bodyPr>
            <a:noAutofit/>
          </a:bodyPr>
          <a:lstStyle/>
          <a:p>
            <a:pPr algn="ctr" rtl="1"/>
            <a:r>
              <a:rPr lang="ar-SA" sz="5400" dirty="0" smtClean="0">
                <a:solidFill>
                  <a:schemeClr val="tx1">
                    <a:lumMod val="95000"/>
                    <a:lumOff val="5000"/>
                  </a:schemeClr>
                </a:solidFill>
                <a:latin typeface="Arial" pitchFamily="34" charset="0"/>
                <a:cs typeface="Arial" pitchFamily="34" charset="0"/>
              </a:rPr>
              <a:t>الوظائف الفردية مقابل الوظائف المجتمعية</a:t>
            </a:r>
            <a:r>
              <a:rPr lang="ar-SA" sz="4000" dirty="0" smtClean="0">
                <a:solidFill>
                  <a:srgbClr val="996633"/>
                </a:solidFill>
                <a:latin typeface="Arial" pitchFamily="34" charset="0"/>
                <a:cs typeface="Arial" pitchFamily="34" charset="0"/>
              </a:rPr>
              <a:t/>
            </a:r>
            <a:br>
              <a:rPr lang="ar-SA" sz="4000" dirty="0" smtClean="0">
                <a:solidFill>
                  <a:srgbClr val="996633"/>
                </a:solidFill>
                <a:latin typeface="Arial" pitchFamily="34" charset="0"/>
                <a:cs typeface="Arial" pitchFamily="34" charset="0"/>
              </a:rPr>
            </a:br>
            <a:endParaRPr lang="ar-SA" dirty="0">
              <a:latin typeface="Arial" pitchFamily="34" charset="0"/>
              <a:cs typeface="Arial" pitchFamily="34" charset="0"/>
            </a:endParaRPr>
          </a:p>
        </p:txBody>
      </p:sp>
      <p:sp>
        <p:nvSpPr>
          <p:cNvPr id="11" name="مربع نص 12"/>
          <p:cNvSpPr txBox="1"/>
          <p:nvPr/>
        </p:nvSpPr>
        <p:spPr>
          <a:xfrm>
            <a:off x="379412" y="1285860"/>
            <a:ext cx="11353800" cy="4955203"/>
          </a:xfrm>
          <a:prstGeom prst="rect">
            <a:avLst/>
          </a:prstGeom>
          <a:noFill/>
        </p:spPr>
        <p:txBody>
          <a:bodyPr wrap="square" rtlCol="1">
            <a:spAutoFit/>
          </a:bodyPr>
          <a:lstStyle/>
          <a:p>
            <a:pPr algn="r" rtl="1"/>
            <a:r>
              <a:rPr lang="ar-SA" sz="3200" dirty="0" smtClean="0">
                <a:solidFill>
                  <a:schemeClr val="tx2">
                    <a:lumMod val="60000"/>
                    <a:lumOff val="40000"/>
                  </a:schemeClr>
                </a:solidFill>
                <a:latin typeface="Arial" pitchFamily="34" charset="0"/>
                <a:cs typeface="Arial" pitchFamily="34" charset="0"/>
              </a:rPr>
              <a:t>لابد من التفريق بين الوظائف التي تحققها وسائل الاعلام لنا كأفراد وبين الوظائف التي تحققها للمجتمع </a:t>
            </a:r>
            <a:r>
              <a:rPr lang="ar-SA" sz="3200" dirty="0" err="1" smtClean="0">
                <a:solidFill>
                  <a:schemeClr val="tx2">
                    <a:lumMod val="60000"/>
                    <a:lumOff val="40000"/>
                  </a:schemeClr>
                </a:solidFill>
                <a:latin typeface="Arial" pitchFamily="34" charset="0"/>
                <a:cs typeface="Arial" pitchFamily="34" charset="0"/>
              </a:rPr>
              <a:t>واذا</a:t>
            </a:r>
            <a:r>
              <a:rPr lang="ar-SA" sz="3200" dirty="0" smtClean="0">
                <a:solidFill>
                  <a:schemeClr val="tx2">
                    <a:lumMod val="60000"/>
                    <a:lumOff val="40000"/>
                  </a:schemeClr>
                </a:solidFill>
                <a:latin typeface="Arial" pitchFamily="34" charset="0"/>
                <a:cs typeface="Arial" pitchFamily="34" charset="0"/>
              </a:rPr>
              <a:t> </a:t>
            </a:r>
            <a:r>
              <a:rPr lang="ar-SA" sz="3200" dirty="0" err="1" smtClean="0">
                <a:solidFill>
                  <a:schemeClr val="tx2">
                    <a:lumMod val="60000"/>
                    <a:lumOff val="40000"/>
                  </a:schemeClr>
                </a:solidFill>
                <a:latin typeface="Arial" pitchFamily="34" charset="0"/>
                <a:cs typeface="Arial" pitchFamily="34" charset="0"/>
              </a:rPr>
              <a:t>اردنا</a:t>
            </a:r>
            <a:r>
              <a:rPr lang="ar-SA" sz="3200" dirty="0" smtClean="0">
                <a:solidFill>
                  <a:schemeClr val="tx2">
                    <a:lumMod val="60000"/>
                    <a:lumOff val="40000"/>
                  </a:schemeClr>
                </a:solidFill>
                <a:latin typeface="Arial" pitchFamily="34" charset="0"/>
                <a:cs typeface="Arial" pitchFamily="34" charset="0"/>
              </a:rPr>
              <a:t> </a:t>
            </a:r>
            <a:r>
              <a:rPr lang="ar-SA" sz="3200" dirty="0" err="1" smtClean="0">
                <a:solidFill>
                  <a:schemeClr val="tx2">
                    <a:lumMod val="60000"/>
                    <a:lumOff val="40000"/>
                  </a:schemeClr>
                </a:solidFill>
                <a:latin typeface="Arial" pitchFamily="34" charset="0"/>
                <a:cs typeface="Arial" pitchFamily="34" charset="0"/>
              </a:rPr>
              <a:t>ان</a:t>
            </a:r>
            <a:r>
              <a:rPr lang="ar-SA" sz="3200" dirty="0" smtClean="0">
                <a:solidFill>
                  <a:schemeClr val="tx2">
                    <a:lumMod val="60000"/>
                    <a:lumOff val="40000"/>
                  </a:schemeClr>
                </a:solidFill>
                <a:latin typeface="Arial" pitchFamily="34" charset="0"/>
                <a:cs typeface="Arial" pitchFamily="34" charset="0"/>
              </a:rPr>
              <a:t> </a:t>
            </a:r>
            <a:r>
              <a:rPr lang="ar-SA" sz="3200" dirty="0" err="1" smtClean="0">
                <a:solidFill>
                  <a:schemeClr val="tx2">
                    <a:lumMod val="60000"/>
                    <a:lumOff val="40000"/>
                  </a:schemeClr>
                </a:solidFill>
                <a:latin typeface="Arial" pitchFamily="34" charset="0"/>
                <a:cs typeface="Arial" pitchFamily="34" charset="0"/>
              </a:rPr>
              <a:t>نأحذ</a:t>
            </a:r>
            <a:r>
              <a:rPr lang="ar-SA" sz="3200" dirty="0" smtClean="0">
                <a:solidFill>
                  <a:schemeClr val="tx2">
                    <a:lumMod val="60000"/>
                    <a:lumOff val="40000"/>
                  </a:schemeClr>
                </a:solidFill>
                <a:latin typeface="Arial" pitchFamily="34" charset="0"/>
                <a:cs typeface="Arial" pitchFamily="34" charset="0"/>
              </a:rPr>
              <a:t> </a:t>
            </a:r>
            <a:r>
              <a:rPr lang="ar-SA" sz="3200" dirty="0" err="1" smtClean="0">
                <a:solidFill>
                  <a:schemeClr val="tx2">
                    <a:lumMod val="60000"/>
                    <a:lumOff val="40000"/>
                  </a:schemeClr>
                </a:solidFill>
                <a:latin typeface="Arial" pitchFamily="34" charset="0"/>
                <a:cs typeface="Arial" pitchFamily="34" charset="0"/>
              </a:rPr>
              <a:t>بالأعتبار</a:t>
            </a:r>
            <a:r>
              <a:rPr lang="ar-SA" sz="3200" dirty="0" smtClean="0">
                <a:solidFill>
                  <a:schemeClr val="tx2">
                    <a:lumMod val="60000"/>
                    <a:lumOff val="40000"/>
                  </a:schemeClr>
                </a:solidFill>
                <a:latin typeface="Arial" pitchFamily="34" charset="0"/>
                <a:cs typeface="Arial" pitchFamily="34" charset="0"/>
              </a:rPr>
              <a:t> الأسئلة التي يمكن </a:t>
            </a:r>
            <a:r>
              <a:rPr lang="ar-SA" sz="3200" dirty="0" err="1" smtClean="0">
                <a:solidFill>
                  <a:schemeClr val="tx2">
                    <a:lumMod val="60000"/>
                    <a:lumOff val="40000"/>
                  </a:schemeClr>
                </a:solidFill>
                <a:latin typeface="Arial" pitchFamily="34" charset="0"/>
                <a:cs typeface="Arial" pitchFamily="34" charset="0"/>
              </a:rPr>
              <a:t>ان</a:t>
            </a:r>
            <a:r>
              <a:rPr lang="ar-SA" sz="3200" dirty="0" smtClean="0">
                <a:solidFill>
                  <a:schemeClr val="tx2">
                    <a:lumMod val="60000"/>
                    <a:lumOff val="40000"/>
                  </a:schemeClr>
                </a:solidFill>
                <a:latin typeface="Arial" pitchFamily="34" charset="0"/>
                <a:cs typeface="Arial" pitchFamily="34" charset="0"/>
              </a:rPr>
              <a:t> نطرحها عن </a:t>
            </a:r>
            <a:r>
              <a:rPr lang="ar-SA" sz="3200" dirty="0" smtClean="0">
                <a:solidFill>
                  <a:schemeClr val="tx2">
                    <a:lumMod val="60000"/>
                    <a:lumOff val="40000"/>
                  </a:schemeClr>
                </a:solidFill>
                <a:latin typeface="Arial" pitchFamily="34" charset="0"/>
                <a:cs typeface="Arial" pitchFamily="34" charset="0"/>
              </a:rPr>
              <a:t>وظائف </a:t>
            </a:r>
            <a:r>
              <a:rPr lang="ar-SA" sz="3200" dirty="0" smtClean="0">
                <a:solidFill>
                  <a:schemeClr val="tx2">
                    <a:lumMod val="60000"/>
                    <a:lumOff val="40000"/>
                  </a:schemeClr>
                </a:solidFill>
                <a:latin typeface="Arial" pitchFamily="34" charset="0"/>
                <a:cs typeface="Arial" pitchFamily="34" charset="0"/>
              </a:rPr>
              <a:t>وسائل </a:t>
            </a:r>
            <a:r>
              <a:rPr lang="ar-SA" sz="3200" dirty="0" err="1" smtClean="0">
                <a:solidFill>
                  <a:schemeClr val="tx2">
                    <a:lumMod val="60000"/>
                    <a:lumOff val="40000"/>
                  </a:schemeClr>
                </a:solidFill>
                <a:latin typeface="Arial" pitchFamily="34" charset="0"/>
                <a:cs typeface="Arial" pitchFamily="34" charset="0"/>
              </a:rPr>
              <a:t>الاعلام</a:t>
            </a:r>
            <a:r>
              <a:rPr lang="ar-SA" sz="3200" dirty="0" smtClean="0">
                <a:solidFill>
                  <a:schemeClr val="tx2">
                    <a:lumMod val="60000"/>
                    <a:lumOff val="40000"/>
                  </a:schemeClr>
                </a:solidFill>
                <a:latin typeface="Arial" pitchFamily="34" charset="0"/>
                <a:cs typeface="Arial" pitchFamily="34" charset="0"/>
              </a:rPr>
              <a:t> للفرد والمجتمع فنحن نريد </a:t>
            </a:r>
            <a:r>
              <a:rPr lang="ar-SA" sz="3200" dirty="0" err="1" smtClean="0">
                <a:solidFill>
                  <a:schemeClr val="tx2">
                    <a:lumMod val="60000"/>
                    <a:lumOff val="40000"/>
                  </a:schemeClr>
                </a:solidFill>
                <a:latin typeface="Arial" pitchFamily="34" charset="0"/>
                <a:cs typeface="Arial" pitchFamily="34" charset="0"/>
              </a:rPr>
              <a:t>ان</a:t>
            </a:r>
            <a:r>
              <a:rPr lang="ar-SA" sz="3200" dirty="0" smtClean="0">
                <a:solidFill>
                  <a:schemeClr val="tx2">
                    <a:lumMod val="60000"/>
                    <a:lumOff val="40000"/>
                  </a:schemeClr>
                </a:solidFill>
                <a:latin typeface="Arial" pitchFamily="34" charset="0"/>
                <a:cs typeface="Arial" pitchFamily="34" charset="0"/>
              </a:rPr>
              <a:t> تعرف ماذا يفعل الناس بوسائل </a:t>
            </a:r>
            <a:r>
              <a:rPr lang="ar-SA" sz="3200" dirty="0" err="1" smtClean="0">
                <a:solidFill>
                  <a:schemeClr val="tx2">
                    <a:lumMod val="60000"/>
                    <a:lumOff val="40000"/>
                  </a:schemeClr>
                </a:solidFill>
                <a:latin typeface="Arial" pitchFamily="34" charset="0"/>
                <a:cs typeface="Arial" pitchFamily="34" charset="0"/>
              </a:rPr>
              <a:t>الاعلام</a:t>
            </a:r>
            <a:r>
              <a:rPr lang="ar-SA" sz="3200" dirty="0" smtClean="0">
                <a:solidFill>
                  <a:schemeClr val="tx2">
                    <a:lumMod val="60000"/>
                    <a:lumOff val="40000"/>
                  </a:schemeClr>
                </a:solidFill>
                <a:latin typeface="Arial" pitchFamily="34" charset="0"/>
                <a:cs typeface="Arial" pitchFamily="34" charset="0"/>
              </a:rPr>
              <a:t> ؟ </a:t>
            </a:r>
          </a:p>
          <a:p>
            <a:pPr algn="r" rtl="1"/>
            <a:r>
              <a:rPr lang="ar-SA" sz="3200" dirty="0" err="1" smtClean="0">
                <a:solidFill>
                  <a:schemeClr val="tx2">
                    <a:lumMod val="60000"/>
                    <a:lumOff val="40000"/>
                  </a:schemeClr>
                </a:solidFill>
                <a:latin typeface="Arial" pitchFamily="34" charset="0"/>
                <a:cs typeface="Arial" pitchFamily="34" charset="0"/>
              </a:rPr>
              <a:t>وماهي</a:t>
            </a:r>
            <a:r>
              <a:rPr lang="ar-SA" sz="3200" dirty="0" smtClean="0">
                <a:solidFill>
                  <a:schemeClr val="tx2">
                    <a:lumMod val="60000"/>
                    <a:lumOff val="40000"/>
                  </a:schemeClr>
                </a:solidFill>
                <a:latin typeface="Arial" pitchFamily="34" charset="0"/>
                <a:cs typeface="Arial" pitchFamily="34" charset="0"/>
              </a:rPr>
              <a:t> </a:t>
            </a:r>
            <a:r>
              <a:rPr lang="ar-SA" sz="3200" dirty="0" err="1" smtClean="0">
                <a:solidFill>
                  <a:schemeClr val="tx2">
                    <a:lumMod val="60000"/>
                    <a:lumOff val="40000"/>
                  </a:schemeClr>
                </a:solidFill>
                <a:latin typeface="Arial" pitchFamily="34" charset="0"/>
                <a:cs typeface="Arial" pitchFamily="34" charset="0"/>
              </a:rPr>
              <a:t>الاشباعات</a:t>
            </a:r>
            <a:r>
              <a:rPr lang="ar-SA" sz="3200" dirty="0" smtClean="0">
                <a:solidFill>
                  <a:schemeClr val="tx2">
                    <a:lumMod val="60000"/>
                    <a:lumOff val="40000"/>
                  </a:schemeClr>
                </a:solidFill>
                <a:latin typeface="Arial" pitchFamily="34" charset="0"/>
                <a:cs typeface="Arial" pitchFamily="34" charset="0"/>
              </a:rPr>
              <a:t> التي يبحثون عنها ؟ وهل تساعد وسائل </a:t>
            </a:r>
            <a:r>
              <a:rPr lang="ar-SA" sz="3200" dirty="0" err="1" smtClean="0">
                <a:solidFill>
                  <a:schemeClr val="tx2">
                    <a:lumMod val="60000"/>
                    <a:lumOff val="40000"/>
                  </a:schemeClr>
                </a:solidFill>
                <a:latin typeface="Arial" pitchFamily="34" charset="0"/>
                <a:cs typeface="Arial" pitchFamily="34" charset="0"/>
              </a:rPr>
              <a:t>الاعلام</a:t>
            </a:r>
            <a:r>
              <a:rPr lang="ar-SA" sz="3200" dirty="0" smtClean="0">
                <a:solidFill>
                  <a:schemeClr val="tx2">
                    <a:lumMod val="60000"/>
                    <a:lumOff val="40000"/>
                  </a:schemeClr>
                </a:solidFill>
                <a:latin typeface="Arial" pitchFamily="34" charset="0"/>
                <a:cs typeface="Arial" pitchFamily="34" charset="0"/>
              </a:rPr>
              <a:t> في تحقيق </a:t>
            </a:r>
            <a:r>
              <a:rPr lang="ar-SA" sz="3200" dirty="0" err="1" smtClean="0">
                <a:solidFill>
                  <a:schemeClr val="tx2">
                    <a:lumMod val="60000"/>
                    <a:lumOff val="40000"/>
                  </a:schemeClr>
                </a:solidFill>
                <a:latin typeface="Arial" pitchFamily="34" charset="0"/>
                <a:cs typeface="Arial" pitchFamily="34" charset="0"/>
              </a:rPr>
              <a:t>الاشباعات</a:t>
            </a:r>
            <a:r>
              <a:rPr lang="ar-SA" sz="3200" dirty="0" smtClean="0">
                <a:solidFill>
                  <a:schemeClr val="tx2">
                    <a:lumMod val="60000"/>
                    <a:lumOff val="40000"/>
                  </a:schemeClr>
                </a:solidFill>
                <a:latin typeface="Arial" pitchFamily="34" charset="0"/>
                <a:cs typeface="Arial" pitchFamily="34" charset="0"/>
              </a:rPr>
              <a:t> التي يبحثون عنها ؟ </a:t>
            </a:r>
          </a:p>
          <a:p>
            <a:pPr algn="r" rtl="1"/>
            <a:r>
              <a:rPr lang="ar-SA" sz="3200" dirty="0" smtClean="0">
                <a:solidFill>
                  <a:schemeClr val="tx2">
                    <a:lumMod val="60000"/>
                    <a:lumOff val="40000"/>
                  </a:schemeClr>
                </a:solidFill>
                <a:latin typeface="Arial" pitchFamily="34" charset="0"/>
                <a:cs typeface="Arial" pitchFamily="34" charset="0"/>
              </a:rPr>
              <a:t>وهل تساعد وسائل </a:t>
            </a:r>
            <a:r>
              <a:rPr lang="ar-SA" sz="3200" dirty="0" err="1" smtClean="0">
                <a:solidFill>
                  <a:schemeClr val="tx2">
                    <a:lumMod val="60000"/>
                    <a:lumOff val="40000"/>
                  </a:schemeClr>
                </a:solidFill>
                <a:latin typeface="Arial" pitchFamily="34" charset="0"/>
                <a:cs typeface="Arial" pitchFamily="34" charset="0"/>
              </a:rPr>
              <a:t>الاعلام</a:t>
            </a:r>
            <a:r>
              <a:rPr lang="ar-SA" sz="3200" dirty="0" smtClean="0">
                <a:solidFill>
                  <a:schemeClr val="tx2">
                    <a:lumMod val="60000"/>
                    <a:lumOff val="40000"/>
                  </a:schemeClr>
                </a:solidFill>
                <a:latin typeface="Arial" pitchFamily="34" charset="0"/>
                <a:cs typeface="Arial" pitchFamily="34" charset="0"/>
              </a:rPr>
              <a:t> في تحقيق رغبات واحتياجات </a:t>
            </a:r>
            <a:r>
              <a:rPr lang="ar-SA" sz="3200" dirty="0" err="1" smtClean="0">
                <a:solidFill>
                  <a:schemeClr val="tx2">
                    <a:lumMod val="60000"/>
                    <a:lumOff val="40000"/>
                  </a:schemeClr>
                </a:solidFill>
                <a:latin typeface="Arial" pitchFamily="34" charset="0"/>
                <a:cs typeface="Arial" pitchFamily="34" charset="0"/>
              </a:rPr>
              <a:t>الافراد</a:t>
            </a:r>
            <a:r>
              <a:rPr lang="ar-SA" sz="3200" dirty="0" smtClean="0">
                <a:solidFill>
                  <a:schemeClr val="tx2">
                    <a:lumMod val="60000"/>
                    <a:lumOff val="40000"/>
                  </a:schemeClr>
                </a:solidFill>
                <a:latin typeface="Arial" pitchFamily="34" charset="0"/>
                <a:cs typeface="Arial" pitchFamily="34" charset="0"/>
              </a:rPr>
              <a:t> </a:t>
            </a:r>
            <a:r>
              <a:rPr lang="ar-SA" sz="3200" dirty="0" err="1" smtClean="0">
                <a:solidFill>
                  <a:schemeClr val="tx2">
                    <a:lumMod val="60000"/>
                    <a:lumOff val="40000"/>
                  </a:schemeClr>
                </a:solidFill>
                <a:latin typeface="Arial" pitchFamily="34" charset="0"/>
                <a:cs typeface="Arial" pitchFamily="34" charset="0"/>
              </a:rPr>
              <a:t>ام</a:t>
            </a:r>
            <a:r>
              <a:rPr lang="ar-SA" sz="3200" dirty="0" smtClean="0">
                <a:solidFill>
                  <a:schemeClr val="tx2">
                    <a:lumMod val="60000"/>
                    <a:lumOff val="40000"/>
                  </a:schemeClr>
                </a:solidFill>
                <a:latin typeface="Arial" pitchFamily="34" charset="0"/>
                <a:cs typeface="Arial" pitchFamily="34" charset="0"/>
              </a:rPr>
              <a:t> لا ؟</a:t>
            </a:r>
            <a:endParaRPr lang="en-US" sz="3200" dirty="0" smtClean="0">
              <a:solidFill>
                <a:schemeClr val="tx2">
                  <a:lumMod val="60000"/>
                  <a:lumOff val="40000"/>
                </a:schemeClr>
              </a:solidFill>
              <a:latin typeface="Arial" pitchFamily="34" charset="0"/>
              <a:cs typeface="Arial" pitchFamily="34" charset="0"/>
            </a:endParaRPr>
          </a:p>
          <a:p>
            <a:pPr algn="r" rtl="1"/>
            <a:r>
              <a:rPr lang="ar-SA" sz="3200" dirty="0" smtClean="0">
                <a:solidFill>
                  <a:schemeClr val="tx2">
                    <a:lumMod val="60000"/>
                    <a:lumOff val="40000"/>
                  </a:schemeClr>
                </a:solidFill>
                <a:latin typeface="Arial" pitchFamily="34" charset="0"/>
                <a:cs typeface="Arial" pitchFamily="34" charset="0"/>
              </a:rPr>
              <a:t>وبالنسبة للمجتمع : فاهتمامنا هو كيف تحافظ وسائل </a:t>
            </a:r>
            <a:r>
              <a:rPr lang="ar-SA" sz="3200" dirty="0" err="1" smtClean="0">
                <a:solidFill>
                  <a:schemeClr val="tx2">
                    <a:lumMod val="60000"/>
                    <a:lumOff val="40000"/>
                  </a:schemeClr>
                </a:solidFill>
                <a:latin typeface="Arial" pitchFamily="34" charset="0"/>
                <a:cs typeface="Arial" pitchFamily="34" charset="0"/>
              </a:rPr>
              <a:t>الاعلام</a:t>
            </a:r>
            <a:r>
              <a:rPr lang="ar-SA" sz="3200" dirty="0" smtClean="0">
                <a:solidFill>
                  <a:schemeClr val="tx2">
                    <a:lumMod val="60000"/>
                    <a:lumOff val="40000"/>
                  </a:schemeClr>
                </a:solidFill>
                <a:latin typeface="Arial" pitchFamily="34" charset="0"/>
                <a:cs typeface="Arial" pitchFamily="34" charset="0"/>
              </a:rPr>
              <a:t> على استقرار المجتمع وثباته </a:t>
            </a:r>
            <a:r>
              <a:rPr lang="ar-SA" sz="3200" dirty="0" err="1" smtClean="0">
                <a:solidFill>
                  <a:schemeClr val="tx2">
                    <a:lumMod val="60000"/>
                    <a:lumOff val="40000"/>
                  </a:schemeClr>
                </a:solidFill>
                <a:latin typeface="Arial" pitchFamily="34" charset="0"/>
                <a:cs typeface="Arial" pitchFamily="34" charset="0"/>
              </a:rPr>
              <a:t>او</a:t>
            </a:r>
            <a:r>
              <a:rPr lang="ar-SA" sz="3200" dirty="0" smtClean="0">
                <a:solidFill>
                  <a:schemeClr val="tx2">
                    <a:lumMod val="60000"/>
                    <a:lumOff val="40000"/>
                  </a:schemeClr>
                </a:solidFill>
                <a:latin typeface="Arial" pitchFamily="34" charset="0"/>
                <a:cs typeface="Arial" pitchFamily="34" charset="0"/>
              </a:rPr>
              <a:t> كيف تعمل على التغيير </a:t>
            </a:r>
            <a:r>
              <a:rPr lang="ar-SA" sz="3200" dirty="0" err="1" smtClean="0">
                <a:solidFill>
                  <a:schemeClr val="tx2">
                    <a:lumMod val="60000"/>
                    <a:lumOff val="40000"/>
                  </a:schemeClr>
                </a:solidFill>
                <a:latin typeface="Arial" pitchFamily="34" charset="0"/>
                <a:cs typeface="Arial" pitchFamily="34" charset="0"/>
              </a:rPr>
              <a:t>وماهو</a:t>
            </a:r>
            <a:r>
              <a:rPr lang="ar-SA" sz="3200" dirty="0" smtClean="0">
                <a:solidFill>
                  <a:schemeClr val="tx2">
                    <a:lumMod val="60000"/>
                    <a:lumOff val="40000"/>
                  </a:schemeClr>
                </a:solidFill>
                <a:latin typeface="Arial" pitchFamily="34" charset="0"/>
                <a:cs typeface="Arial" pitchFamily="34" charset="0"/>
              </a:rPr>
              <a:t> الدور الذي تلعبه تلك الوسائل في البناء الاقتصادي ؟</a:t>
            </a:r>
            <a:endParaRPr lang="en-US" sz="3200" dirty="0" smtClean="0">
              <a:solidFill>
                <a:schemeClr val="tx2">
                  <a:lumMod val="60000"/>
                  <a:lumOff val="40000"/>
                </a:schemeClr>
              </a:solidFill>
              <a:latin typeface="Arial" pitchFamily="34" charset="0"/>
              <a:cs typeface="Arial" pitchFamily="34" charset="0"/>
            </a:endParaRPr>
          </a:p>
          <a:p>
            <a:pPr algn="r" rtl="1"/>
            <a:endParaRPr lang="ar-SA" sz="2800" dirty="0">
              <a:latin typeface="Arial" pitchFamily="34" charset="0"/>
              <a:cs typeface="Arial" pitchFamily="34" charset="0"/>
            </a:endParaRPr>
          </a:p>
        </p:txBody>
      </p:sp>
    </p:spTree>
    <p:extLst>
      <p:ext uri="{BB962C8B-B14F-4D97-AF65-F5344CB8AC3E}">
        <p14:creationId xmlns:p14="http://schemas.microsoft.com/office/powerpoint/2010/main" xmlns="" val="686044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عنوان 3"/>
          <p:cNvSpPr>
            <a:spLocks noGrp="1"/>
          </p:cNvSpPr>
          <p:nvPr>
            <p:ph type="title"/>
          </p:nvPr>
        </p:nvSpPr>
        <p:spPr>
          <a:xfrm>
            <a:off x="-1220788" y="0"/>
            <a:ext cx="9408551" cy="1143000"/>
          </a:xfrm>
        </p:spPr>
        <p:txBody>
          <a:bodyPr>
            <a:normAutofit/>
          </a:bodyPr>
          <a:lstStyle/>
          <a:p>
            <a:pPr algn="ctr" rtl="1"/>
            <a:r>
              <a:rPr lang="ar-SA" sz="5400" b="1" dirty="0" smtClean="0">
                <a:solidFill>
                  <a:schemeClr val="tx1">
                    <a:lumMod val="95000"/>
                    <a:lumOff val="5000"/>
                  </a:schemeClr>
                </a:solidFill>
                <a:latin typeface="Arial" pitchFamily="34" charset="0"/>
                <a:cs typeface="Arial" pitchFamily="34" charset="0"/>
              </a:rPr>
              <a:t>مثال /</a:t>
            </a:r>
            <a:endParaRPr lang="ar-SA" sz="5400" dirty="0">
              <a:solidFill>
                <a:schemeClr val="tx1">
                  <a:lumMod val="95000"/>
                  <a:lumOff val="5000"/>
                </a:schemeClr>
              </a:solidFill>
              <a:latin typeface="Arial" pitchFamily="34" charset="0"/>
              <a:cs typeface="Arial" pitchFamily="34" charset="0"/>
            </a:endParaRPr>
          </a:p>
        </p:txBody>
      </p:sp>
      <p:sp>
        <p:nvSpPr>
          <p:cNvPr id="10" name="مربع نص 6"/>
          <p:cNvSpPr txBox="1"/>
          <p:nvPr/>
        </p:nvSpPr>
        <p:spPr>
          <a:xfrm>
            <a:off x="0" y="1142984"/>
            <a:ext cx="7389812" cy="5509200"/>
          </a:xfrm>
          <a:prstGeom prst="rect">
            <a:avLst/>
          </a:prstGeom>
          <a:noFill/>
        </p:spPr>
        <p:txBody>
          <a:bodyPr wrap="square" rtlCol="1">
            <a:spAutoFit/>
          </a:bodyPr>
          <a:lstStyle/>
          <a:p>
            <a:pPr lvl="0" algn="ctr" rtl="1">
              <a:spcBef>
                <a:spcPct val="0"/>
              </a:spcBef>
              <a:defRPr/>
            </a:pPr>
            <a:r>
              <a:rPr lang="ar-SA" sz="3200" b="1" dirty="0" smtClean="0">
                <a:solidFill>
                  <a:schemeClr val="tx2">
                    <a:lumMod val="60000"/>
                    <a:lumOff val="40000"/>
                  </a:schemeClr>
                </a:solidFill>
                <a:effectLst>
                  <a:outerShdw blurRad="50000" dist="30000" dir="5400000" algn="tl" rotWithShape="0">
                    <a:srgbClr val="000000">
                      <a:alpha val="30000"/>
                    </a:srgbClr>
                  </a:outerShdw>
                </a:effectLst>
                <a:latin typeface="Arial" pitchFamily="34" charset="0"/>
                <a:cs typeface="Arial" pitchFamily="34" charset="0"/>
              </a:rPr>
              <a:t>لو اردنا الاهتمام بقضية تنظيم الأسره يمكن لوسائل الإعلام أن تقدم معلومات مهمة تجعل الناس يدركون الحاجة إلى ضرورة السيطرة على سرعة الزيادة السكانية , وتشجيعهم على استخدام الوسائل الكفيلة بذلك</a:t>
            </a:r>
            <a:endParaRPr lang="en-US" sz="3200" b="1" dirty="0" smtClean="0">
              <a:solidFill>
                <a:schemeClr val="tx2">
                  <a:lumMod val="60000"/>
                  <a:lumOff val="40000"/>
                </a:schemeClr>
              </a:solidFill>
              <a:effectLst>
                <a:outerShdw blurRad="50000" dist="30000" dir="5400000" algn="tl" rotWithShape="0">
                  <a:srgbClr val="000000">
                    <a:alpha val="30000"/>
                  </a:srgbClr>
                </a:outerShdw>
              </a:effectLst>
              <a:latin typeface="Arial" pitchFamily="34" charset="0"/>
              <a:cs typeface="Arial" pitchFamily="34" charset="0"/>
            </a:endParaRPr>
          </a:p>
          <a:p>
            <a:pPr lvl="0" algn="ctr" rtl="1">
              <a:spcBef>
                <a:spcPct val="0"/>
              </a:spcBef>
              <a:defRPr/>
            </a:pPr>
            <a:r>
              <a:rPr lang="ar-SA" sz="3200" b="1" dirty="0" smtClean="0">
                <a:solidFill>
                  <a:schemeClr val="tx2">
                    <a:lumMod val="60000"/>
                    <a:lumOff val="40000"/>
                  </a:schemeClr>
                </a:solidFill>
                <a:effectLst>
                  <a:outerShdw blurRad="50000" dist="30000" dir="5400000" algn="tl" rotWithShape="0">
                    <a:srgbClr val="000000">
                      <a:alpha val="30000"/>
                    </a:srgbClr>
                  </a:outerShdw>
                </a:effectLst>
                <a:latin typeface="Arial" pitchFamily="34" charset="0"/>
                <a:cs typeface="Arial" pitchFamily="34" charset="0"/>
              </a:rPr>
              <a:t>أما على المستوى الفردي بالنسبة للزوج وزوجته فإن كل هذه الاعتبارات قد تكون غير مناسبة لوجود الفروق بين الأزواج والطرق المختلفة التي يتأثر بها استخدامهم لوسائل الإعلام للحصول على معلومات عن تحديد النسل</a:t>
            </a:r>
            <a:endParaRPr lang="en-US" sz="3200" b="1" dirty="0" smtClean="0">
              <a:solidFill>
                <a:schemeClr val="tx2">
                  <a:lumMod val="60000"/>
                  <a:lumOff val="40000"/>
                </a:schemeClr>
              </a:solidFill>
              <a:effectLst>
                <a:outerShdw blurRad="50000" dist="30000" dir="5400000" algn="tl" rotWithShape="0">
                  <a:srgbClr val="000000">
                    <a:alpha val="30000"/>
                  </a:srgbClr>
                </a:outerShdw>
              </a:effectLst>
              <a:latin typeface="Arial" pitchFamily="34" charset="0"/>
              <a:cs typeface="Arial" pitchFamily="34" charset="0"/>
            </a:endParaRPr>
          </a:p>
          <a:p>
            <a:pPr algn="ctr" rtl="1"/>
            <a:endParaRPr lang="ar-SA" sz="3200" dirty="0">
              <a:solidFill>
                <a:schemeClr val="tx2">
                  <a:lumMod val="60000"/>
                  <a:lumOff val="40000"/>
                </a:schemeClr>
              </a:solidFill>
              <a:latin typeface="Arial" pitchFamily="34" charset="0"/>
              <a:cs typeface="Arial" pitchFamily="34" charset="0"/>
            </a:endParaRPr>
          </a:p>
        </p:txBody>
      </p:sp>
      <p:pic>
        <p:nvPicPr>
          <p:cNvPr id="4" name="Picture 3" descr="Free-shipping-cheap-Resin-couple-doll-modern-wedding-gifts-home-decorations-watermelon-Taro.jpg"/>
          <p:cNvPicPr>
            <a:picLocks noChangeAspect="1"/>
          </p:cNvPicPr>
          <p:nvPr/>
        </p:nvPicPr>
        <p:blipFill>
          <a:blip r:embed="rId2" cstate="print"/>
          <a:stretch>
            <a:fillRect/>
          </a:stretch>
        </p:blipFill>
        <p:spPr>
          <a:xfrm>
            <a:off x="7313612" y="1219200"/>
            <a:ext cx="4476750" cy="4476750"/>
          </a:xfrm>
          <a:prstGeom prst="rect">
            <a:avLst/>
          </a:prstGeom>
          <a:ln>
            <a:noFill/>
          </a:ln>
          <a:effectLst>
            <a:softEdge rad="112500"/>
          </a:effectLst>
        </p:spPr>
      </p:pic>
    </p:spTree>
    <p:extLst>
      <p:ext uri="{BB962C8B-B14F-4D97-AF65-F5344CB8AC3E}">
        <p14:creationId xmlns:p14="http://schemas.microsoft.com/office/powerpoint/2010/main" xmlns="" val="1340357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وان 5"/>
          <p:cNvSpPr>
            <a:spLocks noGrp="1"/>
          </p:cNvSpPr>
          <p:nvPr>
            <p:ph type="title"/>
          </p:nvPr>
        </p:nvSpPr>
        <p:spPr>
          <a:xfrm>
            <a:off x="1141412" y="609600"/>
            <a:ext cx="9994837" cy="1143000"/>
          </a:xfrm>
        </p:spPr>
        <p:txBody>
          <a:bodyPr>
            <a:noAutofit/>
          </a:bodyPr>
          <a:lstStyle/>
          <a:p>
            <a:pPr lvl="0" algn="r" rtl="1"/>
            <a:r>
              <a:rPr lang="ar-SA" sz="5400" dirty="0" smtClean="0">
                <a:solidFill>
                  <a:schemeClr val="tx1">
                    <a:lumMod val="95000"/>
                    <a:lumOff val="5000"/>
                  </a:schemeClr>
                </a:solidFill>
                <a:effectLst/>
                <a:latin typeface="Arial" pitchFamily="34" charset="0"/>
                <a:ea typeface="Times New Roman" pitchFamily="18" charset="0"/>
                <a:cs typeface="Arial" pitchFamily="34" charset="0"/>
              </a:rPr>
              <a:t>وظائف المحتوى مقابل وظائف الوسيلة :</a:t>
            </a:r>
            <a:r>
              <a:rPr lang="ar-SA" sz="5400" dirty="0" smtClean="0">
                <a:solidFill>
                  <a:srgbClr val="996633"/>
                </a:solidFill>
                <a:effectLst/>
                <a:latin typeface="Arial" pitchFamily="34" charset="0"/>
                <a:cs typeface="Arial" pitchFamily="34" charset="0"/>
              </a:rPr>
              <a:t/>
            </a:r>
            <a:br>
              <a:rPr lang="ar-SA" sz="5400" dirty="0" smtClean="0">
                <a:solidFill>
                  <a:srgbClr val="996633"/>
                </a:solidFill>
                <a:effectLst/>
                <a:latin typeface="Arial" pitchFamily="34" charset="0"/>
                <a:cs typeface="Arial" pitchFamily="34" charset="0"/>
              </a:rPr>
            </a:br>
            <a:endParaRPr lang="ar-SA" sz="5400" dirty="0"/>
          </a:p>
        </p:txBody>
      </p:sp>
      <p:sp>
        <p:nvSpPr>
          <p:cNvPr id="7" name="مربع نص 6"/>
          <p:cNvSpPr txBox="1"/>
          <p:nvPr/>
        </p:nvSpPr>
        <p:spPr>
          <a:xfrm>
            <a:off x="531812" y="2071678"/>
            <a:ext cx="11236721" cy="3046988"/>
          </a:xfrm>
          <a:prstGeom prst="rect">
            <a:avLst/>
          </a:prstGeom>
          <a:noFill/>
        </p:spPr>
        <p:txBody>
          <a:bodyPr wrap="square" rtlCol="1">
            <a:spAutoFit/>
          </a:bodyPr>
          <a:lstStyle/>
          <a:p>
            <a:pPr algn="ctr" rtl="1"/>
            <a:r>
              <a:rPr lang="ar-SA" sz="4000" dirty="0" smtClean="0">
                <a:solidFill>
                  <a:schemeClr val="tx2">
                    <a:lumMod val="60000"/>
                    <a:lumOff val="40000"/>
                  </a:schemeClr>
                </a:solidFill>
                <a:latin typeface="Arial" pitchFamily="34" charset="0"/>
                <a:cs typeface="Arial" pitchFamily="34" charset="0"/>
              </a:rPr>
              <a:t>لابد أن نميز بين المحتوى الذي تعرضه هذه الوسيلة وبين خصائص الوسيلة ذاتها فهناك بعض الوظائف ترتبط تماما بمحتوى وسائل الأعلام ووظائف أخرى ترتبط بنوع الوسيلة المستخدمة أو بظروف الاستخدام وليس المحتوى </a:t>
            </a:r>
            <a:endParaRPr lang="en-US" sz="4000" dirty="0" smtClean="0">
              <a:solidFill>
                <a:schemeClr val="tx2">
                  <a:lumMod val="60000"/>
                  <a:lumOff val="40000"/>
                </a:schemeClr>
              </a:solidFill>
              <a:latin typeface="Arial" pitchFamily="34" charset="0"/>
              <a:cs typeface="Arial" pitchFamily="34" charset="0"/>
            </a:endParaRPr>
          </a:p>
          <a:p>
            <a:pPr algn="ctr" rtl="1"/>
            <a:endParaRPr lang="ar-SA" sz="3200" dirty="0">
              <a:latin typeface="Arial" pitchFamily="34" charset="0"/>
              <a:cs typeface="Arial" pitchFamily="34" charset="0"/>
            </a:endParaRPr>
          </a:p>
        </p:txBody>
      </p:sp>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677988" y="0"/>
            <a:ext cx="10157354" cy="1397000"/>
          </a:xfrm>
        </p:spPr>
        <p:txBody>
          <a:bodyPr>
            <a:normAutofit/>
          </a:bodyPr>
          <a:lstStyle/>
          <a:p>
            <a:pPr algn="ctr"/>
            <a:r>
              <a:rPr lang="ar-SA" sz="4400" dirty="0" smtClean="0">
                <a:solidFill>
                  <a:schemeClr val="tx1">
                    <a:lumMod val="95000"/>
                    <a:lumOff val="5000"/>
                  </a:schemeClr>
                </a:solidFill>
              </a:rPr>
              <a:t>مثال / </a:t>
            </a:r>
            <a:r>
              <a:rPr lang="en-US" sz="4400" dirty="0" smtClean="0">
                <a:solidFill>
                  <a:schemeClr val="tx2">
                    <a:lumMod val="60000"/>
                    <a:lumOff val="40000"/>
                  </a:schemeClr>
                </a:solidFill>
              </a:rPr>
              <a:t/>
            </a:r>
            <a:br>
              <a:rPr lang="en-US" sz="4400" dirty="0" smtClean="0">
                <a:solidFill>
                  <a:schemeClr val="tx2">
                    <a:lumMod val="60000"/>
                    <a:lumOff val="40000"/>
                  </a:schemeClr>
                </a:solidFill>
              </a:rPr>
            </a:br>
            <a:endParaRPr lang="ar-SA" dirty="0"/>
          </a:p>
        </p:txBody>
      </p:sp>
      <p:sp>
        <p:nvSpPr>
          <p:cNvPr id="3" name="مربع نص 2"/>
          <p:cNvSpPr txBox="1"/>
          <p:nvPr/>
        </p:nvSpPr>
        <p:spPr>
          <a:xfrm>
            <a:off x="0" y="1371600"/>
            <a:ext cx="8075613" cy="5447645"/>
          </a:xfrm>
          <a:prstGeom prst="rect">
            <a:avLst/>
          </a:prstGeom>
          <a:noFill/>
        </p:spPr>
        <p:txBody>
          <a:bodyPr wrap="square" rtlCol="1">
            <a:spAutoFit/>
          </a:bodyPr>
          <a:lstStyle/>
          <a:p>
            <a:pPr algn="ctr" rtl="1"/>
            <a:r>
              <a:rPr lang="ar-SA" sz="3200" b="1" dirty="0" smtClean="0">
                <a:solidFill>
                  <a:schemeClr val="tx2">
                    <a:lumMod val="60000"/>
                    <a:lumOff val="40000"/>
                  </a:schemeClr>
                </a:solidFill>
                <a:latin typeface="Arial" pitchFamily="34" charset="0"/>
                <a:cs typeface="Arial" pitchFamily="34" charset="0"/>
              </a:rPr>
              <a:t>حين نتحدث عن التصويت الانتخابي في الصحف والتلفزيون نلاحظ الاهتمام بتقديم معلومات عن الدوائر الانتخابية والقضايا المثارة ونوعية المرشحين مما يساعدنا في تحديد كيف تمارس التصويت  وفي هذه الحالة يكون المحتوى أهم من الوسيلة , وفي المقابل عند الرغبة في مشاهدة الأفلام السينمائية بدور العرض السينمائي نلاحظ ان الاهتمام قد يتجاوز المحتوى إلى الشكل وأسلوب الاستخدام ويزداد الاهتمام بضخامة حجم الشاشة وجمال الديكورات والتغاضي عن العصور والتواريخ , في هذه الحالة قد تحظى الوسيلة باهتمام اكبر من المحتوى المعروض</a:t>
            </a:r>
            <a:endParaRPr lang="en-US" sz="3200" b="1" dirty="0" smtClean="0">
              <a:solidFill>
                <a:schemeClr val="tx2">
                  <a:lumMod val="60000"/>
                  <a:lumOff val="40000"/>
                </a:schemeClr>
              </a:solidFill>
              <a:latin typeface="Arial" pitchFamily="34" charset="0"/>
              <a:cs typeface="Arial" pitchFamily="34" charset="0"/>
            </a:endParaRPr>
          </a:p>
          <a:p>
            <a:pPr algn="ctr" rtl="1"/>
            <a:endParaRPr lang="ar-SA" sz="2800" b="1" dirty="0">
              <a:latin typeface="Arial" pitchFamily="34" charset="0"/>
              <a:cs typeface="Arial" pitchFamily="34" charset="0"/>
            </a:endParaRPr>
          </a:p>
        </p:txBody>
      </p:sp>
      <p:pic>
        <p:nvPicPr>
          <p:cNvPr id="1026" name="Picture 2" descr="C:\Users\Administrator\Desktop\تصويت.jpg"/>
          <p:cNvPicPr>
            <a:picLocks noChangeAspect="1" noChangeArrowheads="1"/>
          </p:cNvPicPr>
          <p:nvPr/>
        </p:nvPicPr>
        <p:blipFill>
          <a:blip r:embed="rId2" cstate="print"/>
          <a:srcRect/>
          <a:stretch>
            <a:fillRect/>
          </a:stretch>
        </p:blipFill>
        <p:spPr bwMode="auto">
          <a:xfrm>
            <a:off x="7999412" y="1524000"/>
            <a:ext cx="3886200" cy="3886200"/>
          </a:xfrm>
          <a:prstGeom prst="rect">
            <a:avLst/>
          </a:prstGeom>
          <a:ln>
            <a:noFill/>
          </a:ln>
          <a:effectLst>
            <a:softEdge rad="112500"/>
          </a:effectLst>
        </p:spPr>
      </p:pic>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مستطيل 7"/>
          <p:cNvSpPr/>
          <p:nvPr/>
        </p:nvSpPr>
        <p:spPr>
          <a:xfrm>
            <a:off x="2894012" y="533400"/>
            <a:ext cx="7774885" cy="923330"/>
          </a:xfrm>
          <a:prstGeom prst="rect">
            <a:avLst/>
          </a:prstGeom>
          <a:noFill/>
        </p:spPr>
        <p:txBody>
          <a:bodyPr wrap="none" lIns="91440" tIns="45720" rIns="91440" bIns="45720">
            <a:spAutoFit/>
          </a:bodyPr>
          <a:lstStyle/>
          <a:p>
            <a:pPr algn="ctr" rtl="1"/>
            <a:r>
              <a:rPr lang="ar-SA" sz="5400" dirty="0" smtClean="0">
                <a:solidFill>
                  <a:schemeClr val="tx1">
                    <a:lumMod val="95000"/>
                    <a:lumOff val="5000"/>
                  </a:schemeClr>
                </a:solidFill>
                <a:latin typeface="Arial" pitchFamily="34" charset="0"/>
                <a:cs typeface="Arial" pitchFamily="34" charset="0"/>
              </a:rPr>
              <a:t>وظائف ظاهرة مقابل وظائف كامنه</a:t>
            </a:r>
            <a:endParaRPr lang="en-US" sz="5400" dirty="0">
              <a:solidFill>
                <a:schemeClr val="tx1">
                  <a:lumMod val="95000"/>
                  <a:lumOff val="5000"/>
                </a:schemeClr>
              </a:solidFill>
              <a:latin typeface="Arial" pitchFamily="34" charset="0"/>
              <a:cs typeface="Arial" pitchFamily="34" charset="0"/>
            </a:endParaRPr>
          </a:p>
        </p:txBody>
      </p:sp>
      <p:sp>
        <p:nvSpPr>
          <p:cNvPr id="9" name="مربع نص 8"/>
          <p:cNvSpPr txBox="1"/>
          <p:nvPr/>
        </p:nvSpPr>
        <p:spPr>
          <a:xfrm>
            <a:off x="1065212" y="228600"/>
            <a:ext cx="10244961" cy="5078313"/>
          </a:xfrm>
          <a:prstGeom prst="rect">
            <a:avLst/>
          </a:prstGeom>
          <a:noFill/>
        </p:spPr>
        <p:txBody>
          <a:bodyPr wrap="square" rtlCol="1">
            <a:spAutoFit/>
          </a:bodyPr>
          <a:lstStyle/>
          <a:p>
            <a:pPr algn="ctr" rtl="1"/>
            <a:endParaRPr lang="ar-SA" sz="3600" dirty="0" smtClean="0">
              <a:solidFill>
                <a:schemeClr val="tx2">
                  <a:lumMod val="60000"/>
                  <a:lumOff val="40000"/>
                </a:schemeClr>
              </a:solidFill>
              <a:latin typeface="Arial" pitchFamily="34" charset="0"/>
              <a:cs typeface="Arial" pitchFamily="34" charset="0"/>
            </a:endParaRPr>
          </a:p>
          <a:p>
            <a:pPr algn="ctr" rtl="1"/>
            <a:endParaRPr lang="ar-SA" sz="3600" dirty="0" smtClean="0">
              <a:solidFill>
                <a:schemeClr val="tx2">
                  <a:lumMod val="60000"/>
                  <a:lumOff val="40000"/>
                </a:schemeClr>
              </a:solidFill>
              <a:latin typeface="Arial" pitchFamily="34" charset="0"/>
              <a:cs typeface="Arial" pitchFamily="34" charset="0"/>
            </a:endParaRPr>
          </a:p>
          <a:p>
            <a:pPr algn="ctr" rtl="1"/>
            <a:endParaRPr lang="ar-SA" sz="3600" dirty="0" smtClean="0">
              <a:solidFill>
                <a:schemeClr val="tx2">
                  <a:lumMod val="60000"/>
                  <a:lumOff val="40000"/>
                </a:schemeClr>
              </a:solidFill>
              <a:latin typeface="Arial" pitchFamily="34" charset="0"/>
              <a:cs typeface="Arial" pitchFamily="34" charset="0"/>
            </a:endParaRPr>
          </a:p>
          <a:p>
            <a:pPr algn="ctr" rtl="1"/>
            <a:r>
              <a:rPr lang="ar-SA" sz="3600" dirty="0" smtClean="0">
                <a:solidFill>
                  <a:schemeClr val="tx2">
                    <a:lumMod val="60000"/>
                    <a:lumOff val="40000"/>
                  </a:schemeClr>
                </a:solidFill>
                <a:latin typeface="Arial" pitchFamily="34" charset="0"/>
                <a:cs typeface="Arial" pitchFamily="34" charset="0"/>
              </a:rPr>
              <a:t>يجب التمييز بين وظائف الإعلام الظاهرة والوضائف المستتره </a:t>
            </a:r>
            <a:endParaRPr lang="en-US" sz="3600" dirty="0" smtClean="0">
              <a:solidFill>
                <a:schemeClr val="tx2">
                  <a:lumMod val="60000"/>
                  <a:lumOff val="40000"/>
                </a:schemeClr>
              </a:solidFill>
              <a:latin typeface="Arial" pitchFamily="34" charset="0"/>
              <a:cs typeface="Arial" pitchFamily="34" charset="0"/>
            </a:endParaRPr>
          </a:p>
          <a:p>
            <a:pPr algn="ctr" rtl="1"/>
            <a:r>
              <a:rPr lang="ar-SA" sz="3600" dirty="0" smtClean="0">
                <a:solidFill>
                  <a:schemeClr val="tx2">
                    <a:lumMod val="60000"/>
                    <a:lumOff val="40000"/>
                  </a:schemeClr>
                </a:solidFill>
                <a:latin typeface="Arial" pitchFamily="34" charset="0"/>
                <a:cs typeface="Arial" pitchFamily="34" charset="0"/>
              </a:rPr>
              <a:t>الوظائف الظاهره: هي الوظائف الظاهرة لوسائل الإعلام والتي ندركها تماما حين نستخدم هذه الوسائل مثل الأخبار والتثقيف والتعليم والتوجيه والترفيه والإقناع  الوظائف الكامنة : هي الوظائف الخفية التي يعيها او يدركها </a:t>
            </a:r>
            <a:r>
              <a:rPr lang="ar-SA" sz="3600" dirty="0" err="1" smtClean="0">
                <a:solidFill>
                  <a:schemeClr val="tx2">
                    <a:lumMod val="60000"/>
                    <a:lumOff val="40000"/>
                  </a:schemeClr>
                </a:solidFill>
                <a:latin typeface="Arial" pitchFamily="34" charset="0"/>
                <a:cs typeface="Arial" pitchFamily="34" charset="0"/>
              </a:rPr>
              <a:t>او</a:t>
            </a:r>
            <a:r>
              <a:rPr lang="ar-SA" sz="3600" dirty="0" smtClean="0">
                <a:solidFill>
                  <a:schemeClr val="tx2">
                    <a:lumMod val="60000"/>
                    <a:lumOff val="40000"/>
                  </a:schemeClr>
                </a:solidFill>
                <a:latin typeface="Arial" pitchFamily="34" charset="0"/>
                <a:cs typeface="Arial" pitchFamily="34" charset="0"/>
              </a:rPr>
              <a:t> يفكر فيها عدد قليل من المتلقين </a:t>
            </a:r>
            <a:endParaRPr lang="en-US" sz="3600" dirty="0" smtClean="0">
              <a:solidFill>
                <a:schemeClr val="tx2">
                  <a:lumMod val="60000"/>
                  <a:lumOff val="40000"/>
                </a:schemeClr>
              </a:solidFill>
              <a:latin typeface="Arial" pitchFamily="34" charset="0"/>
              <a:cs typeface="Arial" pitchFamily="34" charset="0"/>
            </a:endParaRPr>
          </a:p>
          <a:p>
            <a:pPr algn="ctr" rtl="1"/>
            <a:endParaRPr lang="ar-SA" sz="3600" dirty="0">
              <a:solidFill>
                <a:schemeClr val="tx2">
                  <a:lumMod val="60000"/>
                  <a:lumOff val="40000"/>
                </a:schemeClr>
              </a:solidFill>
              <a:latin typeface="Arial" pitchFamily="34" charset="0"/>
              <a:cs typeface="Arial" pitchFamily="34" charset="0"/>
            </a:endParaRPr>
          </a:p>
        </p:txBody>
      </p:sp>
    </p:spTree>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Books 16x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2.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3.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E1B558C7-619B-49BE-9097-7FCBDADD4EC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1726</Words>
  <Application>Microsoft Office PowerPoint</Application>
  <PresentationFormat>مخصص</PresentationFormat>
  <Paragraphs>144</Paragraphs>
  <Slides>33</Slides>
  <Notes>0</Notes>
  <HiddenSlides>0</HiddenSlides>
  <MMClips>0</MMClips>
  <ScaleCrop>false</ScaleCrop>
  <HeadingPairs>
    <vt:vector size="4" baseType="variant">
      <vt:variant>
        <vt:lpstr>سمة</vt:lpstr>
      </vt:variant>
      <vt:variant>
        <vt:i4>1</vt:i4>
      </vt:variant>
      <vt:variant>
        <vt:lpstr>عناوين الشرائح</vt:lpstr>
      </vt:variant>
      <vt:variant>
        <vt:i4>33</vt:i4>
      </vt:variant>
    </vt:vector>
  </HeadingPairs>
  <TitlesOfParts>
    <vt:vector size="34" baseType="lpstr">
      <vt:lpstr>Books 16x9</vt:lpstr>
      <vt:lpstr>مقرر نظريات الاتصال</vt:lpstr>
      <vt:lpstr>وظائف وسائل الاتصال الجماهيرية</vt:lpstr>
      <vt:lpstr>الشريحة 3</vt:lpstr>
      <vt:lpstr>الشريحة 4</vt:lpstr>
      <vt:lpstr>الوظائف الفردية مقابل الوظائف المجتمعية </vt:lpstr>
      <vt:lpstr>مثال /</vt:lpstr>
      <vt:lpstr>وظائف المحتوى مقابل وظائف الوسيلة : </vt:lpstr>
      <vt:lpstr>مثال /  </vt:lpstr>
      <vt:lpstr>الشريحة 9</vt:lpstr>
      <vt:lpstr>الشريحة 10</vt:lpstr>
      <vt:lpstr>الوظائف المقصودة وغير المقصودة : </vt:lpstr>
      <vt:lpstr>مثال / </vt:lpstr>
      <vt:lpstr>الشريحة 13</vt:lpstr>
      <vt:lpstr>هارولد لازويل </vt:lpstr>
      <vt:lpstr>الشريحة 15</vt:lpstr>
      <vt:lpstr>مفهوم  لازرسفيلد وميرتون للوظائف المجتمعية</vt:lpstr>
      <vt:lpstr>مفهوم ولبورشرام للوظائف المجتمعية</vt:lpstr>
      <vt:lpstr>مفهوم ”ماكويل“ للوظائف المجتمعية</vt:lpstr>
      <vt:lpstr>مفهوم ”ليزلي مولر“ تسع وظائف</vt:lpstr>
      <vt:lpstr>الشريحة 20</vt:lpstr>
      <vt:lpstr>الشريحة 21</vt:lpstr>
      <vt:lpstr>1- مراقبة البيئة أو التماس المعلومات :</vt:lpstr>
      <vt:lpstr>الشريحة 23</vt:lpstr>
      <vt:lpstr>الشريحة 24</vt:lpstr>
      <vt:lpstr>2- تطوير مفاهيمنا عن الذات : </vt:lpstr>
      <vt:lpstr>(أ) استكشاف الواقع :</vt:lpstr>
      <vt:lpstr>(ب) عقد مقارنات وأضداد :</vt:lpstr>
      <vt:lpstr>(جـ) المساعدة في تجويد  مهنتنا :</vt:lpstr>
      <vt:lpstr>3- تسهيل التفاعل الاجتماعي :</vt:lpstr>
      <vt:lpstr>الشريحة 30</vt:lpstr>
      <vt:lpstr> 5- التحرر العاطفي </vt:lpstr>
      <vt:lpstr>6-  الهروب من التوتر والاغتراب</vt:lpstr>
      <vt:lpstr>7- خلق طقوس يومية تمنحنا الشعور بالانضام والأمن</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modified xsi:type="dcterms:W3CDTF">2014-09-21T20:55:20Z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TC027879409991</vt:lpwstr>
  </property>
</Properties>
</file>