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customXml/itemProps1.xml" ContentType="application/vnd.openxmlformats-officedocument.customXmlPropertie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customXml/itemProps2.xml" ContentType="application/vnd.openxmlformats-officedocument.customXmlPropertie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65" r:id="rId3"/>
    <p:sldId id="266" r:id="rId4"/>
    <p:sldId id="267" r:id="rId5"/>
    <p:sldId id="268" r:id="rId6"/>
    <p:sldId id="257" r:id="rId7"/>
    <p:sldId id="276" r:id="rId8"/>
    <p:sldId id="278" r:id="rId9"/>
    <p:sldId id="277" r:id="rId10"/>
    <p:sldId id="279" r:id="rId11"/>
    <p:sldId id="274" r:id="rId12"/>
    <p:sldId id="272" r:id="rId13"/>
    <p:sldId id="273" r:id="rId14"/>
    <p:sldId id="275" r:id="rId1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42" d="100"/>
          <a:sy n="42" d="100"/>
        </p:scale>
        <p:origin x="-75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E4699967-BDF5-448C-94FC-59203B9FD000}" type="datetimeFigureOut">
              <a:rPr lang="ar-SA" smtClean="0"/>
              <a:pPr/>
              <a:t>06/11/32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6A0E09E-2D2F-4E19-8B5D-A3612B85F80E}"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E4699967-BDF5-448C-94FC-59203B9FD000}" type="datetimeFigureOut">
              <a:rPr lang="ar-SA" smtClean="0"/>
              <a:pPr/>
              <a:t>06/11/32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6A0E09E-2D2F-4E19-8B5D-A3612B85F80E}"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E4699967-BDF5-448C-94FC-59203B9FD000}" type="datetimeFigureOut">
              <a:rPr lang="ar-SA" smtClean="0"/>
              <a:pPr/>
              <a:t>06/11/32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6A0E09E-2D2F-4E19-8B5D-A3612B85F80E}"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E4699967-BDF5-448C-94FC-59203B9FD000}" type="datetimeFigureOut">
              <a:rPr lang="ar-SA" smtClean="0"/>
              <a:pPr/>
              <a:t>06/11/32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6A0E09E-2D2F-4E19-8B5D-A3612B85F80E}"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E4699967-BDF5-448C-94FC-59203B9FD000}" type="datetimeFigureOut">
              <a:rPr lang="ar-SA" smtClean="0"/>
              <a:pPr/>
              <a:t>06/11/32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6A0E09E-2D2F-4E19-8B5D-A3612B85F80E}"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E4699967-BDF5-448C-94FC-59203B9FD000}" type="datetimeFigureOut">
              <a:rPr lang="ar-SA" smtClean="0"/>
              <a:pPr/>
              <a:t>06/11/32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D6A0E09E-2D2F-4E19-8B5D-A3612B85F80E}"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E4699967-BDF5-448C-94FC-59203B9FD000}" type="datetimeFigureOut">
              <a:rPr lang="ar-SA" smtClean="0"/>
              <a:pPr/>
              <a:t>06/11/32</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D6A0E09E-2D2F-4E19-8B5D-A3612B85F80E}"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E4699967-BDF5-448C-94FC-59203B9FD000}" type="datetimeFigureOut">
              <a:rPr lang="ar-SA" smtClean="0"/>
              <a:pPr/>
              <a:t>06/11/32</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D6A0E09E-2D2F-4E19-8B5D-A3612B85F80E}"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E4699967-BDF5-448C-94FC-59203B9FD000}" type="datetimeFigureOut">
              <a:rPr lang="ar-SA" smtClean="0"/>
              <a:pPr/>
              <a:t>06/11/32</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D6A0E09E-2D2F-4E19-8B5D-A3612B85F80E}"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E4699967-BDF5-448C-94FC-59203B9FD000}" type="datetimeFigureOut">
              <a:rPr lang="ar-SA" smtClean="0"/>
              <a:pPr/>
              <a:t>06/11/32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D6A0E09E-2D2F-4E19-8B5D-A3612B85F80E}"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E4699967-BDF5-448C-94FC-59203B9FD000}" type="datetimeFigureOut">
              <a:rPr lang="ar-SA" smtClean="0"/>
              <a:pPr/>
              <a:t>06/11/32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D6A0E09E-2D2F-4E19-8B5D-A3612B85F80E}"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4699967-BDF5-448C-94FC-59203B9FD000}" type="datetimeFigureOut">
              <a:rPr lang="ar-SA" smtClean="0"/>
              <a:pPr/>
              <a:t>06/11/32</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6A0E09E-2D2F-4E19-8B5D-A3612B85F80E}"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hyperlink" Target="http://alami.ae/134.html"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3429000" y="1643063"/>
            <a:ext cx="2786063" cy="646112"/>
          </a:xfrm>
          <a:prstGeom prst="rect">
            <a:avLst/>
          </a:prstGeom>
        </p:spPr>
        <p:style>
          <a:lnRef idx="2">
            <a:schemeClr val="accent2"/>
          </a:lnRef>
          <a:fillRef idx="1">
            <a:schemeClr val="lt1"/>
          </a:fillRef>
          <a:effectRef idx="0">
            <a:schemeClr val="accent2"/>
          </a:effectRef>
          <a:fontRef idx="minor">
            <a:schemeClr val="dk1"/>
          </a:fontRef>
        </p:style>
        <p:txBody>
          <a:bodyPr rtlCol="1">
            <a:spAutoFit/>
          </a:bodyPr>
          <a:lstStyle/>
          <a:p>
            <a:pPr algn="ctr" fontAlgn="auto">
              <a:spcBef>
                <a:spcPts val="0"/>
              </a:spcBef>
              <a:spcAft>
                <a:spcPts val="0"/>
              </a:spcAft>
              <a:defRPr/>
            </a:pPr>
            <a:r>
              <a:rPr lang="ar-SA" sz="3600" b="1" dirty="0" smtClean="0">
                <a:solidFill>
                  <a:srgbClr val="C00000"/>
                </a:solidFill>
              </a:rPr>
              <a:t>المحاضرة الثانية  </a:t>
            </a:r>
            <a:endParaRPr lang="ar-SA" sz="3600" b="1" dirty="0">
              <a:solidFill>
                <a:srgbClr val="C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67744" y="1772816"/>
            <a:ext cx="4054467" cy="92333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ar-SA" dirty="0" smtClean="0">
                <a:hlinkClick r:id="rId2"/>
              </a:rPr>
              <a:t>المرجع </a:t>
            </a:r>
            <a:endParaRPr lang="en-US" dirty="0" smtClean="0">
              <a:hlinkClick r:id="rId2"/>
            </a:endParaRPr>
          </a:p>
          <a:p>
            <a:r>
              <a:rPr lang="en-US" dirty="0" smtClean="0">
                <a:hlinkClick r:id="rId2"/>
              </a:rPr>
              <a:t>http://alami.ae/134.html</a:t>
            </a:r>
            <a:endParaRPr lang="en-US" dirty="0" smtClean="0"/>
          </a:p>
          <a:p>
            <a:r>
              <a:rPr lang="ar-SA" dirty="0" smtClean="0"/>
              <a:t>مجلة عالمي </a:t>
            </a:r>
            <a:endParaRPr lang="ar-S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t1.gstatic.com/images?q=tbn:ANd9GcTRSP5Rb7MgiUoQMtPHvRGxY8pGvJX--AHVztYtgtDWwPEPNuL5IBToKcS0"/>
          <p:cNvPicPr>
            <a:picLocks noChangeAspect="1" noChangeArrowheads="1"/>
          </p:cNvPicPr>
          <p:nvPr/>
        </p:nvPicPr>
        <p:blipFill>
          <a:blip r:embed="rId2" cstate="print"/>
          <a:srcRect/>
          <a:stretch>
            <a:fillRect/>
          </a:stretch>
        </p:blipFill>
        <p:spPr bwMode="auto">
          <a:xfrm>
            <a:off x="2915816" y="2132856"/>
            <a:ext cx="2684512" cy="1545332"/>
          </a:xfrm>
          <a:prstGeom prst="rect">
            <a:avLst/>
          </a:prstGeom>
          <a:noFill/>
        </p:spPr>
      </p:pic>
      <p:cxnSp>
        <p:nvCxnSpPr>
          <p:cNvPr id="3" name="رابط كسهم مستقيم 2"/>
          <p:cNvCxnSpPr/>
          <p:nvPr/>
        </p:nvCxnSpPr>
        <p:spPr>
          <a:xfrm flipV="1">
            <a:off x="4499992" y="1071564"/>
            <a:ext cx="643508" cy="11333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5" name="رابط كسهم مستقيم 4"/>
          <p:cNvCxnSpPr/>
          <p:nvPr/>
        </p:nvCxnSpPr>
        <p:spPr>
          <a:xfrm flipH="1">
            <a:off x="2195736" y="3356992"/>
            <a:ext cx="1224136" cy="95493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8" name="مربع نص 7"/>
          <p:cNvSpPr txBox="1"/>
          <p:nvPr/>
        </p:nvSpPr>
        <p:spPr>
          <a:xfrm>
            <a:off x="4427984" y="764704"/>
            <a:ext cx="1143000" cy="461665"/>
          </a:xfrm>
          <a:prstGeom prst="rect">
            <a:avLst/>
          </a:prstGeom>
        </p:spPr>
        <p:style>
          <a:lnRef idx="2">
            <a:schemeClr val="accent1"/>
          </a:lnRef>
          <a:fillRef idx="1">
            <a:schemeClr val="lt1"/>
          </a:fillRef>
          <a:effectRef idx="0">
            <a:schemeClr val="accent1"/>
          </a:effectRef>
          <a:fontRef idx="minor">
            <a:schemeClr val="dk1"/>
          </a:fontRef>
        </p:style>
        <p:txBody>
          <a:bodyPr rtlCol="1">
            <a:spAutoFit/>
          </a:bodyPr>
          <a:lstStyle/>
          <a:p>
            <a:pPr algn="ctr" fontAlgn="auto">
              <a:spcBef>
                <a:spcPts val="0"/>
              </a:spcBef>
              <a:spcAft>
                <a:spcPts val="0"/>
              </a:spcAft>
              <a:defRPr/>
            </a:pPr>
            <a:r>
              <a:rPr lang="ar-SA" sz="2400" b="1" dirty="0" smtClean="0">
                <a:solidFill>
                  <a:schemeClr val="accent2">
                    <a:lumMod val="75000"/>
                  </a:schemeClr>
                </a:solidFill>
              </a:rPr>
              <a:t>الشفاه</a:t>
            </a:r>
            <a:endParaRPr lang="ar-SA" sz="2400" b="1" dirty="0">
              <a:solidFill>
                <a:schemeClr val="accent2">
                  <a:lumMod val="75000"/>
                </a:schemeClr>
              </a:solidFill>
            </a:endParaRPr>
          </a:p>
        </p:txBody>
      </p:sp>
      <p:sp>
        <p:nvSpPr>
          <p:cNvPr id="9" name="مربع نص 8"/>
          <p:cNvSpPr txBox="1"/>
          <p:nvPr/>
        </p:nvSpPr>
        <p:spPr>
          <a:xfrm>
            <a:off x="1043608" y="4149080"/>
            <a:ext cx="1143000" cy="461665"/>
          </a:xfrm>
          <a:prstGeom prst="rect">
            <a:avLst/>
          </a:prstGeom>
        </p:spPr>
        <p:style>
          <a:lnRef idx="2">
            <a:schemeClr val="accent1"/>
          </a:lnRef>
          <a:fillRef idx="1">
            <a:schemeClr val="lt1"/>
          </a:fillRef>
          <a:effectRef idx="0">
            <a:schemeClr val="accent1"/>
          </a:effectRef>
          <a:fontRef idx="minor">
            <a:schemeClr val="dk1"/>
          </a:fontRef>
        </p:style>
        <p:txBody>
          <a:bodyPr rtlCol="1">
            <a:spAutoFit/>
          </a:bodyPr>
          <a:lstStyle/>
          <a:p>
            <a:pPr algn="ctr" fontAlgn="auto">
              <a:spcBef>
                <a:spcPts val="0"/>
              </a:spcBef>
              <a:spcAft>
                <a:spcPts val="0"/>
              </a:spcAft>
              <a:defRPr/>
            </a:pPr>
            <a:r>
              <a:rPr lang="ar-SA" sz="2400" b="1" dirty="0" smtClean="0">
                <a:solidFill>
                  <a:schemeClr val="tx2">
                    <a:lumMod val="75000"/>
                  </a:schemeClr>
                </a:solidFill>
              </a:rPr>
              <a:t>اللسان </a:t>
            </a:r>
            <a:endParaRPr lang="ar-SA" sz="2400" b="1" dirty="0">
              <a:solidFill>
                <a:schemeClr val="tx2">
                  <a:lumMod val="75000"/>
                </a:schemeClr>
              </a:solidFill>
            </a:endParaRPr>
          </a:p>
        </p:txBody>
      </p:sp>
      <p:cxnSp>
        <p:nvCxnSpPr>
          <p:cNvPr id="10" name="رابط كسهم مستقيم 9"/>
          <p:cNvCxnSpPr/>
          <p:nvPr/>
        </p:nvCxnSpPr>
        <p:spPr>
          <a:xfrm flipH="1" flipV="1">
            <a:off x="1403648" y="1988840"/>
            <a:ext cx="2664296" cy="504056"/>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13" name="مربع نص 12"/>
          <p:cNvSpPr txBox="1"/>
          <p:nvPr/>
        </p:nvSpPr>
        <p:spPr>
          <a:xfrm>
            <a:off x="323528" y="1700808"/>
            <a:ext cx="1143000" cy="830997"/>
          </a:xfrm>
          <a:prstGeom prst="rect">
            <a:avLst/>
          </a:prstGeom>
        </p:spPr>
        <p:style>
          <a:lnRef idx="2">
            <a:schemeClr val="accent1"/>
          </a:lnRef>
          <a:fillRef idx="1">
            <a:schemeClr val="lt1"/>
          </a:fillRef>
          <a:effectRef idx="0">
            <a:schemeClr val="accent1"/>
          </a:effectRef>
          <a:fontRef idx="minor">
            <a:schemeClr val="dk1"/>
          </a:fontRef>
        </p:style>
        <p:txBody>
          <a:bodyPr rtlCol="1">
            <a:spAutoFit/>
          </a:bodyPr>
          <a:lstStyle/>
          <a:p>
            <a:pPr algn="ctr" fontAlgn="auto">
              <a:spcBef>
                <a:spcPts val="0"/>
              </a:spcBef>
              <a:spcAft>
                <a:spcPts val="0"/>
              </a:spcAft>
              <a:defRPr/>
            </a:pPr>
            <a:r>
              <a:rPr lang="ar-SA" sz="2400" b="1" dirty="0" smtClean="0">
                <a:solidFill>
                  <a:srgbClr val="006600"/>
                </a:solidFill>
              </a:rPr>
              <a:t>الأسنان والفكين </a:t>
            </a:r>
            <a:endParaRPr lang="ar-SA" sz="2400" b="1" dirty="0">
              <a:solidFill>
                <a:srgbClr val="006600"/>
              </a:solidFill>
            </a:endParaRPr>
          </a:p>
        </p:txBody>
      </p:sp>
      <p:cxnSp>
        <p:nvCxnSpPr>
          <p:cNvPr id="14" name="رابط كسهم مستقيم 13"/>
          <p:cNvCxnSpPr/>
          <p:nvPr/>
        </p:nvCxnSpPr>
        <p:spPr>
          <a:xfrm>
            <a:off x="6012160" y="2420888"/>
            <a:ext cx="1656184" cy="1170956"/>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
        <p:nvSpPr>
          <p:cNvPr id="16" name="مربع نص 15"/>
          <p:cNvSpPr txBox="1"/>
          <p:nvPr/>
        </p:nvSpPr>
        <p:spPr>
          <a:xfrm>
            <a:off x="6948264" y="3717032"/>
            <a:ext cx="1143000" cy="461665"/>
          </a:xfrm>
          <a:prstGeom prst="rect">
            <a:avLst/>
          </a:prstGeom>
        </p:spPr>
        <p:style>
          <a:lnRef idx="2">
            <a:schemeClr val="accent1"/>
          </a:lnRef>
          <a:fillRef idx="1">
            <a:schemeClr val="lt1"/>
          </a:fillRef>
          <a:effectRef idx="0">
            <a:schemeClr val="accent1"/>
          </a:effectRef>
          <a:fontRef idx="minor">
            <a:schemeClr val="dk1"/>
          </a:fontRef>
        </p:style>
        <p:txBody>
          <a:bodyPr rtlCol="1">
            <a:spAutoFit/>
          </a:bodyPr>
          <a:lstStyle/>
          <a:p>
            <a:pPr algn="ctr" fontAlgn="auto">
              <a:spcBef>
                <a:spcPts val="0"/>
              </a:spcBef>
              <a:spcAft>
                <a:spcPts val="0"/>
              </a:spcAft>
              <a:defRPr/>
            </a:pPr>
            <a:r>
              <a:rPr lang="ar-SA" sz="2400" b="1" dirty="0" smtClean="0">
                <a:solidFill>
                  <a:schemeClr val="accent6">
                    <a:lumMod val="75000"/>
                  </a:schemeClr>
                </a:solidFill>
              </a:rPr>
              <a:t>الحنك</a:t>
            </a:r>
            <a:endParaRPr lang="ar-SA" sz="2400" b="1" dirty="0">
              <a:solidFill>
                <a:schemeClr val="accent6">
                  <a:lumMod val="75000"/>
                </a:schemeClr>
              </a:solidFill>
            </a:endParaRPr>
          </a:p>
        </p:txBody>
      </p:sp>
      <p:sp>
        <p:nvSpPr>
          <p:cNvPr id="17" name="مربع نص 16"/>
          <p:cNvSpPr txBox="1"/>
          <p:nvPr/>
        </p:nvSpPr>
        <p:spPr>
          <a:xfrm>
            <a:off x="5580112" y="404664"/>
            <a:ext cx="3214687" cy="954107"/>
          </a:xfrm>
          <a:prstGeom prst="rect">
            <a:avLst/>
          </a:prstGeom>
        </p:spPr>
        <p:style>
          <a:lnRef idx="1">
            <a:schemeClr val="accent3"/>
          </a:lnRef>
          <a:fillRef idx="2">
            <a:schemeClr val="accent3"/>
          </a:fillRef>
          <a:effectRef idx="1">
            <a:schemeClr val="accent3"/>
          </a:effectRef>
          <a:fontRef idx="minor">
            <a:schemeClr val="dk1"/>
          </a:fontRef>
        </p:style>
        <p:txBody>
          <a:bodyPr rtlCol="1">
            <a:spAutoFit/>
          </a:bodyPr>
          <a:lstStyle/>
          <a:p>
            <a:pPr algn="ctr" fontAlgn="auto">
              <a:spcBef>
                <a:spcPts val="0"/>
              </a:spcBef>
              <a:spcAft>
                <a:spcPts val="0"/>
              </a:spcAft>
              <a:defRPr/>
            </a:pPr>
            <a:r>
              <a:rPr lang="ar-SA" sz="2800" b="1" dirty="0" smtClean="0">
                <a:solidFill>
                  <a:srgbClr val="FF0000"/>
                </a:solidFill>
              </a:rPr>
              <a:t>1)الفحص الشفهي الخارجي </a:t>
            </a:r>
            <a:endParaRPr lang="ar-SA" sz="28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circle(in)">
                                      <p:cBhvr>
                                        <p:cTn id="7" dur="2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0" y="908720"/>
            <a:ext cx="8460432" cy="4832092"/>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algn="ctr" fontAlgn="auto">
              <a:spcBef>
                <a:spcPts val="0"/>
              </a:spcBef>
              <a:spcAft>
                <a:spcPts val="0"/>
              </a:spcAft>
              <a:defRPr/>
            </a:pPr>
            <a:endParaRPr lang="ar-SA" sz="2800" b="1" dirty="0" smtClean="0">
              <a:solidFill>
                <a:schemeClr val="accent2">
                  <a:lumMod val="75000"/>
                </a:schemeClr>
              </a:solidFill>
            </a:endParaRPr>
          </a:p>
          <a:p>
            <a:pPr algn="ctr" fontAlgn="auto">
              <a:spcBef>
                <a:spcPts val="0"/>
              </a:spcBef>
              <a:spcAft>
                <a:spcPts val="0"/>
              </a:spcAft>
              <a:defRPr/>
            </a:pPr>
            <a:r>
              <a:rPr lang="ar-SA" sz="2800" b="1" dirty="0" smtClean="0">
                <a:solidFill>
                  <a:schemeClr val="accent2">
                    <a:lumMod val="75000"/>
                  </a:schemeClr>
                </a:solidFill>
              </a:rPr>
              <a:t>التحكم بالتنفس </a:t>
            </a:r>
            <a:r>
              <a:rPr lang="ar-SA" sz="2800" b="1" dirty="0" smtClean="0"/>
              <a:t>:</a:t>
            </a:r>
          </a:p>
          <a:p>
            <a:pPr algn="ctr" fontAlgn="auto">
              <a:spcBef>
                <a:spcPts val="0"/>
              </a:spcBef>
              <a:spcAft>
                <a:spcPts val="0"/>
              </a:spcAft>
              <a:defRPr/>
            </a:pPr>
            <a:r>
              <a:rPr lang="ar-SA" sz="2800" b="1" dirty="0" smtClean="0"/>
              <a:t>كاستهلاك كثير من الهواء.</a:t>
            </a:r>
          </a:p>
          <a:p>
            <a:pPr algn="ctr" fontAlgn="auto">
              <a:spcBef>
                <a:spcPts val="0"/>
              </a:spcBef>
              <a:spcAft>
                <a:spcPts val="0"/>
              </a:spcAft>
              <a:defRPr/>
            </a:pPr>
            <a:r>
              <a:rPr lang="ar-SA" sz="2800" b="1" dirty="0" smtClean="0">
                <a:solidFill>
                  <a:schemeClr val="accent2">
                    <a:lumMod val="75000"/>
                  </a:schemeClr>
                </a:solidFill>
              </a:rPr>
              <a:t>إصدار الألفاظ </a:t>
            </a:r>
            <a:r>
              <a:rPr lang="ar-SA" sz="2800" b="1" dirty="0" smtClean="0"/>
              <a:t>:</a:t>
            </a:r>
            <a:br>
              <a:rPr lang="ar-SA" sz="2800" b="1" dirty="0" smtClean="0"/>
            </a:br>
            <a:r>
              <a:rPr lang="ar-SA" sz="2800" b="1" dirty="0" smtClean="0"/>
              <a:t/>
            </a:r>
            <a:br>
              <a:rPr lang="ar-SA" sz="2800" b="1" dirty="0" smtClean="0"/>
            </a:br>
            <a:r>
              <a:rPr lang="en-US" sz="2800" b="1" dirty="0" smtClean="0"/>
              <a:t>o </a:t>
            </a:r>
            <a:r>
              <a:rPr lang="ar-SA" sz="2800" b="1" dirty="0" smtClean="0"/>
              <a:t>صوت ضعيف ونغمة أحادية غالباً.</a:t>
            </a:r>
            <a:br>
              <a:rPr lang="ar-SA" sz="2800" b="1" dirty="0" smtClean="0"/>
            </a:br>
            <a:r>
              <a:rPr lang="en-US" sz="2800" b="1" dirty="0" smtClean="0"/>
              <a:t>o </a:t>
            </a:r>
            <a:r>
              <a:rPr lang="ar-SA" sz="2800" b="1" dirty="0" smtClean="0"/>
              <a:t>حذف واستبدال وتحوير المقاطع.</a:t>
            </a:r>
            <a:br>
              <a:rPr lang="ar-SA" sz="2800" b="1" dirty="0" smtClean="0"/>
            </a:br>
            <a:r>
              <a:rPr lang="en-US" sz="2800" b="1" dirty="0" smtClean="0"/>
              <a:t>o </a:t>
            </a:r>
            <a:r>
              <a:rPr lang="ar-SA" sz="2800" b="1" dirty="0" smtClean="0"/>
              <a:t>ازدياد رنين الأنف.</a:t>
            </a:r>
          </a:p>
          <a:p>
            <a:pPr algn="ctr" fontAlgn="auto">
              <a:spcBef>
                <a:spcPts val="0"/>
              </a:spcBef>
              <a:spcAft>
                <a:spcPts val="0"/>
              </a:spcAft>
              <a:defRPr/>
            </a:pPr>
            <a:r>
              <a:rPr lang="ar-SA" sz="2800" b="1" dirty="0" smtClean="0"/>
              <a:t/>
            </a:r>
            <a:br>
              <a:rPr lang="ar-SA" sz="2800" b="1" dirty="0" smtClean="0"/>
            </a:br>
            <a:r>
              <a:rPr lang="ar-SA" sz="2800" b="1" dirty="0" smtClean="0"/>
              <a:t/>
            </a:r>
            <a:br>
              <a:rPr lang="ar-SA" sz="2800" b="1" dirty="0" smtClean="0"/>
            </a:br>
            <a:endParaRPr lang="ar-SA" sz="2800" b="1" dirty="0">
              <a:solidFill>
                <a:schemeClr val="tx1"/>
              </a:solidFill>
            </a:endParaRPr>
          </a:p>
        </p:txBody>
      </p:sp>
      <p:sp>
        <p:nvSpPr>
          <p:cNvPr id="3" name="مربع نص 2"/>
          <p:cNvSpPr txBox="1"/>
          <p:nvPr/>
        </p:nvSpPr>
        <p:spPr>
          <a:xfrm>
            <a:off x="2843808" y="0"/>
            <a:ext cx="3214687" cy="954107"/>
          </a:xfrm>
          <a:prstGeom prst="rect">
            <a:avLst/>
          </a:prstGeom>
        </p:spPr>
        <p:style>
          <a:lnRef idx="1">
            <a:schemeClr val="accent3"/>
          </a:lnRef>
          <a:fillRef idx="2">
            <a:schemeClr val="accent3"/>
          </a:fillRef>
          <a:effectRef idx="1">
            <a:schemeClr val="accent3"/>
          </a:effectRef>
          <a:fontRef idx="minor">
            <a:schemeClr val="dk1"/>
          </a:fontRef>
        </p:style>
        <p:txBody>
          <a:bodyPr rtlCol="1">
            <a:spAutoFit/>
          </a:bodyPr>
          <a:lstStyle/>
          <a:p>
            <a:pPr algn="ctr" fontAlgn="auto">
              <a:spcBef>
                <a:spcPts val="0"/>
              </a:spcBef>
              <a:spcAft>
                <a:spcPts val="0"/>
              </a:spcAft>
              <a:defRPr/>
            </a:pPr>
            <a:r>
              <a:rPr lang="ar-SA" sz="2800" b="1" dirty="0" smtClean="0">
                <a:solidFill>
                  <a:srgbClr val="FF0000"/>
                </a:solidFill>
              </a:rPr>
              <a:t>2) تقييم المستوى الصوتي  </a:t>
            </a:r>
            <a:endParaRPr lang="ar-SA" sz="28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339752" y="980728"/>
            <a:ext cx="4572000" cy="3046988"/>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r>
              <a:rPr lang="ar-SA" sz="2400" b="1" dirty="0" smtClean="0">
                <a:solidFill>
                  <a:schemeClr val="accent2">
                    <a:lumMod val="75000"/>
                  </a:schemeClr>
                </a:solidFill>
              </a:rPr>
              <a:t>الأصوات المتحركة والساكنة :</a:t>
            </a:r>
          </a:p>
          <a:p>
            <a:endParaRPr lang="en-US" sz="2400" b="1" dirty="0" smtClean="0"/>
          </a:p>
          <a:p>
            <a:r>
              <a:rPr lang="en-US" sz="2400" b="1" dirty="0" smtClean="0"/>
              <a:t> </a:t>
            </a:r>
            <a:r>
              <a:rPr lang="ar-SA" sz="2400" b="1" dirty="0" smtClean="0"/>
              <a:t>استخدام الأصوات المتحركة / العلة ( أ ، و ، ي ) أكثر من السواكن ( س ، ش ، ط ، ت ، ث ، د ...الخ ) ؛ لأن المتحركات ذات شدة صوتية أعلى .</a:t>
            </a:r>
            <a:br>
              <a:rPr lang="ar-SA" sz="2400" b="1" dirty="0" smtClean="0"/>
            </a:br>
            <a:r>
              <a:rPr lang="en-US" sz="2400" b="1" dirty="0" smtClean="0"/>
              <a:t>o </a:t>
            </a:r>
            <a:r>
              <a:rPr lang="ar-SA" sz="2400" b="1" dirty="0" smtClean="0"/>
              <a:t>عدم التمييز أثناء النطق بين الأصوات </a:t>
            </a:r>
            <a:r>
              <a:rPr lang="ar-SA" sz="2400" b="1" dirty="0" smtClean="0"/>
              <a:t>فقد </a:t>
            </a:r>
            <a:r>
              <a:rPr lang="ar-SA" sz="2400" b="1" dirty="0" smtClean="0"/>
              <a:t>ينطق الدال تاء أو العكس.</a:t>
            </a:r>
            <a:endParaRPr lang="ar-SA" sz="2400" dirty="0"/>
          </a:p>
        </p:txBody>
      </p:sp>
      <p:sp>
        <p:nvSpPr>
          <p:cNvPr id="3" name="مربع نص 2"/>
          <p:cNvSpPr txBox="1"/>
          <p:nvPr/>
        </p:nvSpPr>
        <p:spPr>
          <a:xfrm>
            <a:off x="3059832" y="4653136"/>
            <a:ext cx="3214687" cy="2000548"/>
          </a:xfrm>
          <a:prstGeom prst="rect">
            <a:avLst/>
          </a:prstGeom>
        </p:spPr>
        <p:style>
          <a:lnRef idx="1">
            <a:schemeClr val="accent3"/>
          </a:lnRef>
          <a:fillRef idx="2">
            <a:schemeClr val="accent3"/>
          </a:fillRef>
          <a:effectRef idx="1">
            <a:schemeClr val="accent3"/>
          </a:effectRef>
          <a:fontRef idx="minor">
            <a:schemeClr val="dk1"/>
          </a:fontRef>
        </p:style>
        <p:txBody>
          <a:bodyPr rtlCol="1">
            <a:spAutoFit/>
          </a:bodyPr>
          <a:lstStyle/>
          <a:p>
            <a:pPr algn="ctr" fontAlgn="auto">
              <a:spcBef>
                <a:spcPts val="0"/>
              </a:spcBef>
              <a:spcAft>
                <a:spcPts val="0"/>
              </a:spcAft>
              <a:defRPr/>
            </a:pPr>
            <a:r>
              <a:rPr lang="ar-SA" sz="2800" b="1" dirty="0" smtClean="0">
                <a:solidFill>
                  <a:srgbClr val="FF0000"/>
                </a:solidFill>
              </a:rPr>
              <a:t>3) تقييم مستوى علم الأصوات الكلامية</a:t>
            </a:r>
          </a:p>
          <a:p>
            <a:pPr algn="ctr" fontAlgn="auto">
              <a:spcBef>
                <a:spcPts val="0"/>
              </a:spcBef>
              <a:spcAft>
                <a:spcPts val="0"/>
              </a:spcAft>
              <a:defRPr/>
            </a:pPr>
            <a:endParaRPr lang="ar-SA" sz="2800" b="1" dirty="0" smtClean="0">
              <a:solidFill>
                <a:srgbClr val="FF0000"/>
              </a:solidFill>
            </a:endParaRPr>
          </a:p>
          <a:p>
            <a:pPr algn="ctr" fontAlgn="auto">
              <a:spcBef>
                <a:spcPts val="0"/>
              </a:spcBef>
              <a:spcAft>
                <a:spcPts val="0"/>
              </a:spcAft>
              <a:defRPr/>
            </a:pPr>
            <a:r>
              <a:rPr lang="ar-SA" sz="2000" b="1" dirty="0" smtClean="0">
                <a:solidFill>
                  <a:schemeClr val="tx1"/>
                </a:solidFill>
              </a:rPr>
              <a:t>(المحادثة –الحديث- الاسئلة – السرد ) </a:t>
            </a:r>
            <a:endParaRPr lang="ar-SA" sz="20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3131840" y="1340768"/>
            <a:ext cx="3214687" cy="523220"/>
          </a:xfrm>
          <a:prstGeom prst="rect">
            <a:avLst/>
          </a:prstGeom>
        </p:spPr>
        <p:style>
          <a:lnRef idx="1">
            <a:schemeClr val="accent3"/>
          </a:lnRef>
          <a:fillRef idx="2">
            <a:schemeClr val="accent3"/>
          </a:fillRef>
          <a:effectRef idx="1">
            <a:schemeClr val="accent3"/>
          </a:effectRef>
          <a:fontRef idx="minor">
            <a:schemeClr val="dk1"/>
          </a:fontRef>
        </p:style>
        <p:txBody>
          <a:bodyPr rtlCol="1">
            <a:spAutoFit/>
          </a:bodyPr>
          <a:lstStyle/>
          <a:p>
            <a:pPr algn="ctr" fontAlgn="auto">
              <a:spcBef>
                <a:spcPts val="0"/>
              </a:spcBef>
              <a:spcAft>
                <a:spcPts val="0"/>
              </a:spcAft>
              <a:defRPr/>
            </a:pPr>
            <a:r>
              <a:rPr lang="ar-SA" sz="2800" b="1" dirty="0" smtClean="0">
                <a:solidFill>
                  <a:srgbClr val="FF0000"/>
                </a:solidFill>
              </a:rPr>
              <a:t>المصطلحات الانجليزية </a:t>
            </a:r>
            <a:endParaRPr lang="ar-SA" sz="28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051720" y="764704"/>
            <a:ext cx="5090319" cy="2308324"/>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pPr algn="ctr" fontAlgn="auto">
              <a:spcBef>
                <a:spcPts val="0"/>
              </a:spcBef>
              <a:spcAft>
                <a:spcPts val="0"/>
              </a:spcAft>
              <a:defRPr/>
            </a:pPr>
            <a:r>
              <a:rPr lang="ar-SA" sz="3600" b="1" dirty="0" smtClean="0">
                <a:solidFill>
                  <a:srgbClr val="C00000"/>
                </a:solidFill>
              </a:rPr>
              <a:t>تعلم اللغة المنطوقة </a:t>
            </a:r>
          </a:p>
          <a:p>
            <a:pPr algn="ctr" fontAlgn="auto">
              <a:spcBef>
                <a:spcPts val="0"/>
              </a:spcBef>
              <a:spcAft>
                <a:spcPts val="0"/>
              </a:spcAft>
              <a:defRPr/>
            </a:pPr>
            <a:r>
              <a:rPr lang="ar-SA" sz="3600" b="1" dirty="0" smtClean="0">
                <a:solidFill>
                  <a:srgbClr val="C00000"/>
                </a:solidFill>
              </a:rPr>
              <a:t>يكون </a:t>
            </a:r>
            <a:r>
              <a:rPr lang="ar-SA" sz="3600" b="1" dirty="0" err="1" smtClean="0">
                <a:solidFill>
                  <a:srgbClr val="C00000"/>
                </a:solidFill>
              </a:rPr>
              <a:t>بـ</a:t>
            </a:r>
            <a:r>
              <a:rPr lang="ar-SA" sz="3600" b="1" dirty="0" smtClean="0">
                <a:solidFill>
                  <a:srgbClr val="C00000"/>
                </a:solidFill>
              </a:rPr>
              <a:t> التعليم الرسمي</a:t>
            </a:r>
          </a:p>
          <a:p>
            <a:pPr algn="ctr">
              <a:defRPr/>
            </a:pPr>
            <a:r>
              <a:rPr lang="ar-SA" sz="3600" b="1" dirty="0" smtClean="0">
                <a:solidFill>
                  <a:srgbClr val="C00000"/>
                </a:solidFill>
              </a:rPr>
              <a:t> التعليم الغير الرسمي </a:t>
            </a:r>
          </a:p>
          <a:p>
            <a:pPr algn="ctr" fontAlgn="auto">
              <a:spcBef>
                <a:spcPts val="0"/>
              </a:spcBef>
              <a:spcAft>
                <a:spcPts val="0"/>
              </a:spcAft>
              <a:defRPr/>
            </a:pPr>
            <a:endParaRPr lang="ar-SA" sz="3600" b="1" dirty="0">
              <a:solidFill>
                <a:srgbClr val="C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051720" y="764704"/>
            <a:ext cx="5090319" cy="1200329"/>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pPr algn="ctr" fontAlgn="auto">
              <a:spcBef>
                <a:spcPts val="0"/>
              </a:spcBef>
              <a:spcAft>
                <a:spcPts val="0"/>
              </a:spcAft>
              <a:defRPr/>
            </a:pPr>
            <a:r>
              <a:rPr lang="ar-SA" sz="3600" b="1" dirty="0" smtClean="0">
                <a:solidFill>
                  <a:srgbClr val="C00000"/>
                </a:solidFill>
              </a:rPr>
              <a:t>التعليم الغير الرسمي </a:t>
            </a:r>
          </a:p>
          <a:p>
            <a:pPr algn="ctr" fontAlgn="auto">
              <a:spcBef>
                <a:spcPts val="0"/>
              </a:spcBef>
              <a:spcAft>
                <a:spcPts val="0"/>
              </a:spcAft>
              <a:defRPr/>
            </a:pPr>
            <a:endParaRPr lang="ar-SA" sz="3600" b="1" dirty="0">
              <a:solidFill>
                <a:srgbClr val="C00000"/>
              </a:solidFill>
            </a:endParaRPr>
          </a:p>
        </p:txBody>
      </p:sp>
      <p:sp>
        <p:nvSpPr>
          <p:cNvPr id="3" name="مربع نص 2"/>
          <p:cNvSpPr txBox="1"/>
          <p:nvPr/>
        </p:nvSpPr>
        <p:spPr>
          <a:xfrm>
            <a:off x="2051720" y="2132856"/>
            <a:ext cx="5090319" cy="1200329"/>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pPr algn="ctr" fontAlgn="auto">
              <a:spcBef>
                <a:spcPts val="0"/>
              </a:spcBef>
              <a:spcAft>
                <a:spcPts val="0"/>
              </a:spcAft>
              <a:defRPr/>
            </a:pPr>
            <a:r>
              <a:rPr lang="ar-SA" sz="3600" b="1" dirty="0" smtClean="0">
                <a:solidFill>
                  <a:schemeClr val="tx1"/>
                </a:solidFill>
              </a:rPr>
              <a:t>هو عبارة عن تفاعل الطفل مع الأشياء من غير قصد </a:t>
            </a:r>
            <a:endParaRPr lang="ar-SA" sz="36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checkerboard(across)">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051720" y="764704"/>
            <a:ext cx="5090319" cy="1200329"/>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pPr algn="ctr" fontAlgn="auto">
              <a:spcBef>
                <a:spcPts val="0"/>
              </a:spcBef>
              <a:spcAft>
                <a:spcPts val="0"/>
              </a:spcAft>
              <a:defRPr/>
            </a:pPr>
            <a:r>
              <a:rPr lang="ar-SA" sz="3600" b="1" dirty="0" smtClean="0">
                <a:solidFill>
                  <a:srgbClr val="C00000"/>
                </a:solidFill>
              </a:rPr>
              <a:t>كيفية تعزيز التعليم الغير الرسمي </a:t>
            </a:r>
          </a:p>
          <a:p>
            <a:pPr algn="ctr" fontAlgn="auto">
              <a:spcBef>
                <a:spcPts val="0"/>
              </a:spcBef>
              <a:spcAft>
                <a:spcPts val="0"/>
              </a:spcAft>
              <a:defRPr/>
            </a:pPr>
            <a:endParaRPr lang="ar-SA" sz="3600" b="1" dirty="0">
              <a:solidFill>
                <a:srgbClr val="C00000"/>
              </a:solidFill>
            </a:endParaRPr>
          </a:p>
        </p:txBody>
      </p:sp>
      <p:sp>
        <p:nvSpPr>
          <p:cNvPr id="3" name="مربع نص 2"/>
          <p:cNvSpPr txBox="1"/>
          <p:nvPr/>
        </p:nvSpPr>
        <p:spPr>
          <a:xfrm>
            <a:off x="2051720" y="2132856"/>
            <a:ext cx="5090319" cy="3970318"/>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pPr algn="ctr" fontAlgn="auto">
              <a:spcBef>
                <a:spcPts val="0"/>
              </a:spcBef>
              <a:spcAft>
                <a:spcPts val="0"/>
              </a:spcAft>
              <a:defRPr/>
            </a:pPr>
            <a:r>
              <a:rPr lang="ar-SA" sz="3600" b="1" dirty="0" smtClean="0">
                <a:solidFill>
                  <a:schemeClr val="tx1"/>
                </a:solidFill>
              </a:rPr>
              <a:t>التأكد من ملائمة وعمل المعينات السمعية </a:t>
            </a:r>
          </a:p>
          <a:p>
            <a:pPr algn="ctr" fontAlgn="auto">
              <a:spcBef>
                <a:spcPts val="0"/>
              </a:spcBef>
              <a:spcAft>
                <a:spcPts val="0"/>
              </a:spcAft>
              <a:defRPr/>
            </a:pPr>
            <a:r>
              <a:rPr lang="ar-SA" sz="3600" b="1" dirty="0" err="1" smtClean="0">
                <a:solidFill>
                  <a:schemeClr val="tx1"/>
                </a:solidFill>
              </a:rPr>
              <a:t>اشراك</a:t>
            </a:r>
            <a:r>
              <a:rPr lang="ar-SA" sz="3600" b="1" dirty="0" smtClean="0">
                <a:solidFill>
                  <a:schemeClr val="tx1"/>
                </a:solidFill>
              </a:rPr>
              <a:t> الطفل في الأنشطة اللفظية</a:t>
            </a:r>
          </a:p>
          <a:p>
            <a:pPr algn="ctr" fontAlgn="auto">
              <a:spcBef>
                <a:spcPts val="0"/>
              </a:spcBef>
              <a:spcAft>
                <a:spcPts val="0"/>
              </a:spcAft>
              <a:defRPr/>
            </a:pPr>
            <a:r>
              <a:rPr lang="ar-SA" sz="3600" b="1" dirty="0" smtClean="0">
                <a:solidFill>
                  <a:schemeClr val="tx1"/>
                </a:solidFill>
              </a:rPr>
              <a:t>تعريض الطفل لكلمات منطوقة جديدة كل يوم</a:t>
            </a:r>
          </a:p>
          <a:p>
            <a:pPr algn="ctr" fontAlgn="auto">
              <a:spcBef>
                <a:spcPts val="0"/>
              </a:spcBef>
              <a:spcAft>
                <a:spcPts val="0"/>
              </a:spcAft>
              <a:defRPr/>
            </a:pPr>
            <a:r>
              <a:rPr lang="ar-SA" sz="3600" b="1" dirty="0" smtClean="0">
                <a:solidFill>
                  <a:schemeClr val="tx1"/>
                </a:solidFill>
              </a:rPr>
              <a:t> </a:t>
            </a:r>
          </a:p>
          <a:p>
            <a:pPr algn="ctr" fontAlgn="auto">
              <a:spcBef>
                <a:spcPts val="0"/>
              </a:spcBef>
              <a:spcAft>
                <a:spcPts val="0"/>
              </a:spcAft>
              <a:defRPr/>
            </a:pPr>
            <a:endParaRPr lang="ar-SA" sz="36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checkerboard(across)">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907704" y="1124744"/>
            <a:ext cx="4572000" cy="1200329"/>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r>
              <a:rPr lang="ar-SA" dirty="0" smtClean="0"/>
              <a:t>وهذا أمر غريزي يفعل الآباء مع الأطفال. "هذا أنفي ، هل أنت ذاهب الى الاستيلاء عليها مع يدك قليلا؟“</a:t>
            </a:r>
            <a:endParaRPr lang="en-US" dirty="0" smtClean="0"/>
          </a:p>
          <a:p>
            <a:r>
              <a:rPr lang="en-US" dirty="0" smtClean="0"/>
              <a:t>?" </a:t>
            </a:r>
            <a:r>
              <a:rPr lang="ar-SA" dirty="0" smtClean="0"/>
              <a:t>عندما يتحول نحو الصوت لفتح الباب ، ويمكنك القول : "سمعت فتح الباب ، فهل هذا أختك القادمة؟“</a:t>
            </a:r>
            <a:endParaRPr lang="en-US" dirty="0"/>
          </a:p>
        </p:txBody>
      </p:sp>
      <p:sp>
        <p:nvSpPr>
          <p:cNvPr id="5" name="مستطيل 4"/>
          <p:cNvSpPr/>
          <p:nvPr/>
        </p:nvSpPr>
        <p:spPr>
          <a:xfrm>
            <a:off x="1979712" y="2708920"/>
            <a:ext cx="4572000" cy="1754326"/>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r>
              <a:rPr lang="ar-SA" dirty="0" smtClean="0"/>
              <a:t>أنا ذاهب إلى غرفة أخرى للحصول على بطانية”</a:t>
            </a:r>
          </a:p>
          <a:p>
            <a:r>
              <a:rPr lang="ar-SA" dirty="0" smtClean="0"/>
              <a:t>”أنا ذاهب إلى العمل. وجدتك  ستبقى معكم اليوم”</a:t>
            </a:r>
          </a:p>
          <a:p>
            <a:r>
              <a:rPr lang="ar-SA" dirty="0" smtClean="0"/>
              <a:t>. أغاني </a:t>
            </a:r>
            <a:r>
              <a:rPr lang="ar-SA" b="1" dirty="0" smtClean="0"/>
              <a:t>أغني أغنية أو سرد القصص لها.</a:t>
            </a:r>
            <a:r>
              <a:rPr lang="ar-SA" dirty="0" smtClean="0"/>
              <a:t/>
            </a:r>
            <a:br>
              <a:rPr lang="ar-SA" dirty="0" smtClean="0"/>
            </a:br>
            <a:r>
              <a:rPr lang="ar-SA" dirty="0" smtClean="0"/>
              <a:t/>
            </a:r>
            <a:br>
              <a:rPr lang="ar-SA" dirty="0" smtClean="0"/>
            </a:br>
            <a:r>
              <a:rPr lang="ar-SA" dirty="0" smtClean="0"/>
              <a:t/>
            </a:r>
            <a:br>
              <a:rPr lang="ar-SA" dirty="0" smtClean="0"/>
            </a:br>
            <a:endParaRPr lang="en-US" dirty="0"/>
          </a:p>
        </p:txBody>
      </p:sp>
      <p:sp>
        <p:nvSpPr>
          <p:cNvPr id="7" name="مستطيل 6"/>
          <p:cNvSpPr/>
          <p:nvPr/>
        </p:nvSpPr>
        <p:spPr>
          <a:xfrm>
            <a:off x="2123728" y="4653136"/>
            <a:ext cx="4572000" cy="1200329"/>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r>
              <a:rPr lang="ar-SA" b="1" dirty="0" smtClean="0"/>
              <a:t>المرجع :</a:t>
            </a:r>
            <a:endParaRPr lang="en-US" b="1" dirty="0" smtClean="0"/>
          </a:p>
          <a:p>
            <a:r>
              <a:rPr lang="en-US" dirty="0" smtClean="0"/>
              <a:t>http://www.ivillage.com/baby-talk-8-easy-and-fun-ways-improve-your-babys-language-skills/6-n-136622</a:t>
            </a:r>
            <a:endParaRPr lang="ar-S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3203848" y="620688"/>
            <a:ext cx="3214687" cy="769441"/>
          </a:xfrm>
          <a:prstGeom prst="rect">
            <a:avLst/>
          </a:prstGeom>
        </p:spPr>
        <p:style>
          <a:lnRef idx="1">
            <a:schemeClr val="accent3"/>
          </a:lnRef>
          <a:fillRef idx="2">
            <a:schemeClr val="accent3"/>
          </a:fillRef>
          <a:effectRef idx="1">
            <a:schemeClr val="accent3"/>
          </a:effectRef>
          <a:fontRef idx="minor">
            <a:schemeClr val="dk1"/>
          </a:fontRef>
        </p:style>
        <p:txBody>
          <a:bodyPr rtlCol="1">
            <a:spAutoFit/>
          </a:bodyPr>
          <a:lstStyle/>
          <a:p>
            <a:pPr algn="ctr" fontAlgn="auto">
              <a:spcBef>
                <a:spcPts val="0"/>
              </a:spcBef>
              <a:spcAft>
                <a:spcPts val="0"/>
              </a:spcAft>
              <a:defRPr/>
            </a:pPr>
            <a:r>
              <a:rPr lang="ar-SA" sz="2400" b="1" dirty="0" smtClean="0">
                <a:solidFill>
                  <a:srgbClr val="FF0000"/>
                </a:solidFill>
              </a:rPr>
              <a:t>التعليم الرسمي </a:t>
            </a:r>
          </a:p>
          <a:p>
            <a:pPr algn="ctr" fontAlgn="auto">
              <a:spcBef>
                <a:spcPts val="0"/>
              </a:spcBef>
              <a:spcAft>
                <a:spcPts val="0"/>
              </a:spcAft>
              <a:defRPr/>
            </a:pPr>
            <a:r>
              <a:rPr lang="ar-SA" sz="2000" dirty="0" smtClean="0">
                <a:solidFill>
                  <a:schemeClr val="tx1"/>
                </a:solidFill>
              </a:rPr>
              <a:t> </a:t>
            </a:r>
            <a:endParaRPr lang="ar-SA" sz="2000" dirty="0">
              <a:solidFill>
                <a:schemeClr val="tx1"/>
              </a:solidFill>
            </a:endParaRPr>
          </a:p>
        </p:txBody>
      </p:sp>
      <p:sp>
        <p:nvSpPr>
          <p:cNvPr id="3" name="مستطيل 2"/>
          <p:cNvSpPr/>
          <p:nvPr/>
        </p:nvSpPr>
        <p:spPr>
          <a:xfrm>
            <a:off x="2123728" y="1916832"/>
            <a:ext cx="4572000" cy="1477328"/>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r>
              <a:rPr lang="ar-SA" dirty="0" smtClean="0"/>
              <a:t>تقييم مستوى الصوت </a:t>
            </a:r>
          </a:p>
          <a:p>
            <a:r>
              <a:rPr lang="ar-SA" dirty="0" smtClean="0"/>
              <a:t/>
            </a:r>
            <a:br>
              <a:rPr lang="ar-SA" dirty="0" smtClean="0"/>
            </a:br>
            <a:r>
              <a:rPr lang="ar-SA" dirty="0" smtClean="0"/>
              <a:t/>
            </a:r>
            <a:br>
              <a:rPr lang="ar-SA" dirty="0" smtClean="0"/>
            </a:br>
            <a:r>
              <a:rPr lang="ar-SA" dirty="0" smtClean="0"/>
              <a:t>تقييم </a:t>
            </a:r>
            <a:r>
              <a:rPr lang="ar-SA" smtClean="0"/>
              <a:t>المفاهيم المتعلقة باللغة </a:t>
            </a:r>
            <a:r>
              <a:rPr lang="ar-SA" dirty="0" smtClean="0"/>
              <a:t>المنطوقة </a:t>
            </a:r>
            <a:br>
              <a:rPr lang="ar-SA" dirty="0" smtClean="0"/>
            </a:b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195736" y="476672"/>
            <a:ext cx="4572000" cy="2862322"/>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r>
              <a:rPr lang="ar-SA" b="1" dirty="0" smtClean="0"/>
              <a:t>مسمى الاختبار وهدفه</a:t>
            </a:r>
            <a:r>
              <a:rPr lang="ar-SA" dirty="0" smtClean="0"/>
              <a:t/>
            </a:r>
            <a:br>
              <a:rPr lang="ar-SA" dirty="0" smtClean="0"/>
            </a:br>
            <a:r>
              <a:rPr lang="ar-SA" dirty="0" smtClean="0"/>
              <a:t/>
            </a:r>
            <a:br>
              <a:rPr lang="ar-SA" dirty="0" smtClean="0"/>
            </a:br>
            <a:r>
              <a:rPr lang="ar-SA" dirty="0" smtClean="0"/>
              <a:t>يعرف هذا الاختبار بمسمى “ اختبار لينغ للأصوات الستة “ وذلك نسبة إلى الدكتور دانيال لينغ </a:t>
            </a:r>
            <a:r>
              <a:rPr lang="en-US" dirty="0" smtClean="0"/>
              <a:t>Dr. Daniel Ling </a:t>
            </a:r>
            <a:r>
              <a:rPr lang="ar-SA" dirty="0" smtClean="0"/>
              <a:t>الذي طوره كوسيلة أو أداة فعالة لتحديد القدرات السمعية عند الطفل ومدى الاستفادة من المعين السمعي أو جهاز زراعة القوقعة ولتحديد تطور مهارة الاستماع والقدرة على التمييز بين الأصوات والتعرف عليها. </a:t>
            </a:r>
            <a:br>
              <a:rPr lang="ar-SA" dirty="0" smtClean="0"/>
            </a:br>
            <a:r>
              <a:rPr lang="ar-SA" dirty="0" smtClean="0"/>
              <a:t/>
            </a:r>
            <a:br>
              <a:rPr lang="ar-SA" dirty="0" smtClean="0"/>
            </a:br>
            <a:endParaRPr lang="ar-SA" dirty="0"/>
          </a:p>
        </p:txBody>
      </p:sp>
      <p:sp>
        <p:nvSpPr>
          <p:cNvPr id="3" name="مستطيل 2"/>
          <p:cNvSpPr/>
          <p:nvPr/>
        </p:nvSpPr>
        <p:spPr>
          <a:xfrm>
            <a:off x="2339752" y="3789040"/>
            <a:ext cx="4572000" cy="2585323"/>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r>
              <a:rPr lang="ar-SA" b="1" dirty="0" smtClean="0"/>
              <a:t>متى يطبق الاختبار ؟</a:t>
            </a:r>
            <a:r>
              <a:rPr lang="ar-SA" dirty="0" smtClean="0"/>
              <a:t/>
            </a:r>
            <a:br>
              <a:rPr lang="ar-SA" dirty="0" smtClean="0"/>
            </a:br>
            <a:r>
              <a:rPr lang="ar-SA" dirty="0" smtClean="0"/>
              <a:t/>
            </a:r>
            <a:br>
              <a:rPr lang="ar-SA" dirty="0" smtClean="0"/>
            </a:br>
            <a:r>
              <a:rPr lang="ar-SA" dirty="0" smtClean="0"/>
              <a:t>يتم هذا الاختبار بشكل يومي في بداية اليوم الدراسي أو في بداية الجلسة التدريبية ويوصي معظم المختصين بان يجرى هذا الاختبار مرة واحدة بالأسبوع على الأقل وذلك للتأكد من فعالية المعين السمعي أو جهاز زراعة القوقعة في توصيل الصوت إلى الطفل المصاب بحاسة السمع .</a:t>
            </a:r>
            <a:br>
              <a:rPr lang="ar-SA" dirty="0" smtClean="0"/>
            </a:br>
            <a:r>
              <a:rPr lang="ar-SA" dirty="0" smtClean="0"/>
              <a:t/>
            </a:r>
            <a:br>
              <a:rPr lang="ar-SA" dirty="0" smtClean="0"/>
            </a:br>
            <a:endParaRPr lang="ar-S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259632" y="4941168"/>
            <a:ext cx="6336704" cy="1015663"/>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ar-SA" sz="2000" dirty="0" smtClean="0"/>
              <a:t>اختار </a:t>
            </a:r>
            <a:r>
              <a:rPr lang="ar-SA" sz="2000" dirty="0" err="1" smtClean="0"/>
              <a:t>لينغ</a:t>
            </a:r>
            <a:r>
              <a:rPr lang="ar-SA" sz="2000" dirty="0" smtClean="0"/>
              <a:t> هذه الأصوات للأسباب عديدة أهمها أن ترددات هذه الأصوات تمثل الطيف الصوتي للأصوات اللغوية جميعها حيث تضم أصوات ذات ترددات منخفضة ومتوسطة وعالية </a:t>
            </a:r>
            <a:endParaRPr lang="ar-SA" sz="2000" dirty="0"/>
          </a:p>
        </p:txBody>
      </p:sp>
      <p:pic>
        <p:nvPicPr>
          <p:cNvPr id="26626" name="Picture 2" descr="http://alami.ae/assets/images/aghizati/1.jpg"/>
          <p:cNvPicPr>
            <a:picLocks noChangeAspect="1" noChangeArrowheads="1"/>
          </p:cNvPicPr>
          <p:nvPr/>
        </p:nvPicPr>
        <p:blipFill>
          <a:blip r:embed="rId2" cstate="print"/>
          <a:srcRect/>
          <a:stretch>
            <a:fillRect/>
          </a:stretch>
        </p:blipFill>
        <p:spPr bwMode="auto">
          <a:xfrm>
            <a:off x="4355976" y="620688"/>
            <a:ext cx="3744416" cy="3240360"/>
          </a:xfrm>
          <a:prstGeom prst="rect">
            <a:avLst/>
          </a:prstGeom>
          <a:noFill/>
        </p:spPr>
      </p:pic>
      <p:pic>
        <p:nvPicPr>
          <p:cNvPr id="26628" name="Picture 4" descr="http://alami.ae/assets/images/aghizati/2.jpg"/>
          <p:cNvPicPr>
            <a:picLocks noChangeAspect="1" noChangeArrowheads="1"/>
          </p:cNvPicPr>
          <p:nvPr/>
        </p:nvPicPr>
        <p:blipFill>
          <a:blip r:embed="rId3" cstate="print"/>
          <a:srcRect/>
          <a:stretch>
            <a:fillRect/>
          </a:stretch>
        </p:blipFill>
        <p:spPr bwMode="auto">
          <a:xfrm>
            <a:off x="827584" y="620688"/>
            <a:ext cx="3456384" cy="3312368"/>
          </a:xfrm>
          <a:prstGeom prst="rect">
            <a:avLst/>
          </a:prstGeom>
          <a:noFill/>
        </p:spPr>
      </p:pic>
      <p:sp>
        <p:nvSpPr>
          <p:cNvPr id="5" name="مربع نص 4"/>
          <p:cNvSpPr txBox="1"/>
          <p:nvPr/>
        </p:nvSpPr>
        <p:spPr>
          <a:xfrm>
            <a:off x="4788024" y="4221088"/>
            <a:ext cx="2520280"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r>
              <a:rPr lang="ar-SA" dirty="0" err="1" smtClean="0"/>
              <a:t>أأأأأأأأ</a:t>
            </a:r>
            <a:r>
              <a:rPr lang="ar-SA" dirty="0" smtClean="0"/>
              <a:t>  -  </a:t>
            </a:r>
            <a:r>
              <a:rPr lang="ar-SA" dirty="0" err="1" smtClean="0"/>
              <a:t>إإي</a:t>
            </a:r>
            <a:r>
              <a:rPr lang="ar-SA" dirty="0" smtClean="0"/>
              <a:t> -   </a:t>
            </a:r>
            <a:r>
              <a:rPr lang="ar-SA" dirty="0" err="1" smtClean="0"/>
              <a:t>سسس</a:t>
            </a:r>
            <a:endParaRPr lang="ar-SA" dirty="0"/>
          </a:p>
        </p:txBody>
      </p:sp>
      <p:sp>
        <p:nvSpPr>
          <p:cNvPr id="6" name="مربع نص 5"/>
          <p:cNvSpPr txBox="1"/>
          <p:nvPr/>
        </p:nvSpPr>
        <p:spPr>
          <a:xfrm>
            <a:off x="1115616" y="4221088"/>
            <a:ext cx="2520280"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r>
              <a:rPr lang="ar-SA" dirty="0" err="1" smtClean="0"/>
              <a:t>اوووو</a:t>
            </a:r>
            <a:r>
              <a:rPr lang="ar-SA" dirty="0" smtClean="0"/>
              <a:t>- </a:t>
            </a:r>
            <a:r>
              <a:rPr lang="ar-SA" dirty="0" err="1" smtClean="0"/>
              <a:t>شش</a:t>
            </a:r>
            <a:r>
              <a:rPr lang="ar-SA" dirty="0" smtClean="0"/>
              <a:t> -   </a:t>
            </a:r>
            <a:r>
              <a:rPr lang="ar-SA" dirty="0" err="1" smtClean="0"/>
              <a:t>ممم</a:t>
            </a:r>
            <a:endParaRPr lang="ar-S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11560" y="0"/>
            <a:ext cx="7416824" cy="7294305"/>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r>
              <a:rPr lang="ar-SA" b="1" dirty="0" smtClean="0"/>
              <a:t>نموذج تسجيل استجابة الطفل في اختبار الستة أصوات </a:t>
            </a:r>
            <a:r>
              <a:rPr lang="ar-SA" dirty="0" smtClean="0"/>
              <a:t/>
            </a:r>
            <a:br>
              <a:rPr lang="ar-SA" dirty="0" smtClean="0"/>
            </a:br>
            <a:r>
              <a:rPr lang="ar-SA" dirty="0" smtClean="0"/>
              <a:t/>
            </a:r>
            <a:br>
              <a:rPr lang="ar-SA" dirty="0" smtClean="0"/>
            </a:br>
            <a:r>
              <a:rPr lang="ar-SA" dirty="0" smtClean="0"/>
              <a:t>اسم الطفل ..............الأخصائي _____التاريخ ________________</a:t>
            </a:r>
            <a:br>
              <a:rPr lang="ar-SA" dirty="0" smtClean="0"/>
            </a:br>
            <a:r>
              <a:rPr lang="ar-SA" dirty="0" smtClean="0"/>
              <a:t/>
            </a:r>
            <a:br>
              <a:rPr lang="ar-SA" dirty="0" smtClean="0"/>
            </a:br>
            <a:r>
              <a:rPr lang="ar-SA" dirty="0" smtClean="0"/>
              <a:t>ا لتعليمات : توضع دائرة على الصوت الذي اكتشفه الطفل</a:t>
            </a:r>
            <a:br>
              <a:rPr lang="ar-SA" dirty="0" smtClean="0"/>
            </a:br>
            <a:r>
              <a:rPr lang="ar-SA" dirty="0" smtClean="0"/>
              <a:t/>
            </a:r>
            <a:br>
              <a:rPr lang="ar-SA" dirty="0" smtClean="0"/>
            </a:br>
            <a:r>
              <a:rPr lang="ar-SA" dirty="0" smtClean="0"/>
              <a:t>المسافة التي استطاع </a:t>
            </a:r>
            <a:r>
              <a:rPr lang="ar-SA" dirty="0" err="1" smtClean="0"/>
              <a:t>بها</a:t>
            </a:r>
            <a:r>
              <a:rPr lang="ar-SA" dirty="0" smtClean="0"/>
              <a:t> الطفل اكتشاف الصوت </a:t>
            </a:r>
            <a:br>
              <a:rPr lang="ar-SA" dirty="0" smtClean="0"/>
            </a:br>
            <a:r>
              <a:rPr lang="ar-SA" dirty="0" smtClean="0"/>
              <a:t/>
            </a:r>
            <a:br>
              <a:rPr lang="ar-SA" dirty="0" smtClean="0"/>
            </a:br>
            <a:r>
              <a:rPr lang="ar-SA" dirty="0" smtClean="0"/>
              <a:t>10 سم :/ </a:t>
            </a:r>
            <a:r>
              <a:rPr lang="en-US" dirty="0" err="1" smtClean="0"/>
              <a:t>ee</a:t>
            </a:r>
            <a:r>
              <a:rPr lang="en-US" dirty="0" smtClean="0"/>
              <a:t> / s / </a:t>
            </a:r>
            <a:r>
              <a:rPr lang="en-US" dirty="0" err="1" smtClean="0"/>
              <a:t>sh</a:t>
            </a:r>
            <a:r>
              <a:rPr lang="en-US" dirty="0" smtClean="0"/>
              <a:t> /m </a:t>
            </a:r>
            <a:r>
              <a:rPr lang="en-US" dirty="0" err="1" smtClean="0"/>
              <a:t>oo</a:t>
            </a:r>
            <a:r>
              <a:rPr lang="en-US" dirty="0" smtClean="0"/>
              <a:t> / </a:t>
            </a:r>
            <a:r>
              <a:rPr lang="en-US" dirty="0" err="1" smtClean="0"/>
              <a:t>aa</a:t>
            </a:r>
            <a:r>
              <a:rPr lang="en-US" dirty="0" smtClean="0"/>
              <a:t> </a:t>
            </a:r>
            <a:br>
              <a:rPr lang="en-US" dirty="0" smtClean="0"/>
            </a:br>
            <a:r>
              <a:rPr lang="en-US" dirty="0" smtClean="0"/>
              <a:t/>
            </a:r>
            <a:br>
              <a:rPr lang="en-US" dirty="0" smtClean="0"/>
            </a:br>
            <a:r>
              <a:rPr lang="en-US" dirty="0" smtClean="0"/>
              <a:t>20 </a:t>
            </a:r>
            <a:r>
              <a:rPr lang="ar-SA" dirty="0" smtClean="0"/>
              <a:t>سم : / </a:t>
            </a:r>
            <a:r>
              <a:rPr lang="en-US" dirty="0" err="1" smtClean="0"/>
              <a:t>ee</a:t>
            </a:r>
            <a:r>
              <a:rPr lang="en-US" dirty="0" smtClean="0"/>
              <a:t> / s / </a:t>
            </a:r>
            <a:r>
              <a:rPr lang="en-US" dirty="0" err="1" smtClean="0"/>
              <a:t>sh</a:t>
            </a:r>
            <a:r>
              <a:rPr lang="en-US" dirty="0" smtClean="0"/>
              <a:t> / m </a:t>
            </a:r>
            <a:r>
              <a:rPr lang="en-US" dirty="0" err="1" smtClean="0"/>
              <a:t>oo</a:t>
            </a:r>
            <a:r>
              <a:rPr lang="en-US" dirty="0" smtClean="0"/>
              <a:t> / </a:t>
            </a:r>
            <a:r>
              <a:rPr lang="en-US" dirty="0" err="1" smtClean="0"/>
              <a:t>aa</a:t>
            </a:r>
            <a:r>
              <a:rPr lang="en-US" dirty="0" smtClean="0"/>
              <a:t> </a:t>
            </a:r>
            <a:br>
              <a:rPr lang="en-US" dirty="0" smtClean="0"/>
            </a:br>
            <a:r>
              <a:rPr lang="en-US" dirty="0" smtClean="0"/>
              <a:t/>
            </a:r>
            <a:br>
              <a:rPr lang="en-US" dirty="0" smtClean="0"/>
            </a:br>
            <a:r>
              <a:rPr lang="en-US" dirty="0" smtClean="0"/>
              <a:t>30 </a:t>
            </a:r>
            <a:r>
              <a:rPr lang="ar-SA" dirty="0" smtClean="0"/>
              <a:t>سم : / </a:t>
            </a:r>
            <a:r>
              <a:rPr lang="en-US" dirty="0" err="1" smtClean="0"/>
              <a:t>ee</a:t>
            </a:r>
            <a:r>
              <a:rPr lang="en-US" dirty="0" smtClean="0"/>
              <a:t> / s / </a:t>
            </a:r>
            <a:r>
              <a:rPr lang="en-US" dirty="0" err="1" smtClean="0"/>
              <a:t>sh</a:t>
            </a:r>
            <a:r>
              <a:rPr lang="en-US" dirty="0" smtClean="0"/>
              <a:t> / m </a:t>
            </a:r>
            <a:r>
              <a:rPr lang="en-US" dirty="0" err="1" smtClean="0"/>
              <a:t>oo</a:t>
            </a:r>
            <a:r>
              <a:rPr lang="en-US" dirty="0" smtClean="0"/>
              <a:t> / </a:t>
            </a:r>
            <a:r>
              <a:rPr lang="en-US" dirty="0" err="1" smtClean="0"/>
              <a:t>aa</a:t>
            </a:r>
            <a:r>
              <a:rPr lang="en-US" dirty="0" smtClean="0"/>
              <a:t/>
            </a:r>
            <a:br>
              <a:rPr lang="en-US" dirty="0" smtClean="0"/>
            </a:br>
            <a:r>
              <a:rPr lang="en-US" dirty="0" smtClean="0"/>
              <a:t/>
            </a:r>
            <a:br>
              <a:rPr lang="en-US" dirty="0" smtClean="0"/>
            </a:br>
            <a:r>
              <a:rPr lang="en-US" dirty="0" smtClean="0"/>
              <a:t>60 </a:t>
            </a:r>
            <a:r>
              <a:rPr lang="ar-SA" dirty="0" smtClean="0"/>
              <a:t>سم : / </a:t>
            </a:r>
            <a:r>
              <a:rPr lang="en-US" dirty="0" err="1" smtClean="0"/>
              <a:t>ee</a:t>
            </a:r>
            <a:r>
              <a:rPr lang="en-US" dirty="0" smtClean="0"/>
              <a:t> / s / </a:t>
            </a:r>
            <a:r>
              <a:rPr lang="en-US" dirty="0" err="1" smtClean="0"/>
              <a:t>sh</a:t>
            </a:r>
            <a:r>
              <a:rPr lang="en-US" dirty="0" smtClean="0"/>
              <a:t> / m </a:t>
            </a:r>
            <a:r>
              <a:rPr lang="en-US" dirty="0" err="1" smtClean="0"/>
              <a:t>oo</a:t>
            </a:r>
            <a:r>
              <a:rPr lang="en-US" dirty="0" smtClean="0"/>
              <a:t> / </a:t>
            </a:r>
            <a:r>
              <a:rPr lang="en-US" dirty="0" err="1" smtClean="0"/>
              <a:t>aa</a:t>
            </a:r>
            <a:r>
              <a:rPr lang="en-US" dirty="0" smtClean="0"/>
              <a:t/>
            </a:r>
            <a:br>
              <a:rPr lang="en-US" dirty="0" smtClean="0"/>
            </a:br>
            <a:r>
              <a:rPr lang="en-US" dirty="0" smtClean="0"/>
              <a:t/>
            </a:r>
            <a:br>
              <a:rPr lang="en-US" dirty="0" smtClean="0"/>
            </a:br>
            <a:r>
              <a:rPr lang="en-US" dirty="0" smtClean="0"/>
              <a:t>90 </a:t>
            </a:r>
            <a:r>
              <a:rPr lang="ar-SA" dirty="0" smtClean="0"/>
              <a:t>سم : / </a:t>
            </a:r>
            <a:r>
              <a:rPr lang="en-US" dirty="0" err="1" smtClean="0"/>
              <a:t>ee</a:t>
            </a:r>
            <a:r>
              <a:rPr lang="en-US" dirty="0" smtClean="0"/>
              <a:t> / s / </a:t>
            </a:r>
            <a:r>
              <a:rPr lang="en-US" dirty="0" err="1" smtClean="0"/>
              <a:t>sh</a:t>
            </a:r>
            <a:r>
              <a:rPr lang="en-US" dirty="0" smtClean="0"/>
              <a:t> / m </a:t>
            </a:r>
            <a:r>
              <a:rPr lang="en-US" dirty="0" err="1" smtClean="0"/>
              <a:t>oo</a:t>
            </a:r>
            <a:r>
              <a:rPr lang="en-US" dirty="0" smtClean="0"/>
              <a:t> / </a:t>
            </a:r>
            <a:r>
              <a:rPr lang="en-US" dirty="0" err="1" smtClean="0"/>
              <a:t>aa</a:t>
            </a:r>
            <a:r>
              <a:rPr lang="en-US" dirty="0" smtClean="0"/>
              <a:t/>
            </a:r>
            <a:br>
              <a:rPr lang="en-US" dirty="0" smtClean="0"/>
            </a:br>
            <a:r>
              <a:rPr lang="en-US" dirty="0" smtClean="0"/>
              <a:t/>
            </a:r>
            <a:br>
              <a:rPr lang="en-US" dirty="0" smtClean="0"/>
            </a:br>
            <a:r>
              <a:rPr lang="ar-SA" dirty="0" smtClean="0"/>
              <a:t>متر ونصف: / </a:t>
            </a:r>
            <a:r>
              <a:rPr lang="en-US" dirty="0" err="1" smtClean="0"/>
              <a:t>ee</a:t>
            </a:r>
            <a:r>
              <a:rPr lang="en-US" dirty="0" smtClean="0"/>
              <a:t> / s / </a:t>
            </a:r>
            <a:r>
              <a:rPr lang="en-US" dirty="0" err="1" smtClean="0"/>
              <a:t>sh</a:t>
            </a:r>
            <a:r>
              <a:rPr lang="en-US" dirty="0" smtClean="0"/>
              <a:t> / m </a:t>
            </a:r>
            <a:r>
              <a:rPr lang="en-US" dirty="0" err="1" smtClean="0"/>
              <a:t>oo</a:t>
            </a:r>
            <a:r>
              <a:rPr lang="en-US" dirty="0" smtClean="0"/>
              <a:t> / </a:t>
            </a:r>
            <a:r>
              <a:rPr lang="en-US" dirty="0" err="1" smtClean="0"/>
              <a:t>aa</a:t>
            </a:r>
            <a:r>
              <a:rPr lang="en-US" dirty="0" smtClean="0"/>
              <a:t/>
            </a:r>
            <a:br>
              <a:rPr lang="en-US" dirty="0" smtClean="0"/>
            </a:br>
            <a:r>
              <a:rPr lang="en-US" dirty="0" smtClean="0"/>
              <a:t/>
            </a:r>
            <a:br>
              <a:rPr lang="en-US" dirty="0" smtClean="0"/>
            </a:br>
            <a:r>
              <a:rPr lang="ar-SA" dirty="0" smtClean="0"/>
              <a:t>مترين : / </a:t>
            </a:r>
            <a:r>
              <a:rPr lang="en-US" dirty="0" err="1" smtClean="0"/>
              <a:t>ee</a:t>
            </a:r>
            <a:r>
              <a:rPr lang="en-US" dirty="0" smtClean="0"/>
              <a:t> / s / </a:t>
            </a:r>
            <a:r>
              <a:rPr lang="en-US" dirty="0" err="1" smtClean="0"/>
              <a:t>sh</a:t>
            </a:r>
            <a:r>
              <a:rPr lang="en-US" dirty="0" smtClean="0"/>
              <a:t> / m </a:t>
            </a:r>
            <a:r>
              <a:rPr lang="en-US" dirty="0" err="1" smtClean="0"/>
              <a:t>oo</a:t>
            </a:r>
            <a:r>
              <a:rPr lang="en-US" dirty="0" smtClean="0"/>
              <a:t> / </a:t>
            </a:r>
            <a:r>
              <a:rPr lang="en-US" dirty="0" err="1" smtClean="0"/>
              <a:t>aa</a:t>
            </a:r>
            <a:r>
              <a:rPr lang="en-US" dirty="0" smtClean="0"/>
              <a:t> </a:t>
            </a:r>
            <a:br>
              <a:rPr lang="en-US" dirty="0" smtClean="0"/>
            </a:br>
            <a:r>
              <a:rPr lang="en-US" dirty="0" smtClean="0"/>
              <a:t/>
            </a:r>
            <a:br>
              <a:rPr lang="en-US" dirty="0" smtClean="0"/>
            </a:br>
            <a:r>
              <a:rPr lang="ar-SA" dirty="0" smtClean="0"/>
              <a:t>مترين ونصف: / </a:t>
            </a:r>
            <a:r>
              <a:rPr lang="en-US" dirty="0" err="1" smtClean="0"/>
              <a:t>ee</a:t>
            </a:r>
            <a:r>
              <a:rPr lang="en-US" dirty="0" smtClean="0"/>
              <a:t> / s / </a:t>
            </a:r>
            <a:r>
              <a:rPr lang="en-US" dirty="0" err="1" smtClean="0"/>
              <a:t>sh</a:t>
            </a:r>
            <a:r>
              <a:rPr lang="en-US" dirty="0" smtClean="0"/>
              <a:t> / m </a:t>
            </a:r>
            <a:r>
              <a:rPr lang="en-US" dirty="0" err="1" smtClean="0"/>
              <a:t>oo</a:t>
            </a:r>
            <a:r>
              <a:rPr lang="en-US" dirty="0" smtClean="0"/>
              <a:t> / </a:t>
            </a:r>
            <a:r>
              <a:rPr lang="en-US" dirty="0" err="1" smtClean="0"/>
              <a:t>aa</a:t>
            </a:r>
            <a:r>
              <a:rPr lang="en-US" dirty="0" smtClean="0"/>
              <a:t/>
            </a:r>
            <a:br>
              <a:rPr lang="en-US" dirty="0" smtClean="0"/>
            </a:br>
            <a:r>
              <a:rPr lang="en-US" dirty="0" smtClean="0"/>
              <a:t/>
            </a:r>
            <a:br>
              <a:rPr lang="en-US" dirty="0" smtClean="0"/>
            </a:br>
            <a:r>
              <a:rPr lang="ar-SA" dirty="0" smtClean="0"/>
              <a:t>ثلاثة أمتار: / </a:t>
            </a:r>
            <a:r>
              <a:rPr lang="en-US" dirty="0" err="1" smtClean="0"/>
              <a:t>ee</a:t>
            </a:r>
            <a:r>
              <a:rPr lang="en-US" dirty="0" smtClean="0"/>
              <a:t> / s / </a:t>
            </a:r>
            <a:r>
              <a:rPr lang="en-US" dirty="0" err="1" smtClean="0"/>
              <a:t>sh</a:t>
            </a:r>
            <a:r>
              <a:rPr lang="en-US" dirty="0" smtClean="0"/>
              <a:t> / m </a:t>
            </a:r>
            <a:r>
              <a:rPr lang="en-US" dirty="0" err="1" smtClean="0"/>
              <a:t>oo</a:t>
            </a:r>
            <a:r>
              <a:rPr lang="en-US" dirty="0" smtClean="0"/>
              <a:t> / </a:t>
            </a:r>
            <a:r>
              <a:rPr lang="en-US" dirty="0" err="1" smtClean="0"/>
              <a:t>aa</a:t>
            </a:r>
            <a:endParaRPr lang="ar-SA"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075C04E368B444F8CEAA82D76ADEEE2" ma:contentTypeVersion="0" ma:contentTypeDescription="Create a new document." ma:contentTypeScope="" ma:versionID="ffdcbf586f5780cde5f6f221e0db1461">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404ABE2D-D086-4D00-8638-74F5BDFB5E1A}"/>
</file>

<file path=customXml/itemProps2.xml><?xml version="1.0" encoding="utf-8"?>
<ds:datastoreItem xmlns:ds="http://schemas.openxmlformats.org/officeDocument/2006/customXml" ds:itemID="{E64D1158-6414-40EC-8573-EE9FA84EA42B}"/>
</file>

<file path=customXml/itemProps3.xml><?xml version="1.0" encoding="utf-8"?>
<ds:datastoreItem xmlns:ds="http://schemas.openxmlformats.org/officeDocument/2006/customXml" ds:itemID="{B25DCB41-B44B-4BBF-82E6-26A49B6BD824}"/>
</file>

<file path=docProps/app.xml><?xml version="1.0" encoding="utf-8"?>
<Properties xmlns="http://schemas.openxmlformats.org/officeDocument/2006/extended-properties" xmlns:vt="http://schemas.openxmlformats.org/officeDocument/2006/docPropsVTypes">
  <TotalTime>385</TotalTime>
  <Words>272</Words>
  <Application>Microsoft Office PowerPoint</Application>
  <PresentationFormat>عرض على الشاشة (3:4)‏</PresentationFormat>
  <Paragraphs>49</Paragraphs>
  <Slides>14</Slides>
  <Notes>0</Notes>
  <HiddenSlides>0</HiddenSlides>
  <MMClips>0</MMClips>
  <ScaleCrop>false</ScaleCrop>
  <HeadingPairs>
    <vt:vector size="4" baseType="variant">
      <vt:variant>
        <vt:lpstr>سمة</vt:lpstr>
      </vt:variant>
      <vt:variant>
        <vt:i4>1</vt:i4>
      </vt:variant>
      <vt:variant>
        <vt:lpstr>عناوين الشرائح</vt:lpstr>
      </vt:variant>
      <vt:variant>
        <vt:i4>14</vt:i4>
      </vt:variant>
    </vt:vector>
  </HeadingPairs>
  <TitlesOfParts>
    <vt:vector size="15" baseType="lpstr">
      <vt:lpstr>سمة Office</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User</dc:creator>
  <cp:lastModifiedBy>DELL</cp:lastModifiedBy>
  <cp:revision>42</cp:revision>
  <dcterms:created xsi:type="dcterms:W3CDTF">2010-03-15T19:57:29Z</dcterms:created>
  <dcterms:modified xsi:type="dcterms:W3CDTF">2011-10-03T06:26:24Z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0x0101008075C04E368B444F8CEAA82D76ADEEE2</vt:lpwstr>
  </property>
</Properties>
</file>