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2" d="100"/>
          <a:sy n="42" d="100"/>
        </p:scale>
        <p:origin x="-13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8DD3-F346-4EA4-892D-4D1156D962BA}" type="datetimeFigureOut">
              <a:rPr lang="ar-SA" smtClean="0"/>
              <a:pPr/>
              <a:t>13/01/39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8DD3-F346-4EA4-892D-4D1156D962BA}" type="datetimeFigureOut">
              <a:rPr lang="ar-SA" smtClean="0"/>
              <a:pPr/>
              <a:t>13/01/39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8DD3-F346-4EA4-892D-4D1156D962BA}" type="datetimeFigureOut">
              <a:rPr lang="ar-SA" smtClean="0"/>
              <a:pPr/>
              <a:t>13/01/39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8DD3-F346-4EA4-892D-4D1156D962BA}" type="datetimeFigureOut">
              <a:rPr lang="ar-SA" smtClean="0"/>
              <a:pPr/>
              <a:t>13/01/39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8DD3-F346-4EA4-892D-4D1156D962BA}" type="datetimeFigureOut">
              <a:rPr lang="ar-SA" smtClean="0"/>
              <a:pPr/>
              <a:t>13/01/39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8DD3-F346-4EA4-892D-4D1156D962BA}" type="datetimeFigureOut">
              <a:rPr lang="ar-SA" smtClean="0"/>
              <a:pPr/>
              <a:t>13/01/39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8DD3-F346-4EA4-892D-4D1156D962BA}" type="datetimeFigureOut">
              <a:rPr lang="ar-SA" smtClean="0"/>
              <a:pPr/>
              <a:t>13/01/39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8DD3-F346-4EA4-892D-4D1156D962BA}" type="datetimeFigureOut">
              <a:rPr lang="ar-SA" smtClean="0"/>
              <a:pPr/>
              <a:t>13/01/39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8DD3-F346-4EA4-892D-4D1156D962BA}" type="datetimeFigureOut">
              <a:rPr lang="ar-SA" smtClean="0"/>
              <a:pPr/>
              <a:t>13/01/39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8DD3-F346-4EA4-892D-4D1156D962BA}" type="datetimeFigureOut">
              <a:rPr lang="ar-SA" smtClean="0"/>
              <a:pPr/>
              <a:t>13/01/39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8DD3-F346-4EA4-892D-4D1156D962BA}" type="datetimeFigureOut">
              <a:rPr lang="ar-SA" smtClean="0"/>
              <a:pPr/>
              <a:t>13/01/39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C8DD3-F346-4EA4-892D-4D1156D962BA}" type="datetimeFigureOut">
              <a:rPr lang="ar-SA" smtClean="0"/>
              <a:pPr/>
              <a:t>13/01/39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575;&#1604;&#1605;&#1581;&#1575;&#1590;&#1585;&#1577;%20&#1575;&#1604;&#1582;&#1575;&#1605;&#1587;&#1577;.doc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000100" y="928670"/>
            <a:ext cx="6715172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b="1" dirty="0" smtClean="0"/>
              <a:t>خلق مناخ صفي إيجابي </a:t>
            </a:r>
            <a:r>
              <a:rPr lang="ar-SA" dirty="0" smtClean="0"/>
              <a:t>:</a:t>
            </a:r>
          </a:p>
          <a:p>
            <a:r>
              <a:rPr lang="ar-SA" dirty="0" smtClean="0"/>
              <a:t>دعوة شخص أصم للمشاركة في أحد الدروس .</a:t>
            </a:r>
          </a:p>
          <a:p>
            <a:endParaRPr lang="ar-SA" b="1" dirty="0" smtClean="0"/>
          </a:p>
          <a:p>
            <a:r>
              <a:rPr lang="ar-SA" b="1" dirty="0" smtClean="0"/>
              <a:t>عرض نماذج لأشخاص ناجحين من الصم .</a:t>
            </a:r>
          </a:p>
          <a:p>
            <a:endParaRPr lang="ar-SA" b="1" dirty="0" smtClean="0"/>
          </a:p>
          <a:p>
            <a:r>
              <a:rPr lang="ar-SA" b="1" dirty="0" smtClean="0"/>
              <a:t>جذب انتباه التلميذ الأصم </a:t>
            </a:r>
            <a:r>
              <a:rPr lang="ar-SA" dirty="0" smtClean="0"/>
              <a:t>:</a:t>
            </a:r>
          </a:p>
          <a:p>
            <a:r>
              <a:rPr lang="ar-SA" dirty="0"/>
              <a:t> </a:t>
            </a:r>
            <a:r>
              <a:rPr lang="ar-SA" dirty="0" smtClean="0"/>
              <a:t>   (</a:t>
            </a:r>
            <a:r>
              <a:rPr lang="ar-SA" dirty="0" smtClean="0">
                <a:solidFill>
                  <a:srgbClr val="FF0000"/>
                </a:solidFill>
              </a:rPr>
              <a:t>قبل تقديم الموضوع – عند تغيير الموضوع) </a:t>
            </a:r>
            <a:r>
              <a:rPr lang="ar-SA" dirty="0" smtClean="0"/>
              <a:t>”ك</a:t>
            </a:r>
            <a:r>
              <a:rPr lang="ar-SA" dirty="0" smtClean="0">
                <a:solidFill>
                  <a:srgbClr val="C00000"/>
                </a:solidFill>
              </a:rPr>
              <a:t>يف</a:t>
            </a:r>
            <a:r>
              <a:rPr lang="ar-SA" dirty="0" smtClean="0"/>
              <a:t> ”</a:t>
            </a:r>
          </a:p>
          <a:p>
            <a:r>
              <a:rPr lang="ar-SA" b="1" dirty="0" smtClean="0"/>
              <a:t>التحدث بوضوح مع </a:t>
            </a:r>
            <a:r>
              <a:rPr lang="ar-SA" b="1" dirty="0" err="1" smtClean="0"/>
              <a:t>الطلبه</a:t>
            </a:r>
            <a:r>
              <a:rPr lang="ar-SA" b="1" dirty="0" smtClean="0"/>
              <a:t> ضعاف السمع .</a:t>
            </a:r>
          </a:p>
          <a:p>
            <a:endParaRPr lang="ar-SA" b="1" dirty="0" smtClean="0"/>
          </a:p>
          <a:p>
            <a:r>
              <a:rPr lang="ar-SA" b="1" dirty="0" smtClean="0"/>
              <a:t>التعامل الصحيح مع  الأجهزة السمعية  للطلبة ضعاف السمع+ البيئة </a:t>
            </a:r>
            <a:r>
              <a:rPr lang="ar-SA" b="1" dirty="0" err="1" smtClean="0"/>
              <a:t>الصفيه</a:t>
            </a:r>
            <a:r>
              <a:rPr lang="ar-SA" b="1" dirty="0" smtClean="0"/>
              <a:t> . </a:t>
            </a:r>
          </a:p>
          <a:p>
            <a:endParaRPr lang="ar-SA" dirty="0" smtClean="0"/>
          </a:p>
          <a:p>
            <a:r>
              <a:rPr lang="ar-SA" b="1" dirty="0" smtClean="0"/>
              <a:t>المترجم والمدون 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hlinkClick r:id="rId2" action="ppaction://hlinkfile"/>
          </p:cNvPr>
          <p:cNvSpPr/>
          <p:nvPr/>
        </p:nvSpPr>
        <p:spPr>
          <a:xfrm>
            <a:off x="3500430" y="2214554"/>
            <a:ext cx="1914307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التعزيز </a:t>
            </a:r>
            <a:endParaRPr lang="ar-SA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142976" y="2000240"/>
            <a:ext cx="6715172" cy="36933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b="1" dirty="0" smtClean="0"/>
              <a:t> استعمال بعض الاستراتيجيات العملية أثناء شرح الدرس </a:t>
            </a:r>
            <a:r>
              <a:rPr lang="ar-SA" dirty="0" smtClean="0"/>
              <a:t>:</a:t>
            </a:r>
          </a:p>
          <a:p>
            <a:r>
              <a:rPr lang="ar-SA" b="1" dirty="0" smtClean="0"/>
              <a:t>(</a:t>
            </a:r>
            <a:r>
              <a:rPr lang="ar-SA" dirty="0" smtClean="0"/>
              <a:t>إعادة الجملة –الشرح والتوضيح)</a:t>
            </a:r>
          </a:p>
          <a:p>
            <a:r>
              <a:rPr lang="ar-SA" b="1" dirty="0" smtClean="0"/>
              <a:t>تنمية اللغة المكتوبة :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استخدام اللغة في الأحداث اليومية .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توضيح معاني الكلمات الجديدة والأوجه المختلفة لها .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شرح </a:t>
            </a:r>
            <a:r>
              <a:rPr lang="ar-SA" dirty="0" err="1" smtClean="0"/>
              <a:t>الفروقات</a:t>
            </a:r>
            <a:r>
              <a:rPr lang="ar-SA" dirty="0" smtClean="0"/>
              <a:t> بين الكلمات والتي تختلف حسب سياق الجملة </a:t>
            </a:r>
            <a:r>
              <a:rPr lang="ar-SA" b="1" dirty="0" smtClean="0"/>
              <a:t>.</a:t>
            </a:r>
            <a:endParaRPr lang="ar-SA" b="1" dirty="0"/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شرح وتوضيح </a:t>
            </a:r>
            <a:r>
              <a:rPr lang="ar-SA" dirty="0" err="1" smtClean="0"/>
              <a:t>الفروقات</a:t>
            </a:r>
            <a:r>
              <a:rPr lang="ar-SA" dirty="0" smtClean="0"/>
              <a:t> بين أدوات الربط ( </a:t>
            </a:r>
            <a:r>
              <a:rPr lang="ar-SA" dirty="0" err="1" smtClean="0"/>
              <a:t>و</a:t>
            </a:r>
            <a:r>
              <a:rPr lang="ar-SA" dirty="0" smtClean="0"/>
              <a:t> – أو – لأن – لكن )</a:t>
            </a:r>
          </a:p>
          <a:p>
            <a:r>
              <a:rPr lang="ar-SA" dirty="0"/>
              <a:t> </a:t>
            </a:r>
            <a:r>
              <a:rPr lang="ar-SA" b="1" dirty="0" smtClean="0"/>
              <a:t>متابعة التغيرات في أداء الطلبة </a:t>
            </a:r>
          </a:p>
          <a:p>
            <a:r>
              <a:rPr lang="ar-SA" b="1" dirty="0" smtClean="0"/>
              <a:t> محاولة تفعيل الأجهزة الخاصة بالطلبة الصم </a:t>
            </a:r>
          </a:p>
          <a:p>
            <a:r>
              <a:rPr lang="ar-SA" b="1" dirty="0" smtClean="0"/>
              <a:t> قواعد السلوك</a:t>
            </a:r>
          </a:p>
          <a:p>
            <a:r>
              <a:rPr lang="ar-SA" b="1" dirty="0" smtClean="0"/>
              <a:t> </a:t>
            </a:r>
          </a:p>
          <a:p>
            <a:endParaRPr lang="ar-SA" dirty="0"/>
          </a:p>
          <a:p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85852" y="857232"/>
            <a:ext cx="6715172" cy="5632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b="1" dirty="0" smtClean="0"/>
              <a:t>الكتابة للأطفال الصم في مرحلة رياض الأطفال :</a:t>
            </a:r>
          </a:p>
          <a:p>
            <a:r>
              <a:rPr lang="ar-SA" b="1" dirty="0" smtClean="0"/>
              <a:t>الكتابة الوظيفية   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(اسم الطلاب ومعلمتهم-الأدوات في الفصل -  لوحات الطرق – أسماء الأسواق  - محتويات العصائر </a:t>
            </a:r>
            <a:r>
              <a:rPr lang="ar-SA" dirty="0" err="1" smtClean="0"/>
              <a:t>والشيكولاته</a:t>
            </a:r>
            <a:r>
              <a:rPr lang="ar-SA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كتابة الأنشطة التي يقومون </a:t>
            </a:r>
            <a:r>
              <a:rPr lang="ar-SA" dirty="0" err="1" smtClean="0"/>
              <a:t>بها</a:t>
            </a:r>
            <a:r>
              <a:rPr lang="ar-SA" dirty="0" smtClean="0"/>
              <a:t> .</a:t>
            </a:r>
          </a:p>
          <a:p>
            <a:r>
              <a:rPr lang="ar-SA" b="1" dirty="0"/>
              <a:t>فقد أشار </a:t>
            </a:r>
            <a:r>
              <a:rPr lang="ar-SA" b="1" dirty="0" err="1" smtClean="0"/>
              <a:t>ديفيدوبريان</a:t>
            </a:r>
            <a:r>
              <a:rPr lang="en-US" b="1" dirty="0" smtClean="0"/>
              <a:t> David; Bryan,2003) </a:t>
            </a:r>
            <a:r>
              <a:rPr lang="ar-SA" b="1" dirty="0" smtClean="0"/>
              <a:t>) </a:t>
            </a:r>
            <a:r>
              <a:rPr lang="ar-SA" b="1" dirty="0"/>
              <a:t>إلى استراتيجيات للكتابة للأسر لمساعدة طفلهما الأصم على إجادة الكتابة منها</a:t>
            </a:r>
            <a:r>
              <a:rPr lang="ar-SA" dirty="0"/>
              <a:t>: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ar-SA" dirty="0"/>
              <a:t>توفير أدوات الكتابة في المنزل ,وضع الأوراق والأقلام والطباشير في غرف مختلفة ومن ضمنها غرفة الطفل .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ar-SA" dirty="0"/>
              <a:t>كتابة قائمة المشتريات مع بعض ,ووضع فئات للمشتريات "خضروات ,لحوم,الألبان الخ....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ar-SA" dirty="0"/>
              <a:t>إدخال الطفل مع الأطفال أثناء لعبة "الكلمات المتقاطعة" وغيرها من ألعاب الكلمات .</a:t>
            </a:r>
            <a:endParaRPr lang="en-US" dirty="0"/>
          </a:p>
          <a:p>
            <a:pPr lvl="0"/>
            <a:r>
              <a:rPr lang="ar-SA" dirty="0"/>
              <a:t>كتابة الأحرف مع  الطفل في بعض الأوقات .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ar-SA" dirty="0"/>
              <a:t>ينبغي أن تكون للأسرة سبورة للرسائل لوضع رسائلهم ومذكراتهم عن أي شيء مثل:</a:t>
            </a:r>
            <a:endParaRPr lang="en-US" dirty="0"/>
          </a:p>
          <a:p>
            <a:r>
              <a:rPr lang="ar-SA" dirty="0"/>
              <a:t>إلى أين ستذهب ,وماذا ستفعل,ومتى ستعود إلى المنزل . 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ar-SA" dirty="0"/>
              <a:t>قم بإنشاء وعمل كتب للطفل مثل :كتاب نظافتي ,كتاب ملابسي , كتابي عن نفسي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ar-SA" dirty="0"/>
              <a:t>في دفتر الكشكول تقص الأحرف الموجودة في الجرائد أو المجلات  ولصقها مع بعض لبناء كلمات ,ثم إنشاء جمل  من تلك الكلمات .ثم النظر في إنشاء جمل مضحكة من مجموعة الكلمات.</a:t>
            </a:r>
            <a:endParaRPr lang="en-US" dirty="0"/>
          </a:p>
          <a:p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85852" y="1305342"/>
            <a:ext cx="6500858" cy="31700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ar-SA" b="1" dirty="0" smtClean="0"/>
              <a:t>عندما</a:t>
            </a:r>
            <a:r>
              <a:rPr lang="ar-SA" sz="2000" dirty="0" smtClean="0"/>
              <a:t> يكبر الطفل ويمتلك مهارات القراءة ندفعه لقراءة الجرائد ومحاولة تصحيح الأخطاء المطبعية في الجرائد المحلية  .</a:t>
            </a:r>
            <a:endParaRPr lang="en-US" sz="2000" dirty="0" smtClean="0"/>
          </a:p>
          <a:p>
            <a:pPr lvl="0">
              <a:buFont typeface="Arial" pitchFamily="34" charset="0"/>
              <a:buChar char="•"/>
            </a:pPr>
            <a:r>
              <a:rPr lang="ar-SA" sz="2000" dirty="0" smtClean="0"/>
              <a:t>استخدام الخريطة المحلية لتحديد الطريق الصحيح لمكان ما , وجعل الطفل يكتب أسفل الخريطة  الاتجاه للوصول للمنزل </a:t>
            </a:r>
            <a:r>
              <a:rPr lang="ar-SA" sz="2000" dirty="0" err="1" smtClean="0"/>
              <a:t>أوأي</a:t>
            </a:r>
            <a:r>
              <a:rPr lang="ar-SA" sz="2000" dirty="0" smtClean="0"/>
              <a:t> مكان وتكرار ذلك .</a:t>
            </a:r>
            <a:endParaRPr lang="en-US" sz="2000" dirty="0" smtClean="0"/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ar-SA" sz="2000" dirty="0" smtClean="0"/>
              <a:t>عمل قائمة لأشرطة الفيديو وتصنيفها حسب الأفضلية, وكتابة"أنا أحب هذا تحديداً </a:t>
            </a:r>
            <a:r>
              <a:rPr lang="ar-SA" sz="2000" dirty="0" err="1" smtClean="0"/>
              <a:t>و</a:t>
            </a:r>
            <a:r>
              <a:rPr lang="ar-SA" sz="2000" dirty="0" smtClean="0"/>
              <a:t> أود إعادة مشاهدته .</a:t>
            </a:r>
            <a:endParaRPr lang="en-US" sz="2000" dirty="0" smtClean="0"/>
          </a:p>
          <a:p>
            <a:pPr lvl="0">
              <a:buFont typeface="Arial" pitchFamily="34" charset="0"/>
              <a:buChar char="•"/>
            </a:pPr>
            <a:r>
              <a:rPr lang="ar-SA" sz="2000" dirty="0" smtClean="0"/>
              <a:t>عند الذهاب  لقضاء إجازة أو رحلة يأخذ الطفل قائمة للأشياء التي يحتاجها </a:t>
            </a:r>
            <a:endParaRPr lang="en-US" sz="2000" dirty="0" smtClean="0"/>
          </a:p>
          <a:p>
            <a:r>
              <a:rPr lang="ar-SA" sz="2000" dirty="0" err="1" smtClean="0"/>
              <a:t>ومالذي</a:t>
            </a:r>
            <a:r>
              <a:rPr lang="ar-SA" sz="2000" dirty="0" smtClean="0"/>
              <a:t> سيفعله أثناء الرحلة هذا النشاط  سيكون ممتع في كل مرة  .</a:t>
            </a:r>
            <a:endParaRPr lang="en-US" sz="2000" dirty="0" smtClean="0"/>
          </a:p>
          <a:p>
            <a:pPr lvl="0">
              <a:buFont typeface="Arial" pitchFamily="34" charset="0"/>
              <a:buChar char="•"/>
            </a:pPr>
            <a:r>
              <a:rPr lang="ar-SA" sz="2000" dirty="0" smtClean="0"/>
              <a:t>اكتب رسالة عن أعياد الأسرة .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ar-SA" sz="2000" dirty="0" smtClean="0"/>
              <a:t>اكتب في الخارج لغزاً  عن لعبة والبحث عن الكنز يكون حول المنزل</a:t>
            </a:r>
            <a:endParaRPr lang="ar-S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85852" y="1305342"/>
            <a:ext cx="6500858" cy="44627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b="1" dirty="0"/>
              <a:t>وجدير بالذكر الإشارة إلى بعض الأمور التي يمر </a:t>
            </a:r>
            <a:r>
              <a:rPr lang="ar-SA" b="1" dirty="0" err="1"/>
              <a:t>بها</a:t>
            </a:r>
            <a:r>
              <a:rPr lang="ar-SA" b="1" dirty="0"/>
              <a:t> الأطفال الصم في طفولتهم المبكرة  والتي من الممكن اعتبارها من أساسيات تنمية مهارة التعبير الكتابي</a:t>
            </a:r>
            <a:r>
              <a:rPr lang="ar-SA" sz="1600" b="1" dirty="0"/>
              <a:t> :</a:t>
            </a:r>
            <a:endParaRPr lang="en-US" sz="1200" b="1" dirty="0"/>
          </a:p>
          <a:p>
            <a:pPr lvl="1">
              <a:buFont typeface="Arial" pitchFamily="34" charset="0"/>
              <a:buChar char="•"/>
            </a:pPr>
            <a:r>
              <a:rPr lang="ar-EG" dirty="0"/>
              <a:t>في المراحل المبكرة حوالي -الثلاث سنوات- من عمر الطفل الأصم </a:t>
            </a:r>
            <a:r>
              <a:rPr lang="ar-EG" dirty="0" err="1"/>
              <a:t>وعندقيامه</a:t>
            </a:r>
            <a:r>
              <a:rPr lang="ar-EG" dirty="0"/>
              <a:t> بمسك القلم يبدأ بالرسم للأشياء المهمة في حياته وهو </a:t>
            </a:r>
            <a:r>
              <a:rPr lang="ar-EG" dirty="0" err="1"/>
              <a:t>مايطلق</a:t>
            </a:r>
            <a:r>
              <a:rPr lang="ar-EG" dirty="0"/>
              <a:t> عليه </a:t>
            </a:r>
            <a:r>
              <a:rPr lang="ar-EG" b="1" dirty="0">
                <a:solidFill>
                  <a:srgbClr val="C00000"/>
                </a:solidFill>
              </a:rPr>
              <a:t>المستوى الرمزي</a:t>
            </a:r>
            <a:r>
              <a:rPr lang="ar-EG" dirty="0"/>
              <a:t> </a:t>
            </a:r>
            <a:r>
              <a:rPr lang="ar-EG" b="1" dirty="0">
                <a:solidFill>
                  <a:srgbClr val="C00000"/>
                </a:solidFill>
              </a:rPr>
              <a:t>للكتابة</a:t>
            </a:r>
            <a:r>
              <a:rPr lang="ar-EG" dirty="0"/>
              <a:t> فالطفل يعتقد أن الكتابة شكل يرمز إلى شيء معين .وهذا </a:t>
            </a:r>
            <a:r>
              <a:rPr lang="ar-EG" dirty="0" err="1"/>
              <a:t>مالاحظته</a:t>
            </a:r>
            <a:r>
              <a:rPr lang="ar-EG" dirty="0"/>
              <a:t> </a:t>
            </a:r>
            <a:r>
              <a:rPr lang="ar-SA" dirty="0" err="1"/>
              <a:t>رويس</a:t>
            </a:r>
            <a:r>
              <a:rPr lang="ar-SA" dirty="0"/>
              <a:t> </a:t>
            </a:r>
            <a:r>
              <a:rPr lang="en-US" dirty="0"/>
              <a:t>Ruiz ,1995)</a:t>
            </a:r>
            <a:r>
              <a:rPr lang="ar-SA" dirty="0"/>
              <a:t> ) عند طفلتها الصماء ذات الثلاث سنوات وستة أشهر  </a:t>
            </a:r>
            <a:r>
              <a:rPr lang="ar-EG" dirty="0"/>
              <a:t>عندما قامت ابنتها ايلينا برسم صورة لجدتها وحولها بعض الخربشة وذكرت أن هذه </a:t>
            </a:r>
            <a:r>
              <a:rPr lang="ar-EG" dirty="0" err="1"/>
              <a:t>الرسمة</a:t>
            </a:r>
            <a:r>
              <a:rPr lang="ar-EG" dirty="0"/>
              <a:t> هي جدتها (انظر شكل رقم 1</a:t>
            </a:r>
            <a:r>
              <a:rPr lang="ar-EG" dirty="0" smtClean="0"/>
              <a:t>).</a:t>
            </a:r>
            <a:endParaRPr lang="ar-SA" dirty="0" smtClean="0"/>
          </a:p>
          <a:p>
            <a:pPr lvl="1"/>
            <a:endParaRPr lang="en-US" sz="1200" dirty="0"/>
          </a:p>
          <a:p>
            <a:pPr>
              <a:buFont typeface="Arial" pitchFamily="34" charset="0"/>
              <a:buChar char="•"/>
            </a:pPr>
            <a:r>
              <a:rPr lang="ar-EG" dirty="0"/>
              <a:t> </a:t>
            </a:r>
            <a:r>
              <a:rPr lang="ar-SA" dirty="0" smtClean="0"/>
              <a:t>الاعتماد على الخربشة وذلك </a:t>
            </a:r>
            <a:r>
              <a:rPr lang="ar-SA" dirty="0"/>
              <a:t>عند الكتابة في المنزل خاصة إذا كانت تقوم بكتابة شيء طويل (مثل </a:t>
            </a:r>
            <a:r>
              <a:rPr lang="ar-SA" dirty="0" smtClean="0"/>
              <a:t>اسم كتاب</a:t>
            </a:r>
            <a:r>
              <a:rPr lang="ar-SA" dirty="0"/>
              <a:t>) أو كتابة شيء بسرعة (عندما تكون تلعب)".فالعينات الأولى من كتابات ايلينا الرمزية بدأت بالخربشة باستخدام خطوط سريعة للتعبير عن رسالة أو نص من نوع </a:t>
            </a:r>
            <a:r>
              <a:rPr lang="ar-SA" sz="1200" dirty="0"/>
              <a:t>ما</a:t>
            </a:r>
            <a:endParaRPr lang="en-US" sz="1200" dirty="0"/>
          </a:p>
          <a:p>
            <a:r>
              <a:rPr lang="ar-EG" dirty="0"/>
              <a:t> </a:t>
            </a:r>
            <a:endParaRPr lang="en-US" sz="1200" dirty="0"/>
          </a:p>
          <a:p>
            <a:r>
              <a:rPr lang="ar-EG" dirty="0"/>
              <a:t> </a:t>
            </a:r>
            <a:endParaRPr lang="en-US" sz="1200" dirty="0"/>
          </a:p>
          <a:p>
            <a:pPr lvl="0"/>
            <a:endParaRPr lang="ar-S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02"/>
          <p:cNvPicPr>
            <a:picLocks noChangeAspect="1" noChangeArrowheads="1"/>
          </p:cNvPicPr>
          <p:nvPr/>
        </p:nvPicPr>
        <p:blipFill>
          <a:blip r:embed="rId2" cstate="print">
            <a:lum bright="-12000" contrast="36000"/>
          </a:blip>
          <a:srcRect/>
          <a:stretch>
            <a:fillRect/>
          </a:stretch>
        </p:blipFill>
        <p:spPr bwMode="auto">
          <a:xfrm>
            <a:off x="1142976" y="285728"/>
            <a:ext cx="6786610" cy="5929354"/>
          </a:xfrm>
          <a:prstGeom prst="rect">
            <a:avLst/>
          </a:prstGeom>
          <a:noFill/>
          <a:ln w="9525">
            <a:solidFill>
              <a:srgbClr val="3333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480" y="714356"/>
            <a:ext cx="6429420" cy="526297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2- أن الأطفال في تلك المرحلة لابد أن ترتبط نصوصهم المكتوبة بكائن ما ,فقد ذكر </a:t>
            </a:r>
            <a:r>
              <a:rPr kumimoji="0" lang="ar-EG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جوميزبليسيو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وآخرون(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Gomez-palacio,1982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Arial" pitchFamily="34" charset="0"/>
              </a:rPr>
              <a:t> )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أن الأطفال في تلك المرحلة يعتقدون أن لكي تعرف ما يعنيه النص فإنه يجب أن يكون مصحوب بصورة لكائن, ويطلق على ذلك  " افتراضات الاسم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raditional Arabic" pitchFamily="2" charset="-78"/>
              </a:rPr>
              <a:t>"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,وذلك واضح في كتابة الطفلة ايلينا لاسم جدتها داخل الصورة ( </a:t>
            </a:r>
            <a:r>
              <a:rPr kumimoji="0" lang="ar-EG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انظرشكل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1) .</a:t>
            </a: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raditional Arabic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raditional Arabic" pitchFamily="2" charset="-78"/>
              </a:rPr>
              <a:t>الأطفال الصم في حوالي سن الرابعة من أعمارهم يكون لديهم اعتقاد أن حجم الأسماء المكتوبة لابد أن يتوافق مع أعمار الأشخاص وأحجامهم. فقد ذكرت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raditional Arabic" pitchFamily="2" charset="-78"/>
              </a:rPr>
              <a:t>رويس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raditional Arabic" pitchFamily="2" charset="-78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Ruiz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raditional Arabic" pitchFamily="2" charset="-78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,1995)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Arial" pitchFamily="34" charset="0"/>
              </a:rPr>
              <a:t>)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raditional Arabic" pitchFamily="2" charset="-78"/>
              </a:rPr>
              <a:t>أن ابنتها عندما قامت بمحاولة كتابة اسم معلمتها 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Lisa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"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raditional Arabic" pitchFamily="2" charset="-78"/>
              </a:rPr>
              <a:t>على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raditional Arabic" pitchFamily="2" charset="-78"/>
              </a:rPr>
              <a:t>الرسمة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raditional Arabic" pitchFamily="2" charset="-78"/>
              </a:rPr>
              <a:t> لتعطيها لمعلمتها قامت بكتابة الحرف الأول "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L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"وساعدتها والدتها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</a:t>
            </a:r>
            <a:r>
              <a:rPr kumimoji="0" lang="ar-EG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بالتهجئة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الإصبعية للأحرف الثلاث الباقية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raditional Arabic" pitchFamily="2" charset="-78"/>
              </a:rPr>
              <a:t>, وقالت طفلتها أن اسم معلمتي قصير واسمي طويل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raditional Arabic" pitchFamily="2" charset="-78"/>
              </a:rPr>
              <a:t>. فقد واجهة صعوبة  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في قبول أن شكل حروف معلمتها أقصر من حروف اسمها على الرغم من أن معلمتها  أكبر منها بكثير</a:t>
            </a:r>
            <a:r>
              <a:rPr kumimoji="0" lang="ar-EG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00166" y="1214422"/>
            <a:ext cx="5857900" cy="44291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raditional Arabic" pitchFamily="2" charset="-78"/>
              </a:rPr>
              <a:t>-  يلاحظ عند الأطفال الصم في بداية تعلمهم لمهارة التعبير الكتابي عكس ترتيب الحروف في الكلمة الواحدة مثل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ti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 (it)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ko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 (ok),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yse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 (yes),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koay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 (okay),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fo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 (of),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aeg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 (age),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aog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 (ago),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neic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 (nice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Simplified Arabic" pitchFamily="2" charset="-78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وذلك راجع لاعتمادهم على الاستراتيجيات البصرية عند تكوينهم للكلمات بدلا من اعتمادهم على استراتيجيات الربط الصوتي للكلمات. وهذا ملاحظ أيضاً عن الأطفال ممن تكون  اللغة الإنجليزية لغة ثانية لهم  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Ruiz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raditional Arabic" pitchFamily="2" charset="-78"/>
              </a:rPr>
              <a:t>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,1995)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14348" y="928670"/>
            <a:ext cx="7715304" cy="5632311"/>
          </a:xfrm>
          <a:prstGeom prst="rect">
            <a:avLst/>
          </a:prstGeom>
          <a:ln w="57150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cs typeface="PT Bold Heading" pitchFamily="2" charset="-78"/>
              </a:rPr>
              <a:t>المراجع</a:t>
            </a:r>
            <a:r>
              <a:rPr lang="ar-SA" dirty="0" smtClean="0"/>
              <a:t> :</a:t>
            </a:r>
          </a:p>
          <a:p>
            <a:endParaRPr lang="ar-SA" dirty="0" smtClean="0"/>
          </a:p>
          <a:p>
            <a:r>
              <a:rPr lang="en-US" sz="3200" dirty="0" smtClean="0"/>
              <a:t>-David ,Stewart; </a:t>
            </a:r>
            <a:r>
              <a:rPr lang="en-US" sz="3200" dirty="0" err="1" smtClean="0"/>
              <a:t>Bryan,Clarke</a:t>
            </a:r>
            <a:r>
              <a:rPr lang="en-US" sz="3200" dirty="0" smtClean="0"/>
              <a:t>(2003):Literacy </a:t>
            </a:r>
            <a:endParaRPr lang="ar-SA" sz="3200" dirty="0" smtClean="0"/>
          </a:p>
          <a:p>
            <a:r>
              <a:rPr lang="ar-SA" sz="3200" dirty="0" smtClean="0"/>
              <a:t> </a:t>
            </a:r>
            <a:r>
              <a:rPr lang="en-US" sz="3200" dirty="0" smtClean="0"/>
              <a:t>and your deaf .Gallaudet University</a:t>
            </a:r>
          </a:p>
          <a:p>
            <a:endParaRPr lang="en-US" sz="3200" dirty="0" smtClean="0"/>
          </a:p>
          <a:p>
            <a:r>
              <a:rPr lang="en-US" sz="3200" dirty="0" smtClean="0"/>
              <a:t>-Ruiz , </a:t>
            </a:r>
            <a:r>
              <a:rPr lang="en-US" sz="3200" dirty="0" err="1" smtClean="0"/>
              <a:t>Nadeen</a:t>
            </a:r>
            <a:r>
              <a:rPr lang="en-US" sz="3200" dirty="0" smtClean="0"/>
              <a:t> (1995): </a:t>
            </a:r>
            <a:r>
              <a:rPr lang="en-US" sz="3200" dirty="0" err="1" smtClean="0"/>
              <a:t>Ayoung</a:t>
            </a:r>
            <a:r>
              <a:rPr lang="en-US" sz="3200" dirty="0" smtClean="0"/>
              <a:t> deaf child learns to write: </a:t>
            </a:r>
            <a:r>
              <a:rPr lang="en-US" sz="3200" dirty="0" err="1" smtClean="0"/>
              <a:t>impliactions</a:t>
            </a:r>
            <a:r>
              <a:rPr lang="en-US" sz="3200" dirty="0" smtClean="0"/>
              <a:t> for literacy  development .the Reading teacher .</a:t>
            </a:r>
            <a:r>
              <a:rPr lang="en-US" sz="3200" dirty="0" err="1" smtClean="0"/>
              <a:t>vol</a:t>
            </a:r>
            <a:r>
              <a:rPr lang="en-US" sz="3200" dirty="0" smtClean="0"/>
              <a:t> 49,pp,206-217</a:t>
            </a:r>
            <a:r>
              <a:rPr lang="en-US" dirty="0" smtClean="0"/>
              <a:t>.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B316F5D61CD943AD13EB578931B953" ma:contentTypeVersion="0" ma:contentTypeDescription="Create a new document." ma:contentTypeScope="" ma:versionID="92e34033f4f8e5108825593c49a44d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403825-C4C2-47B9-8A7B-0E94544C61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EAC5B8-D61A-491E-9452-11E8A9C020FA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DF74D20-92B5-468E-A1AD-7952B0066B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801</Words>
  <Application>Microsoft Office PowerPoint</Application>
  <PresentationFormat>عرض على الشاشة (3:4)‏</PresentationFormat>
  <Paragraphs>69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DELL</cp:lastModifiedBy>
  <cp:revision>25</cp:revision>
  <dcterms:created xsi:type="dcterms:W3CDTF">2010-04-02T20:54:15Z</dcterms:created>
  <dcterms:modified xsi:type="dcterms:W3CDTF">2017-10-03T05:47:24Z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0x0101009BB316F5D61CD943AD13EB578931B953</vt:lpwstr>
  </property>
</Properties>
</file>