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9"/>
  </p:notesMasterIdLst>
  <p:sldIdLst>
    <p:sldId id="258" r:id="rId2"/>
    <p:sldId id="257" r:id="rId3"/>
    <p:sldId id="273" r:id="rId4"/>
    <p:sldId id="274" r:id="rId5"/>
    <p:sldId id="275" r:id="rId6"/>
    <p:sldId id="276" r:id="rId7"/>
    <p:sldId id="277" r:id="rId8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2" d="100"/>
          <a:sy n="42" d="100"/>
        </p:scale>
        <p:origin x="-13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fld id="{69E20E27-AB08-4B5F-B70B-195DD5051176}" type="datetimeFigureOut">
              <a:rPr lang="ar-SA"/>
              <a:pPr/>
              <a:t>28/10/32</a:t>
            </a:fld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en-US" smtClean="0"/>
          </a:p>
          <a:p>
            <a:pPr lvl="1"/>
            <a:r>
              <a:rPr lang="ar-SA" smtClean="0"/>
              <a:t>المستوى الثاني</a:t>
            </a:r>
            <a:endParaRPr lang="en-US" smtClean="0"/>
          </a:p>
          <a:p>
            <a:pPr lvl="2"/>
            <a:r>
              <a:rPr lang="ar-SA" smtClean="0"/>
              <a:t>المستوى الثالث</a:t>
            </a:r>
            <a:endParaRPr lang="en-US" smtClean="0"/>
          </a:p>
          <a:p>
            <a:pPr lvl="3"/>
            <a:r>
              <a:rPr lang="ar-SA" smtClean="0"/>
              <a:t>المستوى الرابع</a:t>
            </a:r>
            <a:endParaRPr lang="en-US" smtClean="0"/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</a:defRPr>
            </a:lvl1pPr>
          </a:lstStyle>
          <a:p>
            <a:fld id="{9D71EDF1-B874-40FA-AD93-DC09F756F102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4C7B8-CEB4-48D1-A40B-338495F39E2B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10481-831D-44BE-A4F3-5D6FD424CE2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352DC-77B6-4D85-BD19-32306BD93AFF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9E084-E45B-4DCE-839F-8424C7543C9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1F11F-B583-4965-99B9-3A13B341211E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CFE36-F4A1-43BE-B2F9-D39678F9423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07C47-472B-4D2F-9B39-1B416B950D39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B7FC4-E091-4F2C-A7D4-A2B213B3DC2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92394-6C69-46CB-A823-C00D544B831F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AB55C-B0C5-47BB-830F-BE10E1BBAF6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1087B-E87D-477A-ADD5-A6B1A7CCD5DB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4934B-87B8-46D9-8E61-15DD93D9B30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C2655-CEC0-4301-9770-0BD64BD62699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BF0DC-EA91-4B90-8B42-C09FD8D9793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858C6-7D48-4C26-8301-BD9CCA2CC481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CC3DC-8898-49B1-B2EB-FD5E3E725736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6715F-D489-4645-A08C-BB225A369A57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F4A1B-DAE9-4F52-A4D2-5F56073D3CD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2BCB7-939D-4642-A144-18C1BA7B118A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EF54A-3033-48AC-AE46-6DFE2F613EB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96CE6-4355-4507-BD58-C0A2D93EE4CF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8D54D-4A0A-4562-A312-6A24C154637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8CE7F4-7200-442D-BAEC-5CC53BD7F4B0}" type="datetime1">
              <a:rPr lang="ar-SA" smtClean="0"/>
              <a:pPr>
                <a:defRPr/>
              </a:pPr>
              <a:t>28/10/32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C3B247-32D8-458B-BDEA-2552BD13A7DF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57500" y="2071688"/>
            <a:ext cx="4000500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/>
              <a:t>المحاضرة الأولى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 smtClean="0"/>
              <a:t>المترتبة على ضعف السمع </a:t>
            </a:r>
            <a:endParaRPr lang="ar-SA" sz="3600" b="1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مها الهاجري</a:t>
            </a:r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71500" y="428625"/>
            <a:ext cx="7929563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 smtClean="0">
                <a:solidFill>
                  <a:schemeClr val="accent6">
                    <a:lumMod val="75000"/>
                  </a:schemeClr>
                </a:solidFill>
              </a:rPr>
              <a:t>نوعية الفقدان السمعي </a:t>
            </a:r>
            <a:r>
              <a:rPr lang="ar-SA" sz="2400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 smtClean="0">
                <a:solidFill>
                  <a:schemeClr val="accent6">
                    <a:lumMod val="75000"/>
                  </a:schemeClr>
                </a:solidFill>
              </a:rPr>
              <a:t>والمقصود </a:t>
            </a:r>
            <a:r>
              <a:rPr lang="ar-SA" sz="2400" dirty="0" err="1" smtClean="0">
                <a:solidFill>
                  <a:schemeClr val="accent6">
                    <a:lumMod val="75000"/>
                  </a:schemeClr>
                </a:solidFill>
              </a:rPr>
              <a:t>به</a:t>
            </a:r>
            <a:r>
              <a:rPr lang="ar-SA" sz="2400" dirty="0" smtClean="0">
                <a:solidFill>
                  <a:schemeClr val="accent6">
                    <a:lumMod val="75000"/>
                  </a:schemeClr>
                </a:solidFill>
              </a:rPr>
              <a:t> مكان حدوث المشكلة والتي تؤثر  على الفرد بالفقدان السمعي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مها الهاجري</a:t>
            </a:r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dirty="0" smtClean="0"/>
              <a:t>مها </a:t>
            </a:r>
            <a:r>
              <a:rPr lang="ar-SA" dirty="0" err="1" smtClean="0"/>
              <a:t>الهاجري</a:t>
            </a:r>
            <a:endParaRPr lang="ar-SA" dirty="0"/>
          </a:p>
        </p:txBody>
      </p:sp>
      <p:pic>
        <p:nvPicPr>
          <p:cNvPr id="28674" name="Picture 2" descr="http://alwaei.com/admin/topics/data/photos_and_files/e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20688"/>
            <a:ext cx="6912768" cy="4752528"/>
          </a:xfrm>
          <a:prstGeom prst="rect">
            <a:avLst/>
          </a:prstGeom>
          <a:noFill/>
        </p:spPr>
      </p:pic>
      <p:sp>
        <p:nvSpPr>
          <p:cNvPr id="4" name="مستطيل 3"/>
          <p:cNvSpPr/>
          <p:nvPr/>
        </p:nvSpPr>
        <p:spPr>
          <a:xfrm>
            <a:off x="971600" y="404664"/>
            <a:ext cx="3816424" cy="4968552"/>
          </a:xfrm>
          <a:prstGeom prst="rect">
            <a:avLst/>
          </a:prstGeom>
          <a:noFill/>
          <a:ln w="762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1187624" y="5805264"/>
            <a:ext cx="1656184" cy="369332"/>
          </a:xfrm>
          <a:prstGeom prst="rect">
            <a:avLst/>
          </a:prstGeom>
          <a:ln>
            <a:prstDash val="lg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الأذن الخارجية </a:t>
            </a:r>
            <a:endParaRPr lang="ar-SA" dirty="0"/>
          </a:p>
        </p:txBody>
      </p:sp>
      <p:sp>
        <p:nvSpPr>
          <p:cNvPr id="7" name="مستطيل 6"/>
          <p:cNvSpPr/>
          <p:nvPr/>
        </p:nvSpPr>
        <p:spPr>
          <a:xfrm>
            <a:off x="3203848" y="1844824"/>
            <a:ext cx="108012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5004048" y="476672"/>
            <a:ext cx="1224136" cy="4968552"/>
          </a:xfrm>
          <a:prstGeom prst="rect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rgbClr val="0070C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4427984" y="5661248"/>
            <a:ext cx="1656184" cy="369332"/>
          </a:xfrm>
          <a:prstGeom prst="rect">
            <a:avLst/>
          </a:prstGeom>
          <a:ln>
            <a:prstDash val="lg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الأذن الوسطى </a:t>
            </a:r>
            <a:endParaRPr lang="ar-SA" dirty="0"/>
          </a:p>
        </p:txBody>
      </p:sp>
      <p:cxnSp>
        <p:nvCxnSpPr>
          <p:cNvPr id="11" name="رابط بشكل مرفق 10"/>
          <p:cNvCxnSpPr/>
          <p:nvPr/>
        </p:nvCxnSpPr>
        <p:spPr>
          <a:xfrm flipV="1">
            <a:off x="2267744" y="6093296"/>
            <a:ext cx="5256584" cy="36004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مربع نص 11"/>
          <p:cNvSpPr txBox="1"/>
          <p:nvPr/>
        </p:nvSpPr>
        <p:spPr>
          <a:xfrm>
            <a:off x="6479704" y="5877272"/>
            <a:ext cx="2664296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فقدان سمعي توصيلي ”مؤقتت اودائم </a:t>
            </a:r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مها الهاجري</a:t>
            </a:r>
            <a:endParaRPr lang="ar-SA"/>
          </a:p>
        </p:txBody>
      </p:sp>
      <p:pic>
        <p:nvPicPr>
          <p:cNvPr id="3" name="Picture 2" descr="http://alwaei.com/admin/topics/data/photos_and_files/e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20688"/>
            <a:ext cx="6912768" cy="4752528"/>
          </a:xfrm>
          <a:prstGeom prst="rect">
            <a:avLst/>
          </a:prstGeom>
          <a:noFill/>
        </p:spPr>
      </p:pic>
      <p:sp>
        <p:nvSpPr>
          <p:cNvPr id="4" name="مستطيل 3"/>
          <p:cNvSpPr/>
          <p:nvPr/>
        </p:nvSpPr>
        <p:spPr>
          <a:xfrm>
            <a:off x="6084168" y="2564904"/>
            <a:ext cx="1440160" cy="2808312"/>
          </a:xfrm>
          <a:prstGeom prst="rect">
            <a:avLst/>
          </a:prstGeom>
          <a:noFill/>
          <a:ln w="76200">
            <a:solidFill>
              <a:srgbClr val="080808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4427984" y="5661248"/>
            <a:ext cx="1656184" cy="646331"/>
          </a:xfrm>
          <a:prstGeom prst="rect">
            <a:avLst/>
          </a:prstGeom>
          <a:ln>
            <a:prstDash val="lg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الأذن الداخلية</a:t>
            </a:r>
          </a:p>
          <a:p>
            <a:r>
              <a:rPr lang="ar-SA" dirty="0" smtClean="0"/>
              <a:t>حسي عصبي  </a:t>
            </a:r>
            <a:endParaRPr lang="ar-SA" dirty="0"/>
          </a:p>
        </p:txBody>
      </p:sp>
      <p:sp>
        <p:nvSpPr>
          <p:cNvPr id="6" name="مربع نص 5"/>
          <p:cNvSpPr txBox="1"/>
          <p:nvPr/>
        </p:nvSpPr>
        <p:spPr>
          <a:xfrm>
            <a:off x="1259632" y="5733256"/>
            <a:ext cx="1656184" cy="369332"/>
          </a:xfrm>
          <a:prstGeom prst="rect">
            <a:avLst/>
          </a:prstGeom>
          <a:ln>
            <a:prstDash val="lg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المختلط </a:t>
            </a: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3" name="مربع نص 2"/>
          <p:cNvSpPr txBox="1"/>
          <p:nvPr/>
        </p:nvSpPr>
        <p:spPr>
          <a:xfrm>
            <a:off x="1259632" y="908720"/>
            <a:ext cx="64087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فمن خلال هذه الأشكال يتشكل  لدى الفرد فقدان سمعي حسب </a:t>
            </a:r>
            <a:r>
              <a:rPr lang="ar-SA" dirty="0" err="1" smtClean="0"/>
              <a:t>تدرجات</a:t>
            </a:r>
            <a:r>
              <a:rPr lang="ar-SA" dirty="0" smtClean="0"/>
              <a:t> معينة</a:t>
            </a:r>
          </a:p>
          <a:p>
            <a:r>
              <a:rPr lang="ar-SA" dirty="0" smtClean="0">
                <a:solidFill>
                  <a:srgbClr val="C00000"/>
                </a:solidFill>
              </a:rPr>
              <a:t>”وهي معتمدة بشكل كبير لدى أخصائي السمعيات </a:t>
            </a:r>
            <a:endParaRPr lang="ar-SA" dirty="0">
              <a:solidFill>
                <a:srgbClr val="C0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331640" y="2204864"/>
            <a:ext cx="6408712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طبيعي (0- 20 ) ديسبل </a:t>
            </a:r>
          </a:p>
          <a:p>
            <a:r>
              <a:rPr lang="ar-SA" dirty="0" smtClean="0"/>
              <a:t>معتدل ( 20-40) ديسبل</a:t>
            </a:r>
          </a:p>
          <a:p>
            <a:r>
              <a:rPr lang="ar-SA" dirty="0" smtClean="0"/>
              <a:t>متوسط (40-60)</a:t>
            </a:r>
          </a:p>
          <a:p>
            <a:r>
              <a:rPr lang="ar-SA" dirty="0" smtClean="0"/>
              <a:t>شديد    (60-80)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3" name="مربع نص 2"/>
          <p:cNvSpPr txBox="1"/>
          <p:nvPr/>
        </p:nvSpPr>
        <p:spPr>
          <a:xfrm>
            <a:off x="1475656" y="764704"/>
            <a:ext cx="640871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أهم الآثار الناجمة عن الفقدان السمعي :</a:t>
            </a:r>
          </a:p>
          <a:p>
            <a:r>
              <a:rPr lang="ar-SA" dirty="0" smtClean="0"/>
              <a:t>عدم القدرة على استقبال ومعالجة الأصوات بشكل طبيعي كما هو عند الشخص السامع</a:t>
            </a:r>
          </a:p>
          <a:p>
            <a:r>
              <a:rPr lang="ar-SA" dirty="0" smtClean="0"/>
              <a:t>والتي تؤثر على استخدام اللغة المنطوقة .</a:t>
            </a:r>
          </a:p>
          <a:p>
            <a:endParaRPr lang="ar-SA" dirty="0"/>
          </a:p>
        </p:txBody>
      </p:sp>
      <p:sp>
        <p:nvSpPr>
          <p:cNvPr id="4" name="مربع نص 3"/>
          <p:cNvSpPr txBox="1"/>
          <p:nvPr/>
        </p:nvSpPr>
        <p:spPr>
          <a:xfrm>
            <a:off x="1691680" y="2708920"/>
            <a:ext cx="64087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الآثار المترتبة على الطفل عند عدم التدخل .</a:t>
            </a:r>
          </a:p>
          <a:p>
            <a:endParaRPr lang="ar-SA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619672" y="3933056"/>
            <a:ext cx="640871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dirty="0" smtClean="0"/>
              <a:t>الفقدان السمعي قبل اكتساب اللغة </a:t>
            </a:r>
          </a:p>
          <a:p>
            <a:r>
              <a:rPr lang="ar-SA" dirty="0" smtClean="0"/>
              <a:t>الفقدان السمعي بعد اكتساب اللغة.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مها الهاجري</a:t>
            </a:r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2411760" y="1124744"/>
            <a:ext cx="4572000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ar-SA" b="1" dirty="0" smtClean="0"/>
              <a:t>مراجع المحاضرة  </a:t>
            </a:r>
          </a:p>
          <a:p>
            <a:r>
              <a:rPr lang="ar-SA" b="1" dirty="0" smtClean="0"/>
              <a:t>م</a:t>
            </a:r>
            <a:r>
              <a:rPr lang="ar-KW" b="1" dirty="0" smtClean="0"/>
              <a:t>جلة </a:t>
            </a:r>
            <a:r>
              <a:rPr lang="ar-KW" b="1" dirty="0" smtClean="0"/>
              <a:t>الوعي الإسلامي - وزارة الأوقاف والشئون الإسلامية - دولة الكويت </a:t>
            </a:r>
            <a:r>
              <a:rPr lang="ar-SA" b="1" dirty="0" smtClean="0"/>
              <a:t>.</a:t>
            </a:r>
          </a:p>
          <a:p>
            <a:r>
              <a:rPr lang="ar-SA" b="1" dirty="0" smtClean="0"/>
              <a:t>  </a:t>
            </a:r>
          </a:p>
          <a:p>
            <a:r>
              <a:rPr lang="ar-SA" b="1" dirty="0" smtClean="0"/>
              <a:t>محاضرات في طرق التواصل الشفهي ,د.علي الزهراني .</a:t>
            </a:r>
            <a:endParaRPr lang="ar-KW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75C04E368B444F8CEAA82D76ADEEE2" ma:contentTypeVersion="0" ma:contentTypeDescription="Create a new document." ma:contentTypeScope="" ma:versionID="ffdcbf586f5780cde5f6f221e0db146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5C042DA7-A43A-4B08-8A6E-43BD8106DAEC}"/>
</file>

<file path=customXml/itemProps2.xml><?xml version="1.0" encoding="utf-8"?>
<ds:datastoreItem xmlns:ds="http://schemas.openxmlformats.org/officeDocument/2006/customXml" ds:itemID="{18F0D97E-39CE-4DB4-8769-8B742BB10C4E}"/>
</file>

<file path=customXml/itemProps3.xml><?xml version="1.0" encoding="utf-8"?>
<ds:datastoreItem xmlns:ds="http://schemas.openxmlformats.org/officeDocument/2006/customXml" ds:itemID="{5DAFDB05-64CC-41C1-BEA1-91E6ABD5EB5D}"/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160</Words>
  <Application>Microsoft Office PowerPoint</Application>
  <PresentationFormat>عرض على الشاشة (3:4)‏</PresentationFormat>
  <Paragraphs>34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 </dc:creator>
  <cp:lastModifiedBy>DELL</cp:lastModifiedBy>
  <cp:revision>27</cp:revision>
  <dcterms:created xsi:type="dcterms:W3CDTF">2009-03-07T10:18:13Z</dcterms:created>
  <dcterms:modified xsi:type="dcterms:W3CDTF">2011-09-25T21:41:22Z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0x0101008075C04E368B444F8CEAA82D76ADEEE2</vt:lpwstr>
  </property>
</Properties>
</file>