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099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124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479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030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460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743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361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899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889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4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641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981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563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677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8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758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10/5/2016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65348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1" y="1691640"/>
            <a:ext cx="6380018" cy="3323987"/>
          </a:xfrm>
          <a:prstGeom prst="rect">
            <a:avLst/>
          </a:prstGeom>
          <a:noFill/>
        </p:spPr>
        <p:txBody>
          <a:bodyPr wrap="square" rtlCol="1">
            <a:spAutoFit/>
          </a:bodyPr>
          <a:lstStyle/>
          <a:p>
            <a:pPr algn="ctr">
              <a:lnSpc>
                <a:spcPct val="150000"/>
              </a:lnSpc>
            </a:pPr>
            <a:r>
              <a:rPr lang="ar-SA" sz="2800" dirty="0" smtClean="0">
                <a:latin typeface="Traditional Arabic" panose="02020603050405020304" pitchFamily="18" charset="-78"/>
                <a:cs typeface="Traditional Arabic" panose="02020603050405020304" pitchFamily="18" charset="-78"/>
              </a:rPr>
              <a:t>اليوم: الأحد</a:t>
            </a:r>
          </a:p>
          <a:p>
            <a:pPr algn="ctr">
              <a:lnSpc>
                <a:spcPct val="150000"/>
              </a:lnSpc>
            </a:pPr>
            <a:r>
              <a:rPr lang="ar-SA" sz="2800" dirty="0" smtClean="0">
                <a:latin typeface="Traditional Arabic" panose="02020603050405020304" pitchFamily="18" charset="-78"/>
                <a:cs typeface="Traditional Arabic" panose="02020603050405020304" pitchFamily="18" charset="-78"/>
              </a:rPr>
              <a:t>التاريخ: 15 / 1 / 1438هـ</a:t>
            </a:r>
          </a:p>
          <a:p>
            <a:pPr algn="ctr">
              <a:lnSpc>
                <a:spcPct val="150000"/>
              </a:lnSpc>
            </a:pPr>
            <a:r>
              <a:rPr lang="ar-SA" sz="2800" dirty="0" smtClean="0">
                <a:latin typeface="Traditional Arabic" panose="02020603050405020304" pitchFamily="18" charset="-78"/>
                <a:cs typeface="Traditional Arabic" panose="02020603050405020304" pitchFamily="18" charset="-78"/>
              </a:rPr>
              <a:t>الساعة: 2  ظهراً</a:t>
            </a:r>
          </a:p>
          <a:p>
            <a:pPr algn="ctr">
              <a:lnSpc>
                <a:spcPct val="150000"/>
              </a:lnSpc>
            </a:pPr>
            <a:r>
              <a:rPr lang="ar-SA" sz="2800" dirty="0" smtClean="0">
                <a:latin typeface="Traditional Arabic" panose="02020603050405020304" pitchFamily="18" charset="-78"/>
                <a:cs typeface="Traditional Arabic" panose="02020603050405020304" pitchFamily="18" charset="-78"/>
              </a:rPr>
              <a:t>المادة: 252 أثر – العمارة القديمة في الجزيرة العربية</a:t>
            </a:r>
          </a:p>
          <a:p>
            <a:pPr algn="ctr">
              <a:lnSpc>
                <a:spcPct val="150000"/>
              </a:lnSpc>
            </a:pPr>
            <a:r>
              <a:rPr lang="ar-SA" sz="2800" dirty="0" smtClean="0">
                <a:latin typeface="Traditional Arabic" panose="02020603050405020304" pitchFamily="18" charset="-78"/>
                <a:cs typeface="Traditional Arabic" panose="02020603050405020304" pitchFamily="18" charset="-78"/>
              </a:rPr>
              <a:t>الموضوع: لمحة عن العمارة الاغريقية</a:t>
            </a:r>
          </a:p>
        </p:txBody>
      </p:sp>
    </p:spTree>
    <p:extLst>
      <p:ext uri="{BB962C8B-B14F-4D97-AF65-F5344CB8AC3E}">
        <p14:creationId xmlns:p14="http://schemas.microsoft.com/office/powerpoint/2010/main" val="182683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7428"/>
            <a:ext cx="11734800" cy="1384995"/>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3- تمهيد عن العمارة الاغريقية:</a:t>
            </a:r>
          </a:p>
          <a:p>
            <a:pPr algn="just" rtl="1">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0" y="810492"/>
            <a:ext cx="12192000" cy="2623795"/>
          </a:xfrm>
          <a:prstGeom prst="rect">
            <a:avLst/>
          </a:prstGeom>
          <a:noFill/>
        </p:spPr>
        <p:txBody>
          <a:bodyPr wrap="square" rtlCol="1">
            <a:spAutoFit/>
          </a:bodyPr>
          <a:lstStyle/>
          <a:p>
            <a:pPr algn="just" rtl="1">
              <a:lnSpc>
                <a:spcPct val="150000"/>
              </a:lnSpc>
            </a:pPr>
            <a:r>
              <a:rPr lang="ar-SA" sz="2800" dirty="0" smtClean="0">
                <a:latin typeface="Traditional Arabic" panose="02020603050405020304" pitchFamily="18" charset="-78"/>
                <a:cs typeface="Traditional Arabic" panose="02020603050405020304" pitchFamily="18" charset="-78"/>
              </a:rPr>
              <a:t>تألفت العمارة في الحضارة الإغريقية من أنواع مختلفة من المباني والتي تميزت بعناصر ومميزات خاصة بها كما أبدع الاغريقيون في عمارتهم حيث كان المفهوم الجمالي لديهم نابع من الفلسفة التي سادت المنطقة بسبب ظهور الفلاسفة والعلماء وما يسمى بعلم الجمال، لذا كان الاغريق يسعون دوماً إلى ترك حضارة ذات مفاهيم جمالية تعكس مبادئهم.</a:t>
            </a:r>
          </a:p>
          <a:p>
            <a:pPr algn="ctr">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1853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8373"/>
            <a:ext cx="11734800" cy="2677656"/>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a:lnSpc>
                <a:spcPct val="150000"/>
              </a:lnSpc>
            </a:pPr>
            <a:r>
              <a:rPr lang="ar-SA" sz="2800" dirty="0" smtClean="0">
                <a:latin typeface="Traditional Arabic" panose="02020603050405020304" pitchFamily="18" charset="-78"/>
                <a:cs typeface="Traditional Arabic" panose="02020603050405020304" pitchFamily="18" charset="-78"/>
              </a:rPr>
              <a:t>أولاً: الأعمدة: لقد تميزت العمارة الاغريقية بطرزها الثلاثة، الدوري والأيوني </a:t>
            </a:r>
            <a:r>
              <a:rPr lang="ar-SA" sz="2800" dirty="0" err="1" smtClean="0">
                <a:latin typeface="Traditional Arabic" panose="02020603050405020304" pitchFamily="18" charset="-78"/>
                <a:cs typeface="Traditional Arabic" panose="02020603050405020304" pitchFamily="18" charset="-78"/>
              </a:rPr>
              <a:t>والكورنثي</a:t>
            </a:r>
            <a:r>
              <a:rPr lang="ar-SA" sz="2800" dirty="0" smtClean="0">
                <a:latin typeface="Traditional Arabic" panose="02020603050405020304" pitchFamily="18" charset="-78"/>
                <a:cs typeface="Traditional Arabic" panose="02020603050405020304" pitchFamily="18" charset="-78"/>
              </a:rPr>
              <a:t> ولقد استخدمت هذه الطرز في مختلف المباني مثل المسارح وصالات الاجتماعات والمساكن والمعابد، ولقد أعطت هذه الطرز الطابع التذكاري للعمارة، ولم تختلف هذه الطرز على الرغم من اختلاف المباني.</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28" y="2831523"/>
            <a:ext cx="2878282" cy="3854842"/>
          </a:xfrm>
          <a:prstGeom prst="rect">
            <a:avLst/>
          </a:prstGeom>
        </p:spPr>
      </p:pic>
    </p:spTree>
    <p:extLst>
      <p:ext uri="{BB962C8B-B14F-4D97-AF65-F5344CB8AC3E}">
        <p14:creationId xmlns:p14="http://schemas.microsoft.com/office/powerpoint/2010/main" val="67119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8373"/>
            <a:ext cx="11734800" cy="5262979"/>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أولاً: الأعمدة: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أ. الطراز الدوري: أهم مميزاته ما يلي:</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هو أقدم الطرز على الإطلاق وأكثرها استعمالاً.</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يمتاز بالبساطة وقلة الزخارف والضخامة.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نسبة الارتفاع للقطر تراوحت من أربع مرات إلى سبع.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البدن يتكون من مجاري يصل عددها إلى عشرين.  </a:t>
            </a:r>
          </a:p>
          <a:p>
            <a:pPr marL="457200" indent="-457200" algn="r" rtl="1">
              <a:lnSpc>
                <a:spcPct val="150000"/>
              </a:lnSpc>
              <a:buFontTx/>
              <a:buChar char="-"/>
            </a:pPr>
            <a:endParaRPr lang="ar-SA" sz="2800" dirty="0" smtClean="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4775"/>
            <a:ext cx="4505325" cy="6753225"/>
          </a:xfrm>
          <a:prstGeom prst="rect">
            <a:avLst/>
          </a:prstGeom>
        </p:spPr>
      </p:pic>
      <p:sp>
        <p:nvSpPr>
          <p:cNvPr id="4" name="TextBox 3"/>
          <p:cNvSpPr txBox="1"/>
          <p:nvPr/>
        </p:nvSpPr>
        <p:spPr>
          <a:xfrm>
            <a:off x="4260274" y="3142833"/>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المخدة</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5" name="TextBox 4"/>
          <p:cNvSpPr txBox="1"/>
          <p:nvPr/>
        </p:nvSpPr>
        <p:spPr>
          <a:xfrm>
            <a:off x="4120861" y="2950585"/>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العنق</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6" name="TextBox 5"/>
          <p:cNvSpPr txBox="1"/>
          <p:nvPr/>
        </p:nvSpPr>
        <p:spPr>
          <a:xfrm>
            <a:off x="4611400" y="2633245"/>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التاج</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7" name="TextBox 6"/>
          <p:cNvSpPr txBox="1"/>
          <p:nvPr/>
        </p:nvSpPr>
        <p:spPr>
          <a:xfrm>
            <a:off x="1571625" y="2463968"/>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العتب</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8" name="TextBox 7"/>
          <p:cNvSpPr txBox="1"/>
          <p:nvPr/>
        </p:nvSpPr>
        <p:spPr>
          <a:xfrm>
            <a:off x="1571625" y="1774729"/>
            <a:ext cx="841664" cy="338554"/>
          </a:xfrm>
          <a:prstGeom prst="rect">
            <a:avLst/>
          </a:prstGeom>
          <a:noFill/>
        </p:spPr>
        <p:txBody>
          <a:bodyPr wrap="square" rtlCol="1">
            <a:spAutoFit/>
          </a:bodyPr>
          <a:lstStyle/>
          <a:p>
            <a:r>
              <a:rPr lang="ar-SA" sz="1600" dirty="0" err="1" smtClean="0">
                <a:solidFill>
                  <a:srgbClr val="FF0000"/>
                </a:solidFill>
                <a:latin typeface="Adobe Arabic" panose="02040503050201020203" pitchFamily="18" charset="-78"/>
                <a:cs typeface="Adobe Arabic" panose="02040503050201020203" pitchFamily="18" charset="-78"/>
              </a:rPr>
              <a:t>الافريز</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9" name="TextBox 8"/>
          <p:cNvSpPr txBox="1"/>
          <p:nvPr/>
        </p:nvSpPr>
        <p:spPr>
          <a:xfrm>
            <a:off x="1426152" y="1244376"/>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الكورنيش</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10" name="TextBox 9"/>
          <p:cNvSpPr txBox="1"/>
          <p:nvPr/>
        </p:nvSpPr>
        <p:spPr>
          <a:xfrm>
            <a:off x="4120860" y="555096"/>
            <a:ext cx="133220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واجهة مثلثة الشكل</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11" name="TextBox 10"/>
          <p:cNvSpPr txBox="1"/>
          <p:nvPr/>
        </p:nvSpPr>
        <p:spPr>
          <a:xfrm>
            <a:off x="1426151" y="6102037"/>
            <a:ext cx="1233921"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القاعدة الأرضية</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12" name="TextBox 11"/>
          <p:cNvSpPr txBox="1"/>
          <p:nvPr/>
        </p:nvSpPr>
        <p:spPr>
          <a:xfrm>
            <a:off x="1005320" y="4401849"/>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البدن</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13" name="TextBox 12"/>
          <p:cNvSpPr txBox="1"/>
          <p:nvPr/>
        </p:nvSpPr>
        <p:spPr>
          <a:xfrm>
            <a:off x="1341510" y="2908417"/>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التاج</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14" name="TextBox 13"/>
          <p:cNvSpPr txBox="1"/>
          <p:nvPr/>
        </p:nvSpPr>
        <p:spPr>
          <a:xfrm>
            <a:off x="172749" y="1976085"/>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التكنة</a:t>
            </a:r>
            <a:endParaRPr lang="ar-SA" sz="1600"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4836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8373"/>
            <a:ext cx="11734800" cy="6555641"/>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أولاً: الأعمدة: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ب. الطراز الأيوني: أهم مميزاته ما يلي:</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هو ثاني الطرز الاغريقية.</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تزداد زخارفه بدون إسراف.</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أقل ضخامة من الدوري وأكثر ارتفاعاً.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نسبة الارتفاع للقطر تراوحت من سبع مرات ونصف إلى تسع.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البدن يتكون من مجاري محفورة تفصل بينهم خطوط مستقيمة واضحة ولها سمك بارز.</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تاجه ذو تلافيف لولبية أو حلزونية.  </a:t>
            </a:r>
          </a:p>
          <a:p>
            <a:pPr marL="457200" indent="-457200" algn="r" rtl="1">
              <a:lnSpc>
                <a:spcPct val="150000"/>
              </a:lnSpc>
              <a:buFontTx/>
              <a:buChar char="-"/>
            </a:pPr>
            <a:endParaRPr lang="ar-SA" sz="2800" dirty="0" smtClean="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16" y="14028"/>
            <a:ext cx="4620432" cy="6858000"/>
          </a:xfrm>
          <a:prstGeom prst="rect">
            <a:avLst/>
          </a:prstGeom>
        </p:spPr>
      </p:pic>
      <p:sp>
        <p:nvSpPr>
          <p:cNvPr id="4" name="TextBox 3"/>
          <p:cNvSpPr txBox="1"/>
          <p:nvPr/>
        </p:nvSpPr>
        <p:spPr>
          <a:xfrm>
            <a:off x="2512002" y="4401850"/>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البدن</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5" name="TextBox 4"/>
          <p:cNvSpPr txBox="1"/>
          <p:nvPr/>
        </p:nvSpPr>
        <p:spPr>
          <a:xfrm>
            <a:off x="36368" y="5853114"/>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القاعدة</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6" name="TextBox 5"/>
          <p:cNvSpPr txBox="1"/>
          <p:nvPr/>
        </p:nvSpPr>
        <p:spPr>
          <a:xfrm>
            <a:off x="64943" y="2662913"/>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التاج</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7" name="TextBox 6"/>
          <p:cNvSpPr txBox="1"/>
          <p:nvPr/>
        </p:nvSpPr>
        <p:spPr>
          <a:xfrm>
            <a:off x="300470" y="2019291"/>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العتب</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8" name="TextBox 7"/>
          <p:cNvSpPr txBox="1"/>
          <p:nvPr/>
        </p:nvSpPr>
        <p:spPr>
          <a:xfrm>
            <a:off x="372340" y="1278045"/>
            <a:ext cx="841664" cy="338554"/>
          </a:xfrm>
          <a:prstGeom prst="rect">
            <a:avLst/>
          </a:prstGeom>
          <a:noFill/>
        </p:spPr>
        <p:txBody>
          <a:bodyPr wrap="square" rtlCol="1">
            <a:spAutoFit/>
          </a:bodyPr>
          <a:lstStyle/>
          <a:p>
            <a:r>
              <a:rPr lang="ar-SA" sz="1600" dirty="0" err="1" smtClean="0">
                <a:solidFill>
                  <a:srgbClr val="FF0000"/>
                </a:solidFill>
                <a:latin typeface="Adobe Arabic" panose="02040503050201020203" pitchFamily="18" charset="-78"/>
                <a:cs typeface="Adobe Arabic" panose="02040503050201020203" pitchFamily="18" charset="-78"/>
              </a:rPr>
              <a:t>الافريز</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9" name="TextBox 8"/>
          <p:cNvSpPr txBox="1"/>
          <p:nvPr/>
        </p:nvSpPr>
        <p:spPr>
          <a:xfrm>
            <a:off x="380999" y="456923"/>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الكورنيش</a:t>
            </a:r>
            <a:endParaRPr lang="ar-SA" sz="1600" dirty="0">
              <a:solidFill>
                <a:srgbClr val="FF0000"/>
              </a:solidFill>
              <a:latin typeface="Adobe Arabic" panose="02040503050201020203" pitchFamily="18" charset="-78"/>
              <a:cs typeface="Adobe Arabic" panose="02040503050201020203" pitchFamily="18"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017" y="923475"/>
            <a:ext cx="4498108" cy="2530186"/>
          </a:xfrm>
          <a:prstGeom prst="rect">
            <a:avLst/>
          </a:prstGeom>
        </p:spPr>
      </p:pic>
      <p:sp>
        <p:nvSpPr>
          <p:cNvPr id="11" name="TextBox 10"/>
          <p:cNvSpPr txBox="1"/>
          <p:nvPr/>
        </p:nvSpPr>
        <p:spPr>
          <a:xfrm>
            <a:off x="-428610" y="1487318"/>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التكنة</a:t>
            </a:r>
            <a:endParaRPr lang="ar-SA" sz="1600"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6355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6255"/>
            <a:ext cx="11734800" cy="6555641"/>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أولاً: الأعمدة: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ج. الطراز </a:t>
            </a:r>
            <a:r>
              <a:rPr lang="ar-SA" sz="2800" dirty="0" err="1" smtClean="0">
                <a:latin typeface="Traditional Arabic" panose="02020603050405020304" pitchFamily="18" charset="-78"/>
                <a:cs typeface="Traditional Arabic" panose="02020603050405020304" pitchFamily="18" charset="-78"/>
              </a:rPr>
              <a:t>الكورنثي</a:t>
            </a:r>
            <a:r>
              <a:rPr lang="ar-SA" sz="2800" dirty="0" smtClean="0">
                <a:latin typeface="Traditional Arabic" panose="02020603050405020304" pitchFamily="18" charset="-78"/>
                <a:cs typeface="Traditional Arabic" panose="02020603050405020304" pitchFamily="18" charset="-78"/>
              </a:rPr>
              <a:t>: أهم مميزاته ما يلي:</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هو الطراز المميز للعصر </a:t>
            </a:r>
            <a:r>
              <a:rPr lang="ar-SA" sz="2800" dirty="0" err="1" smtClean="0">
                <a:latin typeface="Traditional Arabic" panose="02020603050405020304" pitchFamily="18" charset="-78"/>
                <a:cs typeface="Traditional Arabic" panose="02020603050405020304" pitchFamily="18" charset="-78"/>
              </a:rPr>
              <a:t>الهلينستي</a:t>
            </a:r>
            <a:r>
              <a:rPr lang="ar-SA" sz="2800" dirty="0" smtClean="0">
                <a:latin typeface="Traditional Arabic" panose="02020603050405020304" pitchFamily="18" charset="-78"/>
                <a:cs typeface="Traditional Arabic" panose="02020603050405020304" pitchFamily="18" charset="-78"/>
              </a:rPr>
              <a:t>.</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أكثر الأعمدة زخرفة وارتفاعاً ورشاقة.</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تطوره لم يكن لهدف انشائي بل زخرفي.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نسبة الارتفاع للقطر حوالي عشر مرات.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يشبه العمود الأيوني ما عدا تاجه.</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تاجه مزدان بأوراق شجر منحرفة.</a:t>
            </a:r>
          </a:p>
          <a:p>
            <a:pPr marL="457200" indent="-457200" algn="r" rtl="1">
              <a:lnSpc>
                <a:spcPct val="150000"/>
              </a:lnSpc>
              <a:buFontTx/>
              <a:buChar char="-"/>
            </a:pPr>
            <a:endParaRPr lang="ar-SA" sz="2800" dirty="0" smtClean="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136" y="49908"/>
            <a:ext cx="3816927" cy="6671988"/>
          </a:xfrm>
          <a:prstGeom prst="rect">
            <a:avLst/>
          </a:prstGeom>
        </p:spPr>
      </p:pic>
      <p:sp>
        <p:nvSpPr>
          <p:cNvPr id="4" name="TextBox 3"/>
          <p:cNvSpPr txBox="1"/>
          <p:nvPr/>
        </p:nvSpPr>
        <p:spPr>
          <a:xfrm>
            <a:off x="5903767" y="3757613"/>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البدن</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5" name="TextBox 4"/>
          <p:cNvSpPr txBox="1"/>
          <p:nvPr/>
        </p:nvSpPr>
        <p:spPr>
          <a:xfrm>
            <a:off x="5390284" y="5825404"/>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القاعدة</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6" name="TextBox 5"/>
          <p:cNvSpPr txBox="1"/>
          <p:nvPr/>
        </p:nvSpPr>
        <p:spPr>
          <a:xfrm>
            <a:off x="6231948" y="2028376"/>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التاج</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7" name="TextBox 6"/>
          <p:cNvSpPr txBox="1"/>
          <p:nvPr/>
        </p:nvSpPr>
        <p:spPr>
          <a:xfrm>
            <a:off x="4756439" y="1533959"/>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العتب</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8" name="TextBox 7"/>
          <p:cNvSpPr txBox="1"/>
          <p:nvPr/>
        </p:nvSpPr>
        <p:spPr>
          <a:xfrm>
            <a:off x="6065693" y="1163758"/>
            <a:ext cx="841664" cy="338554"/>
          </a:xfrm>
          <a:prstGeom prst="rect">
            <a:avLst/>
          </a:prstGeom>
          <a:noFill/>
        </p:spPr>
        <p:txBody>
          <a:bodyPr wrap="square" rtlCol="1">
            <a:spAutoFit/>
          </a:bodyPr>
          <a:lstStyle/>
          <a:p>
            <a:r>
              <a:rPr lang="ar-SA" sz="1600" dirty="0" err="1" smtClean="0">
                <a:solidFill>
                  <a:srgbClr val="FF0000"/>
                </a:solidFill>
                <a:latin typeface="Adobe Arabic" panose="02040503050201020203" pitchFamily="18" charset="-78"/>
                <a:cs typeface="Adobe Arabic" panose="02040503050201020203" pitchFamily="18" charset="-78"/>
              </a:rPr>
              <a:t>الافريز</a:t>
            </a:r>
            <a:endParaRPr lang="ar-SA" sz="1600" dirty="0">
              <a:solidFill>
                <a:srgbClr val="FF0000"/>
              </a:solidFill>
              <a:latin typeface="Adobe Arabic" panose="02040503050201020203" pitchFamily="18" charset="-78"/>
              <a:cs typeface="Adobe Arabic" panose="02040503050201020203" pitchFamily="18" charset="-78"/>
            </a:endParaRPr>
          </a:p>
        </p:txBody>
      </p:sp>
      <p:sp>
        <p:nvSpPr>
          <p:cNvPr id="9" name="TextBox 8"/>
          <p:cNvSpPr txBox="1"/>
          <p:nvPr/>
        </p:nvSpPr>
        <p:spPr>
          <a:xfrm>
            <a:off x="5644861" y="655927"/>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الكورنيش</a:t>
            </a:r>
            <a:endParaRPr lang="ar-SA" sz="1600" dirty="0">
              <a:solidFill>
                <a:srgbClr val="FF0000"/>
              </a:solidFill>
              <a:latin typeface="Adobe Arabic" panose="02040503050201020203" pitchFamily="18" charset="-78"/>
              <a:cs typeface="Adobe Arabic" panose="02040503050201020203" pitchFamily="18"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6898" y="1684822"/>
            <a:ext cx="6048281" cy="3402158"/>
          </a:xfrm>
          <a:prstGeom prst="rect">
            <a:avLst/>
          </a:prstGeom>
        </p:spPr>
      </p:pic>
      <p:sp>
        <p:nvSpPr>
          <p:cNvPr id="11" name="TextBox 10"/>
          <p:cNvSpPr txBox="1"/>
          <p:nvPr/>
        </p:nvSpPr>
        <p:spPr>
          <a:xfrm>
            <a:off x="4076700" y="1333035"/>
            <a:ext cx="841664" cy="338554"/>
          </a:xfrm>
          <a:prstGeom prst="rect">
            <a:avLst/>
          </a:prstGeom>
          <a:noFill/>
        </p:spPr>
        <p:txBody>
          <a:bodyPr wrap="square" rtlCol="1">
            <a:spAutoFit/>
          </a:bodyPr>
          <a:lstStyle/>
          <a:p>
            <a:r>
              <a:rPr lang="ar-SA" sz="1600" dirty="0" smtClean="0">
                <a:solidFill>
                  <a:srgbClr val="FF0000"/>
                </a:solidFill>
                <a:latin typeface="Adobe Arabic" panose="02040503050201020203" pitchFamily="18" charset="-78"/>
                <a:cs typeface="Adobe Arabic" panose="02040503050201020203" pitchFamily="18" charset="-78"/>
              </a:rPr>
              <a:t>التكنة</a:t>
            </a:r>
            <a:endParaRPr lang="ar-SA" sz="1600"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1777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0555"/>
            <a:ext cx="11734800" cy="4616648"/>
          </a:xfrm>
          <a:prstGeom prst="rect">
            <a:avLst/>
          </a:prstGeom>
          <a:noFill/>
        </p:spPr>
        <p:txBody>
          <a:bodyPr wrap="square" rtlCol="1">
            <a:spAutoFit/>
          </a:bodyPr>
          <a:lstStyle/>
          <a:p>
            <a:pPr algn="r" rtl="1">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ثانياً: الأسقف: - كانت الأسقف في العمارة الاغريقية من الخشب</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كانت أسقف المعابد من البلاط.</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كانت الأسقف مستوية ومائلة في أغلب الأحيان.</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بعد القرن الخامس قبل الميلاد أصبحت الأسقف من الحجر. </a:t>
            </a:r>
          </a:p>
          <a:p>
            <a:pPr marL="457200" indent="-457200" algn="r" rtl="1">
              <a:lnSpc>
                <a:spcPct val="150000"/>
              </a:lnSpc>
              <a:buFontTx/>
              <a:buChar char="-"/>
            </a:pPr>
            <a:endParaRPr lang="ar-SA" sz="2800" dirty="0" smtClean="0">
              <a:latin typeface="Traditional Arabic" panose="02020603050405020304" pitchFamily="18" charset="-78"/>
              <a:cs typeface="Traditional Arabic" panose="02020603050405020304" pitchFamily="18" charset="-78"/>
            </a:endParaRPr>
          </a:p>
          <a:p>
            <a:pPr marL="457200" indent="-457200" algn="r" rtl="1">
              <a:lnSpc>
                <a:spcPct val="150000"/>
              </a:lnSpc>
              <a:buFontTx/>
              <a:buChar char="-"/>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5432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1990" y="301336"/>
            <a:ext cx="10695709" cy="2677656"/>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4- عناصر العمارة الاغريقية:</a:t>
            </a:r>
          </a:p>
          <a:p>
            <a:pPr algn="r">
              <a:lnSpc>
                <a:spcPct val="150000"/>
              </a:lnSpc>
            </a:pPr>
            <a:r>
              <a:rPr lang="ar-SA" sz="2800" dirty="0" smtClean="0">
                <a:latin typeface="Traditional Arabic" panose="02020603050405020304" pitchFamily="18" charset="-78"/>
                <a:cs typeface="Traditional Arabic" panose="02020603050405020304" pitchFamily="18" charset="-78"/>
              </a:rPr>
              <a:t>ثالثاً: الحوائط: </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كان يتم </a:t>
            </a:r>
            <a:r>
              <a:rPr lang="ar-SA" sz="2800" smtClean="0">
                <a:latin typeface="Traditional Arabic" panose="02020603050405020304" pitchFamily="18" charset="-78"/>
                <a:cs typeface="Traditional Arabic" panose="02020603050405020304" pitchFamily="18" charset="-78"/>
              </a:rPr>
              <a:t>الجدران </a:t>
            </a:r>
            <a:r>
              <a:rPr lang="ar-SA" sz="2800" smtClean="0">
                <a:latin typeface="Traditional Arabic" panose="02020603050405020304" pitchFamily="18" charset="-78"/>
                <a:cs typeface="Traditional Arabic" panose="02020603050405020304" pitchFamily="18" charset="-78"/>
              </a:rPr>
              <a:t>بعد </a:t>
            </a:r>
            <a:r>
              <a:rPr lang="ar-SA" sz="2800" dirty="0" smtClean="0">
                <a:latin typeface="Traditional Arabic" panose="02020603050405020304" pitchFamily="18" charset="-78"/>
                <a:cs typeface="Traditional Arabic" panose="02020603050405020304" pitchFamily="18" charset="-78"/>
              </a:rPr>
              <a:t>إقامة المصطبة، وفي البداية استعمل الإغريق الأحجار غير المهذبة، ولكن بعد بداية القرن الخامس قبل الميلاد استخدمت المداميك المنتظمة.</a:t>
            </a:r>
          </a:p>
        </p:txBody>
      </p:sp>
    </p:spTree>
    <p:extLst>
      <p:ext uri="{BB962C8B-B14F-4D97-AF65-F5344CB8AC3E}">
        <p14:creationId xmlns:p14="http://schemas.microsoft.com/office/powerpoint/2010/main" val="352923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363683"/>
            <a:ext cx="11734800" cy="4154984"/>
          </a:xfrm>
          <a:prstGeom prst="rect">
            <a:avLst/>
          </a:prstGeom>
          <a:noFill/>
        </p:spPr>
        <p:txBody>
          <a:bodyPr wrap="square" rtlCol="1">
            <a:spAutoFit/>
          </a:bodyPr>
          <a:lstStyle/>
          <a:p>
            <a:pPr algn="r" rtl="1">
              <a:lnSpc>
                <a:spcPct val="150000"/>
              </a:lnSpc>
            </a:pPr>
            <a:r>
              <a:rPr lang="ar-SA" sz="2800" b="1" u="sng" dirty="0" smtClean="0">
                <a:latin typeface="Traditional Arabic" panose="02020603050405020304" pitchFamily="18" charset="-78"/>
                <a:cs typeface="Traditional Arabic" panose="02020603050405020304" pitchFamily="18" charset="-78"/>
              </a:rPr>
              <a:t>5- الدروس المستفادة من العمارة الاغريقية:</a:t>
            </a:r>
          </a:p>
          <a:p>
            <a:pPr algn="r" rtl="1">
              <a:lnSpc>
                <a:spcPct val="150000"/>
              </a:lnSpc>
            </a:pPr>
            <a:r>
              <a:rPr lang="ar-SA" sz="2400" dirty="0" smtClean="0">
                <a:latin typeface="Traditional Arabic" panose="02020603050405020304" pitchFamily="18" charset="-78"/>
                <a:cs typeface="Traditional Arabic" panose="02020603050405020304" pitchFamily="18" charset="-78"/>
              </a:rPr>
              <a:t>1- استفاد الاغريق كثيراً من عمارة الشرق وخصوصاً العمارة المصرية وعمارة بلاد الرافدين.</a:t>
            </a:r>
          </a:p>
          <a:p>
            <a:pPr algn="r" rtl="1">
              <a:lnSpc>
                <a:spcPct val="150000"/>
              </a:lnSpc>
            </a:pPr>
            <a:r>
              <a:rPr lang="ar-SA" sz="2400" dirty="0" smtClean="0">
                <a:latin typeface="Traditional Arabic" panose="02020603050405020304" pitchFamily="18" charset="-78"/>
                <a:cs typeface="Traditional Arabic" panose="02020603050405020304" pitchFamily="18" charset="-78"/>
              </a:rPr>
              <a:t>2- بلغت الطرز الاغريقية ثلاثة طرز وهي الدوري والأيوني </a:t>
            </a:r>
            <a:r>
              <a:rPr lang="ar-SA" sz="2400" dirty="0" err="1" smtClean="0">
                <a:latin typeface="Traditional Arabic" panose="02020603050405020304" pitchFamily="18" charset="-78"/>
                <a:cs typeface="Traditional Arabic" panose="02020603050405020304" pitchFamily="18" charset="-78"/>
              </a:rPr>
              <a:t>والكورنثي</a:t>
            </a:r>
            <a:r>
              <a:rPr lang="ar-SA" sz="2400" dirty="0" smtClean="0">
                <a:latin typeface="Traditional Arabic" panose="02020603050405020304" pitchFamily="18" charset="-78"/>
                <a:cs typeface="Traditional Arabic" panose="02020603050405020304" pitchFamily="18" charset="-78"/>
              </a:rPr>
              <a:t>.</a:t>
            </a:r>
          </a:p>
          <a:p>
            <a:pPr algn="r" rtl="1">
              <a:lnSpc>
                <a:spcPct val="150000"/>
              </a:lnSpc>
            </a:pPr>
            <a:r>
              <a:rPr lang="ar-SA" sz="2400" dirty="0" smtClean="0">
                <a:latin typeface="Traditional Arabic" panose="02020603050405020304" pitchFamily="18" charset="-78"/>
                <a:cs typeface="Traditional Arabic" panose="02020603050405020304" pitchFamily="18" charset="-78"/>
              </a:rPr>
              <a:t>3- يتميز الفن المعماري الاغريقي بالرشاقة في النسب والإتقان في البناء. </a:t>
            </a:r>
          </a:p>
          <a:p>
            <a:pPr algn="r" rtl="1">
              <a:lnSpc>
                <a:spcPct val="150000"/>
              </a:lnSpc>
            </a:pPr>
            <a:r>
              <a:rPr lang="ar-SA" sz="2400" dirty="0" smtClean="0">
                <a:latin typeface="Traditional Arabic" panose="02020603050405020304" pitchFamily="18" charset="-78"/>
                <a:cs typeface="Traditional Arabic" panose="02020603050405020304" pitchFamily="18" charset="-78"/>
              </a:rPr>
              <a:t>4- تميزت العمارة الاغريقية بوجود الكثير من المباني ذات الوظائف المختلفة مثل المعابد والمسارح والملاعب وغيرها.</a:t>
            </a:r>
          </a:p>
          <a:p>
            <a:pPr algn="r" rtl="1">
              <a:lnSpc>
                <a:spcPct val="150000"/>
              </a:lnSpc>
            </a:pPr>
            <a:r>
              <a:rPr lang="ar-SA" sz="2400" dirty="0" smtClean="0">
                <a:latin typeface="Traditional Arabic" panose="02020603050405020304" pitchFamily="18" charset="-78"/>
                <a:cs typeface="Traditional Arabic" panose="02020603050405020304" pitchFamily="18" charset="-78"/>
              </a:rPr>
              <a:t>5- برع الاغريق في مجال الدراسات البصرية بشكل أكبر من ما هو موجود عند المصريين القدماء.</a:t>
            </a:r>
          </a:p>
          <a:p>
            <a:pPr algn="r" rtl="1">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3753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5157" y="779317"/>
            <a:ext cx="6380018" cy="5478423"/>
          </a:xfrm>
          <a:prstGeom prst="rect">
            <a:avLst/>
          </a:prstGeom>
          <a:noFill/>
        </p:spPr>
        <p:txBody>
          <a:bodyPr wrap="square" rtlCol="1">
            <a:spAutoFit/>
          </a:bodyPr>
          <a:lstStyle/>
          <a:p>
            <a:pPr algn="ctr">
              <a:lnSpc>
                <a:spcPct val="150000"/>
              </a:lnSpc>
            </a:pPr>
            <a:r>
              <a:rPr lang="ar-SA" sz="2800" dirty="0" smtClean="0">
                <a:latin typeface="Traditional Arabic" panose="02020603050405020304" pitchFamily="18" charset="-78"/>
                <a:cs typeface="Traditional Arabic" panose="02020603050405020304" pitchFamily="18" charset="-78"/>
              </a:rPr>
              <a:t>موضوعات المحاضرة: </a:t>
            </a:r>
          </a:p>
          <a:p>
            <a:pPr algn="ctr"/>
            <a:r>
              <a:rPr lang="ar-SA" sz="2800" dirty="0" smtClean="0">
                <a:latin typeface="Traditional Arabic" panose="02020603050405020304" pitchFamily="18" charset="-78"/>
                <a:cs typeface="Traditional Arabic" panose="02020603050405020304" pitchFamily="18" charset="-78"/>
              </a:rPr>
              <a:t>1- نبذة عن الحضارة الاغريقية</a:t>
            </a:r>
          </a:p>
          <a:p>
            <a:pPr algn="ctr"/>
            <a:r>
              <a:rPr lang="ar-SA" sz="2800" dirty="0" smtClean="0">
                <a:latin typeface="Traditional Arabic" panose="02020603050405020304" pitchFamily="18" charset="-78"/>
                <a:cs typeface="Traditional Arabic" panose="02020603050405020304" pitchFamily="18" charset="-78"/>
              </a:rPr>
              <a:t>2- العوامل المؤثرة في العمارة الاغريقية</a:t>
            </a:r>
          </a:p>
          <a:p>
            <a:pPr algn="ctr"/>
            <a:r>
              <a:rPr lang="ar-SA" sz="2800" dirty="0" smtClean="0">
                <a:latin typeface="Traditional Arabic" panose="02020603050405020304" pitchFamily="18" charset="-78"/>
                <a:cs typeface="Traditional Arabic" panose="02020603050405020304" pitchFamily="18" charset="-78"/>
              </a:rPr>
              <a:t>أ. العوامل التاريخية</a:t>
            </a:r>
          </a:p>
          <a:p>
            <a:pPr algn="ctr"/>
            <a:r>
              <a:rPr lang="ar-SA" sz="2800" dirty="0" smtClean="0">
                <a:latin typeface="Traditional Arabic" panose="02020603050405020304" pitchFamily="18" charset="-78"/>
                <a:cs typeface="Traditional Arabic" panose="02020603050405020304" pitchFamily="18" charset="-78"/>
              </a:rPr>
              <a:t>ب. العوامل الجغرافية</a:t>
            </a:r>
          </a:p>
          <a:p>
            <a:pPr algn="ctr"/>
            <a:r>
              <a:rPr lang="ar-SA" sz="2800" dirty="0" smtClean="0">
                <a:latin typeface="Traditional Arabic" panose="02020603050405020304" pitchFamily="18" charset="-78"/>
                <a:cs typeface="Traditional Arabic" panose="02020603050405020304" pitchFamily="18" charset="-78"/>
              </a:rPr>
              <a:t>ج. العوامل المناخية</a:t>
            </a:r>
          </a:p>
          <a:p>
            <a:pPr algn="ctr"/>
            <a:r>
              <a:rPr lang="ar-SA" sz="2800" dirty="0" smtClean="0">
                <a:latin typeface="Traditional Arabic" panose="02020603050405020304" pitchFamily="18" charset="-78"/>
                <a:cs typeface="Traditional Arabic" panose="02020603050405020304" pitchFamily="18" charset="-78"/>
              </a:rPr>
              <a:t>د. العوامل الجيولوجية</a:t>
            </a:r>
          </a:p>
          <a:p>
            <a:pPr algn="ctr"/>
            <a:r>
              <a:rPr lang="ar-SA" sz="2800" dirty="0" smtClean="0">
                <a:latin typeface="Traditional Arabic" panose="02020603050405020304" pitchFamily="18" charset="-78"/>
                <a:cs typeface="Traditional Arabic" panose="02020603050405020304" pitchFamily="18" charset="-78"/>
              </a:rPr>
              <a:t>هـ. العوامل الدينية</a:t>
            </a:r>
          </a:p>
          <a:p>
            <a:pPr algn="ctr"/>
            <a:r>
              <a:rPr lang="ar-SA" sz="2800" dirty="0" smtClean="0">
                <a:latin typeface="Traditional Arabic" panose="02020603050405020304" pitchFamily="18" charset="-78"/>
                <a:cs typeface="Traditional Arabic" panose="02020603050405020304" pitchFamily="18" charset="-78"/>
              </a:rPr>
              <a:t>3- تمهيد عن العمارة الاغريقية</a:t>
            </a:r>
          </a:p>
          <a:p>
            <a:pPr algn="ctr"/>
            <a:r>
              <a:rPr lang="ar-SA" sz="2800" dirty="0" smtClean="0">
                <a:latin typeface="Traditional Arabic" panose="02020603050405020304" pitchFamily="18" charset="-78"/>
                <a:cs typeface="Traditional Arabic" panose="02020603050405020304" pitchFamily="18" charset="-78"/>
              </a:rPr>
              <a:t>4- عناصر العمارة الاغريقية</a:t>
            </a:r>
          </a:p>
          <a:p>
            <a:pPr algn="ctr"/>
            <a:r>
              <a:rPr lang="ar-SA" sz="2800" dirty="0" smtClean="0">
                <a:latin typeface="Traditional Arabic" panose="02020603050405020304" pitchFamily="18" charset="-78"/>
                <a:cs typeface="Traditional Arabic" panose="02020603050405020304" pitchFamily="18" charset="-78"/>
              </a:rPr>
              <a:t>5- الدروس المستفادة من العمارة الاغريقية</a:t>
            </a:r>
          </a:p>
          <a:p>
            <a:pPr algn="ct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2391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9745" y="1839191"/>
            <a:ext cx="7086600" cy="2031325"/>
          </a:xfrm>
          <a:prstGeom prst="rect">
            <a:avLst/>
          </a:prstGeom>
          <a:noFill/>
        </p:spPr>
        <p:txBody>
          <a:bodyPr wrap="square" rtlCol="1">
            <a:spAutoFit/>
          </a:bodyPr>
          <a:lstStyle/>
          <a:p>
            <a:pPr algn="ctr"/>
            <a:r>
              <a:rPr lang="ar-SA" sz="2800" dirty="0" smtClean="0">
                <a:latin typeface="Traditional Arabic" panose="02020603050405020304" pitchFamily="18" charset="-78"/>
                <a:cs typeface="Traditional Arabic" panose="02020603050405020304" pitchFamily="18" charset="-78"/>
              </a:rPr>
              <a:t>أهداف المحاضرة: </a:t>
            </a:r>
          </a:p>
          <a:p>
            <a:pPr algn="ctr">
              <a:lnSpc>
                <a:spcPct val="150000"/>
              </a:lnSpc>
            </a:pPr>
            <a:r>
              <a:rPr lang="ar-SA" sz="2800" dirty="0" smtClean="0">
                <a:latin typeface="Traditional Arabic" panose="02020603050405020304" pitchFamily="18" charset="-78"/>
                <a:cs typeface="Traditional Arabic" panose="02020603050405020304" pitchFamily="18" charset="-78"/>
              </a:rPr>
              <a:t>1- أن يتعرف الطالب على العوامل المؤثرة في العمارة الاغريقية</a:t>
            </a:r>
          </a:p>
          <a:p>
            <a:pPr algn="ctr"/>
            <a:r>
              <a:rPr lang="ar-SA" sz="2800" dirty="0" smtClean="0">
                <a:latin typeface="Traditional Arabic" panose="02020603050405020304" pitchFamily="18" charset="-78"/>
                <a:cs typeface="Traditional Arabic" panose="02020603050405020304" pitchFamily="18" charset="-78"/>
              </a:rPr>
              <a:t>2- أن يتعرف الطالب على أبرز العناصر المعمارية في العمارة الاغريقية</a:t>
            </a:r>
          </a:p>
          <a:p>
            <a:pPr algn="ctr"/>
            <a:r>
              <a:rPr lang="ar-SA" sz="2800" dirty="0" smtClean="0">
                <a:latin typeface="Traditional Arabic" panose="02020603050405020304" pitchFamily="18" charset="-78"/>
                <a:cs typeface="Traditional Arabic" panose="02020603050405020304" pitchFamily="18" charset="-78"/>
              </a:rPr>
              <a:t>3- أن يستطيع الطالب تلخيص أبرز الدروس المستفادة من العمارة الاغريقية</a:t>
            </a:r>
          </a:p>
        </p:txBody>
      </p:sp>
    </p:spTree>
    <p:extLst>
      <p:ext uri="{BB962C8B-B14F-4D97-AF65-F5344CB8AC3E}">
        <p14:creationId xmlns:p14="http://schemas.microsoft.com/office/powerpoint/2010/main" val="119751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8872" y="2473036"/>
            <a:ext cx="3183082" cy="954107"/>
          </a:xfrm>
          <a:prstGeom prst="rect">
            <a:avLst/>
          </a:prstGeom>
          <a:noFill/>
        </p:spPr>
        <p:txBody>
          <a:bodyPr wrap="square" rtlCol="1">
            <a:spAutoFit/>
          </a:bodyPr>
          <a:lstStyle/>
          <a:p>
            <a:pPr algn="r"/>
            <a:r>
              <a:rPr lang="ar-SA" sz="2800" b="1" u="sng" dirty="0" smtClean="0">
                <a:latin typeface="Traditional Arabic" panose="02020603050405020304" pitchFamily="18" charset="-78"/>
                <a:cs typeface="Traditional Arabic" panose="02020603050405020304" pitchFamily="18" charset="-78"/>
              </a:rPr>
              <a:t>1- نبذة عن الحضارة الاغريقية</a:t>
            </a:r>
          </a:p>
          <a:p>
            <a:pPr algn="ct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43530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98764"/>
            <a:ext cx="11734800" cy="4801314"/>
          </a:xfrm>
          <a:prstGeom prst="rect">
            <a:avLst/>
          </a:prstGeom>
          <a:noFill/>
        </p:spPr>
        <p:txBody>
          <a:bodyPr wrap="square" rtlCol="1">
            <a:spAutoFit/>
          </a:bodyPr>
          <a:lstStyle/>
          <a:p>
            <a:pPr algn="r" rtl="1">
              <a:lnSpc>
                <a:spcPct val="150000"/>
              </a:lnSpc>
            </a:pPr>
            <a:r>
              <a:rPr lang="ar-SA" sz="2800" b="1" u="sng" dirty="0" smtClean="0">
                <a:latin typeface="Traditional Arabic" panose="02020603050405020304" pitchFamily="18" charset="-78"/>
                <a:cs typeface="Traditional Arabic" panose="02020603050405020304" pitchFamily="18" charset="-78"/>
              </a:rPr>
              <a:t>2- العوامل المؤثرة على الحضارة الاغريقية:</a:t>
            </a:r>
          </a:p>
          <a:p>
            <a:pPr algn="r" rtl="1">
              <a:lnSpc>
                <a:spcPct val="150000"/>
              </a:lnSpc>
            </a:pPr>
            <a:r>
              <a:rPr lang="ar-SA" sz="2800" u="sng" dirty="0" smtClean="0">
                <a:latin typeface="Traditional Arabic" panose="02020603050405020304" pitchFamily="18" charset="-78"/>
                <a:cs typeface="Traditional Arabic" panose="02020603050405020304" pitchFamily="18" charset="-78"/>
              </a:rPr>
              <a:t>أ. العوامل التاريخية:</a:t>
            </a:r>
            <a:r>
              <a:rPr lang="ar-SA" sz="2800" dirty="0" smtClean="0">
                <a:latin typeface="Traditional Arabic" panose="02020603050405020304" pitchFamily="18" charset="-78"/>
                <a:cs typeface="Traditional Arabic" panose="02020603050405020304" pitchFamily="18" charset="-78"/>
              </a:rPr>
              <a:t> تقسم هذه الحضارة إلى أربعة مراحل كالتالي:</a:t>
            </a:r>
          </a:p>
          <a:p>
            <a:pPr marL="457200" indent="-457200" algn="r" rtl="1">
              <a:lnSpc>
                <a:spcPct val="150000"/>
              </a:lnSpc>
              <a:buFontTx/>
              <a:buChar char="-"/>
            </a:pPr>
            <a:r>
              <a:rPr lang="ar-SA" sz="2400" dirty="0" smtClean="0">
                <a:latin typeface="Traditional Arabic" panose="02020603050405020304" pitchFamily="18" charset="-78"/>
                <a:cs typeface="Traditional Arabic" panose="02020603050405020304" pitchFamily="18" charset="-78"/>
              </a:rPr>
              <a:t>المرحلة الأولى: تبدأ مع القرن الثاني عشر وتمتد حتى القرن الثامن قبل الميلاد وكانت العمارة فيها بدائية والمواد بسيطة.</a:t>
            </a:r>
          </a:p>
          <a:p>
            <a:pPr marL="457200" indent="-457200" algn="r" rtl="1">
              <a:lnSpc>
                <a:spcPct val="150000"/>
              </a:lnSpc>
              <a:buFontTx/>
              <a:buChar char="-"/>
            </a:pPr>
            <a:r>
              <a:rPr lang="ar-SA" sz="2400" dirty="0" smtClean="0">
                <a:latin typeface="Traditional Arabic" panose="02020603050405020304" pitchFamily="18" charset="-78"/>
                <a:cs typeface="Traditional Arabic" panose="02020603050405020304" pitchFamily="18" charset="-78"/>
              </a:rPr>
              <a:t>المرحلة الثانية: وتمتد من القرن الثامن حتى أواخر القرن السادس قبل الميلاد وهذه تعتبر بداية العمارة الاغريقية. </a:t>
            </a:r>
          </a:p>
          <a:p>
            <a:pPr marL="457200" indent="-457200" algn="r" rtl="1">
              <a:lnSpc>
                <a:spcPct val="150000"/>
              </a:lnSpc>
              <a:buFontTx/>
              <a:buChar char="-"/>
            </a:pPr>
            <a:r>
              <a:rPr lang="ar-SA" sz="2400" dirty="0" smtClean="0">
                <a:latin typeface="Traditional Arabic" panose="02020603050405020304" pitchFamily="18" charset="-78"/>
                <a:cs typeface="Traditional Arabic" panose="02020603050405020304" pitchFamily="18" charset="-78"/>
              </a:rPr>
              <a:t>المرحلة الثالثة: وتبدأ من بداية القرن الخامس حتى منتصف القرن الرابع قبل الميلاد وظهرت فيه العمارة بطابع مميز.</a:t>
            </a:r>
          </a:p>
          <a:p>
            <a:pPr marL="457200" indent="-457200" algn="r" rtl="1">
              <a:lnSpc>
                <a:spcPct val="150000"/>
              </a:lnSpc>
              <a:buFontTx/>
              <a:buChar char="-"/>
            </a:pPr>
            <a:r>
              <a:rPr lang="ar-SA" sz="2400" dirty="0" smtClean="0">
                <a:latin typeface="Traditional Arabic" panose="02020603050405020304" pitchFamily="18" charset="-78"/>
                <a:cs typeface="Traditional Arabic" panose="02020603050405020304" pitchFamily="18" charset="-78"/>
              </a:rPr>
              <a:t>المرحلة الرابعة: تمتد من منتصف القرن الرابع وحتى القرن الثاني قبل الميلاد وفيها سيطر الاغريق على الشرق وحدث التغير والتطعيم في العمارة الاغريقية. </a:t>
            </a:r>
          </a:p>
          <a:p>
            <a:pPr algn="r" rtl="1">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726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18" y="228601"/>
            <a:ext cx="11734800" cy="3323987"/>
          </a:xfrm>
          <a:prstGeom prst="rect">
            <a:avLst/>
          </a:prstGeom>
          <a:noFill/>
        </p:spPr>
        <p:txBody>
          <a:bodyPr wrap="square" rtlCol="1">
            <a:spAutoFit/>
          </a:bodyPr>
          <a:lstStyle/>
          <a:p>
            <a:pPr algn="r" rtl="1">
              <a:lnSpc>
                <a:spcPct val="150000"/>
              </a:lnSpc>
            </a:pPr>
            <a:r>
              <a:rPr lang="ar-SA" sz="2800" b="1" u="sng" dirty="0" smtClean="0">
                <a:latin typeface="Traditional Arabic" panose="02020603050405020304" pitchFamily="18" charset="-78"/>
                <a:cs typeface="Traditional Arabic" panose="02020603050405020304" pitchFamily="18" charset="-78"/>
              </a:rPr>
              <a:t>2- العوامل المؤثرة على الحضارة الاغريقية:</a:t>
            </a:r>
          </a:p>
          <a:p>
            <a:pPr algn="r" rtl="1">
              <a:lnSpc>
                <a:spcPct val="150000"/>
              </a:lnSpc>
            </a:pPr>
            <a:r>
              <a:rPr lang="ar-SA" sz="2800" u="sng" dirty="0" smtClean="0">
                <a:latin typeface="Traditional Arabic" panose="02020603050405020304" pitchFamily="18" charset="-78"/>
                <a:cs typeface="Traditional Arabic" panose="02020603050405020304" pitchFamily="18" charset="-78"/>
              </a:rPr>
              <a:t>ب. العوامل الجغرافية:</a:t>
            </a:r>
            <a:r>
              <a:rPr lang="ar-SA" sz="2800" dirty="0" smtClean="0">
                <a:latin typeface="Traditional Arabic" panose="02020603050405020304" pitchFamily="18" charset="-78"/>
                <a:cs typeface="Traditional Arabic" panose="02020603050405020304" pitchFamily="18" charset="-78"/>
              </a:rPr>
              <a:t> - اليونان عبارة عن شبه جزيرة محاطة بالبحر من ثلاث جهات.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تعرف من الناحية الجغرافية بقلة السهول والأنهار الصالحة للملاحة.</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بها وفرة جبال وشعاب ما جعلت من اليونان ودياناً ضيقة تحيط بها الجبال تفصلها عن بعضها البعض وتجعلها تشبه الولايات ما زاد في قيمة التنافس.</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882" y="2859664"/>
            <a:ext cx="6151286" cy="3998336"/>
          </a:xfrm>
          <a:prstGeom prst="rect">
            <a:avLst/>
          </a:prstGeom>
        </p:spPr>
      </p:pic>
    </p:spTree>
    <p:extLst>
      <p:ext uri="{BB962C8B-B14F-4D97-AF65-F5344CB8AC3E}">
        <p14:creationId xmlns:p14="http://schemas.microsoft.com/office/powerpoint/2010/main" val="203435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1"/>
            <a:ext cx="12192000" cy="3323987"/>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2- العوامل المؤثرة على الحضارة الاغريقية:</a:t>
            </a:r>
          </a:p>
          <a:p>
            <a:pPr algn="just" rtl="1">
              <a:lnSpc>
                <a:spcPct val="150000"/>
              </a:lnSpc>
            </a:pPr>
            <a:r>
              <a:rPr lang="ar-SA" sz="2800" u="sng" dirty="0" smtClean="0">
                <a:latin typeface="Traditional Arabic" panose="02020603050405020304" pitchFamily="18" charset="-78"/>
                <a:cs typeface="Traditional Arabic" panose="02020603050405020304" pitchFamily="18" charset="-78"/>
              </a:rPr>
              <a:t>ج. العوامل المناخية:</a:t>
            </a:r>
            <a:r>
              <a:rPr lang="ar-SA" sz="2800" dirty="0" smtClean="0">
                <a:latin typeface="Traditional Arabic" panose="02020603050405020304" pitchFamily="18" charset="-78"/>
                <a:cs typeface="Traditional Arabic" panose="02020603050405020304" pitchFamily="18" charset="-78"/>
              </a:rPr>
              <a:t> تتميز اليونان بمناخ معتدل وصفاء الجو وصحوته حيث أن الجو بارد في الشمال ودافئ في الجنوب، وأثر هذا المناخ على النمط المعماري في اليونان فظهرت المباني المكشوفة والساحات العامة المخصصة لممارسات النشاطات المختلفة مثل الاحتفالات والألعاب الرياضية وغيرها.</a:t>
            </a:r>
          </a:p>
          <a:p>
            <a:pPr algn="ctr">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0754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9383"/>
            <a:ext cx="11734800" cy="3970318"/>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2- العوامل المؤثرة على الحضارة الاغريقية:</a:t>
            </a:r>
          </a:p>
          <a:p>
            <a:pPr algn="r" rtl="1">
              <a:lnSpc>
                <a:spcPct val="150000"/>
              </a:lnSpc>
            </a:pPr>
            <a:r>
              <a:rPr lang="ar-SA" sz="2800" u="sng" dirty="0" smtClean="0">
                <a:latin typeface="Traditional Arabic" panose="02020603050405020304" pitchFamily="18" charset="-78"/>
                <a:cs typeface="Traditional Arabic" panose="02020603050405020304" pitchFamily="18" charset="-78"/>
              </a:rPr>
              <a:t>د. العوامل الجيولوجية:</a:t>
            </a:r>
            <a:r>
              <a:rPr lang="ar-SA" sz="2800" dirty="0" smtClean="0">
                <a:latin typeface="Traditional Arabic" panose="02020603050405020304" pitchFamily="18" charset="-78"/>
                <a:cs typeface="Traditional Arabic" panose="02020603050405020304" pitchFamily="18" charset="-78"/>
              </a:rPr>
              <a:t> - تميزت الطبيعة الجيولوجية لليونان بوفرة مادة الرخام وكان هو المادة الرئيسية المستخدمة في البناء ما أعطى زخماً معمارياً وتميزاً واضحاً للعمارة الاغريقية. </a:t>
            </a:r>
          </a:p>
          <a:p>
            <a:pPr algn="r" rtl="1">
              <a:lnSpc>
                <a:spcPct val="150000"/>
              </a:lnSpc>
            </a:pPr>
            <a:r>
              <a:rPr lang="ar-SA" sz="2800" dirty="0" smtClean="0">
                <a:latin typeface="Traditional Arabic" panose="02020603050405020304" pitchFamily="18" charset="-78"/>
                <a:cs typeface="Traditional Arabic" panose="02020603050405020304" pitchFamily="18" charset="-78"/>
              </a:rPr>
              <a:t>- أيضاً كانت هناك العديد من الغابات في بلاد الاغريق مما زود العمارة الاغريقية بالخشب الذي استخدم في التسقيف وعمل العتبات اللازمة لفتحات الأبواب والشبابيك.</a:t>
            </a:r>
          </a:p>
          <a:p>
            <a:pPr algn="ctr">
              <a:lnSpc>
                <a:spcPct val="150000"/>
              </a:lnSpc>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6050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11734800" cy="3970318"/>
          </a:xfrm>
          <a:prstGeom prst="rect">
            <a:avLst/>
          </a:prstGeom>
          <a:noFill/>
        </p:spPr>
        <p:txBody>
          <a:bodyPr wrap="square" rtlCol="1">
            <a:spAutoFit/>
          </a:bodyPr>
          <a:lstStyle/>
          <a:p>
            <a:pPr algn="r">
              <a:lnSpc>
                <a:spcPct val="150000"/>
              </a:lnSpc>
            </a:pPr>
            <a:r>
              <a:rPr lang="ar-SA" sz="2800" b="1" u="sng" dirty="0" smtClean="0">
                <a:latin typeface="Traditional Arabic" panose="02020603050405020304" pitchFamily="18" charset="-78"/>
                <a:cs typeface="Traditional Arabic" panose="02020603050405020304" pitchFamily="18" charset="-78"/>
              </a:rPr>
              <a:t>2- العوامل المؤثرة على الحضارة الاغريقية:</a:t>
            </a:r>
          </a:p>
          <a:p>
            <a:pPr algn="r" rtl="1">
              <a:lnSpc>
                <a:spcPct val="150000"/>
              </a:lnSpc>
            </a:pPr>
            <a:r>
              <a:rPr lang="ar-SA" sz="2800" u="sng" dirty="0" smtClean="0">
                <a:latin typeface="Traditional Arabic" panose="02020603050405020304" pitchFamily="18" charset="-78"/>
                <a:cs typeface="Traditional Arabic" panose="02020603050405020304" pitchFamily="18" charset="-78"/>
              </a:rPr>
              <a:t>هـ. العوامل الدينية:</a:t>
            </a:r>
            <a:r>
              <a:rPr lang="ar-SA" sz="2800" dirty="0" smtClean="0">
                <a:latin typeface="Traditional Arabic" panose="02020603050405020304" pitchFamily="18" charset="-78"/>
                <a:cs typeface="Traditional Arabic" panose="02020603050405020304" pitchFamily="18" charset="-78"/>
              </a:rPr>
              <a:t> - تعددت مظاهر العبادة لدى اليونان فقد عبدوا الأشخاص والظواهر الطبيعية كما كان لديهم عدد كبير من الآلهة مثل </a:t>
            </a:r>
            <a:r>
              <a:rPr lang="ar-SA" sz="2800" dirty="0" err="1" smtClean="0">
                <a:latin typeface="Traditional Arabic" panose="02020603050405020304" pitchFamily="18" charset="-78"/>
                <a:cs typeface="Traditional Arabic" panose="02020603050405020304" pitchFamily="18" charset="-78"/>
              </a:rPr>
              <a:t>الآله</a:t>
            </a:r>
            <a:r>
              <a:rPr lang="ar-SA" sz="2800" dirty="0" smtClean="0">
                <a:latin typeface="Traditional Arabic" panose="02020603050405020304" pitchFamily="18" charset="-78"/>
                <a:cs typeface="Traditional Arabic" panose="02020603050405020304" pitchFamily="18" charset="-78"/>
              </a:rPr>
              <a:t> زيوس / ابولو آلهة الشمس </a:t>
            </a:r>
            <a:r>
              <a:rPr lang="ar-SA" sz="2800" dirty="0" err="1" smtClean="0">
                <a:latin typeface="Traditional Arabic" panose="02020603050405020304" pitchFamily="18" charset="-78"/>
                <a:cs typeface="Traditional Arabic" panose="02020603050405020304" pitchFamily="18" charset="-78"/>
              </a:rPr>
              <a:t>وبوسيدو</a:t>
            </a:r>
            <a:r>
              <a:rPr lang="ar-SA" sz="2800" dirty="0" smtClean="0">
                <a:latin typeface="Traditional Arabic" panose="02020603050405020304" pitchFamily="18" charset="-78"/>
                <a:cs typeface="Traditional Arabic" panose="02020603050405020304" pitchFamily="18" charset="-78"/>
              </a:rPr>
              <a:t> آلهة البحر.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يختلف الانسان الاغريقي عن الانسان الشرقي في أنه أنزل الالهة من مراتب </a:t>
            </a:r>
            <a:r>
              <a:rPr lang="ar-SA" sz="2800" dirty="0" err="1" smtClean="0">
                <a:latin typeface="Traditional Arabic" panose="02020603050405020304" pitchFamily="18" charset="-78"/>
                <a:cs typeface="Traditional Arabic" panose="02020603050405020304" pitchFamily="18" charset="-78"/>
              </a:rPr>
              <a:t>اللاتصور</a:t>
            </a:r>
            <a:r>
              <a:rPr lang="ar-SA" sz="2800" dirty="0" smtClean="0">
                <a:latin typeface="Traditional Arabic" panose="02020603050405020304" pitchFamily="18" charset="-78"/>
                <a:cs typeface="Traditional Arabic" panose="02020603050405020304" pitchFamily="18" charset="-78"/>
              </a:rPr>
              <a:t> والكمال إلى تجسيده بصورة الجسم الإنساني. </a:t>
            </a:r>
          </a:p>
          <a:p>
            <a:pPr marL="457200" indent="-457200" algn="r" rtl="1">
              <a:lnSpc>
                <a:spcPct val="150000"/>
              </a:lnSpc>
              <a:buFontTx/>
              <a:buChar char="-"/>
            </a:pPr>
            <a:r>
              <a:rPr lang="ar-SA" sz="2800" dirty="0" smtClean="0">
                <a:latin typeface="Traditional Arabic" panose="02020603050405020304" pitchFamily="18" charset="-78"/>
                <a:cs typeface="Traditional Arabic" panose="02020603050405020304" pitchFamily="18" charset="-78"/>
              </a:rPr>
              <a:t>هذا التعدد في الآلهة أثر بشكل واضح على طابع العمارة في اليونان وكان الاهتمام واضحاً جداً في المعابد.</a:t>
            </a:r>
          </a:p>
        </p:txBody>
      </p:sp>
    </p:spTree>
    <p:extLst>
      <p:ext uri="{BB962C8B-B14F-4D97-AF65-F5344CB8AC3E}">
        <p14:creationId xmlns:p14="http://schemas.microsoft.com/office/powerpoint/2010/main" val="11125540"/>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4601</TotalTime>
  <Words>951</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Arabic</vt:lpstr>
      <vt:lpstr>Arial</vt:lpstr>
      <vt:lpstr>Traditional Arabic</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Abdulrahman A Alsuhaibani</dc:creator>
  <cp:lastModifiedBy>Abdulrahman A Alsuhaibani</cp:lastModifiedBy>
  <cp:revision>17</cp:revision>
  <dcterms:created xsi:type="dcterms:W3CDTF">2016-09-29T07:34:02Z</dcterms:created>
  <dcterms:modified xsi:type="dcterms:W3CDTF">2016-10-05T09:29:34Z</dcterms:modified>
</cp:coreProperties>
</file>