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7" r:id="rId2"/>
    <p:sldId id="259" r:id="rId3"/>
    <p:sldId id="260" r:id="rId4"/>
    <p:sldId id="262" r:id="rId5"/>
    <p:sldId id="263" r:id="rId6"/>
    <p:sldId id="261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CCFF"/>
    <a:srgbClr val="CC0066"/>
    <a:srgbClr val="9933FF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7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22BE1-F7C5-426E-9A95-D8C3E3A8D9F8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5B311-EA75-4BB8-9646-7F9EBCA9C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5B311-EA75-4BB8-9646-7F9EBCA9C3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60432-7805-4113-80F0-DF0031A8C423}" type="datetimeFigureOut">
              <a:rPr lang="en-US" smtClean="0"/>
              <a:pPr/>
              <a:t>1/21/2012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0973-5F5A-49BC-BB2F-69BBBC5122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b="1" dirty="0" smtClean="0"/>
          </a:p>
          <a:p>
            <a:pPr algn="ctr">
              <a:buNone/>
            </a:pPr>
            <a:endParaRPr lang="ar-SA" b="1" dirty="0"/>
          </a:p>
          <a:p>
            <a:pPr algn="ctr">
              <a:buNone/>
            </a:pPr>
            <a:r>
              <a:rPr lang="ar-SA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علوم القرآن الكريم </a:t>
            </a:r>
          </a:p>
          <a:p>
            <a:pPr algn="ctr">
              <a:buNone/>
            </a:pPr>
            <a:endParaRPr lang="ar-SA" b="1" dirty="0"/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/>
          <a:lstStyle/>
          <a:p>
            <a:pPr algn="r">
              <a:buNone/>
            </a:pP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فائدة تسميته بالقرآن والكتاب </a:t>
            </a:r>
            <a:r>
              <a:rPr lang="ar-SA" dirty="0" smtClean="0">
                <a:solidFill>
                  <a:srgbClr val="FFCCFF"/>
                </a:solidFill>
              </a:rPr>
              <a:t>//</a:t>
            </a:r>
          </a:p>
          <a:p>
            <a:pPr algn="r">
              <a:buNone/>
            </a:pPr>
            <a:r>
              <a:rPr lang="ar-SA" dirty="0" smtClean="0"/>
              <a:t>قال </a:t>
            </a:r>
            <a:r>
              <a:rPr lang="ar-SA" dirty="0" err="1" smtClean="0"/>
              <a:t>الروعي</a:t>
            </a:r>
            <a:r>
              <a:rPr lang="ar-SA" dirty="0" smtClean="0"/>
              <a:t> : في تسميته قرآناً </a:t>
            </a:r>
            <a:r>
              <a:rPr lang="ar-SA" dirty="0" err="1" smtClean="0"/>
              <a:t>متلواً</a:t>
            </a:r>
            <a:r>
              <a:rPr lang="ar-SA" dirty="0" smtClean="0"/>
              <a:t> بالألسن وتسميته كتاباً كونه مدوناً بالأقلام ..</a:t>
            </a:r>
          </a:p>
          <a:p>
            <a:pPr algn="r">
              <a:buNone/>
            </a:pPr>
            <a:endParaRPr lang="ar-SA" dirty="0"/>
          </a:p>
          <a:p>
            <a:pPr algn="r">
              <a:buNone/>
            </a:pP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تعريف علوم القرآن </a:t>
            </a:r>
            <a:r>
              <a:rPr lang="ar-SA" dirty="0" smtClean="0">
                <a:solidFill>
                  <a:srgbClr val="FFCCFF"/>
                </a:solidFill>
              </a:rPr>
              <a:t>//</a:t>
            </a:r>
          </a:p>
          <a:p>
            <a:pPr algn="r">
              <a:buNone/>
            </a:pPr>
            <a:r>
              <a:rPr lang="ar-SA" dirty="0" smtClean="0"/>
              <a:t>هو الذي يشمل كل علم خدم القرآن أو استند إليه , كعلم التفسير وعلم التجويد وعلم الناسخ والمنسوخ وعلم الفقه وعلم التوحيد وعلم الفرائض وعلم اللغة وغير ذلك ..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rgbClr val="9933FF"/>
                </a:solidFill>
              </a:rPr>
              <a:t>ثمرة علوم القرآن الكريم </a:t>
            </a:r>
            <a:r>
              <a:rPr lang="ar-SA" dirty="0" smtClean="0"/>
              <a:t>:-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>
                <a:solidFill>
                  <a:srgbClr val="9933FF"/>
                </a:solidFill>
              </a:rPr>
              <a:t>1-</a:t>
            </a:r>
            <a:r>
              <a:rPr lang="ar-SA" dirty="0" smtClean="0"/>
              <a:t> تيسير تفسير القرآن الكريم.</a:t>
            </a:r>
          </a:p>
          <a:p>
            <a:pPr algn="r">
              <a:buNone/>
            </a:pPr>
            <a:r>
              <a:rPr lang="ar-SA" dirty="0" smtClean="0">
                <a:solidFill>
                  <a:srgbClr val="9933FF"/>
                </a:solidFill>
              </a:rPr>
              <a:t>2-</a:t>
            </a:r>
            <a:r>
              <a:rPr lang="ar-SA" dirty="0" smtClean="0"/>
              <a:t> معرفة الجهود العظيمة التي بذلها السلف لدراسة القرآن .</a:t>
            </a:r>
            <a:endParaRPr lang="ar-SA" dirty="0" smtClean="0">
              <a:solidFill>
                <a:srgbClr val="9933FF"/>
              </a:solidFill>
            </a:endParaRPr>
          </a:p>
          <a:p>
            <a:pPr algn="r">
              <a:buNone/>
            </a:pPr>
            <a:r>
              <a:rPr lang="ar-SA" dirty="0" smtClean="0">
                <a:solidFill>
                  <a:srgbClr val="9933FF"/>
                </a:solidFill>
              </a:rPr>
              <a:t>3- </a:t>
            </a:r>
            <a:r>
              <a:rPr lang="ar-SA" dirty="0" smtClean="0"/>
              <a:t>التسلح بمجموعة من المعارف القيمة التي تمكن من الدفاع على القرآن الكريم .</a:t>
            </a:r>
          </a:p>
          <a:p>
            <a:pPr algn="r">
              <a:buNone/>
            </a:pPr>
            <a:r>
              <a:rPr lang="en-US" dirty="0" smtClean="0"/>
              <a:t> </a:t>
            </a:r>
            <a:r>
              <a:rPr lang="ar-SA" dirty="0" smtClean="0">
                <a:solidFill>
                  <a:srgbClr val="9933FF"/>
                </a:solidFill>
              </a:rPr>
              <a:t>4-</a:t>
            </a:r>
            <a:r>
              <a:rPr lang="ar-SA" dirty="0" smtClean="0"/>
              <a:t>الثقافة العالية العامة في القرآن الكريم . 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sz="4400" dirty="0" smtClean="0">
                <a:solidFill>
                  <a:srgbClr val="CC0066"/>
                </a:solidFill>
              </a:rPr>
              <a:t>نشأة علوم القرآن وتطورها </a:t>
            </a:r>
            <a:r>
              <a:rPr lang="ar-SA" sz="4400" dirty="0" smtClean="0"/>
              <a:t>:-</a:t>
            </a:r>
          </a:p>
          <a:p>
            <a:pPr algn="r">
              <a:buNone/>
            </a:pPr>
            <a:endParaRPr lang="ar-SA" sz="4400" dirty="0" smtClean="0"/>
          </a:p>
          <a:p>
            <a:pPr algn="r">
              <a:buNone/>
            </a:pPr>
            <a:r>
              <a:rPr lang="ar-SA" sz="4400" dirty="0" smtClean="0"/>
              <a:t>- في عهد الرسول صلى الله عليه وسلم .</a:t>
            </a:r>
          </a:p>
          <a:p>
            <a:pPr algn="r">
              <a:buNone/>
            </a:pPr>
            <a:r>
              <a:rPr lang="ar-SA" sz="4400" dirty="0" smtClean="0"/>
              <a:t>- في عهد الصحابة رضي الله عنهم. </a:t>
            </a:r>
          </a:p>
          <a:p>
            <a:pPr algn="r">
              <a:buNone/>
            </a:pPr>
            <a:r>
              <a:rPr lang="ar-SA" sz="4400" dirty="0" smtClean="0"/>
              <a:t>- في عهد التابعين رحمهم الله تعالى. </a:t>
            </a:r>
          </a:p>
          <a:p>
            <a:pPr algn="r">
              <a:buNone/>
            </a:pPr>
            <a:r>
              <a:rPr lang="ar-SA" sz="4400" dirty="0" smtClean="0"/>
              <a:t>- عهد التدوين .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82594"/>
          </a:xfrm>
        </p:spPr>
        <p:txBody>
          <a:bodyPr>
            <a:noAutofit/>
          </a:bodyPr>
          <a:lstStyle/>
          <a:p>
            <a:r>
              <a:rPr lang="ar-SA" sz="3600" dirty="0" smtClean="0"/>
              <a:t>من مؤلفات علوم القرآن</a:t>
            </a:r>
            <a:endParaRPr lang="en-US" sz="36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802929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38"/>
                <a:gridCol w="3214710"/>
                <a:gridCol w="3143272"/>
                <a:gridCol w="1714480"/>
              </a:tblGrid>
              <a:tr h="449606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الوفاة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الكتاب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المؤلف</a:t>
                      </a:r>
                      <a:endParaRPr lang="en-US" sz="24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</a:rPr>
                        <a:t>القرن</a:t>
                      </a:r>
                      <a:endParaRPr lang="en-US" sz="2400" dirty="0">
                        <a:solidFill>
                          <a:schemeClr val="tx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القراءة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الحسن البصري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الثاني 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غريب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عطاء بن أبي </a:t>
                      </a:r>
                      <a:r>
                        <a:rPr lang="ar-SA" dirty="0" err="1" smtClean="0"/>
                        <a:t>رباح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الثاني 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الناسخ والمنسوخ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قتادة بن دعامة </a:t>
                      </a:r>
                      <a:r>
                        <a:rPr lang="ar-SA" dirty="0" err="1" smtClean="0"/>
                        <a:t>السدوسي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الثاني 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الناسخ والمنسوخ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أبو</a:t>
                      </a:r>
                      <a:r>
                        <a:rPr lang="ar-SA" baseline="0" dirty="0" smtClean="0"/>
                        <a:t> عبد القاسم بن سلام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الثالث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أسباب النزول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علي بن المدني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الثالث 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276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تأويل مشكل القرآن وتفسير غريب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ابن </a:t>
                      </a:r>
                      <a:r>
                        <a:rPr lang="ar-SA" dirty="0" err="1" smtClean="0"/>
                        <a:t>قتيبة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الثالث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إعراب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أبو إسحاق الزجاج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الرابع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إعجاز</a:t>
                      </a:r>
                      <a:r>
                        <a:rPr lang="ar-SA" baseline="0" dirty="0" smtClean="0"/>
                        <a:t>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ابن </a:t>
                      </a:r>
                      <a:r>
                        <a:rPr lang="ar-SA" dirty="0" err="1" smtClean="0"/>
                        <a:t>درستوبه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الرابع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تفسير غريب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أبو بكر </a:t>
                      </a:r>
                      <a:r>
                        <a:rPr lang="ar-SA" dirty="0" err="1" smtClean="0"/>
                        <a:t>الجستاني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الرابع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403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إعجاز</a:t>
                      </a:r>
                      <a:r>
                        <a:rPr lang="ar-SA" baseline="0" dirty="0" smtClean="0"/>
                        <a:t>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أبو بكر </a:t>
                      </a:r>
                      <a:r>
                        <a:rPr lang="ar-SA" dirty="0" err="1" smtClean="0"/>
                        <a:t>الباقلاني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الرابع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430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إعراب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علي إبراهيم </a:t>
                      </a:r>
                      <a:r>
                        <a:rPr lang="ar-SA" dirty="0" err="1" smtClean="0"/>
                        <a:t>الحوفي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الخامس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أمثال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المارودي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الخامس 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468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أسباب النزول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أبو الحسن </a:t>
                      </a:r>
                      <a:r>
                        <a:rPr lang="ar-SA" dirty="0" err="1" smtClean="0"/>
                        <a:t>الواحدي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الخامس</a:t>
                      </a:r>
                      <a:endParaRPr lang="en-US" dirty="0"/>
                    </a:p>
                  </a:txBody>
                  <a:tcPr/>
                </a:tc>
              </a:tr>
              <a:tr h="364679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الجمان في </a:t>
                      </a:r>
                      <a:r>
                        <a:rPr lang="ar-SA" dirty="0" err="1" smtClean="0"/>
                        <a:t>تشبهات</a:t>
                      </a:r>
                      <a:r>
                        <a:rPr lang="ar-SA" dirty="0" smtClean="0"/>
                        <a:t>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الكرماني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السادس </a:t>
                      </a:r>
                      <a:endParaRPr lang="en-US" dirty="0"/>
                    </a:p>
                  </a:txBody>
                  <a:tcPr/>
                </a:tc>
              </a:tr>
              <a:tr h="357101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البرهان في متشابه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الراغب الأصفهاني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السادس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76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00"/>
                <a:gridCol w="4143404"/>
                <a:gridCol w="2786082"/>
                <a:gridCol w="121441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الوفاة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الكتاب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المؤلف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القرن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المفردات في غريب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ابن </a:t>
                      </a:r>
                      <a:r>
                        <a:rPr lang="ar-SA" dirty="0" err="1" smtClean="0"/>
                        <a:t>الباذش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السادس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الإقناع في القراءات السبع مبهمات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السهيلي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السادس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643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جمال القراء وكمال الإقراء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علم الدين </a:t>
                      </a:r>
                      <a:r>
                        <a:rPr lang="ar-SA" dirty="0" err="1" smtClean="0"/>
                        <a:t>السخاوي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السابع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660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مجاز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العز بن عبد السلام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السابع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654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بديع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بن أبي الإصبع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السابع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660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أسئلة القرآن وأجوبتها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محمد بن أبي بكر الرازي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السابع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751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التبيان في أقسام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ابن القيم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الثامن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711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مورد الظمآن في رسم وضبط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الخراز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الثامن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706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الإكسير في علم التفسير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الطوفي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الثامن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745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لغات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أبو حيان النحوي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الثامن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774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فضائل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ابن كثير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الثامن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العجاب في بيان الأسباب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ابن حجر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التاسع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879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التيسير في قواعد علم التفسير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الكافيجي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التاسع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911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مفحمات الأقران في مبهمات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السيوطي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التاسع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923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لطائف الإشارات في علم القراءات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القسطلاني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العاشر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926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فتح الرحمن بكشف ما </a:t>
                      </a:r>
                      <a:r>
                        <a:rPr lang="ar-SA" dirty="0" err="1" smtClean="0"/>
                        <a:t>يلتبس</a:t>
                      </a:r>
                      <a:r>
                        <a:rPr lang="ar-SA" dirty="0" smtClean="0"/>
                        <a:t> في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أبو يحيى زكريا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العاشر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921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غريب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ابن الشحنة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العاشر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62"/>
                <a:gridCol w="3857652"/>
                <a:gridCol w="3000396"/>
                <a:gridCol w="1357290"/>
              </a:tblGrid>
              <a:tr h="314324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الوفاة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الكتاب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المؤلف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القرن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1033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قلائد المرجان في الناسخ والمنسوخ في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مرعي </a:t>
                      </a:r>
                      <a:r>
                        <a:rPr lang="ar-SA" dirty="0" err="1" smtClean="0"/>
                        <a:t>الكرمي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الحادي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1041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إعراب</a:t>
                      </a:r>
                      <a:r>
                        <a:rPr lang="ar-SA" baseline="0" dirty="0" smtClean="0"/>
                        <a:t> القرآن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أحمد المقري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الحادي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اتحاف</a:t>
                      </a:r>
                      <a:r>
                        <a:rPr lang="ar-SA" dirty="0" smtClean="0"/>
                        <a:t> فضلاء البشر في القراءات الأربع عشر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البناء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الحادي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كفاية المستفيد في علم المفيد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عبد الغني النابلسي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الثاني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تحفة الأطفال والغلمان في تجويد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الجمزوري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الثاني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1206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فضائل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محمد بن عبد الوهاب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الثاني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1287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رسالة في </a:t>
                      </a:r>
                      <a:r>
                        <a:rPr lang="ar-SA" dirty="0" err="1" smtClean="0"/>
                        <a:t>مبادىء</a:t>
                      </a:r>
                      <a:r>
                        <a:rPr lang="ar-SA" dirty="0" smtClean="0"/>
                        <a:t> التفسير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الدمياطي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الثالث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1286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الجوهر الفريد في رسم القرءان المجيد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الهوريني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الثالث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1295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الناسخ والمنسوخ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ابن</a:t>
                      </a:r>
                      <a:r>
                        <a:rPr lang="ar-SA" baseline="0" dirty="0" smtClean="0"/>
                        <a:t> حمد العامري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الثالث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1376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القواعد الحسان لتفسير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err="1" smtClean="0"/>
                        <a:t>عبدالرحمن</a:t>
                      </a:r>
                      <a:r>
                        <a:rPr lang="ar-SA" dirty="0" smtClean="0"/>
                        <a:t> السعدي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الرابع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1377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النبأ العظيم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د. محمد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baseline="0" dirty="0" err="1" smtClean="0"/>
                        <a:t>عبدالله</a:t>
                      </a:r>
                      <a:r>
                        <a:rPr lang="ar-SA" baseline="0" dirty="0" smtClean="0"/>
                        <a:t> دراز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الرابع</a:t>
                      </a:r>
                      <a:r>
                        <a:rPr lang="ar-SA" baseline="0" dirty="0" smtClean="0"/>
                        <a:t>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1387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التصوير الفني في القرآن ومشاهد القيامة في القرآن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سيد قطب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الرابع</a:t>
                      </a:r>
                      <a:r>
                        <a:rPr lang="ar-SA" baseline="0" dirty="0" smtClean="0"/>
                        <a:t>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1397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التفسير والمفسرون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محمد حسين الذهبي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الرابع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رسم المصحف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د.غانم الحمد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الخامس عشر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ـــــــــ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اتجاهات التفسير بالقرن</a:t>
                      </a:r>
                      <a:r>
                        <a:rPr lang="ar-SA" baseline="0" dirty="0" smtClean="0"/>
                        <a:t> الرابع عشر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د.فهد الرومي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الخامس عشر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ar-SA" sz="3200" dirty="0" smtClean="0"/>
              <a:t>المؤلفات في علوم القرآن قديماً</a:t>
            </a:r>
            <a:endParaRPr lang="en-US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928673"/>
          <a:ext cx="9144000" cy="5798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2976"/>
                <a:gridCol w="3929090"/>
                <a:gridCol w="2643206"/>
                <a:gridCol w="1428728"/>
              </a:tblGrid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الوفاة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الكتاب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المؤلف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400" dirty="0" smtClean="0"/>
                        <a:t>القرن</a:t>
                      </a:r>
                      <a:endParaRPr lang="en-US" sz="2400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324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المختزن في علوم القرآن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أبو الحسن الأشعري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الرابع</a:t>
                      </a:r>
                      <a:endParaRPr lang="en-US" sz="2000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387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الأمد في علوم القرآن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عبيد الله </a:t>
                      </a:r>
                      <a:r>
                        <a:rPr lang="ar-SA" b="1" dirty="0" err="1" smtClean="0"/>
                        <a:t>الأسدي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الرابع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388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الاستغناء في علوم القرآن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محمد بن علي </a:t>
                      </a:r>
                      <a:r>
                        <a:rPr lang="ar-SA" b="1" dirty="0" err="1" smtClean="0"/>
                        <a:t>الأفودي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الرابع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597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المجتبى في علوم القرآن - المجتبى من المجتبى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ابن </a:t>
                      </a:r>
                      <a:r>
                        <a:rPr lang="ar-SA" b="1" dirty="0" err="1" smtClean="0"/>
                        <a:t>الجوزي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السادس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625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الجامع </a:t>
                      </a:r>
                      <a:r>
                        <a:rPr lang="ar-SA" b="1" dirty="0" err="1" smtClean="0"/>
                        <a:t>الحريز</a:t>
                      </a:r>
                      <a:r>
                        <a:rPr lang="ar-SA" b="1" dirty="0" smtClean="0"/>
                        <a:t> الحاوي لعلوم كتاب الله العزيز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err="1" smtClean="0"/>
                        <a:t>القزويني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السابع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665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المرشد الوجيز إلى</a:t>
                      </a:r>
                      <a:r>
                        <a:rPr lang="ar-SA" b="1" baseline="0" dirty="0" smtClean="0"/>
                        <a:t> علوم تتعلق بالكتاب العزيز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أبو شامة المقدسي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السابع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794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البرهان في علوم القرآن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بدر الدين </a:t>
                      </a:r>
                      <a:r>
                        <a:rPr lang="ar-SA" b="1" dirty="0" err="1" smtClean="0"/>
                        <a:t>الزركشي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الثامن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728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مقدمة في أصول التفسير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ابن تيمية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الثامن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ـــــــــ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الفوائد الجميلة على الآيات الجليلة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أبو علي الحسين </a:t>
                      </a:r>
                      <a:r>
                        <a:rPr lang="ar-SA" b="1" dirty="0" err="1" smtClean="0"/>
                        <a:t>الرجراجي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التاسع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911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التحبير في علوم التفسير -</a:t>
                      </a:r>
                      <a:r>
                        <a:rPr lang="ar-SA" b="1" baseline="0" dirty="0" smtClean="0"/>
                        <a:t> </a:t>
                      </a:r>
                      <a:r>
                        <a:rPr lang="ar-SA" b="1" dirty="0" smtClean="0"/>
                        <a:t>الإتقان في علوم القرآن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جلال الدين السيوطي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العاشر 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1176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الفوز الكبير في أصول التفسير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ولي الله </a:t>
                      </a:r>
                      <a:r>
                        <a:rPr lang="ar-SA" b="1" dirty="0" err="1" smtClean="0"/>
                        <a:t>الدهلوي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العاشر </a:t>
                      </a:r>
                      <a:endParaRPr lang="en-US" b="1" dirty="0"/>
                    </a:p>
                  </a:txBody>
                  <a:tcPr/>
                </a:tc>
              </a:tr>
              <a:tr h="445113"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1150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الزيادة والإحسان في علوم القرآن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ابن عقيلة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 smtClean="0"/>
                        <a:t>العاشر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ar-SA" sz="3200" dirty="0" smtClean="0"/>
              <a:t>( المؤلفات في علوم القرآن بمعناه المدون في العصر الحديث )</a:t>
            </a:r>
            <a:endParaRPr lang="en-US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55766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696518"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الكتاب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800" dirty="0" smtClean="0"/>
                        <a:t>المؤلف</a:t>
                      </a:r>
                      <a:endParaRPr lang="en-US" sz="2800" dirty="0"/>
                    </a:p>
                  </a:txBody>
                  <a:tcPr/>
                </a:tc>
              </a:tr>
              <a:tr h="696518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مناهل</a:t>
                      </a:r>
                      <a:r>
                        <a:rPr lang="ar-SA" sz="2000" b="1" baseline="0" dirty="0" smtClean="0"/>
                        <a:t> العرفان في علوم القرآن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الشيخ محمد عبد العظيم </a:t>
                      </a:r>
                      <a:r>
                        <a:rPr lang="ar-SA" sz="2000" b="1" dirty="0" err="1" smtClean="0"/>
                        <a:t>الزرقاني</a:t>
                      </a:r>
                      <a:r>
                        <a:rPr lang="ar-SA" sz="2000" b="1" dirty="0" smtClean="0"/>
                        <a:t> </a:t>
                      </a:r>
                      <a:endParaRPr lang="en-US" sz="2000" b="1" dirty="0"/>
                    </a:p>
                  </a:txBody>
                  <a:tcPr/>
                </a:tc>
              </a:tr>
              <a:tr h="696518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المدخل لدراسة القرآن الكريم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الدكتور محمد أبو </a:t>
                      </a:r>
                      <a:r>
                        <a:rPr lang="ar-SA" sz="2000" b="1" dirty="0" err="1" smtClean="0"/>
                        <a:t>شهبة</a:t>
                      </a:r>
                      <a:endParaRPr lang="en-US" sz="2000" b="1" dirty="0"/>
                    </a:p>
                  </a:txBody>
                  <a:tcPr/>
                </a:tc>
              </a:tr>
              <a:tr h="696518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مباحث في علوم القرآن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الدكتور صبحي صالح</a:t>
                      </a:r>
                      <a:endParaRPr lang="en-US" sz="2000" b="1" dirty="0"/>
                    </a:p>
                  </a:txBody>
                  <a:tcPr/>
                </a:tc>
              </a:tr>
              <a:tr h="696518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مباحث في علوم القرآن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err="1" smtClean="0"/>
                        <a:t>الشيخي</a:t>
                      </a:r>
                      <a:r>
                        <a:rPr lang="ar-SA" sz="2000" b="1" dirty="0" smtClean="0"/>
                        <a:t> مناع القطان</a:t>
                      </a:r>
                      <a:endParaRPr lang="en-US" sz="2000" b="1" dirty="0"/>
                    </a:p>
                  </a:txBody>
                  <a:tcPr/>
                </a:tc>
              </a:tr>
              <a:tr h="696518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التبيان لبعض المباحث المتعلقة بالقرآن على طريقة الإتقان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الشيخ طاهر الجزائري</a:t>
                      </a:r>
                      <a:endParaRPr lang="en-US" sz="2000" b="1" dirty="0"/>
                    </a:p>
                  </a:txBody>
                  <a:tcPr/>
                </a:tc>
              </a:tr>
              <a:tr h="696518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منهج الفرقان في علوم القرآن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الشيخ محمد علي سلامة</a:t>
                      </a:r>
                      <a:endParaRPr lang="en-US" sz="2000" b="1" dirty="0"/>
                    </a:p>
                  </a:txBody>
                  <a:tcPr/>
                </a:tc>
              </a:tr>
              <a:tr h="696518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علوم القرآن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الدكتور عدنان </a:t>
                      </a:r>
                      <a:r>
                        <a:rPr lang="ar-SA" sz="2000" b="1" dirty="0" err="1" smtClean="0"/>
                        <a:t>زرزور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/>
          </a:p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فضائـــل القـــرآن الكريـــــم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فضائلة</a:t>
            </a:r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العامة /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r">
              <a:buNone/>
            </a:pPr>
            <a:r>
              <a:rPr lang="ar-SA" dirty="0" smtClean="0"/>
              <a:t>- فضل القرآن في القرآن ..</a:t>
            </a:r>
          </a:p>
          <a:p>
            <a:pPr algn="r">
              <a:buNone/>
            </a:pPr>
            <a:r>
              <a:rPr lang="ar-SA" dirty="0" smtClean="0"/>
              <a:t>- فضل القرآن في السنة النبوية ..</a:t>
            </a:r>
          </a:p>
          <a:p>
            <a:pPr algn="r">
              <a:buNone/>
            </a:pPr>
            <a:r>
              <a:rPr lang="ar-SA" dirty="0" smtClean="0"/>
              <a:t>- فضائل بعض سورة وآياته ..</a:t>
            </a:r>
          </a:p>
          <a:p>
            <a:pPr algn="r">
              <a:buNone/>
            </a:pPr>
            <a:r>
              <a:rPr lang="ar-SA" dirty="0" smtClean="0"/>
              <a:t>- فضل تلاوته ..</a:t>
            </a:r>
          </a:p>
          <a:p>
            <a:pPr algn="r">
              <a:buNone/>
            </a:pPr>
            <a:r>
              <a:rPr lang="ar-SA" dirty="0" smtClean="0"/>
              <a:t>- فضل استماعه ..</a:t>
            </a:r>
          </a:p>
          <a:p>
            <a:pPr algn="r">
              <a:buNone/>
            </a:pPr>
            <a:r>
              <a:rPr lang="ar-SA" dirty="0" smtClean="0"/>
              <a:t>- فضل الاجتماع لدراسته..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C0066"/>
                </a:solidFill>
              </a:rPr>
              <a:t>تعريف علوم القرآن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علوم القرآن مركب أضافي يتكون من كلمتين (علوم ) </a:t>
            </a:r>
          </a:p>
          <a:p>
            <a:pPr algn="r">
              <a:buNone/>
            </a:pPr>
            <a:r>
              <a:rPr lang="ar-SA" dirty="0" smtClean="0"/>
              <a:t>و(القرآن).</a:t>
            </a:r>
          </a:p>
          <a:p>
            <a:pPr algn="r">
              <a:buNone/>
            </a:pPr>
            <a:r>
              <a:rPr lang="ar-SA" dirty="0" smtClean="0">
                <a:solidFill>
                  <a:srgbClr val="CC0066"/>
                </a:solidFill>
              </a:rPr>
              <a:t>تعريف العلوم </a:t>
            </a:r>
            <a:r>
              <a:rPr lang="ar-SA" dirty="0" smtClean="0"/>
              <a:t>/</a:t>
            </a:r>
          </a:p>
          <a:p>
            <a:pPr algn="r">
              <a:buNone/>
            </a:pPr>
            <a:r>
              <a:rPr lang="ar-SA" dirty="0" smtClean="0"/>
              <a:t>العلم هو نقيض الجهل ويراد </a:t>
            </a:r>
            <a:r>
              <a:rPr lang="ar-SA" dirty="0" err="1" smtClean="0"/>
              <a:t>به</a:t>
            </a:r>
            <a:r>
              <a:rPr lang="ar-SA" dirty="0" smtClean="0"/>
              <a:t> إدراك الشيء بحقيقته ..</a:t>
            </a:r>
          </a:p>
          <a:p>
            <a:pPr algn="r">
              <a:buNone/>
            </a:pPr>
            <a:r>
              <a:rPr lang="ar-SA" dirty="0" smtClean="0">
                <a:solidFill>
                  <a:srgbClr val="CC0066"/>
                </a:solidFill>
              </a:rPr>
              <a:t>تعريف القرآن لغة </a:t>
            </a:r>
            <a:r>
              <a:rPr lang="ar-SA" dirty="0" smtClean="0"/>
              <a:t>/</a:t>
            </a:r>
          </a:p>
          <a:p>
            <a:pPr algn="r">
              <a:buNone/>
            </a:pPr>
            <a:r>
              <a:rPr lang="ar-SA" dirty="0" smtClean="0"/>
              <a:t>اتفق العلماء على أن القرآن اسم لكن اختلفوا بشأنه اسماً جامدا أو مشتقاً ..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err="1" smtClean="0">
                <a:solidFill>
                  <a:srgbClr val="FFCCFF"/>
                </a:solidFill>
              </a:rPr>
              <a:t>أدآب</a:t>
            </a:r>
            <a:r>
              <a:rPr lang="ar-SA" sz="4000" dirty="0" smtClean="0">
                <a:solidFill>
                  <a:srgbClr val="FFCCFF"/>
                </a:solidFill>
              </a:rPr>
              <a:t> التلاوة والاستماع </a:t>
            </a:r>
            <a:r>
              <a:rPr lang="ar-SA" sz="4000" dirty="0"/>
              <a:t>/</a:t>
            </a:r>
            <a:r>
              <a:rPr lang="ar-SA" sz="4000" dirty="0" smtClean="0"/>
              <a:t> </a:t>
            </a:r>
            <a:endParaRPr lang="en-US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535785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dirty="0" smtClean="0">
                <a:solidFill>
                  <a:schemeClr val="tx1">
                    <a:lumMod val="75000"/>
                  </a:schemeClr>
                </a:solidFill>
              </a:rPr>
              <a:t>التلاوة :-</a:t>
            </a:r>
          </a:p>
          <a:p>
            <a:pPr algn="r">
              <a:buNone/>
            </a:pPr>
            <a:r>
              <a:rPr lang="ar-SA" dirty="0">
                <a:solidFill>
                  <a:srgbClr val="FFCCFF"/>
                </a:solidFill>
              </a:rPr>
              <a:t>*</a:t>
            </a:r>
            <a:r>
              <a:rPr lang="ar-SA" dirty="0" smtClean="0"/>
              <a:t> الطهارة .</a:t>
            </a:r>
          </a:p>
          <a:p>
            <a:pPr algn="r">
              <a:buNone/>
            </a:pPr>
            <a:r>
              <a:rPr lang="ar-SA" dirty="0" smtClean="0">
                <a:solidFill>
                  <a:srgbClr val="FFCCFF"/>
                </a:solidFill>
              </a:rPr>
              <a:t>*</a:t>
            </a:r>
            <a:r>
              <a:rPr lang="ar-SA" dirty="0" smtClean="0"/>
              <a:t> أن يستوي قاعداً تأدباً مع القرآن .</a:t>
            </a:r>
          </a:p>
          <a:p>
            <a:pPr algn="r">
              <a:buNone/>
            </a:pPr>
            <a:r>
              <a:rPr lang="ar-SA" dirty="0">
                <a:solidFill>
                  <a:srgbClr val="FFCCFF"/>
                </a:solidFill>
              </a:rPr>
              <a:t>*</a:t>
            </a:r>
            <a:r>
              <a:rPr lang="ar-SA" dirty="0" smtClean="0"/>
              <a:t> أن </a:t>
            </a:r>
            <a:r>
              <a:rPr lang="ar-SA" dirty="0" err="1" smtClean="0"/>
              <a:t>يستعذ</a:t>
            </a:r>
            <a:r>
              <a:rPr lang="ar-SA" dirty="0" smtClean="0"/>
              <a:t> بالله من الشيطان الرجيم ويقرأ البسملة عند الابتداء </a:t>
            </a:r>
          </a:p>
          <a:p>
            <a:pPr algn="r">
              <a:buNone/>
            </a:pPr>
            <a:r>
              <a:rPr lang="ar-SA" dirty="0" smtClean="0"/>
              <a:t>بتلاوته القرآن .</a:t>
            </a:r>
          </a:p>
          <a:p>
            <a:pPr algn="r">
              <a:buNone/>
            </a:pPr>
            <a:r>
              <a:rPr lang="ar-SA" dirty="0" smtClean="0">
                <a:solidFill>
                  <a:srgbClr val="FFCCFF"/>
                </a:solidFill>
              </a:rPr>
              <a:t>*</a:t>
            </a:r>
            <a:r>
              <a:rPr lang="ar-SA" dirty="0" smtClean="0"/>
              <a:t> وأن يرتل القرآن ترتيلاً .</a:t>
            </a:r>
          </a:p>
          <a:p>
            <a:pPr algn="r">
              <a:buNone/>
            </a:pPr>
            <a:r>
              <a:rPr lang="ar-SA" dirty="0" smtClean="0">
                <a:solidFill>
                  <a:srgbClr val="FFCCFF"/>
                </a:solidFill>
              </a:rPr>
              <a:t>*</a:t>
            </a:r>
            <a:r>
              <a:rPr lang="ar-SA" dirty="0" smtClean="0"/>
              <a:t> أن يقرأ بتدبر وتمعن وفهم لما يتلوه .</a:t>
            </a:r>
          </a:p>
          <a:p>
            <a:pPr algn="r">
              <a:buNone/>
            </a:pPr>
            <a:r>
              <a:rPr lang="ar-SA" dirty="0" smtClean="0">
                <a:solidFill>
                  <a:schemeClr val="tx1">
                    <a:lumMod val="75000"/>
                  </a:schemeClr>
                </a:solidFill>
              </a:rPr>
              <a:t>الاستماع :-</a:t>
            </a:r>
          </a:p>
          <a:p>
            <a:pPr algn="r">
              <a:buNone/>
            </a:pPr>
            <a:r>
              <a:rPr lang="ar-SA" dirty="0" smtClean="0">
                <a:solidFill>
                  <a:srgbClr val="FFCCFF"/>
                </a:solidFill>
              </a:rPr>
              <a:t>*</a:t>
            </a:r>
            <a:r>
              <a:rPr lang="ar-SA" dirty="0" smtClean="0"/>
              <a:t> الإنصات وترك الكلام والضحك والخشوع عند سماع القرآن واستحضار القلب .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SA" dirty="0"/>
          </a:p>
          <a:p>
            <a:pPr>
              <a:buNone/>
            </a:pPr>
            <a:endParaRPr lang="ar-SA" dirty="0" smtClean="0"/>
          </a:p>
          <a:p>
            <a:pPr algn="ctr">
              <a:buNone/>
            </a:pPr>
            <a:r>
              <a:rPr lang="ar-S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rPr>
              <a:t>خصـائص القــــرآن الكريــــم 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/>
          </a:bodyPr>
          <a:lstStyle/>
          <a:p>
            <a:pPr algn="r"/>
            <a:r>
              <a:rPr lang="ar-SA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3600" dirty="0" smtClean="0">
                <a:solidFill>
                  <a:schemeClr val="tx1">
                    <a:lumMod val="75000"/>
                  </a:schemeClr>
                </a:solidFill>
              </a:rPr>
              <a:t>أولاَ / </a:t>
            </a:r>
            <a:r>
              <a:rPr lang="ar-SA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خصائص تتعلق بفضله وشرفة ومكانته :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dirty="0" smtClean="0"/>
              <a:t>1- فضله .</a:t>
            </a:r>
          </a:p>
          <a:p>
            <a:pPr algn="r">
              <a:buNone/>
            </a:pPr>
            <a:r>
              <a:rPr lang="ar-SA" dirty="0" smtClean="0"/>
              <a:t>2- شفاعته لأهله يوم القيامة .</a:t>
            </a:r>
          </a:p>
          <a:p>
            <a:pPr algn="r">
              <a:buNone/>
            </a:pPr>
            <a:r>
              <a:rPr lang="ar-SA" dirty="0" smtClean="0"/>
              <a:t>3- القرآن شفاء .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>
                <a:solidFill>
                  <a:schemeClr val="tx1">
                    <a:lumMod val="75000"/>
                  </a:schemeClr>
                </a:solidFill>
              </a:rPr>
              <a:t>ثانياً / </a:t>
            </a:r>
            <a:r>
              <a:rPr lang="ar-S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خصائص تتعلق بأسلوبه ولغته :</a:t>
            </a:r>
          </a:p>
          <a:p>
            <a:pPr algn="r">
              <a:buNone/>
            </a:pPr>
            <a:r>
              <a:rPr lang="ar-SA" dirty="0" smtClean="0"/>
              <a:t>1- أنه لا يعلو على إفهام العامة ولا يقصر عن مطالب الخاصة.</a:t>
            </a:r>
          </a:p>
          <a:p>
            <a:pPr algn="r">
              <a:buNone/>
            </a:pPr>
            <a:r>
              <a:rPr lang="ar-SA" dirty="0" smtClean="0"/>
              <a:t>2- تصوير القرآن للمعاني 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143008"/>
          </a:xfrm>
        </p:spPr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tx1">
                    <a:lumMod val="75000"/>
                  </a:schemeClr>
                </a:solidFill>
              </a:rPr>
              <a:t>ثالثاً / </a:t>
            </a:r>
            <a:r>
              <a:rPr lang="ar-SA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خصائصه العامة :-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pPr algn="r">
              <a:buNone/>
            </a:pPr>
            <a:r>
              <a:rPr lang="ar-SA" dirty="0" smtClean="0"/>
              <a:t>1- حفظه في الصدور.</a:t>
            </a:r>
          </a:p>
          <a:p>
            <a:pPr algn="r">
              <a:buNone/>
            </a:pPr>
            <a:r>
              <a:rPr lang="ar-SA" dirty="0" smtClean="0"/>
              <a:t>2- اتصال السند .</a:t>
            </a:r>
          </a:p>
          <a:p>
            <a:pPr algn="r">
              <a:buNone/>
            </a:pPr>
            <a:r>
              <a:rPr lang="ar-SA" dirty="0" smtClean="0"/>
              <a:t>3- أنه لا يمسه إلا المطهرون .</a:t>
            </a:r>
          </a:p>
          <a:p>
            <a:pPr algn="r">
              <a:buNone/>
            </a:pPr>
            <a:r>
              <a:rPr lang="ar-SA" dirty="0" smtClean="0"/>
              <a:t>4- أن الله تعهد بحفظه إلى يوم القيامة . 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ar-SA" dirty="0" smtClean="0">
                <a:solidFill>
                  <a:srgbClr val="CC0066"/>
                </a:solidFill>
              </a:rPr>
              <a:t> 1) </a:t>
            </a:r>
            <a:r>
              <a:rPr lang="ar-SA" dirty="0" smtClean="0"/>
              <a:t>فذهب بعض من جماعة العلماء إلى انه أسماً جامداً..</a:t>
            </a:r>
          </a:p>
          <a:p>
            <a:pPr algn="r">
              <a:buNone/>
            </a:pPr>
            <a:r>
              <a:rPr lang="ar-SA" dirty="0"/>
              <a:t> </a:t>
            </a:r>
            <a:r>
              <a:rPr lang="ar-SA" dirty="0" smtClean="0">
                <a:solidFill>
                  <a:srgbClr val="CC0066"/>
                </a:solidFill>
              </a:rPr>
              <a:t>2) </a:t>
            </a:r>
            <a:r>
              <a:rPr lang="ar-SA" dirty="0" smtClean="0"/>
              <a:t>وذهبت طائفة إلى أن هذا الاسم مشتق فافترقوا </a:t>
            </a:r>
            <a:r>
              <a:rPr lang="ar-SA" dirty="0" err="1" smtClean="0"/>
              <a:t>الى</a:t>
            </a:r>
            <a:r>
              <a:rPr lang="ar-SA" dirty="0" smtClean="0"/>
              <a:t> فرقتين:-</a:t>
            </a:r>
          </a:p>
          <a:p>
            <a:pPr algn="r">
              <a:buNone/>
            </a:pPr>
            <a:r>
              <a:rPr lang="ar-SA" dirty="0" smtClean="0"/>
              <a:t> </a:t>
            </a:r>
            <a:r>
              <a:rPr lang="ar-SA" dirty="0" smtClean="0">
                <a:solidFill>
                  <a:srgbClr val="CC0066"/>
                </a:solidFill>
              </a:rPr>
              <a:t>الفرقة الأولى </a:t>
            </a:r>
            <a:r>
              <a:rPr lang="ar-SA" dirty="0" smtClean="0"/>
              <a:t>/ قالت أن النون أصلية في الكلمة  </a:t>
            </a:r>
          </a:p>
          <a:p>
            <a:pPr algn="r">
              <a:buNone/>
            </a:pPr>
            <a:r>
              <a:rPr lang="ar-SA" dirty="0" smtClean="0"/>
              <a:t>1- فقالت طائفة الأشعري أنه مشتق من قرنت الشيء بالشيء .</a:t>
            </a:r>
          </a:p>
          <a:p>
            <a:pPr algn="r">
              <a:buNone/>
            </a:pPr>
            <a:r>
              <a:rPr lang="ar-SA" dirty="0" smtClean="0"/>
              <a:t>2- وقالت طائفة الفراء انه مشتق من القرائن جمع قرينة . </a:t>
            </a:r>
            <a:r>
              <a:rPr lang="ar-SA" dirty="0" smtClean="0">
                <a:solidFill>
                  <a:srgbClr val="CC0066"/>
                </a:solidFill>
              </a:rPr>
              <a:t>الفرقة الثانية </a:t>
            </a:r>
            <a:r>
              <a:rPr lang="ar-SA" dirty="0" smtClean="0"/>
              <a:t>/ قالت الهمزة أصلية في الكلمة </a:t>
            </a:r>
          </a:p>
          <a:p>
            <a:pPr algn="r">
              <a:buNone/>
            </a:pPr>
            <a:r>
              <a:rPr lang="ar-SA" dirty="0" smtClean="0"/>
              <a:t>1- فقالت طائفة </a:t>
            </a:r>
            <a:r>
              <a:rPr lang="ar-SA" dirty="0" err="1" smtClean="0"/>
              <a:t>اللحياني</a:t>
            </a:r>
            <a:r>
              <a:rPr lang="ar-SA" dirty="0" smtClean="0"/>
              <a:t> أن القرآن مصدر مهموز بوزن الغفران .</a:t>
            </a:r>
          </a:p>
          <a:p>
            <a:pPr algn="r">
              <a:buNone/>
            </a:pPr>
            <a:r>
              <a:rPr lang="ar-SA" dirty="0" smtClean="0"/>
              <a:t>2- وقالت طائفة الزجاج أنه وصف مشتق من القرء بمعنى الجمع .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571472" y="2143116"/>
            <a:ext cx="7929618" cy="21431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b="1" dirty="0" smtClean="0">
                <a:solidFill>
                  <a:srgbClr val="0070C0"/>
                </a:solidFill>
              </a:rPr>
              <a:t>ولعل الراجح هو ما ذهب إليه </a:t>
            </a:r>
            <a:r>
              <a:rPr lang="ar-SA" sz="3200" b="1" dirty="0" err="1" smtClean="0">
                <a:solidFill>
                  <a:srgbClr val="0070C0"/>
                </a:solidFill>
              </a:rPr>
              <a:t>اللحياني</a:t>
            </a:r>
            <a:r>
              <a:rPr lang="ar-SA" sz="3200" b="1" dirty="0" smtClean="0">
                <a:solidFill>
                  <a:srgbClr val="0070C0"/>
                </a:solidFill>
              </a:rPr>
              <a:t> والزجاج أن الهمزة أصلية وأن لفظ القرآن مهموز ..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تعريف القرآن اصطلاحاً /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>
                <a:solidFill>
                  <a:srgbClr val="00B050"/>
                </a:solidFill>
              </a:rPr>
              <a:t> </a:t>
            </a:r>
          </a:p>
          <a:p>
            <a:pPr algn="r">
              <a:buNone/>
            </a:pPr>
            <a:r>
              <a:rPr lang="ar-SA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هو كلام الله تعالى المنزل على محمد صلى الله عليه وسلم المنقول بالتواتر المتعبد بتلاوته </a:t>
            </a:r>
            <a:r>
              <a:rPr lang="ar-SA" dirty="0" smtClean="0"/>
              <a:t>..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3200" dirty="0" smtClean="0"/>
              <a:t>( الفروق بين القرآن والحديث القدسي ) </a:t>
            </a:r>
            <a:endParaRPr lang="en-US" sz="32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357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685"/>
                <a:gridCol w="4286280"/>
                <a:gridCol w="500035"/>
              </a:tblGrid>
              <a:tr h="892973">
                <a:tc>
                  <a:txBody>
                    <a:bodyPr/>
                    <a:lstStyle/>
                    <a:p>
                      <a:pPr algn="ctr"/>
                      <a:r>
                        <a:rPr lang="ar-SA" sz="3200" dirty="0" smtClean="0">
                          <a:solidFill>
                            <a:schemeClr val="tx1"/>
                          </a:solidFill>
                        </a:rPr>
                        <a:t>الحديث القدسي..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3200" baseline="0" dirty="0" smtClean="0">
                          <a:solidFill>
                            <a:schemeClr val="tx1"/>
                          </a:solidFill>
                        </a:rPr>
                        <a:t>القرآن..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892973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أما</a:t>
                      </a:r>
                      <a:r>
                        <a:rPr lang="ar-SA" sz="2000" b="1" baseline="0" dirty="0" smtClean="0"/>
                        <a:t> الحديث القدسي فمعناه من الله أما لفظه فاختلف فيه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القرآن</a:t>
                      </a:r>
                      <a:r>
                        <a:rPr lang="ar-SA" sz="2000" b="1" baseline="0" dirty="0" smtClean="0"/>
                        <a:t> من عند الله لفظاً ومعنى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 smtClean="0"/>
                    </a:p>
                    <a:p>
                      <a:pPr algn="ctr"/>
                      <a:r>
                        <a:rPr lang="ar-SA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892973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أما الحديث القدسي فينسب لله نسبة إنشاء مضافاَ إلى الرسول صلى الله عليه وسلم نسبة إخبار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القرآن لا ينسب إلا لله تعالى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 smtClean="0"/>
                    </a:p>
                    <a:p>
                      <a:pPr algn="ctr"/>
                      <a:r>
                        <a:rPr lang="ar-SA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892973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أما</a:t>
                      </a:r>
                      <a:r>
                        <a:rPr lang="ar-SA" sz="2000" b="1" baseline="0" dirty="0" smtClean="0"/>
                        <a:t> الحديث القدسي فيمسه الطاهر وغيره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القرآن لا يمسه إلا المطهرون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 smtClean="0"/>
                    </a:p>
                    <a:p>
                      <a:pPr algn="ctr"/>
                      <a:r>
                        <a:rPr lang="ar-SA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892973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أما الحديث القدسي فلا تحرم روايته بالمعنى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القرآن</a:t>
                      </a:r>
                      <a:r>
                        <a:rPr lang="ar-SA" sz="2000" b="1" baseline="0" dirty="0" smtClean="0"/>
                        <a:t> تحرم روايته بالمعنى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 smtClean="0"/>
                    </a:p>
                    <a:p>
                      <a:pPr algn="ctr"/>
                      <a:r>
                        <a:rPr lang="ar-SA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892973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أما الحديث القدسي لا يشرع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/>
                        <a:t>يشرع الجمع بين</a:t>
                      </a:r>
                      <a:r>
                        <a:rPr lang="ar-SA" sz="2000" b="1" baseline="0" dirty="0" smtClean="0"/>
                        <a:t> الاستعاذة والبسملة عند تلاوته القرآن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dirty="0" smtClean="0"/>
                    </a:p>
                    <a:p>
                      <a:pPr algn="ctr"/>
                      <a:r>
                        <a:rPr lang="ar-SA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من أسماء القرآن الكريم </a:t>
            </a:r>
            <a:r>
              <a:rPr lang="ar-SA" dirty="0" smtClean="0">
                <a:solidFill>
                  <a:schemeClr val="tx1">
                    <a:lumMod val="50000"/>
                  </a:schemeClr>
                </a:solidFill>
              </a:rPr>
              <a:t>/</a:t>
            </a:r>
          </a:p>
          <a:p>
            <a:pPr algn="r">
              <a:buNone/>
            </a:pPr>
            <a:r>
              <a:rPr lang="en-US" dirty="0" smtClean="0"/>
              <a:t>    </a:t>
            </a:r>
            <a:r>
              <a:rPr lang="ar-SA" dirty="0" smtClean="0"/>
              <a:t>القرآن – الكتاب – الذكر – الفرقان – النور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ومن صفات القرآن الكريم </a:t>
            </a:r>
            <a:r>
              <a:rPr lang="ar-SA" dirty="0" smtClean="0">
                <a:solidFill>
                  <a:schemeClr val="tx1">
                    <a:lumMod val="50000"/>
                  </a:schemeClr>
                </a:solidFill>
              </a:rPr>
              <a:t>/</a:t>
            </a:r>
          </a:p>
          <a:p>
            <a:pPr algn="r">
              <a:buNone/>
            </a:pPr>
            <a:r>
              <a:rPr lang="ar-SA" dirty="0" smtClean="0"/>
              <a:t>المبارك – هدى ورحمة – الكريم – الحكيم – الفصل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dirty="0" smtClean="0"/>
              <a:t/>
            </a:r>
            <a:br>
              <a:rPr lang="ar-SA" sz="2800" dirty="0" smtClean="0"/>
            </a:b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484784"/>
            <a:ext cx="8136904" cy="4641379"/>
          </a:xfrm>
        </p:spPr>
        <p:txBody>
          <a:bodyPr/>
          <a:lstStyle/>
          <a:p>
            <a:pPr algn="r">
              <a:buNone/>
            </a:pP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حكمة تعدد أسماء القرآن الكريم </a:t>
            </a:r>
            <a:r>
              <a:rPr lang="ar-SA" dirty="0" smtClean="0"/>
              <a:t>/</a:t>
            </a:r>
          </a:p>
          <a:p>
            <a:pPr algn="r">
              <a:buNone/>
            </a:pPr>
            <a:r>
              <a:rPr lang="ar-SA" dirty="0" smtClean="0"/>
              <a:t>يقول </a:t>
            </a:r>
            <a:r>
              <a:rPr lang="ar-SA" dirty="0" smtClean="0"/>
              <a:t>الفيروز آبادي </a:t>
            </a:r>
            <a:r>
              <a:rPr lang="ar-SA" dirty="0" smtClean="0"/>
              <a:t>- رحمة الله – اعلم أن كثرة الأسماء تدل على شرف المسمى أو كماله في أمر من الأمور ..</a:t>
            </a:r>
          </a:p>
          <a:p>
            <a:pPr algn="r">
              <a:buNone/>
            </a:pPr>
            <a:endParaRPr lang="ar-SA" dirty="0" smtClean="0"/>
          </a:p>
          <a:p>
            <a:pPr algn="r">
              <a:buNone/>
            </a:pP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مصدر أسماء القرآن الكريم </a:t>
            </a:r>
            <a:r>
              <a:rPr lang="ar-SA" dirty="0" smtClean="0"/>
              <a:t>/</a:t>
            </a:r>
          </a:p>
          <a:p>
            <a:pPr algn="r">
              <a:buNone/>
            </a:pPr>
            <a:r>
              <a:rPr lang="ar-SA" dirty="0" smtClean="0"/>
              <a:t>أسماء القرآن الكريم وصفاته </a:t>
            </a:r>
            <a:r>
              <a:rPr lang="ar-SA" dirty="0" smtClean="0"/>
              <a:t> </a:t>
            </a:r>
            <a:r>
              <a:rPr lang="ar-SA" dirty="0" err="1" smtClean="0"/>
              <a:t>توقيفية</a:t>
            </a:r>
            <a:r>
              <a:rPr lang="ar-SA" dirty="0" smtClean="0"/>
              <a:t> </a:t>
            </a:r>
            <a:r>
              <a:rPr lang="ar-SA" dirty="0" smtClean="0"/>
              <a:t>.. </a:t>
            </a:r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* </a:t>
            </a:r>
            <a:r>
              <a:rPr lang="ar-SA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الفرق بين المصحف والقرآن الكريم</a:t>
            </a:r>
            <a:r>
              <a:rPr lang="en-US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*</a:t>
            </a:r>
            <a:endParaRPr lang="en-US" sz="3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/>
              <a:t>المصحف ليس اسماً للقرآن ذاته أنما هو اسم للصحف التي كتب عليها القرآن , فالمصحف من عمل البشر وصناعتهم دون </a:t>
            </a:r>
          </a:p>
          <a:p>
            <a:pPr algn="r">
              <a:buNone/>
            </a:pPr>
            <a:r>
              <a:rPr lang="ar-SA" dirty="0" smtClean="0"/>
              <a:t>القرآن 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</a:t>
            </a:r>
          </a:p>
          <a:p>
            <a:pPr algn="r">
              <a:buNone/>
            </a:pPr>
            <a:r>
              <a:rPr lang="ar-SA" dirty="0" smtClean="0"/>
              <a:t>لا يصح أن يجمع لفظ القرآن لأن القرآن واحد لا يختلف في كل المصاحف أما المصاحف فيصح جمعه 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</a:t>
            </a:r>
          </a:p>
          <a:p>
            <a:pPr algn="r">
              <a:buNone/>
            </a:pPr>
            <a:r>
              <a:rPr lang="ar-SA" dirty="0" smtClean="0"/>
              <a:t>ومن ذلك لا يقال قرآن عثمان أو قرآن علي أما المصحف فيصح أن يقال مصحف عثمان ومصحف علي </a:t>
            </a:r>
            <a:r>
              <a:rPr lang="ar-S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..</a:t>
            </a:r>
            <a:r>
              <a:rPr lang="ar-SA" dirty="0" smtClean="0"/>
              <a:t>  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1314</Words>
  <Application>Microsoft Office PowerPoint</Application>
  <PresentationFormat>عرض على الشاشة (3:4)‏</PresentationFormat>
  <Paragraphs>391</Paragraphs>
  <Slides>23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سمة Office</vt:lpstr>
      <vt:lpstr>الشريحة 1</vt:lpstr>
      <vt:lpstr>تعريف علوم القرآن</vt:lpstr>
      <vt:lpstr>الشريحة 3</vt:lpstr>
      <vt:lpstr>الشريحة 4</vt:lpstr>
      <vt:lpstr> تعريف القرآن اصطلاحاً /</vt:lpstr>
      <vt:lpstr>( الفروق بين القرآن والحديث القدسي ) </vt:lpstr>
      <vt:lpstr>الشريحة 7</vt:lpstr>
      <vt:lpstr> </vt:lpstr>
      <vt:lpstr>* الفرق بين المصحف والقرآن الكريم *</vt:lpstr>
      <vt:lpstr>الشريحة 10</vt:lpstr>
      <vt:lpstr>ثمرة علوم القرآن الكريم :-</vt:lpstr>
      <vt:lpstr>الشريحة 12</vt:lpstr>
      <vt:lpstr>من مؤلفات علوم القرآن</vt:lpstr>
      <vt:lpstr>الشريحة 14</vt:lpstr>
      <vt:lpstr>الشريحة 15</vt:lpstr>
      <vt:lpstr>المؤلفات في علوم القرآن قديماً</vt:lpstr>
      <vt:lpstr>( المؤلفات في علوم القرآن بمعناه المدون في العصر الحديث )</vt:lpstr>
      <vt:lpstr>الشريحة 18</vt:lpstr>
      <vt:lpstr>فضائلة العامة /</vt:lpstr>
      <vt:lpstr>أدآب التلاوة والاستماع / </vt:lpstr>
      <vt:lpstr>الشريحة 21</vt:lpstr>
      <vt:lpstr> أولاَ / خصائص تتعلق بفضله وشرفة ومكانته :</vt:lpstr>
      <vt:lpstr>ثالثاً / خصائصه العامة :-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Customer</dc:creator>
  <cp:lastModifiedBy>user</cp:lastModifiedBy>
  <cp:revision>37</cp:revision>
  <dcterms:created xsi:type="dcterms:W3CDTF">2011-10-29T10:10:38Z</dcterms:created>
  <dcterms:modified xsi:type="dcterms:W3CDTF">2012-01-21T16:42:49Z</dcterms:modified>
</cp:coreProperties>
</file>