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62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62" d="100"/>
          <a:sy n="62" d="100"/>
        </p:scale>
        <p:origin x="-137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3D4A46-8922-4067-93C1-377FE18CFE95}" type="datetimeFigureOut">
              <a:rPr lang="ar-SA" smtClean="0"/>
              <a:pPr/>
              <a:t>08/06/1435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F99AB1-9762-4FA0-9E85-52693BA9D9AE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3D4A46-8922-4067-93C1-377FE18CFE95}" type="datetimeFigureOut">
              <a:rPr lang="ar-SA" smtClean="0"/>
              <a:pPr/>
              <a:t>08/06/1435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F99AB1-9762-4FA0-9E85-52693BA9D9AE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3D4A46-8922-4067-93C1-377FE18CFE95}" type="datetimeFigureOut">
              <a:rPr lang="ar-SA" smtClean="0"/>
              <a:pPr/>
              <a:t>08/06/1435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F99AB1-9762-4FA0-9E85-52693BA9D9AE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3D4A46-8922-4067-93C1-377FE18CFE95}" type="datetimeFigureOut">
              <a:rPr lang="ar-SA" smtClean="0"/>
              <a:pPr/>
              <a:t>08/06/1435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F99AB1-9762-4FA0-9E85-52693BA9D9AE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3D4A46-8922-4067-93C1-377FE18CFE95}" type="datetimeFigureOut">
              <a:rPr lang="ar-SA" smtClean="0"/>
              <a:pPr/>
              <a:t>08/06/1435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F99AB1-9762-4FA0-9E85-52693BA9D9AE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3D4A46-8922-4067-93C1-377FE18CFE95}" type="datetimeFigureOut">
              <a:rPr lang="ar-SA" smtClean="0"/>
              <a:pPr/>
              <a:t>08/06/1435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F99AB1-9762-4FA0-9E85-52693BA9D9AE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3D4A46-8922-4067-93C1-377FE18CFE95}" type="datetimeFigureOut">
              <a:rPr lang="ar-SA" smtClean="0"/>
              <a:pPr/>
              <a:t>08/06/1435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F99AB1-9762-4FA0-9E85-52693BA9D9AE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3D4A46-8922-4067-93C1-377FE18CFE95}" type="datetimeFigureOut">
              <a:rPr lang="ar-SA" smtClean="0"/>
              <a:pPr/>
              <a:t>08/06/1435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F99AB1-9762-4FA0-9E85-52693BA9D9AE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3D4A46-8922-4067-93C1-377FE18CFE95}" type="datetimeFigureOut">
              <a:rPr lang="ar-SA" smtClean="0"/>
              <a:pPr/>
              <a:t>08/06/1435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F99AB1-9762-4FA0-9E85-52693BA9D9AE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3D4A46-8922-4067-93C1-377FE18CFE95}" type="datetimeFigureOut">
              <a:rPr lang="ar-SA" smtClean="0"/>
              <a:pPr/>
              <a:t>08/06/1435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F99AB1-9762-4FA0-9E85-52693BA9D9AE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3D4A46-8922-4067-93C1-377FE18CFE95}" type="datetimeFigureOut">
              <a:rPr lang="ar-SA" smtClean="0"/>
              <a:pPr/>
              <a:t>08/06/1435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F99AB1-9762-4FA0-9E85-52693BA9D9AE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3D4A46-8922-4067-93C1-377FE18CFE95}" type="datetimeFigureOut">
              <a:rPr lang="ar-SA" smtClean="0"/>
              <a:pPr/>
              <a:t>08/06/1435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F99AB1-9762-4FA0-9E85-52693BA9D9AE}" type="slidenum">
              <a:rPr lang="ar-SA" smtClean="0"/>
              <a:pPr/>
              <a:t>‹#›</a:t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صورة 1" descr="تنزيل (21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0034" y="285728"/>
            <a:ext cx="3857652" cy="2889516"/>
          </a:xfrm>
          <a:prstGeom prst="rect">
            <a:avLst/>
          </a:prstGeom>
        </p:spPr>
      </p:pic>
      <p:pic>
        <p:nvPicPr>
          <p:cNvPr id="3" name="صورة 2" descr="images (7)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5786" y="3429000"/>
            <a:ext cx="3500462" cy="3040760"/>
          </a:xfrm>
          <a:prstGeom prst="rect">
            <a:avLst/>
          </a:prstGeom>
        </p:spPr>
      </p:pic>
      <p:pic>
        <p:nvPicPr>
          <p:cNvPr id="4" name="صورة 3" descr="تنزيل (23)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43438" y="285728"/>
            <a:ext cx="4143389" cy="521497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1"/>
          <p:cNvSpPr txBox="1"/>
          <p:nvPr/>
        </p:nvSpPr>
        <p:spPr>
          <a:xfrm>
            <a:off x="-142126" y="214290"/>
            <a:ext cx="9102235" cy="5570756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ar-SA" sz="2000" b="1" u="sng" dirty="0" smtClean="0">
                <a:solidFill>
                  <a:srgbClr val="FF0000"/>
                </a:solidFill>
              </a:rPr>
              <a:t>الإعلام المحلي وقضايا المجتمع : </a:t>
            </a:r>
          </a:p>
          <a:p>
            <a:endParaRPr lang="ar-SA" sz="2000" dirty="0"/>
          </a:p>
          <a:p>
            <a:r>
              <a:rPr lang="ar-SA" sz="2000" b="1" u="sng" dirty="0" smtClean="0">
                <a:solidFill>
                  <a:srgbClr val="FF0000"/>
                </a:solidFill>
              </a:rPr>
              <a:t>الإذاعات المحلية   المفهوم </a:t>
            </a:r>
            <a:r>
              <a:rPr lang="ar-SA" sz="2000" b="1" u="sng" dirty="0" err="1" smtClean="0">
                <a:solidFill>
                  <a:srgbClr val="FF0000"/>
                </a:solidFill>
              </a:rPr>
              <a:t>و</a:t>
            </a:r>
            <a:r>
              <a:rPr lang="ar-SA" sz="2000" b="1" u="sng" dirty="0" smtClean="0">
                <a:solidFill>
                  <a:srgbClr val="FF0000"/>
                </a:solidFill>
              </a:rPr>
              <a:t> الأهمية </a:t>
            </a:r>
          </a:p>
          <a:p>
            <a:endParaRPr lang="ar-SA" sz="2000" dirty="0"/>
          </a:p>
          <a:p>
            <a:r>
              <a:rPr lang="ar-SA" sz="2000" b="1" u="sng" dirty="0" smtClean="0">
                <a:solidFill>
                  <a:srgbClr val="FF0000"/>
                </a:solidFill>
              </a:rPr>
              <a:t>تعريف المجتمع المحلي : </a:t>
            </a:r>
          </a:p>
          <a:p>
            <a:endParaRPr lang="ar-SA" sz="2000" b="1" u="sng" dirty="0" smtClean="0">
              <a:solidFill>
                <a:srgbClr val="FF0000"/>
              </a:solidFill>
            </a:endParaRPr>
          </a:p>
          <a:p>
            <a:r>
              <a:rPr lang="ar-SA" sz="2400" dirty="0" smtClean="0"/>
              <a:t>المجتمع المحلي عبارة عن مجتمع محدد العدد  فوق ارض محددة المساحة يؤدي معظم أفراده</a:t>
            </a:r>
          </a:p>
          <a:p>
            <a:r>
              <a:rPr lang="ar-SA" sz="2400" dirty="0" smtClean="0"/>
              <a:t> نشاطا اقتصاديا محددا وقد يكون النشاط الرئيسي تجاريا فيصبح المجتمع تجاريا وقد يكون</a:t>
            </a:r>
          </a:p>
          <a:p>
            <a:r>
              <a:rPr lang="ar-SA" sz="2400" dirty="0" smtClean="0"/>
              <a:t> النشاط  الرئيسي حرفيا   وهكذا ينسب المجتمع إلى الحرفة </a:t>
            </a:r>
            <a:r>
              <a:rPr lang="ar-SA" sz="2400" dirty="0" err="1" smtClean="0"/>
              <a:t>او</a:t>
            </a:r>
            <a:r>
              <a:rPr lang="ar-SA" sz="2400" dirty="0" smtClean="0"/>
              <a:t> النشاط الذي يمارسه معظم </a:t>
            </a:r>
          </a:p>
          <a:p>
            <a:r>
              <a:rPr lang="ar-SA" sz="2400" dirty="0" smtClean="0"/>
              <a:t>أفراده كحرفه رئيسية او كنشاط  </a:t>
            </a:r>
            <a:endParaRPr lang="en-US" sz="2400" dirty="0" smtClean="0"/>
          </a:p>
          <a:p>
            <a:r>
              <a:rPr lang="ar-SA" sz="2400" dirty="0" smtClean="0"/>
              <a:t>يعيش</a:t>
            </a:r>
            <a:r>
              <a:rPr lang="en-US" sz="2400" dirty="0"/>
              <a:t> </a:t>
            </a:r>
            <a:r>
              <a:rPr lang="ar-SA" sz="2400" dirty="0" smtClean="0"/>
              <a:t>ونفي </a:t>
            </a:r>
            <a:r>
              <a:rPr lang="ar-SA" sz="2400" dirty="0" smtClean="0"/>
              <a:t>بقعة ارض ذات حدود جغرافية او ادارية محددة </a:t>
            </a:r>
          </a:p>
          <a:p>
            <a:endParaRPr lang="ar-SA" sz="2400" dirty="0"/>
          </a:p>
          <a:p>
            <a:pPr>
              <a:buFont typeface="Arial" pitchFamily="34" charset="0"/>
              <a:buChar char="•"/>
            </a:pPr>
            <a:r>
              <a:rPr lang="ar-SA" sz="2400" dirty="0" smtClean="0"/>
              <a:t> لكل فرد دور في المجتمع </a:t>
            </a:r>
          </a:p>
          <a:p>
            <a:endParaRPr lang="ar-SA" sz="2400" dirty="0"/>
          </a:p>
          <a:p>
            <a:pPr>
              <a:buFont typeface="Arial" pitchFamily="34" charset="0"/>
              <a:buChar char="•"/>
            </a:pPr>
            <a:r>
              <a:rPr lang="ar-SA" sz="2400" dirty="0" smtClean="0"/>
              <a:t> حياة مشتركة  ( نظام اجتماعي مشترك ) </a:t>
            </a:r>
          </a:p>
          <a:p>
            <a:r>
              <a:rPr lang="ar-SA" sz="2000" dirty="0"/>
              <a:t> </a:t>
            </a:r>
          </a:p>
        </p:txBody>
      </p:sp>
      <p:sp>
        <p:nvSpPr>
          <p:cNvPr id="3" name="مربع نص 2"/>
          <p:cNvSpPr txBox="1"/>
          <p:nvPr/>
        </p:nvSpPr>
        <p:spPr>
          <a:xfrm>
            <a:off x="3829741" y="5214950"/>
            <a:ext cx="4831837" cy="1200329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pPr algn="r">
              <a:buFont typeface="Arial" pitchFamily="34" charset="0"/>
              <a:buChar char="•"/>
            </a:pPr>
            <a:r>
              <a:rPr lang="ar-SA" sz="2400" dirty="0" smtClean="0"/>
              <a:t>حياة مشتركة  لها خصائص تميزها عن غيرها </a:t>
            </a:r>
          </a:p>
          <a:p>
            <a:pPr algn="r"/>
            <a:endParaRPr lang="ar-SA" sz="2400" dirty="0"/>
          </a:p>
          <a:p>
            <a:pPr algn="r">
              <a:buFont typeface="Arial" pitchFamily="34" charset="0"/>
              <a:buChar char="•"/>
            </a:pPr>
            <a:r>
              <a:rPr lang="ar-SA" sz="2400" dirty="0" smtClean="0"/>
              <a:t>أهداف اجتماعية مشتركة </a:t>
            </a:r>
            <a:endParaRPr lang="ar-SA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مربع نص 2"/>
          <p:cNvSpPr txBox="1"/>
          <p:nvPr/>
        </p:nvSpPr>
        <p:spPr>
          <a:xfrm>
            <a:off x="357158" y="428604"/>
            <a:ext cx="8612351" cy="415498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u="sng" dirty="0" smtClean="0">
                <a:solidFill>
                  <a:srgbClr val="FF0000"/>
                </a:solidFill>
              </a:rPr>
              <a:t>سمات المجتمع المحلي : </a:t>
            </a:r>
          </a:p>
          <a:p>
            <a:endParaRPr lang="ar-SA" sz="2400" dirty="0"/>
          </a:p>
          <a:p>
            <a:r>
              <a:rPr lang="ar-SA" sz="2400" dirty="0" smtClean="0"/>
              <a:t>1- مجموعة من الأفراد يقيمون في منطقة جغرافية معينة </a:t>
            </a:r>
          </a:p>
          <a:p>
            <a:endParaRPr lang="ar-SA" sz="2400" dirty="0"/>
          </a:p>
          <a:p>
            <a:r>
              <a:rPr lang="ar-SA" sz="2400" dirty="0" smtClean="0"/>
              <a:t>2- تسود بينهم قيم وعادات </a:t>
            </a:r>
            <a:r>
              <a:rPr lang="ar-SA" sz="2400" dirty="0" err="1" smtClean="0"/>
              <a:t>و</a:t>
            </a:r>
            <a:r>
              <a:rPr lang="ar-SA" sz="2400" dirty="0" smtClean="0"/>
              <a:t> تقاليد وسلوكيات </a:t>
            </a:r>
            <a:r>
              <a:rPr lang="ar-SA" sz="2400" dirty="0" err="1" smtClean="0"/>
              <a:t>و</a:t>
            </a:r>
            <a:r>
              <a:rPr lang="ar-SA" sz="2400" dirty="0" smtClean="0"/>
              <a:t> ثقافة واحدة </a:t>
            </a:r>
          </a:p>
          <a:p>
            <a:endParaRPr lang="ar-SA" sz="2400" dirty="0"/>
          </a:p>
          <a:p>
            <a:r>
              <a:rPr lang="ar-SA" sz="2400" dirty="0" smtClean="0"/>
              <a:t>3- يمارس أغلب أفراد هذا المجتمع نشاطا رئيسا بالإضافة إلى الأنشطة الأخرى المرتبطة بخدمة هذا النشاط الرئيسي </a:t>
            </a:r>
          </a:p>
          <a:p>
            <a:endParaRPr lang="ar-SA" sz="2400" dirty="0"/>
          </a:p>
          <a:p>
            <a:r>
              <a:rPr lang="ar-SA" sz="2400" dirty="0" smtClean="0"/>
              <a:t>4- يسود المجتمع نوع من أنواع العلاقات الوطيدة بين أفراده تجمعهم المصالح والاهتمامات المشتركة </a:t>
            </a:r>
            <a:endParaRPr lang="ar-SA" sz="2400" dirty="0"/>
          </a:p>
        </p:txBody>
      </p:sp>
      <p:pic>
        <p:nvPicPr>
          <p:cNvPr id="4" name="صورة 3" descr="تنزيل (22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5720" y="285728"/>
            <a:ext cx="2447925" cy="18669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1"/>
          <p:cNvSpPr txBox="1"/>
          <p:nvPr/>
        </p:nvSpPr>
        <p:spPr>
          <a:xfrm>
            <a:off x="1500166" y="214290"/>
            <a:ext cx="7330287" cy="655564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b="1" u="sng" dirty="0" smtClean="0">
                <a:solidFill>
                  <a:srgbClr val="FF0000"/>
                </a:solidFill>
              </a:rPr>
              <a:t>الإذاعات  المحلية : </a:t>
            </a:r>
          </a:p>
          <a:p>
            <a:endParaRPr lang="ar-SA" sz="2000" dirty="0"/>
          </a:p>
          <a:p>
            <a:r>
              <a:rPr lang="ar-SA" sz="2000" dirty="0" smtClean="0"/>
              <a:t>تخدم المجتمع المحلي </a:t>
            </a:r>
          </a:p>
          <a:p>
            <a:endParaRPr lang="ar-SA" sz="2000" dirty="0"/>
          </a:p>
          <a:p>
            <a:r>
              <a:rPr lang="ar-SA" sz="2000" dirty="0" smtClean="0"/>
              <a:t>يشمل الإرسال المحلي الرقعة الجغرافية للمجتمع </a:t>
            </a:r>
          </a:p>
          <a:p>
            <a:endParaRPr lang="ar-SA" sz="2000" dirty="0"/>
          </a:p>
          <a:p>
            <a:r>
              <a:rPr lang="ar-SA" sz="2000" dirty="0" smtClean="0"/>
              <a:t>تعبر عن مصالحهم وتلبي احتياجاتهم الخاصة </a:t>
            </a:r>
          </a:p>
          <a:p>
            <a:endParaRPr lang="ar-SA" sz="2000" dirty="0"/>
          </a:p>
          <a:p>
            <a:r>
              <a:rPr lang="ar-SA" sz="2000" dirty="0" smtClean="0"/>
              <a:t>اللهجة المحلية  / تخدم مجتمع محلي </a:t>
            </a:r>
          </a:p>
          <a:p>
            <a:endParaRPr lang="ar-SA" sz="2000" dirty="0"/>
          </a:p>
          <a:p>
            <a:r>
              <a:rPr lang="ar-SA" sz="2000" dirty="0" smtClean="0"/>
              <a:t>تقدم </a:t>
            </a:r>
            <a:r>
              <a:rPr lang="ar-SA" sz="2000" dirty="0" err="1" smtClean="0"/>
              <a:t>الاخبار</a:t>
            </a:r>
            <a:r>
              <a:rPr lang="ar-SA" sz="2000" dirty="0" smtClean="0"/>
              <a:t> التي تهمه </a:t>
            </a:r>
          </a:p>
          <a:p>
            <a:endParaRPr lang="ar-SA" sz="2000" dirty="0"/>
          </a:p>
          <a:p>
            <a:r>
              <a:rPr lang="ar-SA" sz="2000" dirty="0" smtClean="0"/>
              <a:t>تناقش المشكلات التي تمس حياته اليومية </a:t>
            </a:r>
          </a:p>
          <a:p>
            <a:endParaRPr lang="ar-SA" sz="2000" dirty="0"/>
          </a:p>
          <a:p>
            <a:r>
              <a:rPr lang="ar-SA" sz="2000" dirty="0" smtClean="0"/>
              <a:t>تعرض الفنون وتراث المجتمع </a:t>
            </a:r>
          </a:p>
          <a:p>
            <a:endParaRPr lang="ar-SA" sz="2000" dirty="0"/>
          </a:p>
          <a:p>
            <a:r>
              <a:rPr lang="ar-SA" sz="2000" dirty="0" smtClean="0"/>
              <a:t>إذاعة الرياض  البرنامج </a:t>
            </a:r>
            <a:r>
              <a:rPr lang="ar-SA" sz="2000" dirty="0" err="1" smtClean="0"/>
              <a:t>الاول</a:t>
            </a:r>
            <a:r>
              <a:rPr lang="ar-SA" sz="2000" dirty="0" smtClean="0"/>
              <a:t> – </a:t>
            </a:r>
            <a:r>
              <a:rPr lang="ar-SA" sz="2000" dirty="0" err="1" smtClean="0"/>
              <a:t>اذاعة</a:t>
            </a:r>
            <a:r>
              <a:rPr lang="ar-SA" sz="2000" dirty="0" smtClean="0"/>
              <a:t> البرنامج الثاني (جدة) </a:t>
            </a:r>
          </a:p>
          <a:p>
            <a:endParaRPr lang="ar-SA" sz="2000" dirty="0"/>
          </a:p>
          <a:p>
            <a:r>
              <a:rPr lang="ar-SA" sz="2000" dirty="0" smtClean="0"/>
              <a:t>إذاعة القران </a:t>
            </a:r>
          </a:p>
          <a:p>
            <a:endParaRPr lang="ar-SA" sz="2000" dirty="0"/>
          </a:p>
          <a:p>
            <a:r>
              <a:rPr lang="en-US" sz="2000" dirty="0" smtClean="0"/>
              <a:t>Fm </a:t>
            </a:r>
            <a:endParaRPr lang="ar-SA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مربع نص 4"/>
          <p:cNvSpPr txBox="1"/>
          <p:nvPr/>
        </p:nvSpPr>
        <p:spPr>
          <a:xfrm>
            <a:off x="-238722" y="571480"/>
            <a:ext cx="9281772" cy="2677656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ar-SA" sz="2400" b="1" u="sng" dirty="0" smtClean="0">
                <a:solidFill>
                  <a:srgbClr val="FF0000"/>
                </a:solidFill>
              </a:rPr>
              <a:t>سمات الإذاعة المحلية : </a:t>
            </a:r>
          </a:p>
          <a:p>
            <a:endParaRPr lang="ar-SA" sz="2400" dirty="0"/>
          </a:p>
          <a:p>
            <a:r>
              <a:rPr lang="ar-SA" sz="2400" dirty="0" smtClean="0"/>
              <a:t>1- الجمهور المستهدف للإذاعة المحلية هو جمهور المجتمع المحلي ( محدود من حيث العدد )</a:t>
            </a:r>
          </a:p>
          <a:p>
            <a:endParaRPr lang="ar-SA" sz="2400" dirty="0"/>
          </a:p>
          <a:p>
            <a:r>
              <a:rPr lang="ar-SA" sz="2400" dirty="0" smtClean="0"/>
              <a:t>2- محتوى المواد الذي يتم تقديمها في الإذاعة المحلية نابعة ومستمده من المجتمع المحلي </a:t>
            </a:r>
          </a:p>
          <a:p>
            <a:endParaRPr lang="ar-SA" sz="2400" dirty="0"/>
          </a:p>
          <a:p>
            <a:r>
              <a:rPr lang="ar-SA" sz="2400" dirty="0" smtClean="0"/>
              <a:t>3- تتحدث الإذاعة المحلية بلغة الجمهور المستهدف وتخاطبه </a:t>
            </a:r>
            <a:r>
              <a:rPr lang="ar-SA" sz="2400" dirty="0" err="1" smtClean="0"/>
              <a:t>بها</a:t>
            </a:r>
            <a:r>
              <a:rPr lang="ar-SA" sz="2400" dirty="0" smtClean="0"/>
              <a:t> </a:t>
            </a:r>
            <a:endParaRPr lang="ar-SA" sz="2400" dirty="0"/>
          </a:p>
        </p:txBody>
      </p:sp>
      <p:sp>
        <p:nvSpPr>
          <p:cNvPr id="3" name="مربع نص 2"/>
          <p:cNvSpPr txBox="1"/>
          <p:nvPr/>
        </p:nvSpPr>
        <p:spPr>
          <a:xfrm>
            <a:off x="642910" y="3357562"/>
            <a:ext cx="8124112" cy="230832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u="sng" dirty="0" smtClean="0">
                <a:solidFill>
                  <a:srgbClr val="FF0000"/>
                </a:solidFill>
              </a:rPr>
              <a:t>أسباب انتشار الإذاعات المحلية :</a:t>
            </a:r>
          </a:p>
          <a:p>
            <a:endParaRPr lang="ar-SA" sz="2400" dirty="0"/>
          </a:p>
          <a:p>
            <a:r>
              <a:rPr lang="ar-SA" sz="2400" dirty="0" smtClean="0"/>
              <a:t>1- العامل الجغرافي </a:t>
            </a:r>
          </a:p>
          <a:p>
            <a:endParaRPr lang="ar-SA" sz="2400" dirty="0"/>
          </a:p>
          <a:p>
            <a:r>
              <a:rPr lang="ar-SA" sz="2400" dirty="0" smtClean="0"/>
              <a:t>2- عامل اللغة </a:t>
            </a:r>
          </a:p>
          <a:p>
            <a:endParaRPr lang="ar-SA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109</TotalTime>
  <Words>256</Words>
  <Application>Microsoft Office PowerPoint</Application>
  <PresentationFormat>On-screen Show (4:3)</PresentationFormat>
  <Paragraphs>61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سمة Office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الشريحة 1</dc:title>
  <dc:creator>Asus</dc:creator>
  <cp:lastModifiedBy>Aljawhara Owaid Almutarie</cp:lastModifiedBy>
  <cp:revision>16</cp:revision>
  <dcterms:created xsi:type="dcterms:W3CDTF">2014-04-07T10:36:41Z</dcterms:created>
  <dcterms:modified xsi:type="dcterms:W3CDTF">2014-04-08T05:37:12Z</dcterms:modified>
</cp:coreProperties>
</file>