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2" r:id="rId4"/>
    <p:sldId id="258" r:id="rId5"/>
    <p:sldId id="263"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1A72D0B-24B9-4018-9FF8-609D1C007473}"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176238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A72D0B-24B9-4018-9FF8-609D1C007473}"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143656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A72D0B-24B9-4018-9FF8-609D1C007473}"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334750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1A72D0B-24B9-4018-9FF8-609D1C007473}"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349634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A72D0B-24B9-4018-9FF8-609D1C007473}" type="datetimeFigureOut">
              <a:rPr lang="en-US" smtClean="0"/>
              <a:t>2/7/2019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218070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1A72D0B-24B9-4018-9FF8-609D1C007473}" type="datetimeFigureOut">
              <a:rPr lang="en-US" smtClean="0"/>
              <a:t>2/7/2019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118987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1A72D0B-24B9-4018-9FF8-609D1C007473}" type="datetimeFigureOut">
              <a:rPr lang="en-US" smtClean="0"/>
              <a:t>2/7/2019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65893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1A72D0B-24B9-4018-9FF8-609D1C007473}" type="datetimeFigureOut">
              <a:rPr lang="en-US" smtClean="0"/>
              <a:t>2/7/2019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2941527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A72D0B-24B9-4018-9FF8-609D1C007473}" type="datetimeFigureOut">
              <a:rPr lang="en-US" smtClean="0"/>
              <a:t>2/7/2019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313969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A72D0B-24B9-4018-9FF8-609D1C007473}" type="datetimeFigureOut">
              <a:rPr lang="en-US" smtClean="0"/>
              <a:t>2/7/2019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110107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A72D0B-24B9-4018-9FF8-609D1C007473}" type="datetimeFigureOut">
              <a:rPr lang="en-US" smtClean="0"/>
              <a:t>2/7/2019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3C0341E-E2F2-46B3-8ABB-B93E355DC9B4}" type="slidenum">
              <a:rPr lang="en-US" smtClean="0"/>
              <a:t>‹#›</a:t>
            </a:fld>
            <a:endParaRPr lang="en-US"/>
          </a:p>
        </p:txBody>
      </p:sp>
    </p:spTree>
    <p:extLst>
      <p:ext uri="{BB962C8B-B14F-4D97-AF65-F5344CB8AC3E}">
        <p14:creationId xmlns:p14="http://schemas.microsoft.com/office/powerpoint/2010/main" val="20715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72D0B-24B9-4018-9FF8-609D1C007473}" type="datetimeFigureOut">
              <a:rPr lang="en-US" smtClean="0"/>
              <a:t>2/7/2019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0341E-E2F2-46B3-8ABB-B93E355DC9B4}" type="slidenum">
              <a:rPr lang="en-US" smtClean="0"/>
              <a:t>‹#›</a:t>
            </a:fld>
            <a:endParaRPr lang="en-US"/>
          </a:p>
        </p:txBody>
      </p:sp>
    </p:spTree>
    <p:extLst>
      <p:ext uri="{BB962C8B-B14F-4D97-AF65-F5344CB8AC3E}">
        <p14:creationId xmlns:p14="http://schemas.microsoft.com/office/powerpoint/2010/main" val="27659864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ln w="57150">
            <a:solidFill>
              <a:srgbClr val="FFC000"/>
            </a:solidFill>
          </a:ln>
        </p:spPr>
        <p:txBody>
          <a:bodyPr/>
          <a:lstStyle/>
          <a:p>
            <a:r>
              <a:rPr lang="ar-SA" dirty="0" smtClean="0"/>
              <a:t>نشأة القانون الدستوري</a:t>
            </a:r>
            <a:br>
              <a:rPr lang="ar-SA" dirty="0" smtClean="0"/>
            </a:br>
            <a:r>
              <a:rPr lang="ar-SA" dirty="0" smtClean="0"/>
              <a:t>وأسباب وضع الدساتير</a:t>
            </a:r>
            <a:endParaRPr lang="ar-SA" dirty="0"/>
          </a:p>
        </p:txBody>
      </p:sp>
      <p:sp>
        <p:nvSpPr>
          <p:cNvPr id="3" name="عنوان فرعي 2"/>
          <p:cNvSpPr>
            <a:spLocks noGrp="1"/>
          </p:cNvSpPr>
          <p:nvPr>
            <p:ph type="subTitle" idx="1"/>
          </p:nvPr>
        </p:nvSpPr>
        <p:spPr/>
        <p:txBody>
          <a:bodyPr/>
          <a:lstStyle/>
          <a:p>
            <a:r>
              <a:rPr lang="ar-SA" dirty="0" smtClean="0"/>
              <a:t>المحاضرة الاولى</a:t>
            </a:r>
            <a:endParaRPr lang="ar-SA" dirty="0"/>
          </a:p>
        </p:txBody>
      </p:sp>
    </p:spTree>
    <p:extLst>
      <p:ext uri="{BB962C8B-B14F-4D97-AF65-F5344CB8AC3E}">
        <p14:creationId xmlns:p14="http://schemas.microsoft.com/office/powerpoint/2010/main" val="2967858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57150">
            <a:solidFill>
              <a:srgbClr val="FFC000"/>
            </a:solidFill>
          </a:ln>
        </p:spPr>
        <p:txBody>
          <a:bodyPr/>
          <a:lstStyle/>
          <a:p>
            <a:r>
              <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بريطانيا</a:t>
            </a:r>
            <a:endParaRPr lang="en-US" dirty="0"/>
          </a:p>
        </p:txBody>
      </p:sp>
      <p:sp>
        <p:nvSpPr>
          <p:cNvPr id="3" name="عنصر نائب للمحتوى 2"/>
          <p:cNvSpPr>
            <a:spLocks noGrp="1"/>
          </p:cNvSpPr>
          <p:nvPr>
            <p:ph idx="1"/>
          </p:nvPr>
        </p:nvSpPr>
        <p:spPr/>
        <p:txBody>
          <a:bodyPr>
            <a:normAutofit/>
          </a:bodyPr>
          <a:lstStyle/>
          <a:p>
            <a:pPr marL="0" indent="0" algn="ctr">
              <a:buNone/>
            </a:pPr>
            <a:r>
              <a:rPr lang="ar-MA" sz="4000" dirty="0" smtClean="0"/>
              <a:t> 1215</a:t>
            </a:r>
            <a:r>
              <a:rPr lang="en-US" sz="4000" dirty="0" smtClean="0"/>
              <a:t>Magna Carta </a:t>
            </a:r>
            <a:r>
              <a:rPr lang="ar-MA" sz="4000" dirty="0" smtClean="0"/>
              <a:t>«الوثيقة العظمى»</a:t>
            </a:r>
          </a:p>
        </p:txBody>
      </p:sp>
      <p:pic>
        <p:nvPicPr>
          <p:cNvPr id="1026" name="Picture 2" descr="http://britishlibrary.typepad.co.uk/.a/6a00d8341c464853ef01901e33773f970b-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667000"/>
            <a:ext cx="6210300" cy="375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37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أمثلة من موادها</a:t>
            </a:r>
            <a:endParaRPr lang="ar-SA" dirty="0"/>
          </a:p>
        </p:txBody>
      </p:sp>
      <p:sp>
        <p:nvSpPr>
          <p:cNvPr id="3" name="عنصر نائب للمحتوى 2"/>
          <p:cNvSpPr>
            <a:spLocks noGrp="1"/>
          </p:cNvSpPr>
          <p:nvPr>
            <p:ph idx="1"/>
          </p:nvPr>
        </p:nvSpPr>
        <p:spPr/>
        <p:txBody>
          <a:bodyPr/>
          <a:lstStyle/>
          <a:p>
            <a:pPr algn="r" rtl="1"/>
            <a:r>
              <a:rPr lang="ar-SA" dirty="0" smtClean="0"/>
              <a:t>انفصال الكنيسة عن الملك.</a:t>
            </a:r>
          </a:p>
          <a:p>
            <a:pPr algn="r" rtl="1"/>
            <a:r>
              <a:rPr lang="ar-SA" dirty="0" smtClean="0"/>
              <a:t>لا يحتجز </a:t>
            </a:r>
            <a:r>
              <a:rPr lang="ar-SA" dirty="0"/>
              <a:t>أي رجل حر أو يسجن أو تنتزع أملاكه أو حرياتها أو حقه في ممارسة عاداته بحرية أو يلاحق قانونياً أو يتعرض لأي شكل من أشكال الضرر. ولن نصدر حكم في حقه أو يدان إلا بحكم شرعي يأتي به أقرانه أو قانون البلاد. لن نخدع أي رجل ولن نحرمه العدالة أو حقوقه ولن نؤجلها. </a:t>
            </a:r>
          </a:p>
        </p:txBody>
      </p:sp>
    </p:spTree>
    <p:extLst>
      <p:ext uri="{BB962C8B-B14F-4D97-AF65-F5344CB8AC3E}">
        <p14:creationId xmlns:p14="http://schemas.microsoft.com/office/powerpoint/2010/main" val="879744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57150">
            <a:solidFill>
              <a:srgbClr val="FFC000"/>
            </a:solidFill>
          </a:ln>
        </p:spPr>
        <p:txBody>
          <a:bodyPr/>
          <a:lstStyle/>
          <a:p>
            <a:r>
              <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فرنسا</a:t>
            </a:r>
            <a:endParaRPr lang="en-US" dirty="0"/>
          </a:p>
        </p:txBody>
      </p:sp>
      <p:sp>
        <p:nvSpPr>
          <p:cNvPr id="3" name="عنصر نائب للمحتوى 2"/>
          <p:cNvSpPr>
            <a:spLocks noGrp="1"/>
          </p:cNvSpPr>
          <p:nvPr>
            <p:ph idx="1"/>
          </p:nvPr>
        </p:nvSpPr>
        <p:spPr/>
        <p:txBody>
          <a:bodyPr>
            <a:normAutofit/>
          </a:bodyPr>
          <a:lstStyle/>
          <a:p>
            <a:pPr algn="r" rtl="1"/>
            <a:r>
              <a:rPr lang="ar-MA" sz="3600" dirty="0" smtClean="0"/>
              <a:t>اعلان حقوق الرجل والمواطنين 1789 (ملكي)</a:t>
            </a:r>
          </a:p>
          <a:p>
            <a:pPr algn="r" rtl="1"/>
            <a:r>
              <a:rPr lang="ar-MA" sz="3600" dirty="0" smtClean="0"/>
              <a:t>ثاني دستور 1792 (جمهوري)</a:t>
            </a:r>
          </a:p>
          <a:p>
            <a:pPr algn="r" rtl="1"/>
            <a:endParaRPr lang="ar-MA" sz="3600" dirty="0" smtClean="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362200"/>
            <a:ext cx="3200400" cy="4343400"/>
          </a:xfrm>
          <a:prstGeom prst="rect">
            <a:avLst/>
          </a:prstGeom>
        </p:spPr>
      </p:pic>
    </p:spTree>
    <p:extLst>
      <p:ext uri="{BB962C8B-B14F-4D97-AF65-F5344CB8AC3E}">
        <p14:creationId xmlns:p14="http://schemas.microsoft.com/office/powerpoint/2010/main" val="262501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أمثلة من موادها</a:t>
            </a:r>
            <a:endParaRPr lang="ar-SA" dirty="0"/>
          </a:p>
        </p:txBody>
      </p:sp>
      <p:sp>
        <p:nvSpPr>
          <p:cNvPr id="3" name="عنصر نائب للمحتوى 2"/>
          <p:cNvSpPr>
            <a:spLocks noGrp="1"/>
          </p:cNvSpPr>
          <p:nvPr>
            <p:ph idx="1"/>
          </p:nvPr>
        </p:nvSpPr>
        <p:spPr/>
        <p:txBody>
          <a:bodyPr>
            <a:normAutofit fontScale="85000" lnSpcReduction="20000"/>
          </a:bodyPr>
          <a:lstStyle/>
          <a:p>
            <a:pPr algn="r" rtl="1"/>
            <a:r>
              <a:rPr lang="ar-SA" dirty="0"/>
              <a:t>"الأمة هي مصدر كل سلطة. وكل سلطة للأفراد والجمهور من الناس لا تكون صادرة عنها تكون سلطة فاسدة. " - المادة الثالثة يناقض هذا المبدأ وضع ما قبل الثورة حين اعتُبر الله مصدر سلطان الملك. </a:t>
            </a:r>
          </a:p>
          <a:p>
            <a:pPr algn="r" rtl="1"/>
            <a:r>
              <a:rPr lang="ar-SA" dirty="0"/>
              <a:t>"ويجب أن يكون هذا القانون واحداً للجميع. أي أن الجميع متساوون لديه. ولكل واحد منهم الحق في الوظائف والرتب بحسب استعداده ومقدرته ولا يجوز أن يُفضل رجل على رجل في هذا الصدد إلا بفضيلته ومعارفه." - المادة السادسة. يوجد هنا تناقض واضح مع تقسيم المجتمع (قبل الثورة) إلى ثلاث طبقات: الكنيسة، النبلاء وعامة الشعب، وقد كان </a:t>
            </a:r>
            <a:r>
              <a:rPr lang="ar-SA" dirty="0" err="1"/>
              <a:t>للطبقتسن</a:t>
            </a:r>
            <a:r>
              <a:rPr lang="ar-SA" dirty="0"/>
              <a:t> الأوليين حقوقا خاصة. وهو يناقض بشكل خاص مبدأ ولادة الإنسان في طبقة النبلاء مما يمنحه حقوقا خاصّة. </a:t>
            </a:r>
          </a:p>
          <a:p>
            <a:pPr algn="r" rtl="1"/>
            <a:r>
              <a:rPr lang="ar-SA" dirty="0"/>
              <a:t>يضمن الإعلان لكل المواطنين "الحرية،... حق الملك وحق الأمن وحق مقاومة الظلم والاستبداد". ي</a:t>
            </a:r>
          </a:p>
          <a:p>
            <a:pPr algn="r" rtl="1"/>
            <a:endParaRPr lang="ar-SA" dirty="0"/>
          </a:p>
        </p:txBody>
      </p:sp>
    </p:spTree>
    <p:extLst>
      <p:ext uri="{BB962C8B-B14F-4D97-AF65-F5344CB8AC3E}">
        <p14:creationId xmlns:p14="http://schemas.microsoft.com/office/powerpoint/2010/main" val="199661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57150">
            <a:solidFill>
              <a:srgbClr val="FFC000"/>
            </a:solidFill>
          </a:ln>
        </p:spPr>
        <p:txBody>
          <a:bodyPr/>
          <a:lstStyle/>
          <a:p>
            <a:r>
              <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الولايات المتحدة الامريكية</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عنصر نائب للمحتوى 2"/>
          <p:cNvSpPr>
            <a:spLocks noGrp="1"/>
          </p:cNvSpPr>
          <p:nvPr>
            <p:ph idx="1"/>
          </p:nvPr>
        </p:nvSpPr>
        <p:spPr/>
        <p:txBody>
          <a:bodyPr>
            <a:normAutofit/>
          </a:bodyPr>
          <a:lstStyle/>
          <a:p>
            <a:pPr algn="r" rtl="1"/>
            <a:r>
              <a:rPr lang="ar-MA" sz="4000" dirty="0" smtClean="0"/>
              <a:t>اعلان الاستقلال 4 يوليو 1776</a:t>
            </a:r>
          </a:p>
          <a:p>
            <a:pPr algn="r" rtl="1"/>
            <a:r>
              <a:rPr lang="ar-MA" sz="4000" dirty="0" smtClean="0"/>
              <a:t>دستور الولايات 1788-89</a:t>
            </a:r>
            <a:endParaRPr lang="en-US" sz="4000" dirty="0"/>
          </a:p>
        </p:txBody>
      </p:sp>
      <p:pic>
        <p:nvPicPr>
          <p:cNvPr id="2050" name="Picture 2" descr="https://upload.wikimedia.org/wikipedia/commons/thumb/9/9d/Scene_at_the_Signing_of_the_Constitution_of_the_United_States.jpg/1024px-Scene_at_the_Signing_of_the_Constitution_of_the_United_Sta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0"/>
            <a:ext cx="6718300" cy="3650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40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57150">
            <a:solidFill>
              <a:srgbClr val="FFC000"/>
            </a:solidFill>
          </a:ln>
        </p:spPr>
        <p:txBody>
          <a:bodyPr/>
          <a:lstStyle/>
          <a:p>
            <a:r>
              <a:rPr lang="ar-SA" dirty="0" smtClean="0"/>
              <a:t>لماذا ومتى نضع دساتير؟</a:t>
            </a:r>
            <a:endParaRPr lang="ar-SA" dirty="0"/>
          </a:p>
        </p:txBody>
      </p:sp>
      <p:sp>
        <p:nvSpPr>
          <p:cNvPr id="3" name="عنصر نائب للمحتوى 2"/>
          <p:cNvSpPr>
            <a:spLocks noGrp="1"/>
          </p:cNvSpPr>
          <p:nvPr>
            <p:ph idx="1"/>
          </p:nvPr>
        </p:nvSpPr>
        <p:spPr/>
        <p:txBody>
          <a:bodyPr>
            <a:normAutofit/>
          </a:bodyPr>
          <a:lstStyle/>
          <a:p>
            <a:pPr marL="514350" indent="-514350" algn="r" rtl="1">
              <a:buFont typeface="+mj-lt"/>
              <a:buAutoNum type="arabicPeriod"/>
            </a:pPr>
            <a:r>
              <a:rPr lang="ar-SA" dirty="0" smtClean="0"/>
              <a:t>ثورات (ليس دائمًا ينتج عنها وضع دستور وانما بحسب هدف الثورة)</a:t>
            </a:r>
          </a:p>
          <a:p>
            <a:pPr marL="514350" indent="-514350" algn="r" rtl="1">
              <a:buFont typeface="+mj-lt"/>
              <a:buAutoNum type="arabicPeriod"/>
            </a:pPr>
            <a:r>
              <a:rPr lang="ar-SA" dirty="0" smtClean="0"/>
              <a:t>نشوء دولة جديدة</a:t>
            </a:r>
          </a:p>
          <a:p>
            <a:pPr marL="514350" indent="-514350" algn="r" rtl="1">
              <a:buFont typeface="+mj-lt"/>
              <a:buAutoNum type="arabicPeriod"/>
            </a:pPr>
            <a:r>
              <a:rPr lang="ar-SA" dirty="0" smtClean="0"/>
              <a:t>اتحاد دول</a:t>
            </a:r>
          </a:p>
          <a:p>
            <a:pPr marL="514350" indent="-514350" algn="r" rtl="1">
              <a:buFont typeface="+mj-lt"/>
              <a:buAutoNum type="arabicPeriod"/>
            </a:pPr>
            <a:r>
              <a:rPr lang="ar-SA" dirty="0" smtClean="0"/>
              <a:t>انفصال دول</a:t>
            </a:r>
          </a:p>
          <a:p>
            <a:pPr marL="514350" indent="-514350" algn="r" rtl="1">
              <a:buFont typeface="+mj-lt"/>
              <a:buAutoNum type="arabicPeriod"/>
            </a:pPr>
            <a:r>
              <a:rPr lang="ar-SA" dirty="0" smtClean="0"/>
              <a:t>عدم مناسبة الدستور القديم للوضع السياسي والاقتصادي والاجتماعي فنلغي القديم ونضع جديد</a:t>
            </a:r>
          </a:p>
        </p:txBody>
      </p:sp>
    </p:spTree>
    <p:extLst>
      <p:ext uri="{BB962C8B-B14F-4D97-AF65-F5344CB8AC3E}">
        <p14:creationId xmlns:p14="http://schemas.microsoft.com/office/powerpoint/2010/main" val="341741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288</Words>
  <Application>Microsoft Office PowerPoint</Application>
  <PresentationFormat>عرض على الشاشة (3:4)‏</PresentationFormat>
  <Paragraphs>23</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نشأة القانون الدستوري وأسباب وضع الدساتير</vt:lpstr>
      <vt:lpstr>بريطانيا</vt:lpstr>
      <vt:lpstr>أمثلة من موادها</vt:lpstr>
      <vt:lpstr>فرنسا</vt:lpstr>
      <vt:lpstr>أمثلة من موادها</vt:lpstr>
      <vt:lpstr>الولايات المتحدة الامريكية</vt:lpstr>
      <vt:lpstr>لماذا ومتى نضع دساتير؟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بريطانيا</dc:title>
  <dc:creator>Neena</dc:creator>
  <cp:lastModifiedBy>Neena</cp:lastModifiedBy>
  <cp:revision>15</cp:revision>
  <dcterms:created xsi:type="dcterms:W3CDTF">2018-02-13T04:15:22Z</dcterms:created>
  <dcterms:modified xsi:type="dcterms:W3CDTF">2019-02-07T16:26:21Z</dcterms:modified>
</cp:coreProperties>
</file>