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59" d="100"/>
          <a:sy n="59" d="100"/>
        </p:scale>
        <p:origin x="-1680"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CB9ECFD1-B0EB-43A4-AF03-6D176B11688A}" type="datetimeFigureOut">
              <a:rPr lang="ar-SA" smtClean="0"/>
              <a:t>24/01/35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CC118DB9-9CE1-4967-A119-334A6F092FEA}" type="slidenum">
              <a:rPr lang="ar-SA" smtClean="0"/>
              <a:t>‹#›</a:t>
            </a:fld>
            <a:endParaRPr lang="ar-SA"/>
          </a:p>
        </p:txBody>
      </p:sp>
    </p:spTree>
    <p:extLst>
      <p:ext uri="{BB962C8B-B14F-4D97-AF65-F5344CB8AC3E}">
        <p14:creationId xmlns:p14="http://schemas.microsoft.com/office/powerpoint/2010/main" val="3583549683"/>
      </p:ext>
    </p:extLst>
  </p:cSld>
  <p:clrMapOvr>
    <a:masterClrMapping/>
  </p:clrMapOvr>
  <mc:AlternateContent xmlns:mc="http://schemas.openxmlformats.org/markup-compatibility/2006">
    <mc:Choice xmlns:p14="http://schemas.microsoft.com/office/powerpoint/2010/main" Requires="p14">
      <p:transition spd="slow" p14:dur="1100">
        <p14:switch dir="l"/>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CB9ECFD1-B0EB-43A4-AF03-6D176B11688A}" type="datetimeFigureOut">
              <a:rPr lang="ar-SA" smtClean="0"/>
              <a:t>24/01/35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CC118DB9-9CE1-4967-A119-334A6F092FEA}" type="slidenum">
              <a:rPr lang="ar-SA" smtClean="0"/>
              <a:t>‹#›</a:t>
            </a:fld>
            <a:endParaRPr lang="ar-SA"/>
          </a:p>
        </p:txBody>
      </p:sp>
    </p:spTree>
    <p:extLst>
      <p:ext uri="{BB962C8B-B14F-4D97-AF65-F5344CB8AC3E}">
        <p14:creationId xmlns:p14="http://schemas.microsoft.com/office/powerpoint/2010/main" val="4160153003"/>
      </p:ext>
    </p:extLst>
  </p:cSld>
  <p:clrMapOvr>
    <a:masterClrMapping/>
  </p:clrMapOvr>
  <mc:AlternateContent xmlns:mc="http://schemas.openxmlformats.org/markup-compatibility/2006">
    <mc:Choice xmlns:p14="http://schemas.microsoft.com/office/powerpoint/2010/main" Requires="p14">
      <p:transition spd="slow" p14:dur="1100">
        <p14:switch dir="l"/>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CB9ECFD1-B0EB-43A4-AF03-6D176B11688A}" type="datetimeFigureOut">
              <a:rPr lang="ar-SA" smtClean="0"/>
              <a:t>24/01/35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CC118DB9-9CE1-4967-A119-334A6F092FEA}" type="slidenum">
              <a:rPr lang="ar-SA" smtClean="0"/>
              <a:t>‹#›</a:t>
            </a:fld>
            <a:endParaRPr lang="ar-SA"/>
          </a:p>
        </p:txBody>
      </p:sp>
    </p:spTree>
    <p:extLst>
      <p:ext uri="{BB962C8B-B14F-4D97-AF65-F5344CB8AC3E}">
        <p14:creationId xmlns:p14="http://schemas.microsoft.com/office/powerpoint/2010/main" val="4071037459"/>
      </p:ext>
    </p:extLst>
  </p:cSld>
  <p:clrMapOvr>
    <a:masterClrMapping/>
  </p:clrMapOvr>
  <mc:AlternateContent xmlns:mc="http://schemas.openxmlformats.org/markup-compatibility/2006">
    <mc:Choice xmlns:p14="http://schemas.microsoft.com/office/powerpoint/2010/main" Requires="p14">
      <p:transition spd="slow" p14:dur="1100">
        <p14:switch dir="l"/>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CB9ECFD1-B0EB-43A4-AF03-6D176B11688A}" type="datetimeFigureOut">
              <a:rPr lang="ar-SA" smtClean="0"/>
              <a:t>24/01/35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CC118DB9-9CE1-4967-A119-334A6F092FEA}" type="slidenum">
              <a:rPr lang="ar-SA" smtClean="0"/>
              <a:t>‹#›</a:t>
            </a:fld>
            <a:endParaRPr lang="ar-SA"/>
          </a:p>
        </p:txBody>
      </p:sp>
    </p:spTree>
    <p:extLst>
      <p:ext uri="{BB962C8B-B14F-4D97-AF65-F5344CB8AC3E}">
        <p14:creationId xmlns:p14="http://schemas.microsoft.com/office/powerpoint/2010/main" val="2070242906"/>
      </p:ext>
    </p:extLst>
  </p:cSld>
  <p:clrMapOvr>
    <a:masterClrMapping/>
  </p:clrMapOvr>
  <mc:AlternateContent xmlns:mc="http://schemas.openxmlformats.org/markup-compatibility/2006">
    <mc:Choice xmlns:p14="http://schemas.microsoft.com/office/powerpoint/2010/main" Requires="p14">
      <p:transition spd="slow" p14:dur="1100">
        <p14:switch dir="l"/>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CB9ECFD1-B0EB-43A4-AF03-6D176B11688A}" type="datetimeFigureOut">
              <a:rPr lang="ar-SA" smtClean="0"/>
              <a:t>24/01/35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CC118DB9-9CE1-4967-A119-334A6F092FEA}" type="slidenum">
              <a:rPr lang="ar-SA" smtClean="0"/>
              <a:t>‹#›</a:t>
            </a:fld>
            <a:endParaRPr lang="ar-SA"/>
          </a:p>
        </p:txBody>
      </p:sp>
    </p:spTree>
    <p:extLst>
      <p:ext uri="{BB962C8B-B14F-4D97-AF65-F5344CB8AC3E}">
        <p14:creationId xmlns:p14="http://schemas.microsoft.com/office/powerpoint/2010/main" val="1831554649"/>
      </p:ext>
    </p:extLst>
  </p:cSld>
  <p:clrMapOvr>
    <a:masterClrMapping/>
  </p:clrMapOvr>
  <mc:AlternateContent xmlns:mc="http://schemas.openxmlformats.org/markup-compatibility/2006">
    <mc:Choice xmlns:p14="http://schemas.microsoft.com/office/powerpoint/2010/main" Requires="p14">
      <p:transition spd="slow" p14:dur="1100">
        <p14:switch dir="l"/>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CB9ECFD1-B0EB-43A4-AF03-6D176B11688A}" type="datetimeFigureOut">
              <a:rPr lang="ar-SA" smtClean="0"/>
              <a:t>24/01/35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CC118DB9-9CE1-4967-A119-334A6F092FEA}" type="slidenum">
              <a:rPr lang="ar-SA" smtClean="0"/>
              <a:t>‹#›</a:t>
            </a:fld>
            <a:endParaRPr lang="ar-SA"/>
          </a:p>
        </p:txBody>
      </p:sp>
    </p:spTree>
    <p:extLst>
      <p:ext uri="{BB962C8B-B14F-4D97-AF65-F5344CB8AC3E}">
        <p14:creationId xmlns:p14="http://schemas.microsoft.com/office/powerpoint/2010/main" val="2705214400"/>
      </p:ext>
    </p:extLst>
  </p:cSld>
  <p:clrMapOvr>
    <a:masterClrMapping/>
  </p:clrMapOvr>
  <mc:AlternateContent xmlns:mc="http://schemas.openxmlformats.org/markup-compatibility/2006">
    <mc:Choice xmlns:p14="http://schemas.microsoft.com/office/powerpoint/2010/main" Requires="p14">
      <p:transition spd="slow" p14:dur="1100">
        <p14:switch dir="l"/>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CB9ECFD1-B0EB-43A4-AF03-6D176B11688A}" type="datetimeFigureOut">
              <a:rPr lang="ar-SA" smtClean="0"/>
              <a:t>24/01/35</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CC118DB9-9CE1-4967-A119-334A6F092FEA}" type="slidenum">
              <a:rPr lang="ar-SA" smtClean="0"/>
              <a:t>‹#›</a:t>
            </a:fld>
            <a:endParaRPr lang="ar-SA"/>
          </a:p>
        </p:txBody>
      </p:sp>
    </p:spTree>
    <p:extLst>
      <p:ext uri="{BB962C8B-B14F-4D97-AF65-F5344CB8AC3E}">
        <p14:creationId xmlns:p14="http://schemas.microsoft.com/office/powerpoint/2010/main" val="3715305244"/>
      </p:ext>
    </p:extLst>
  </p:cSld>
  <p:clrMapOvr>
    <a:masterClrMapping/>
  </p:clrMapOvr>
  <mc:AlternateContent xmlns:mc="http://schemas.openxmlformats.org/markup-compatibility/2006">
    <mc:Choice xmlns:p14="http://schemas.microsoft.com/office/powerpoint/2010/main" Requires="p14">
      <p:transition spd="slow" p14:dur="1100">
        <p14:switch dir="l"/>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CB9ECFD1-B0EB-43A4-AF03-6D176B11688A}" type="datetimeFigureOut">
              <a:rPr lang="ar-SA" smtClean="0"/>
              <a:t>24/01/35</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CC118DB9-9CE1-4967-A119-334A6F092FEA}" type="slidenum">
              <a:rPr lang="ar-SA" smtClean="0"/>
              <a:t>‹#›</a:t>
            </a:fld>
            <a:endParaRPr lang="ar-SA"/>
          </a:p>
        </p:txBody>
      </p:sp>
    </p:spTree>
    <p:extLst>
      <p:ext uri="{BB962C8B-B14F-4D97-AF65-F5344CB8AC3E}">
        <p14:creationId xmlns:p14="http://schemas.microsoft.com/office/powerpoint/2010/main" val="2308314880"/>
      </p:ext>
    </p:extLst>
  </p:cSld>
  <p:clrMapOvr>
    <a:masterClrMapping/>
  </p:clrMapOvr>
  <mc:AlternateContent xmlns:mc="http://schemas.openxmlformats.org/markup-compatibility/2006">
    <mc:Choice xmlns:p14="http://schemas.microsoft.com/office/powerpoint/2010/main" Requires="p14">
      <p:transition spd="slow" p14:dur="1100">
        <p14:switch dir="l"/>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CB9ECFD1-B0EB-43A4-AF03-6D176B11688A}" type="datetimeFigureOut">
              <a:rPr lang="ar-SA" smtClean="0"/>
              <a:t>24/01/35</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CC118DB9-9CE1-4967-A119-334A6F092FEA}" type="slidenum">
              <a:rPr lang="ar-SA" smtClean="0"/>
              <a:t>‹#›</a:t>
            </a:fld>
            <a:endParaRPr lang="ar-SA"/>
          </a:p>
        </p:txBody>
      </p:sp>
    </p:spTree>
    <p:extLst>
      <p:ext uri="{BB962C8B-B14F-4D97-AF65-F5344CB8AC3E}">
        <p14:creationId xmlns:p14="http://schemas.microsoft.com/office/powerpoint/2010/main" val="2855217182"/>
      </p:ext>
    </p:extLst>
  </p:cSld>
  <p:clrMapOvr>
    <a:masterClrMapping/>
  </p:clrMapOvr>
  <mc:AlternateContent xmlns:mc="http://schemas.openxmlformats.org/markup-compatibility/2006">
    <mc:Choice xmlns:p14="http://schemas.microsoft.com/office/powerpoint/2010/main" Requires="p14">
      <p:transition spd="slow" p14:dur="1100">
        <p14:switch dir="l"/>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CB9ECFD1-B0EB-43A4-AF03-6D176B11688A}" type="datetimeFigureOut">
              <a:rPr lang="ar-SA" smtClean="0"/>
              <a:t>24/01/35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CC118DB9-9CE1-4967-A119-334A6F092FEA}" type="slidenum">
              <a:rPr lang="ar-SA" smtClean="0"/>
              <a:t>‹#›</a:t>
            </a:fld>
            <a:endParaRPr lang="ar-SA"/>
          </a:p>
        </p:txBody>
      </p:sp>
    </p:spTree>
    <p:extLst>
      <p:ext uri="{BB962C8B-B14F-4D97-AF65-F5344CB8AC3E}">
        <p14:creationId xmlns:p14="http://schemas.microsoft.com/office/powerpoint/2010/main" val="1374863649"/>
      </p:ext>
    </p:extLst>
  </p:cSld>
  <p:clrMapOvr>
    <a:masterClrMapping/>
  </p:clrMapOvr>
  <mc:AlternateContent xmlns:mc="http://schemas.openxmlformats.org/markup-compatibility/2006">
    <mc:Choice xmlns:p14="http://schemas.microsoft.com/office/powerpoint/2010/main" Requires="p14">
      <p:transition spd="slow" p14:dur="1100">
        <p14:switch dir="l"/>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CB9ECFD1-B0EB-43A4-AF03-6D176B11688A}" type="datetimeFigureOut">
              <a:rPr lang="ar-SA" smtClean="0"/>
              <a:t>24/01/35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CC118DB9-9CE1-4967-A119-334A6F092FEA}" type="slidenum">
              <a:rPr lang="ar-SA" smtClean="0"/>
              <a:t>‹#›</a:t>
            </a:fld>
            <a:endParaRPr lang="ar-SA"/>
          </a:p>
        </p:txBody>
      </p:sp>
    </p:spTree>
    <p:extLst>
      <p:ext uri="{BB962C8B-B14F-4D97-AF65-F5344CB8AC3E}">
        <p14:creationId xmlns:p14="http://schemas.microsoft.com/office/powerpoint/2010/main" val="2687520374"/>
      </p:ext>
    </p:extLst>
  </p:cSld>
  <p:clrMapOvr>
    <a:masterClrMapping/>
  </p:clrMapOvr>
  <mc:AlternateContent xmlns:mc="http://schemas.openxmlformats.org/markup-compatibility/2006">
    <mc:Choice xmlns:p14="http://schemas.microsoft.com/office/powerpoint/2010/main" Requires="p14">
      <p:transition spd="slow" p14:dur="1100">
        <p14:switch dir="l"/>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CB9ECFD1-B0EB-43A4-AF03-6D176B11688A}" type="datetimeFigureOut">
              <a:rPr lang="ar-SA" smtClean="0"/>
              <a:t>24/01/35</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CC118DB9-9CE1-4967-A119-334A6F092FEA}" type="slidenum">
              <a:rPr lang="ar-SA" smtClean="0"/>
              <a:t>‹#›</a:t>
            </a:fld>
            <a:endParaRPr lang="ar-SA"/>
          </a:p>
        </p:txBody>
      </p:sp>
    </p:spTree>
    <p:extLst>
      <p:ext uri="{BB962C8B-B14F-4D97-AF65-F5344CB8AC3E}">
        <p14:creationId xmlns:p14="http://schemas.microsoft.com/office/powerpoint/2010/main" val="37437977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spd="slow" p14:dur="1100">
        <p14:switch dir="l"/>
      </p:transition>
    </mc:Choice>
    <mc:Fallback>
      <p:transition spd="slow">
        <p:fade/>
      </p:transition>
    </mc:Fallback>
  </mc:AlternateConten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solidFill>
            <a:schemeClr val="accent1">
              <a:lumMod val="20000"/>
              <a:lumOff val="80000"/>
            </a:schemeClr>
          </a:solidFill>
        </p:spPr>
        <p:txBody>
          <a:bodyPr/>
          <a:lstStyle/>
          <a:p>
            <a:r>
              <a:rPr lang="ar-SA" dirty="0" smtClean="0"/>
              <a:t>العلاقات الشخصية</a:t>
            </a:r>
            <a:endParaRPr lang="ar-SA" dirty="0"/>
          </a:p>
        </p:txBody>
      </p:sp>
      <p:sp>
        <p:nvSpPr>
          <p:cNvPr id="3" name="عنوان فرعي 2"/>
          <p:cNvSpPr>
            <a:spLocks noGrp="1"/>
          </p:cNvSpPr>
          <p:nvPr>
            <p:ph type="subTitle" idx="1"/>
          </p:nvPr>
        </p:nvSpPr>
        <p:spPr>
          <a:xfrm>
            <a:off x="1043608" y="3468886"/>
            <a:ext cx="6480720" cy="876300"/>
          </a:xfrm>
          <a:solidFill>
            <a:schemeClr val="tx2">
              <a:lumMod val="20000"/>
              <a:lumOff val="80000"/>
            </a:schemeClr>
          </a:solidFill>
        </p:spPr>
        <p:txBody>
          <a:bodyPr>
            <a:normAutofit fontScale="85000" lnSpcReduction="20000"/>
          </a:bodyPr>
          <a:lstStyle/>
          <a:p>
            <a:endParaRPr lang="ar-SA" dirty="0" smtClean="0">
              <a:solidFill>
                <a:schemeClr val="tx1">
                  <a:lumMod val="50000"/>
                  <a:lumOff val="50000"/>
                </a:schemeClr>
              </a:solidFill>
            </a:endParaRPr>
          </a:p>
          <a:p>
            <a:r>
              <a:rPr lang="ar-SA" dirty="0" smtClean="0">
                <a:solidFill>
                  <a:schemeClr val="tx1">
                    <a:lumMod val="50000"/>
                    <a:lumOff val="50000"/>
                  </a:schemeClr>
                </a:solidFill>
              </a:rPr>
              <a:t>الوحدة, التجاذب, والنفور</a:t>
            </a:r>
          </a:p>
          <a:p>
            <a:endParaRPr lang="ar-SA" dirty="0">
              <a:solidFill>
                <a:schemeClr val="tx1">
                  <a:lumMod val="50000"/>
                  <a:lumOff val="50000"/>
                </a:schemeClr>
              </a:solidFill>
            </a:endParaRPr>
          </a:p>
        </p:txBody>
      </p:sp>
      <p:pic>
        <p:nvPicPr>
          <p:cNvPr id="4" name="صورة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9512" y="4345186"/>
            <a:ext cx="6048672" cy="2684214"/>
          </a:xfrm>
          <a:prstGeom prst="rect">
            <a:avLst/>
          </a:prstGeom>
        </p:spPr>
      </p:pic>
    </p:spTree>
    <p:extLst>
      <p:ext uri="{BB962C8B-B14F-4D97-AF65-F5344CB8AC3E}">
        <p14:creationId xmlns:p14="http://schemas.microsoft.com/office/powerpoint/2010/main" val="3196557169"/>
      </p:ext>
    </p:extLst>
  </p:cSld>
  <p:clrMapOvr>
    <a:masterClrMapping/>
  </p:clrMapOvr>
  <mc:AlternateContent xmlns:mc="http://schemas.openxmlformats.org/markup-compatibility/2006">
    <mc:Choice xmlns:p14="http://schemas.microsoft.com/office/powerpoint/2010/main" Requires="p14">
      <p:transition spd="slow" p14:dur="1100">
        <p14:switch dir="l"/>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accent1">
              <a:lumMod val="20000"/>
              <a:lumOff val="80000"/>
            </a:schemeClr>
          </a:solidFill>
        </p:spPr>
        <p:txBody>
          <a:bodyPr/>
          <a:lstStyle/>
          <a:p>
            <a:r>
              <a:rPr lang="ar-SA" dirty="0" smtClean="0"/>
              <a:t>الوحدة والعمر والجنس والحالة الاجتماعية</a:t>
            </a:r>
            <a:endParaRPr lang="ar-SA" dirty="0"/>
          </a:p>
        </p:txBody>
      </p:sp>
      <p:sp>
        <p:nvSpPr>
          <p:cNvPr id="3" name="عنصر نائب للمحتوى 2"/>
          <p:cNvSpPr>
            <a:spLocks noGrp="1"/>
          </p:cNvSpPr>
          <p:nvPr>
            <p:ph idx="1"/>
          </p:nvPr>
        </p:nvSpPr>
        <p:spPr>
          <a:solidFill>
            <a:schemeClr val="accent3"/>
          </a:solidFill>
        </p:spPr>
        <p:txBody>
          <a:bodyPr>
            <a:normAutofit fontScale="85000" lnSpcReduction="10000"/>
          </a:bodyPr>
          <a:lstStyle/>
          <a:p>
            <a:pPr marL="0" indent="0" algn="just">
              <a:buNone/>
            </a:pPr>
            <a:r>
              <a:rPr lang="ar-SA" altLang="ar-SA" sz="2400" b="1" dirty="0" smtClean="0">
                <a:solidFill>
                  <a:srgbClr val="3333CC"/>
                </a:solidFill>
                <a:cs typeface="PT Simple Bold Ruled" pitchFamily="2" charset="-78"/>
              </a:rPr>
              <a:t>الوحدة والعمر</a:t>
            </a:r>
            <a:r>
              <a:rPr lang="ar-SA" altLang="ar-SA" sz="2400" b="1" dirty="0" smtClean="0">
                <a:solidFill>
                  <a:srgbClr val="000000"/>
                </a:solidFill>
                <a:cs typeface="PT Simple Bold Ruled" pitchFamily="2" charset="-78"/>
              </a:rPr>
              <a:t>:</a:t>
            </a:r>
          </a:p>
          <a:p>
            <a:pPr marL="0" indent="0" algn="just">
              <a:buNone/>
            </a:pPr>
            <a:r>
              <a:rPr lang="ar-SA" altLang="ar-SA" sz="2400" dirty="0" smtClean="0">
                <a:solidFill>
                  <a:srgbClr val="000000"/>
                </a:solidFill>
              </a:rPr>
              <a:t>تؤكد الدراسات أن مشاعر الوحدة تقل بتقدم العمر، وأن أعلى مستوى لها يكون في مرحلة المراهقة المتأخرة.</a:t>
            </a:r>
          </a:p>
          <a:p>
            <a:pPr marL="0" indent="0" algn="just">
              <a:buNone/>
            </a:pPr>
            <a:r>
              <a:rPr lang="ar-SA" altLang="ar-SA" sz="2400" dirty="0" smtClean="0">
                <a:solidFill>
                  <a:srgbClr val="000000"/>
                </a:solidFill>
              </a:rPr>
              <a:t>وتعزى هذه الفروق العمرية في الوحدة إلى أن الصغير لم تتحدد معالم هويته كفرد في علاقته ببيئته الاجتماعية ومتطلباتها، كما أن علاقاته الاجتماعية تتغير باستمرار.</a:t>
            </a:r>
          </a:p>
          <a:p>
            <a:pPr marL="0" indent="0" algn="just">
              <a:buNone/>
            </a:pPr>
            <a:r>
              <a:rPr lang="ar-SA" altLang="ar-SA" b="1" dirty="0" smtClean="0">
                <a:solidFill>
                  <a:srgbClr val="3333CC"/>
                </a:solidFill>
                <a:cs typeface="PT Simple Bold Ruled" pitchFamily="2" charset="-78"/>
              </a:rPr>
              <a:t>الوحدة والجنس والحالة الاجتماعية</a:t>
            </a:r>
            <a:r>
              <a:rPr lang="ar-SA" altLang="ar-SA" b="1" dirty="0" smtClean="0">
                <a:solidFill>
                  <a:srgbClr val="000000"/>
                </a:solidFill>
                <a:cs typeface="PT Simple Bold Ruled" pitchFamily="2" charset="-78"/>
              </a:rPr>
              <a:t>:</a:t>
            </a:r>
          </a:p>
          <a:p>
            <a:pPr marL="0" indent="0" algn="just">
              <a:buNone/>
            </a:pPr>
            <a:r>
              <a:rPr lang="ar-SA" altLang="ar-SA" dirty="0" smtClean="0">
                <a:solidFill>
                  <a:srgbClr val="000000"/>
                </a:solidFill>
                <a:cs typeface="AL-Mohanad" pitchFamily="2" charset="-78"/>
              </a:rPr>
              <a:t>الذكور عموما أكثر شعورا بالوحدة من الإناث قبل الزواج.</a:t>
            </a:r>
          </a:p>
          <a:p>
            <a:pPr marL="0" indent="0" algn="just">
              <a:buNone/>
            </a:pPr>
            <a:r>
              <a:rPr lang="ar-SA" altLang="ar-SA" dirty="0" smtClean="0">
                <a:solidFill>
                  <a:srgbClr val="000000"/>
                </a:solidFill>
                <a:cs typeface="AL-Mohanad" pitchFamily="2" charset="-78"/>
              </a:rPr>
              <a:t>أما بعد الزواج فالمتزوجات أكثر شعورا بالوحدة من أزواجهن، بينما تكون درجة الوحدة أعلى عند الرجال الذين لم يتزوجوا أو طلقوا أو ترملوا.</a:t>
            </a:r>
          </a:p>
          <a:p>
            <a:pPr marL="0" indent="0" algn="just">
              <a:buNone/>
            </a:pPr>
            <a:r>
              <a:rPr lang="ar-SA" altLang="ar-SA" dirty="0" smtClean="0">
                <a:solidFill>
                  <a:srgbClr val="000000"/>
                </a:solidFill>
                <a:cs typeface="AL-Mohanad" pitchFamily="2" charset="-78"/>
              </a:rPr>
              <a:t>والمتزوجون أقل شعورا بالوحدة من العزاب الذين طلقوا أو ترملوا.</a:t>
            </a:r>
          </a:p>
          <a:p>
            <a:pPr marL="0" indent="0" algn="just">
              <a:buNone/>
            </a:pPr>
            <a:r>
              <a:rPr lang="ar-SA" altLang="ar-SA" dirty="0" smtClean="0">
                <a:solidFill>
                  <a:srgbClr val="000000"/>
                </a:solidFill>
                <a:cs typeface="AL-Mohanad" pitchFamily="2" charset="-78"/>
              </a:rPr>
              <a:t>وعندما يعزل أثر الطلاق أو الترمل فإن الفروق بين المتزوجين ومن لم يتزوجوا إطلاقا غير دالة.</a:t>
            </a:r>
          </a:p>
          <a:p>
            <a:endParaRPr lang="ar-SA" dirty="0"/>
          </a:p>
        </p:txBody>
      </p:sp>
    </p:spTree>
    <p:extLst>
      <p:ext uri="{BB962C8B-B14F-4D97-AF65-F5344CB8AC3E}">
        <p14:creationId xmlns:p14="http://schemas.microsoft.com/office/powerpoint/2010/main" val="1157705157"/>
      </p:ext>
    </p:extLst>
  </p:cSld>
  <p:clrMapOvr>
    <a:masterClrMapping/>
  </p:clrMapOvr>
  <mc:AlternateContent xmlns:mc="http://schemas.openxmlformats.org/markup-compatibility/2006">
    <mc:Choice xmlns:p14="http://schemas.microsoft.com/office/powerpoint/2010/main" Requires="p14">
      <p:transition spd="slow" p14:dur="1100">
        <p14:switch dir="l"/>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accent1">
              <a:lumMod val="20000"/>
              <a:lumOff val="80000"/>
            </a:schemeClr>
          </a:solidFill>
        </p:spPr>
        <p:txBody>
          <a:bodyPr/>
          <a:lstStyle/>
          <a:p>
            <a:r>
              <a:rPr lang="ar-SA" dirty="0" smtClean="0"/>
              <a:t>عوامل نشوء الوحدة واستمرارها</a:t>
            </a:r>
            <a:endParaRPr lang="ar-SA" dirty="0"/>
          </a:p>
        </p:txBody>
      </p:sp>
      <p:sp>
        <p:nvSpPr>
          <p:cNvPr id="3" name="عنصر نائب للمحتوى 2"/>
          <p:cNvSpPr>
            <a:spLocks noGrp="1"/>
          </p:cNvSpPr>
          <p:nvPr>
            <p:ph idx="1"/>
          </p:nvPr>
        </p:nvSpPr>
        <p:spPr>
          <a:solidFill>
            <a:schemeClr val="accent3"/>
          </a:solidFill>
        </p:spPr>
        <p:txBody>
          <a:bodyPr/>
          <a:lstStyle/>
          <a:p>
            <a:pPr marL="0" indent="0" algn="just">
              <a:lnSpc>
                <a:spcPct val="80000"/>
              </a:lnSpc>
              <a:buNone/>
            </a:pPr>
            <a:r>
              <a:rPr lang="ar-SA" altLang="ar-SA" b="1" dirty="0" smtClean="0">
                <a:solidFill>
                  <a:srgbClr val="3333CC"/>
                </a:solidFill>
                <a:cs typeface="PT Simple Bold Ruled" pitchFamily="2" charset="-78"/>
              </a:rPr>
              <a:t>عوامل نشوء الوحدة واستمرارها</a:t>
            </a:r>
            <a:r>
              <a:rPr lang="ar-SA" altLang="ar-SA" b="1" dirty="0" smtClean="0">
                <a:solidFill>
                  <a:srgbClr val="000000"/>
                </a:solidFill>
                <a:cs typeface="PT Simple Bold Ruled" pitchFamily="2" charset="-78"/>
              </a:rPr>
              <a:t>:</a:t>
            </a:r>
            <a:endParaRPr lang="ar-SA" altLang="ar-SA" dirty="0" smtClean="0">
              <a:solidFill>
                <a:srgbClr val="000000"/>
              </a:solidFill>
              <a:cs typeface="PT Simple Bold Ruled" pitchFamily="2" charset="-78"/>
            </a:endParaRPr>
          </a:p>
          <a:p>
            <a:pPr marL="0" indent="0" algn="just">
              <a:lnSpc>
                <a:spcPct val="80000"/>
              </a:lnSpc>
              <a:buNone/>
            </a:pPr>
            <a:r>
              <a:rPr lang="ar-SA" altLang="ar-SA" dirty="0" smtClean="0">
                <a:solidFill>
                  <a:srgbClr val="000000"/>
                </a:solidFill>
                <a:cs typeface="AL-Mohanad" pitchFamily="2" charset="-78"/>
              </a:rPr>
              <a:t>يعتمد الفرد </a:t>
            </a:r>
            <a:r>
              <a:rPr lang="ar-SA" altLang="ar-SA" dirty="0" smtClean="0">
                <a:solidFill>
                  <a:srgbClr val="800000"/>
                </a:solidFill>
                <a:cs typeface="AL-Mohanad" pitchFamily="2" charset="-78"/>
              </a:rPr>
              <a:t>عاطفيا</a:t>
            </a:r>
            <a:r>
              <a:rPr lang="ar-SA" altLang="ar-SA" dirty="0" smtClean="0">
                <a:solidFill>
                  <a:srgbClr val="000000"/>
                </a:solidFill>
                <a:cs typeface="AL-Mohanad" pitchFamily="2" charset="-78"/>
              </a:rPr>
              <a:t> و</a:t>
            </a:r>
            <a:r>
              <a:rPr lang="ar-SA" altLang="ar-SA" dirty="0" smtClean="0">
                <a:solidFill>
                  <a:srgbClr val="800000"/>
                </a:solidFill>
                <a:cs typeface="AL-Mohanad" pitchFamily="2" charset="-78"/>
              </a:rPr>
              <a:t>معلوماتيا</a:t>
            </a:r>
            <a:r>
              <a:rPr lang="ar-SA" altLang="ar-SA" dirty="0" smtClean="0">
                <a:solidFill>
                  <a:srgbClr val="000000"/>
                </a:solidFill>
                <a:cs typeface="AL-Mohanad" pitchFamily="2" charset="-78"/>
              </a:rPr>
              <a:t> على الآخرين بطريقتين مترابطتين.</a:t>
            </a:r>
          </a:p>
          <a:p>
            <a:pPr marL="0" indent="0" algn="just">
              <a:lnSpc>
                <a:spcPct val="80000"/>
              </a:lnSpc>
              <a:buNone/>
            </a:pPr>
            <a:r>
              <a:rPr lang="ar-SA" altLang="ar-SA" dirty="0" smtClean="0">
                <a:solidFill>
                  <a:srgbClr val="000000"/>
                </a:solidFill>
                <a:cs typeface="AL-Mohanad" pitchFamily="2" charset="-78"/>
              </a:rPr>
              <a:t>ويتجسد </a:t>
            </a:r>
            <a:r>
              <a:rPr lang="ar-SA" altLang="ar-SA" dirty="0" smtClean="0">
                <a:solidFill>
                  <a:srgbClr val="800000"/>
                </a:solidFill>
                <a:cs typeface="AL-Mohanad" pitchFamily="2" charset="-78"/>
              </a:rPr>
              <a:t>الاعتماد العاطفي</a:t>
            </a:r>
            <a:r>
              <a:rPr lang="ar-SA" altLang="ar-SA" dirty="0" smtClean="0">
                <a:solidFill>
                  <a:srgbClr val="000000"/>
                </a:solidFill>
                <a:cs typeface="AL-Mohanad" pitchFamily="2" charset="-78"/>
              </a:rPr>
              <a:t> فيما </a:t>
            </a:r>
            <a:r>
              <a:rPr lang="ar-SA" altLang="ar-SA" u="sng" dirty="0" smtClean="0">
                <a:solidFill>
                  <a:srgbClr val="000000"/>
                </a:solidFill>
                <a:cs typeface="AL-Mohanad" pitchFamily="2" charset="-78"/>
              </a:rPr>
              <a:t>يوفره ارتباط الفرد بالآخرين من حاجات جسمية ونفسية</a:t>
            </a:r>
            <a:r>
              <a:rPr lang="ar-SA" altLang="ar-SA" dirty="0" smtClean="0">
                <a:solidFill>
                  <a:srgbClr val="000000"/>
                </a:solidFill>
                <a:cs typeface="AL-Mohanad" pitchFamily="2" charset="-78"/>
              </a:rPr>
              <a:t>. فالطفل يتعلم في سن مبكرة أن يربط بين وجود الآخرين ومشاعر الراحة والطمأنينة والثقة. ويتعلم الربط بين هذه المشاعر الإيجابية وأنماط سلوكية معينة، وتعبيرات لفظية وغير لفظية تظهر في سلوك الآخرين.</a:t>
            </a:r>
          </a:p>
          <a:p>
            <a:pPr marL="0" indent="0" algn="just">
              <a:lnSpc>
                <a:spcPct val="80000"/>
              </a:lnSpc>
              <a:buNone/>
            </a:pPr>
            <a:r>
              <a:rPr lang="ar-SA" altLang="ar-SA" dirty="0" smtClean="0">
                <a:solidFill>
                  <a:srgbClr val="000000"/>
                </a:solidFill>
                <a:cs typeface="AL-Mohanad" pitchFamily="2" charset="-78"/>
              </a:rPr>
              <a:t>ويتمثل </a:t>
            </a:r>
            <a:r>
              <a:rPr lang="ar-SA" altLang="ar-SA" dirty="0" smtClean="0">
                <a:solidFill>
                  <a:srgbClr val="800000"/>
                </a:solidFill>
                <a:cs typeface="AL-Mohanad" pitchFamily="2" charset="-78"/>
              </a:rPr>
              <a:t>الاعتماد المعلوماتي</a:t>
            </a:r>
            <a:r>
              <a:rPr lang="ar-SA" altLang="ar-SA" dirty="0" smtClean="0">
                <a:solidFill>
                  <a:srgbClr val="000000"/>
                </a:solidFill>
                <a:cs typeface="AL-Mohanad" pitchFamily="2" charset="-78"/>
              </a:rPr>
              <a:t> في </a:t>
            </a:r>
            <a:r>
              <a:rPr lang="ar-SA" altLang="ar-SA" u="sng" dirty="0" smtClean="0">
                <a:solidFill>
                  <a:srgbClr val="000000"/>
                </a:solidFill>
                <a:cs typeface="AL-Mohanad" pitchFamily="2" charset="-78"/>
              </a:rPr>
              <a:t>حاجة الفرد إلى المعلومات التي تؤكد صحة آرائه واعتقاداته عن عالمه الاجتماعي، وكيفية التعامل معه، وعن نفسه وقدراته</a:t>
            </a:r>
            <a:r>
              <a:rPr lang="ar-SA" altLang="ar-SA" dirty="0" smtClean="0">
                <a:solidFill>
                  <a:srgbClr val="000000"/>
                </a:solidFill>
                <a:cs typeface="AL-Mohanad" pitchFamily="2" charset="-78"/>
              </a:rPr>
              <a:t>.</a:t>
            </a:r>
          </a:p>
          <a:p>
            <a:pPr marL="0" indent="0" algn="just">
              <a:lnSpc>
                <a:spcPct val="80000"/>
              </a:lnSpc>
              <a:buNone/>
            </a:pPr>
            <a:r>
              <a:rPr lang="ar-SA" altLang="ar-SA" dirty="0" smtClean="0">
                <a:solidFill>
                  <a:srgbClr val="000000"/>
                </a:solidFill>
                <a:cs typeface="AL-Mohanad" pitchFamily="2" charset="-78"/>
              </a:rPr>
              <a:t> فالعلاقات الشخصية التي لا تخدم هذه الوظائف النفسية ستؤدي إلى تنامي مشاعر الوحدة.</a:t>
            </a:r>
          </a:p>
          <a:p>
            <a:endParaRPr lang="ar-SA" dirty="0"/>
          </a:p>
        </p:txBody>
      </p:sp>
    </p:spTree>
    <p:extLst>
      <p:ext uri="{BB962C8B-B14F-4D97-AF65-F5344CB8AC3E}">
        <p14:creationId xmlns:p14="http://schemas.microsoft.com/office/powerpoint/2010/main" val="3553347966"/>
      </p:ext>
    </p:extLst>
  </p:cSld>
  <p:clrMapOvr>
    <a:masterClrMapping/>
  </p:clrMapOvr>
  <mc:AlternateContent xmlns:mc="http://schemas.openxmlformats.org/markup-compatibility/2006">
    <mc:Choice xmlns:p14="http://schemas.microsoft.com/office/powerpoint/2010/main" Requires="p14">
      <p:transition spd="slow" p14:dur="1100">
        <p14:switch dir="l"/>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accent1">
              <a:lumMod val="20000"/>
              <a:lumOff val="80000"/>
            </a:schemeClr>
          </a:solidFill>
        </p:spPr>
        <p:txBody>
          <a:bodyPr/>
          <a:lstStyle/>
          <a:p>
            <a:r>
              <a:rPr lang="ar-SA" dirty="0" smtClean="0"/>
              <a:t>عوامل نشوء الوحدة </a:t>
            </a:r>
            <a:endParaRPr lang="ar-SA" dirty="0"/>
          </a:p>
        </p:txBody>
      </p:sp>
      <p:sp>
        <p:nvSpPr>
          <p:cNvPr id="3" name="عنصر نائب للمحتوى 2"/>
          <p:cNvSpPr>
            <a:spLocks noGrp="1"/>
          </p:cNvSpPr>
          <p:nvPr>
            <p:ph idx="1"/>
          </p:nvPr>
        </p:nvSpPr>
        <p:spPr>
          <a:solidFill>
            <a:schemeClr val="accent3"/>
          </a:solidFill>
        </p:spPr>
        <p:txBody>
          <a:bodyPr>
            <a:normAutofit fontScale="92500" lnSpcReduction="10000"/>
          </a:bodyPr>
          <a:lstStyle/>
          <a:p>
            <a:r>
              <a:rPr lang="ar-SA" dirty="0" smtClean="0"/>
              <a:t>ما الذي يجعل العلاقات الشخصية تفتقد هذه الخصائص, ويمكن الإجابة على ذلك إن هناك مؤشرات على علاقة القوية بين عدد من الأحداث النفسية والوحدة:</a:t>
            </a:r>
          </a:p>
          <a:p>
            <a:pPr marL="231775" indent="-231775" algn="just">
              <a:lnSpc>
                <a:spcPct val="80000"/>
              </a:lnSpc>
              <a:buNone/>
            </a:pPr>
            <a:endParaRPr lang="ar-SA" altLang="ar-SA" dirty="0" smtClean="0">
              <a:solidFill>
                <a:srgbClr val="000000"/>
              </a:solidFill>
              <a:cs typeface="AL-Mohanad" pitchFamily="2" charset="-78"/>
            </a:endParaRPr>
          </a:p>
          <a:p>
            <a:pPr marL="231775" indent="-231775" algn="just">
              <a:lnSpc>
                <a:spcPct val="80000"/>
              </a:lnSpc>
              <a:buClr>
                <a:srgbClr val="800000"/>
              </a:buClr>
              <a:buFont typeface="Wingdings" pitchFamily="2" charset="2"/>
              <a:buAutoNum type="arabicPeriod"/>
            </a:pPr>
            <a:r>
              <a:rPr lang="ar-SA" altLang="ar-SA" b="1" dirty="0" smtClean="0">
                <a:solidFill>
                  <a:srgbClr val="CC3300"/>
                </a:solidFill>
                <a:cs typeface="AL-Mohanad" pitchFamily="2" charset="-78"/>
              </a:rPr>
              <a:t>تغيرات في مفاهيم الفرد وأهدافه في العلاقة الشخصية</a:t>
            </a:r>
            <a:r>
              <a:rPr lang="ar-SA" altLang="ar-SA" b="1" dirty="0" smtClean="0">
                <a:solidFill>
                  <a:srgbClr val="000000"/>
                </a:solidFill>
                <a:cs typeface="AL-Mohanad" pitchFamily="2" charset="-78"/>
              </a:rPr>
              <a:t>:</a:t>
            </a:r>
            <a:r>
              <a:rPr lang="ar-SA" altLang="ar-SA" dirty="0" smtClean="0">
                <a:solidFill>
                  <a:srgbClr val="000000"/>
                </a:solidFill>
                <a:cs typeface="AL-Mohanad" pitchFamily="2" charset="-78"/>
              </a:rPr>
              <a:t> فالعلاقات التي لا تتغير فيها أنماط التفاعل بما يتناسب مع تغيرات مفاهيم أطرافها ستزيد مشاعر الوحدة. أي مرتبط بفهمنا لما نريد أو نتوقع من العلاقات الشخصية.</a:t>
            </a:r>
          </a:p>
          <a:p>
            <a:pPr marL="231775" indent="-231775" algn="just">
              <a:lnSpc>
                <a:spcPct val="80000"/>
              </a:lnSpc>
              <a:buClr>
                <a:srgbClr val="800000"/>
              </a:buClr>
              <a:buFont typeface="Wingdings" pitchFamily="2" charset="2"/>
              <a:buAutoNum type="arabicPeriod"/>
            </a:pPr>
            <a:r>
              <a:rPr lang="ar-SA" altLang="ar-SA" b="1" dirty="0" smtClean="0">
                <a:solidFill>
                  <a:srgbClr val="CC3300"/>
                </a:solidFill>
                <a:cs typeface="AL-Mohanad" pitchFamily="2" charset="-78"/>
              </a:rPr>
              <a:t>الطريقة التي يعزو بها أطراف العلاقة مشاعرهم وسلوكهم تؤثر على استمرار أو انخفاض مشاعر الوحدة لديهم</a:t>
            </a:r>
            <a:r>
              <a:rPr lang="ar-SA" altLang="ar-SA" dirty="0" smtClean="0">
                <a:solidFill>
                  <a:srgbClr val="000000"/>
                </a:solidFill>
                <a:cs typeface="AL-Mohanad" pitchFamily="2" charset="-78"/>
              </a:rPr>
              <a:t>. إن كيفية فهم الفرد لمشاعر الوحدة تؤدي إلى اختلاف ردود فعله لهذه المشاعر وسلوكه المستقبلي حيالها. وترى الدراسات أن مشاعر الوحدة ترتبط بتقدير الذات  وقد بينت دراسات عديدة ارتباط برود العلاقات الزوجية بكيفية  تفسير ما يثيره أحد الزوجين في الآخر من مشاعر، وكيفية تفسير سلوك الآخر.</a:t>
            </a:r>
            <a:endParaRPr lang="ar-SA" dirty="0"/>
          </a:p>
        </p:txBody>
      </p:sp>
    </p:spTree>
    <p:extLst>
      <p:ext uri="{BB962C8B-B14F-4D97-AF65-F5344CB8AC3E}">
        <p14:creationId xmlns:p14="http://schemas.microsoft.com/office/powerpoint/2010/main" val="2729078831"/>
      </p:ext>
    </p:extLst>
  </p:cSld>
  <p:clrMapOvr>
    <a:masterClrMapping/>
  </p:clrMapOvr>
  <mc:AlternateContent xmlns:mc="http://schemas.openxmlformats.org/markup-compatibility/2006">
    <mc:Choice xmlns:p14="http://schemas.microsoft.com/office/powerpoint/2010/main" Requires="p14">
      <p:transition spd="slow" p14:dur="1100">
        <p14:switch dir="l"/>
      </p:transition>
    </mc:Choice>
    <mc:Fallback>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accent1">
              <a:lumMod val="20000"/>
              <a:lumOff val="80000"/>
            </a:schemeClr>
          </a:solidFill>
        </p:spPr>
        <p:txBody>
          <a:bodyPr/>
          <a:lstStyle/>
          <a:p>
            <a:r>
              <a:rPr lang="ar-SA" dirty="0" smtClean="0"/>
              <a:t>استجابات الافراد للوحدة وتعاملهم معها</a:t>
            </a:r>
            <a:endParaRPr lang="ar-SA" dirty="0"/>
          </a:p>
        </p:txBody>
      </p:sp>
      <p:sp>
        <p:nvSpPr>
          <p:cNvPr id="3" name="عنصر نائب للمحتوى 2"/>
          <p:cNvSpPr>
            <a:spLocks noGrp="1"/>
          </p:cNvSpPr>
          <p:nvPr>
            <p:ph idx="1"/>
          </p:nvPr>
        </p:nvSpPr>
        <p:spPr>
          <a:solidFill>
            <a:schemeClr val="accent3"/>
          </a:solidFill>
        </p:spPr>
        <p:txBody>
          <a:bodyPr>
            <a:normAutofit fontScale="92500" lnSpcReduction="20000"/>
          </a:bodyPr>
          <a:lstStyle/>
          <a:p>
            <a:r>
              <a:rPr lang="ar-SA" altLang="ar-SA" dirty="0" smtClean="0">
                <a:solidFill>
                  <a:srgbClr val="000000"/>
                </a:solidFill>
                <a:cs typeface="AL-Mohanad" pitchFamily="2" charset="-78"/>
              </a:rPr>
              <a:t>تختلف مشاعر الوحدة من موقف إلى آخر، ومن فرد إلى آخر، كما تختلف طرائق الاستجابة لمشاعر الوحدة. حدد كل من روبنشتاين وشيفر أربع فئات من هذه الاستجابات وهي: </a:t>
            </a:r>
            <a:r>
              <a:rPr lang="ar-SA" altLang="ar-SA" dirty="0" smtClean="0">
                <a:solidFill>
                  <a:srgbClr val="CC3300"/>
                </a:solidFill>
                <a:cs typeface="AL-Mohanad" pitchFamily="2" charset="-78"/>
              </a:rPr>
              <a:t>السلبية الحزينة( البكاء –النوم- الأفراط في الأكل</a:t>
            </a:r>
            <a:r>
              <a:rPr lang="ar-SA" altLang="ar-SA" dirty="0" smtClean="0">
                <a:solidFill>
                  <a:srgbClr val="000000"/>
                </a:solidFill>
                <a:cs typeface="AL-Mohanad" pitchFamily="2" charset="-78"/>
              </a:rPr>
              <a:t>، و</a:t>
            </a:r>
            <a:r>
              <a:rPr lang="ar-SA" altLang="ar-SA" dirty="0" smtClean="0">
                <a:solidFill>
                  <a:srgbClr val="CC3300"/>
                </a:solidFill>
                <a:cs typeface="AL-Mohanad" pitchFamily="2" charset="-78"/>
              </a:rPr>
              <a:t>الانعزال</a:t>
            </a:r>
            <a:r>
              <a:rPr lang="ar-SA" altLang="ar-SA" dirty="0" smtClean="0">
                <a:solidFill>
                  <a:srgbClr val="D60093"/>
                </a:solidFill>
                <a:cs typeface="AL-Mohanad" pitchFamily="2" charset="-78"/>
              </a:rPr>
              <a:t> </a:t>
            </a:r>
            <a:r>
              <a:rPr lang="ar-SA" altLang="ar-SA" dirty="0" smtClean="0">
                <a:solidFill>
                  <a:srgbClr val="CC3300"/>
                </a:solidFill>
                <a:cs typeface="AL-Mohanad" pitchFamily="2" charset="-78"/>
              </a:rPr>
              <a:t>النشط (الدراسة, الكتابة, ممارسة هواية</a:t>
            </a:r>
            <a:r>
              <a:rPr lang="ar-SA" altLang="ar-SA" dirty="0" smtClean="0">
                <a:solidFill>
                  <a:srgbClr val="000000"/>
                </a:solidFill>
                <a:cs typeface="AL-Mohanad" pitchFamily="2" charset="-78"/>
              </a:rPr>
              <a:t>، و</a:t>
            </a:r>
            <a:r>
              <a:rPr lang="ar-SA" altLang="ar-SA" dirty="0" smtClean="0">
                <a:solidFill>
                  <a:srgbClr val="CC3300"/>
                </a:solidFill>
                <a:cs typeface="AL-Mohanad" pitchFamily="2" charset="-78"/>
              </a:rPr>
              <a:t>التواصل الاجتماعي( الاتصال بصديق, والزيارات)</a:t>
            </a:r>
            <a:r>
              <a:rPr lang="ar-SA" altLang="ar-SA" dirty="0" smtClean="0">
                <a:solidFill>
                  <a:srgbClr val="000000"/>
                </a:solidFill>
                <a:cs typeface="AL-Mohanad" pitchFamily="2" charset="-78"/>
              </a:rPr>
              <a:t>، و</a:t>
            </a:r>
            <a:r>
              <a:rPr lang="ar-SA" altLang="ar-SA" dirty="0" smtClean="0">
                <a:solidFill>
                  <a:srgbClr val="CC3300"/>
                </a:solidFill>
                <a:cs typeface="AL-Mohanad" pitchFamily="2" charset="-78"/>
              </a:rPr>
              <a:t>السلوك التشتيت( التسوق, الهروب من الموقف)</a:t>
            </a:r>
            <a:r>
              <a:rPr lang="ar-SA" altLang="ar-SA" dirty="0" smtClean="0">
                <a:solidFill>
                  <a:srgbClr val="000000"/>
                </a:solidFill>
                <a:cs typeface="AL-Mohanad" pitchFamily="2" charset="-78"/>
              </a:rPr>
              <a:t>.</a:t>
            </a:r>
          </a:p>
          <a:p>
            <a:r>
              <a:rPr lang="ar-SA" altLang="ar-SA" dirty="0" smtClean="0">
                <a:solidFill>
                  <a:srgbClr val="000000"/>
                </a:solidFill>
                <a:cs typeface="AL-Mohanad" pitchFamily="2" charset="-78"/>
              </a:rPr>
              <a:t> بعض هذه الاستجابات سلبية وبعضها إيجابي. بيد أن </a:t>
            </a:r>
            <a:r>
              <a:rPr lang="ar-SA" altLang="ar-SA" u="sng" dirty="0" smtClean="0">
                <a:solidFill>
                  <a:srgbClr val="000000"/>
                </a:solidFill>
                <a:cs typeface="AL-Mohanad" pitchFamily="2" charset="-78"/>
              </a:rPr>
              <a:t>أكثر الطرق فعالية في التعامل مع الوحدة هي تغيير واقع العلاقات الشخصية </a:t>
            </a:r>
            <a:r>
              <a:rPr lang="ar-SA" altLang="ar-SA" u="sng" dirty="0" smtClean="0">
                <a:solidFill>
                  <a:srgbClr val="CC3300"/>
                </a:solidFill>
                <a:cs typeface="AL-Mohanad" pitchFamily="2" charset="-78"/>
              </a:rPr>
              <a:t>سلوكيا</a:t>
            </a:r>
            <a:r>
              <a:rPr lang="ar-SA" altLang="ar-SA" u="sng" dirty="0" smtClean="0">
                <a:solidFill>
                  <a:srgbClr val="000000"/>
                </a:solidFill>
                <a:cs typeface="AL-Mohanad" pitchFamily="2" charset="-78"/>
              </a:rPr>
              <a:t> أو </a:t>
            </a:r>
            <a:r>
              <a:rPr lang="ar-SA" altLang="ar-SA" u="sng" dirty="0" smtClean="0">
                <a:solidFill>
                  <a:srgbClr val="CC3300"/>
                </a:solidFill>
                <a:cs typeface="AL-Mohanad" pitchFamily="2" charset="-78"/>
              </a:rPr>
              <a:t>ذهنيا</a:t>
            </a:r>
            <a:r>
              <a:rPr lang="ar-SA" altLang="ar-SA" dirty="0" smtClean="0">
                <a:solidFill>
                  <a:srgbClr val="000000"/>
                </a:solidFill>
                <a:cs typeface="AL-Mohanad" pitchFamily="2" charset="-78"/>
              </a:rPr>
              <a:t>. </a:t>
            </a:r>
          </a:p>
          <a:p>
            <a:r>
              <a:rPr lang="ar-SA" altLang="ar-SA" dirty="0" smtClean="0">
                <a:solidFill>
                  <a:srgbClr val="000000"/>
                </a:solidFill>
                <a:cs typeface="AL-Mohanad" pitchFamily="2" charset="-78"/>
              </a:rPr>
              <a:t>فالتعامل الذهني :يحصل من خلال تغيير الأفكار والمعتقدات</a:t>
            </a:r>
          </a:p>
          <a:p>
            <a:r>
              <a:rPr lang="ar-SA" altLang="ar-SA" dirty="0" smtClean="0">
                <a:solidFill>
                  <a:srgbClr val="000000"/>
                </a:solidFill>
                <a:cs typeface="AL-Mohanad" pitchFamily="2" charset="-78"/>
              </a:rPr>
              <a:t>والتعامل السلوكي:  القيام بسلوكيات مثل المساعدة , ممارسة نشاط اجتماعي. والتدرب على المهارات الاجتماعية</a:t>
            </a:r>
          </a:p>
          <a:p>
            <a:pPr marL="0" indent="0">
              <a:buNone/>
            </a:pPr>
            <a:r>
              <a:rPr lang="ar-SA" altLang="ar-SA" dirty="0" smtClean="0">
                <a:solidFill>
                  <a:srgbClr val="000000"/>
                </a:solidFill>
                <a:cs typeface="AL-Mohanad" pitchFamily="2" charset="-78"/>
              </a:rPr>
              <a:t>شعور الوحدة طبيعي المهم طريقة تعاملنا معها </a:t>
            </a:r>
            <a:endParaRPr lang="ar-SA" altLang="ar-SA" dirty="0" smtClean="0">
              <a:solidFill>
                <a:srgbClr val="000000"/>
              </a:solidFill>
              <a:cs typeface="AL-Mohanad" pitchFamily="2" charset="-78"/>
            </a:endParaRPr>
          </a:p>
          <a:p>
            <a:endParaRPr lang="ar-SA" dirty="0"/>
          </a:p>
        </p:txBody>
      </p:sp>
    </p:spTree>
    <p:extLst>
      <p:ext uri="{BB962C8B-B14F-4D97-AF65-F5344CB8AC3E}">
        <p14:creationId xmlns:p14="http://schemas.microsoft.com/office/powerpoint/2010/main" val="1130258175"/>
      </p:ext>
    </p:extLst>
  </p:cSld>
  <p:clrMapOvr>
    <a:masterClrMapping/>
  </p:clrMapOvr>
  <mc:AlternateContent xmlns:mc="http://schemas.openxmlformats.org/markup-compatibility/2006">
    <mc:Choice xmlns:p14="http://schemas.microsoft.com/office/powerpoint/2010/main" Requires="p14">
      <p:transition spd="slow" p14:dur="1100">
        <p14:switch dir="l"/>
      </p:transition>
    </mc:Choice>
    <mc:Fallback>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التجاذب بين الأشخاص</a:t>
            </a:r>
            <a:endParaRPr lang="ar-SA" dirty="0"/>
          </a:p>
        </p:txBody>
      </p:sp>
      <p:sp>
        <p:nvSpPr>
          <p:cNvPr id="3" name="عنصر نائب للمحتوى 2"/>
          <p:cNvSpPr>
            <a:spLocks noGrp="1"/>
          </p:cNvSpPr>
          <p:nvPr>
            <p:ph idx="1"/>
          </p:nvPr>
        </p:nvSpPr>
        <p:spPr/>
        <p:style>
          <a:lnRef idx="2">
            <a:schemeClr val="accent3">
              <a:shade val="50000"/>
            </a:schemeClr>
          </a:lnRef>
          <a:fillRef idx="1">
            <a:schemeClr val="accent3"/>
          </a:fillRef>
          <a:effectRef idx="0">
            <a:schemeClr val="accent3"/>
          </a:effectRef>
          <a:fontRef idx="minor">
            <a:schemeClr val="lt1"/>
          </a:fontRef>
        </p:style>
        <p:txBody>
          <a:bodyPr>
            <a:normAutofit lnSpcReduction="10000"/>
          </a:bodyPr>
          <a:lstStyle/>
          <a:p>
            <a:pPr marL="0" indent="0" algn="just">
              <a:buNone/>
            </a:pPr>
            <a:r>
              <a:rPr lang="ar-SA" altLang="ar-SA" b="1" dirty="0" smtClean="0">
                <a:solidFill>
                  <a:srgbClr val="3333CC"/>
                </a:solidFill>
                <a:cs typeface="PT Simple Bold Ruled" pitchFamily="2" charset="-78"/>
              </a:rPr>
              <a:t>تعريف التجاذب ومظاهره</a:t>
            </a:r>
            <a:r>
              <a:rPr lang="ar-SA" altLang="ar-SA" b="1" dirty="0" smtClean="0">
                <a:solidFill>
                  <a:srgbClr val="000000"/>
                </a:solidFill>
                <a:cs typeface="PT Simple Bold Ruled" pitchFamily="2" charset="-78"/>
              </a:rPr>
              <a:t>:</a:t>
            </a:r>
          </a:p>
          <a:p>
            <a:pPr marL="0" indent="0" algn="just">
              <a:buNone/>
            </a:pPr>
            <a:r>
              <a:rPr lang="ar-SA" altLang="ar-SA" dirty="0" smtClean="0">
                <a:solidFill>
                  <a:srgbClr val="000000"/>
                </a:solidFill>
                <a:cs typeface="AL-Mohanad" pitchFamily="2" charset="-78"/>
              </a:rPr>
              <a:t>يتعلق التجاذب بنتائج التفاعلات الأولى على نمو العلاقة الشخصية. والمظهر الأساس للتجاذب هو شعور الفرد بالرغبة في استمرار التفاعل مع فرد آخر، أو محاولته تهيئة ذلك. ويتميز التجاذب بالاختيارية.</a:t>
            </a:r>
          </a:p>
          <a:p>
            <a:pPr marL="0" indent="0" algn="just">
              <a:buNone/>
            </a:pPr>
            <a:r>
              <a:rPr lang="ar-SA" altLang="ar-SA" b="1" dirty="0" smtClean="0">
                <a:solidFill>
                  <a:srgbClr val="3333CC"/>
                </a:solidFill>
                <a:cs typeface="PT Simple Bold Ruled" pitchFamily="2" charset="-78"/>
              </a:rPr>
              <a:t>الألفة والتجاذب</a:t>
            </a:r>
            <a:r>
              <a:rPr lang="ar-SA" altLang="ar-SA" b="1" dirty="0" smtClean="0">
                <a:solidFill>
                  <a:srgbClr val="000000"/>
                </a:solidFill>
                <a:cs typeface="PT Simple Bold Ruled" pitchFamily="2" charset="-78"/>
              </a:rPr>
              <a:t>:</a:t>
            </a:r>
            <a:r>
              <a:rPr lang="ar-SA" altLang="ar-SA" dirty="0" smtClean="0">
                <a:solidFill>
                  <a:srgbClr val="000000"/>
                </a:solidFill>
                <a:cs typeface="PT Simple Bold Ruled" pitchFamily="2" charset="-78"/>
              </a:rPr>
              <a:t> </a:t>
            </a:r>
          </a:p>
          <a:p>
            <a:pPr marL="0" indent="0" algn="just">
              <a:buNone/>
            </a:pPr>
            <a:r>
              <a:rPr lang="ar-SA" altLang="ar-SA" dirty="0" smtClean="0">
                <a:solidFill>
                  <a:srgbClr val="000000"/>
                </a:solidFill>
                <a:cs typeface="AL-Mohanad" pitchFamily="2" charset="-78"/>
              </a:rPr>
              <a:t>أول عوامل التجاذب بين الأفراد هي الألفة، حيث يميل الفرد إلى الأفراد الذين يألفهم. وقد وجدت بعض الدراسات أن فرصة التفاعل أو المواجهة بين الأفراد هي أكثر العوامل المؤدية إلى نشوء العلاقات. كما اعتمد تكوين الصداقات على القرب بين مساكن الأفراد (المسافة الوظيفية وليست المسافة المكانية).</a:t>
            </a:r>
          </a:p>
          <a:p>
            <a:endParaRPr lang="ar-SA" dirty="0"/>
          </a:p>
        </p:txBody>
      </p:sp>
    </p:spTree>
    <p:extLst>
      <p:ext uri="{BB962C8B-B14F-4D97-AF65-F5344CB8AC3E}">
        <p14:creationId xmlns:p14="http://schemas.microsoft.com/office/powerpoint/2010/main" val="2299520986"/>
      </p:ext>
    </p:extLst>
  </p:cSld>
  <p:clrMapOvr>
    <a:masterClrMapping/>
  </p:clrMapOvr>
  <mc:AlternateContent xmlns:mc="http://schemas.openxmlformats.org/markup-compatibility/2006">
    <mc:Choice xmlns:p14="http://schemas.microsoft.com/office/powerpoint/2010/main" Requires="p14">
      <p:transition spd="slow" p14:dur="1100">
        <p14:switch dir="l"/>
      </p:transition>
    </mc:Choice>
    <mc:Fallback>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الألفة والتجاذب</a:t>
            </a:r>
            <a:endParaRPr lang="ar-SA" dirty="0"/>
          </a:p>
        </p:txBody>
      </p:sp>
      <p:sp>
        <p:nvSpPr>
          <p:cNvPr id="3" name="عنصر نائب للمحتوى 2"/>
          <p:cNvSpPr>
            <a:spLocks noGrp="1"/>
          </p:cNvSpPr>
          <p:nvPr>
            <p:ph idx="1"/>
          </p:nvPr>
        </p:nvSpPr>
        <p:spPr/>
        <p:style>
          <a:lnRef idx="2">
            <a:schemeClr val="accent3">
              <a:shade val="50000"/>
            </a:schemeClr>
          </a:lnRef>
          <a:fillRef idx="1">
            <a:schemeClr val="accent3"/>
          </a:fillRef>
          <a:effectRef idx="0">
            <a:schemeClr val="accent3"/>
          </a:effectRef>
          <a:fontRef idx="minor">
            <a:schemeClr val="lt1"/>
          </a:fontRef>
        </p:style>
        <p:txBody>
          <a:bodyPr>
            <a:normAutofit lnSpcReduction="10000"/>
          </a:bodyPr>
          <a:lstStyle/>
          <a:p>
            <a:pPr marL="0" indent="0" algn="just">
              <a:buNone/>
            </a:pPr>
            <a:r>
              <a:rPr lang="ar-SA" altLang="ar-SA" sz="2800" b="1" dirty="0" smtClean="0">
                <a:solidFill>
                  <a:srgbClr val="3333CC"/>
                </a:solidFill>
                <a:cs typeface="PT Simple Bold Ruled" pitchFamily="2" charset="-78"/>
              </a:rPr>
              <a:t>الألفة والتجاذب (تابع)</a:t>
            </a:r>
            <a:r>
              <a:rPr lang="ar-SA" altLang="ar-SA" sz="2800" b="1" dirty="0" smtClean="0">
                <a:solidFill>
                  <a:srgbClr val="000000"/>
                </a:solidFill>
                <a:cs typeface="PT Simple Bold Ruled" pitchFamily="2" charset="-78"/>
              </a:rPr>
              <a:t>:</a:t>
            </a:r>
            <a:r>
              <a:rPr lang="ar-SA" altLang="ar-SA" sz="2800" dirty="0" smtClean="0">
                <a:solidFill>
                  <a:srgbClr val="000000"/>
                </a:solidFill>
                <a:cs typeface="PT Simple Bold Ruled" pitchFamily="2" charset="-78"/>
              </a:rPr>
              <a:t> </a:t>
            </a:r>
          </a:p>
          <a:p>
            <a:pPr marL="0" indent="0" algn="just">
              <a:buNone/>
            </a:pPr>
            <a:r>
              <a:rPr lang="ar-SA" altLang="ar-SA" dirty="0" smtClean="0">
                <a:solidFill>
                  <a:srgbClr val="000000"/>
                </a:solidFill>
                <a:cs typeface="AL-Mohanad" pitchFamily="2" charset="-78"/>
              </a:rPr>
              <a:t>وقد وجد </a:t>
            </a:r>
            <a:r>
              <a:rPr lang="ar-SA" altLang="ar-SA" dirty="0" err="1" smtClean="0">
                <a:solidFill>
                  <a:srgbClr val="000000"/>
                </a:solidFill>
                <a:cs typeface="AL-Mohanad" pitchFamily="2" charset="-78"/>
              </a:rPr>
              <a:t>زاينس</a:t>
            </a:r>
            <a:r>
              <a:rPr lang="ar-SA" altLang="ar-SA" dirty="0" smtClean="0">
                <a:solidFill>
                  <a:srgbClr val="000000"/>
                </a:solidFill>
                <a:cs typeface="AL-Mohanad" pitchFamily="2" charset="-78"/>
              </a:rPr>
              <a:t> أنه كلما زاد مستوى التعرض للمثيرات زادت إيجابية تقييمه من قبل الأفراد. لكن دراسات مجرد التعرض تؤكد فقط أن هذا التأثير لا يمكن تفسيره بغير الألفة. فالألفة بمثير ما تزيد من جاذبيته مقارنة بمثير آخر غير مألوف.</a:t>
            </a:r>
          </a:p>
          <a:p>
            <a:pPr marL="0" indent="0" algn="just">
              <a:buNone/>
            </a:pPr>
            <a:r>
              <a:rPr lang="ar-SA" altLang="ar-SA" dirty="0" smtClean="0">
                <a:solidFill>
                  <a:srgbClr val="000000"/>
                </a:solidFill>
                <a:cs typeface="AL-Mohanad" pitchFamily="2" charset="-78"/>
              </a:rPr>
              <a:t>كما يمكن أن يحدث هذا الأثر حتى عندما لا يكون الفرد على وعي بالمثير (عندما يكون المثير دون مستوى الوعي). لكن أثر مجرد التعرض الذي كشفت عنه هذه الدراسات يتوقف عند تهيئة الفرد للتفاعل ولا تبين أن تكرار التفاعل يؤدي إلى التجاذب، حيث تشير دراسات أخرى إلى أن مجرد تكرار التفاعل لا يرتبط بالتجاذب، فالدراسات تبين أنه كلما قل الرضا عن العلاقة قل التفاعل بين الأزواج. وإنما يتوقف مستعد للتفاعل</a:t>
            </a:r>
          </a:p>
          <a:p>
            <a:endParaRPr lang="ar-SA" dirty="0"/>
          </a:p>
        </p:txBody>
      </p:sp>
    </p:spTree>
    <p:extLst>
      <p:ext uri="{BB962C8B-B14F-4D97-AF65-F5344CB8AC3E}">
        <p14:creationId xmlns:p14="http://schemas.microsoft.com/office/powerpoint/2010/main" val="3815710225"/>
      </p:ext>
    </p:extLst>
  </p:cSld>
  <p:clrMapOvr>
    <a:masterClrMapping/>
  </p:clrMapOvr>
  <mc:AlternateContent xmlns:mc="http://schemas.openxmlformats.org/markup-compatibility/2006">
    <mc:Choice xmlns:p14="http://schemas.microsoft.com/office/powerpoint/2010/main" Requires="p14">
      <p:transition spd="slow" p14:dur="1100">
        <p14:switch dir="l"/>
      </p:transition>
    </mc:Choice>
    <mc:Fallback>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أثر ظروف التفاعل ونتائجه على التجاذب</a:t>
            </a:r>
            <a:endParaRPr lang="ar-SA" dirty="0"/>
          </a:p>
        </p:txBody>
      </p:sp>
      <p:sp>
        <p:nvSpPr>
          <p:cNvPr id="3" name="عنصر نائب للمحتوى 2"/>
          <p:cNvSpPr>
            <a:spLocks noGrp="1"/>
          </p:cNvSpPr>
          <p:nvPr>
            <p:ph idx="1"/>
          </p:nvPr>
        </p:nvSpPr>
        <p:spPr/>
        <p:style>
          <a:lnRef idx="2">
            <a:schemeClr val="accent3">
              <a:shade val="50000"/>
            </a:schemeClr>
          </a:lnRef>
          <a:fillRef idx="1">
            <a:schemeClr val="accent3"/>
          </a:fillRef>
          <a:effectRef idx="0">
            <a:schemeClr val="accent3"/>
          </a:effectRef>
          <a:fontRef idx="minor">
            <a:schemeClr val="lt1"/>
          </a:fontRef>
        </p:style>
        <p:txBody>
          <a:bodyPr>
            <a:normAutofit lnSpcReduction="10000"/>
          </a:bodyPr>
          <a:lstStyle/>
          <a:p>
            <a:pPr marL="0" indent="0" algn="just">
              <a:lnSpc>
                <a:spcPct val="90000"/>
              </a:lnSpc>
              <a:buNone/>
            </a:pPr>
            <a:r>
              <a:rPr lang="ar-SA" altLang="ar-SA" dirty="0" smtClean="0">
                <a:solidFill>
                  <a:srgbClr val="000000"/>
                </a:solidFill>
                <a:cs typeface="AL-Mohanad" pitchFamily="2" charset="-78"/>
              </a:rPr>
              <a:t>القاعدة العامة هي أنه كلما زادت إيجابية ظروف التفاعل ونتائجه كلما زادت رغبة الأفراد في تكراره.</a:t>
            </a:r>
          </a:p>
          <a:p>
            <a:pPr marL="0" indent="0" algn="just">
              <a:lnSpc>
                <a:spcPct val="90000"/>
              </a:lnSpc>
              <a:buNone/>
            </a:pPr>
            <a:r>
              <a:rPr lang="ar-SA" altLang="ar-SA" b="1" dirty="0" smtClean="0">
                <a:solidFill>
                  <a:srgbClr val="3333CC"/>
                </a:solidFill>
                <a:cs typeface="PT Simple Bold Ruled" pitchFamily="2" charset="-78"/>
              </a:rPr>
              <a:t>ظروف التفاعل ومفهوم الذات</a:t>
            </a:r>
            <a:r>
              <a:rPr lang="ar-SA" altLang="ar-SA" b="1" dirty="0" smtClean="0">
                <a:solidFill>
                  <a:srgbClr val="000000"/>
                </a:solidFill>
                <a:cs typeface="PT Simple Bold Ruled" pitchFamily="2" charset="-78"/>
              </a:rPr>
              <a:t>:</a:t>
            </a:r>
            <a:endParaRPr lang="ar-SA" altLang="ar-SA" dirty="0" smtClean="0">
              <a:solidFill>
                <a:srgbClr val="000000"/>
              </a:solidFill>
              <a:cs typeface="PT Simple Bold Ruled" pitchFamily="2" charset="-78"/>
            </a:endParaRPr>
          </a:p>
          <a:p>
            <a:pPr marL="0" indent="0" algn="just">
              <a:lnSpc>
                <a:spcPct val="90000"/>
              </a:lnSpc>
              <a:buNone/>
            </a:pPr>
            <a:r>
              <a:rPr lang="ar-SA" altLang="ar-SA" dirty="0" smtClean="0">
                <a:solidFill>
                  <a:srgbClr val="000000"/>
                </a:solidFill>
                <a:cs typeface="AL-Mohanad" pitchFamily="2" charset="-78"/>
              </a:rPr>
              <a:t>ينجذب الفرد إلى الآخرين الذين يؤدي تفاعله معهم إلى تقييم ذاته إيجابيا، أو إلى </a:t>
            </a:r>
            <a:r>
              <a:rPr lang="ar-SA" altLang="ar-SA" dirty="0" err="1" smtClean="0">
                <a:solidFill>
                  <a:srgbClr val="000000"/>
                </a:solidFill>
                <a:cs typeface="AL-Mohanad" pitchFamily="2" charset="-78"/>
              </a:rPr>
              <a:t>محافظته</a:t>
            </a:r>
            <a:r>
              <a:rPr lang="ar-SA" altLang="ar-SA" dirty="0" smtClean="0">
                <a:solidFill>
                  <a:srgbClr val="000000"/>
                </a:solidFill>
                <a:cs typeface="AL-Mohanad" pitchFamily="2" charset="-78"/>
              </a:rPr>
              <a:t> على تقييم ذاته. ويمكن أن يؤثر تفاعل الفرد مع الآخرين على مفهوم ذاته بطرق مختلفة، كالمقارنة الاجتماعية، والتعزيز اللفظي من قبل الآخرين، والمعلومات الإيجابية التي ينقلونها صراحة أو ضمنا عنه. وليس بالضرورة أن تكون استجابات الآخرين المعززة لفظية، فالناس عموما يميلون إلى من يجعلهم يشعرون بطريقة إيجابية نحو ذواتهم، سواء كان ذلك عن طريق الاستجابات اللفظية كالمديح أو الإطراء، أو غير اللفظية كإظهار الاهتمام بهم.</a:t>
            </a:r>
          </a:p>
          <a:p>
            <a:endParaRPr lang="ar-SA" dirty="0"/>
          </a:p>
        </p:txBody>
      </p:sp>
    </p:spTree>
    <p:extLst>
      <p:ext uri="{BB962C8B-B14F-4D97-AF65-F5344CB8AC3E}">
        <p14:creationId xmlns:p14="http://schemas.microsoft.com/office/powerpoint/2010/main" val="1121250793"/>
      </p:ext>
    </p:extLst>
  </p:cSld>
  <p:clrMapOvr>
    <a:masterClrMapping/>
  </p:clrMapOvr>
  <mc:AlternateContent xmlns:mc="http://schemas.openxmlformats.org/markup-compatibility/2006">
    <mc:Choice xmlns:p14="http://schemas.microsoft.com/office/powerpoint/2010/main" Requires="p14">
      <p:transition spd="slow" p14:dur="1100">
        <p14:switch dir="l"/>
      </p:transition>
    </mc:Choice>
    <mc:Fallback>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ltLang="ar-SA" b="1" dirty="0" smtClean="0">
                <a:solidFill>
                  <a:srgbClr val="3333CC"/>
                </a:solidFill>
                <a:cs typeface="PT Simple Bold Ruled" pitchFamily="2" charset="-78"/>
              </a:rPr>
              <a:t>ظروف التفاعل ومفهوم الذات</a:t>
            </a:r>
            <a:endParaRPr lang="ar-SA" dirty="0"/>
          </a:p>
        </p:txBody>
      </p:sp>
      <p:sp>
        <p:nvSpPr>
          <p:cNvPr id="3" name="عنصر نائب للمحتوى 2"/>
          <p:cNvSpPr>
            <a:spLocks noGrp="1"/>
          </p:cNvSpPr>
          <p:nvPr>
            <p:ph idx="1"/>
          </p:nvPr>
        </p:nvSpPr>
        <p:spPr/>
        <p:style>
          <a:lnRef idx="2">
            <a:schemeClr val="accent3">
              <a:shade val="50000"/>
            </a:schemeClr>
          </a:lnRef>
          <a:fillRef idx="1">
            <a:schemeClr val="accent3"/>
          </a:fillRef>
          <a:effectRef idx="0">
            <a:schemeClr val="accent3"/>
          </a:effectRef>
          <a:fontRef idx="minor">
            <a:schemeClr val="lt1"/>
          </a:fontRef>
        </p:style>
        <p:txBody>
          <a:bodyPr>
            <a:normAutofit lnSpcReduction="10000"/>
          </a:bodyPr>
          <a:lstStyle/>
          <a:p>
            <a:pPr marL="0" indent="0" algn="just">
              <a:buNone/>
            </a:pPr>
            <a:r>
              <a:rPr lang="ar-SA" altLang="ar-SA" dirty="0" smtClean="0">
                <a:solidFill>
                  <a:srgbClr val="000000"/>
                </a:solidFill>
                <a:cs typeface="AL-Mohanad" pitchFamily="2" charset="-78"/>
              </a:rPr>
              <a:t>لكن الإطراء قد يؤدي إلى نتائج عكسية (تقييم سلبي للمادح). وفي هذا الشأن، هناك اقتراحان متعارضان:</a:t>
            </a:r>
          </a:p>
          <a:p>
            <a:pPr marL="0" indent="0" algn="just">
              <a:buNone/>
            </a:pPr>
            <a:r>
              <a:rPr lang="ar-SA" altLang="ar-SA" dirty="0" smtClean="0">
                <a:solidFill>
                  <a:srgbClr val="000000"/>
                </a:solidFill>
                <a:cs typeface="AL-Mohanad" pitchFamily="2" charset="-78"/>
              </a:rPr>
              <a:t>الأول: الإطراء يؤدي دائما إلى الانجذاب لمصدره خصوصا عندما يكون تقدير الذات منخفضا، سواء كان حالة أو سمة، وهذه الفرضية تسمى بتحيز الإيجابية.</a:t>
            </a:r>
          </a:p>
          <a:p>
            <a:pPr marL="0" indent="0" algn="just">
              <a:buNone/>
            </a:pPr>
            <a:r>
              <a:rPr lang="ar-SA" altLang="ar-SA" dirty="0" smtClean="0">
                <a:solidFill>
                  <a:srgbClr val="000000"/>
                </a:solidFill>
                <a:cs typeface="AL-Mohanad" pitchFamily="2" charset="-78"/>
              </a:rPr>
              <a:t>الثاني: يعتمد أثر الإطراء على تقدير المرء لذاته. فالفرد الذي يقيم ذاته سلبيا سينفر ممن يطريه، والذي يقيم ذاته إيجابيا سينجذب إلى من يطريه. والفرضية الأخيرة تؤكد أهمية الاتساق بين نظرة الفرد لنفسه ونظرة الآخرين له (نظرية التناسب الاجتماعي-</a:t>
            </a:r>
            <a:r>
              <a:rPr lang="ar-SA" altLang="ar-SA" dirty="0" err="1" smtClean="0">
                <a:solidFill>
                  <a:srgbClr val="000000"/>
                </a:solidFill>
                <a:cs typeface="AL-Mohanad" pitchFamily="2" charset="-78"/>
              </a:rPr>
              <a:t>سيكورد</a:t>
            </a:r>
            <a:r>
              <a:rPr lang="ar-SA" altLang="ar-SA" dirty="0" smtClean="0">
                <a:solidFill>
                  <a:srgbClr val="000000"/>
                </a:solidFill>
                <a:cs typeface="AL-Mohanad" pitchFamily="2" charset="-78"/>
              </a:rPr>
              <a:t> وباكمان-من نظريات الاتساق الذهني، والنظرية البديلة لها هي نظرية إثبات الذات-سوان</a:t>
            </a:r>
            <a:endParaRPr lang="ar-SA" dirty="0"/>
          </a:p>
        </p:txBody>
      </p:sp>
    </p:spTree>
    <p:extLst>
      <p:ext uri="{BB962C8B-B14F-4D97-AF65-F5344CB8AC3E}">
        <p14:creationId xmlns:p14="http://schemas.microsoft.com/office/powerpoint/2010/main" val="217511177"/>
      </p:ext>
    </p:extLst>
  </p:cSld>
  <p:clrMapOvr>
    <a:masterClrMapping/>
  </p:clrMapOvr>
  <mc:AlternateContent xmlns:mc="http://schemas.openxmlformats.org/markup-compatibility/2006">
    <mc:Choice xmlns:p14="http://schemas.microsoft.com/office/powerpoint/2010/main" Requires="p14">
      <p:transition spd="slow" p14:dur="1100">
        <p14:switch dir="l"/>
      </p:transition>
    </mc:Choice>
    <mc:Fallback>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altLang="ar-SA" b="1" dirty="0" smtClean="0">
                <a:solidFill>
                  <a:srgbClr val="3333CC"/>
                </a:solidFill>
                <a:cs typeface="PT Simple Bold Ruled" pitchFamily="2" charset="-78"/>
              </a:rPr>
              <a:t>أثر العاطفة في موقف التفاعل على التجاذب</a:t>
            </a:r>
            <a:r>
              <a:rPr lang="ar-SA" altLang="ar-SA" b="1" dirty="0" smtClean="0">
                <a:solidFill>
                  <a:srgbClr val="000000"/>
                </a:solidFill>
                <a:cs typeface="PT Simple Bold Ruled" pitchFamily="2" charset="-78"/>
              </a:rPr>
              <a:t>:</a:t>
            </a:r>
            <a:br>
              <a:rPr lang="ar-SA" altLang="ar-SA" b="1" dirty="0" smtClean="0">
                <a:solidFill>
                  <a:srgbClr val="000000"/>
                </a:solidFill>
                <a:cs typeface="PT Simple Bold Ruled" pitchFamily="2" charset="-78"/>
              </a:rPr>
            </a:br>
            <a:endParaRPr lang="ar-SA" dirty="0"/>
          </a:p>
        </p:txBody>
      </p:sp>
      <p:sp>
        <p:nvSpPr>
          <p:cNvPr id="3" name="عنصر نائب للمحتوى 2"/>
          <p:cNvSpPr>
            <a:spLocks noGrp="1"/>
          </p:cNvSpPr>
          <p:nvPr>
            <p:ph idx="1"/>
          </p:nvPr>
        </p:nvSpPr>
        <p:spPr/>
        <p:style>
          <a:lnRef idx="2">
            <a:schemeClr val="accent3">
              <a:shade val="50000"/>
            </a:schemeClr>
          </a:lnRef>
          <a:fillRef idx="1">
            <a:schemeClr val="accent3"/>
          </a:fillRef>
          <a:effectRef idx="0">
            <a:schemeClr val="accent3"/>
          </a:effectRef>
          <a:fontRef idx="minor">
            <a:schemeClr val="lt1"/>
          </a:fontRef>
        </p:style>
        <p:txBody>
          <a:bodyPr>
            <a:normAutofit fontScale="92500"/>
          </a:bodyPr>
          <a:lstStyle/>
          <a:p>
            <a:pPr marL="0" indent="0" algn="just">
              <a:lnSpc>
                <a:spcPct val="90000"/>
              </a:lnSpc>
              <a:buNone/>
            </a:pPr>
            <a:r>
              <a:rPr lang="ar-SA" altLang="ar-SA" sz="2400" dirty="0" smtClean="0">
                <a:solidFill>
                  <a:srgbClr val="000000"/>
                </a:solidFill>
              </a:rPr>
              <a:t>تؤثر الحالة المزاجية للفرد أثناء تفاعله مع الآخرين على انجذابه لهم. ويصدق ذلك سواء كان سبب تلك الحالة العاطفية سلوك الآخر نفسه أو لأسباب أخرى ليس لها صلة بموقف التفاعل.</a:t>
            </a:r>
          </a:p>
          <a:p>
            <a:pPr marL="0" indent="0" algn="just">
              <a:lnSpc>
                <a:spcPct val="90000"/>
              </a:lnSpc>
              <a:buNone/>
            </a:pPr>
            <a:r>
              <a:rPr lang="ar-SA" altLang="ar-SA" sz="2400" b="1" dirty="0" smtClean="0">
                <a:solidFill>
                  <a:srgbClr val="3333CC"/>
                </a:solidFill>
              </a:rPr>
              <a:t>السلوك غير اللفظي والتجاذب</a:t>
            </a:r>
            <a:r>
              <a:rPr lang="ar-SA" altLang="ar-SA" sz="2400" b="1" dirty="0" smtClean="0">
                <a:solidFill>
                  <a:srgbClr val="000000"/>
                </a:solidFill>
              </a:rPr>
              <a:t>:</a:t>
            </a:r>
          </a:p>
          <a:p>
            <a:pPr marL="0" indent="0" algn="just">
              <a:lnSpc>
                <a:spcPct val="90000"/>
              </a:lnSpc>
              <a:buNone/>
            </a:pPr>
            <a:r>
              <a:rPr lang="ar-SA" altLang="ar-SA" sz="2400" dirty="0" smtClean="0">
                <a:solidFill>
                  <a:srgbClr val="000000"/>
                </a:solidFill>
              </a:rPr>
              <a:t>السلوك غير اللفظي جزء رئيس من التفاعلات اليومية. فطريقة النظر، وطريقة الجلوس، والمسافة التي يفضل الفرد أن تفصله عن الآخرين أثناء الحديث أو الجلوس (الحيز الشخصي)، واللمس، الخ، كلها تؤدي وظائف اتصالية مهمة.</a:t>
            </a:r>
          </a:p>
          <a:p>
            <a:r>
              <a:rPr lang="ar-SA" altLang="ar-SA" sz="2400" dirty="0" smtClean="0">
                <a:solidFill>
                  <a:srgbClr val="000000"/>
                </a:solidFill>
              </a:rPr>
              <a:t>وقد بينت دراسات مبكرة أن الناس يوظفون التقارب الجسدي عندما تكون أهداف التفاعل حميمة، كما بينت أنه يختلف من ثقافة إلى أخرى. لكن أثر تخطي الآخرين للحيز الشخصي على مشاعر الفرد </a:t>
            </a:r>
            <a:r>
              <a:rPr lang="ar-SA" altLang="ar-SA" sz="2400" dirty="0" err="1" smtClean="0">
                <a:solidFill>
                  <a:srgbClr val="000000"/>
                </a:solidFill>
              </a:rPr>
              <a:t>الموقفية</a:t>
            </a:r>
            <a:r>
              <a:rPr lang="ar-SA" altLang="ar-SA" sz="2400" dirty="0" smtClean="0">
                <a:solidFill>
                  <a:srgbClr val="000000"/>
                </a:solidFill>
              </a:rPr>
              <a:t> نحوهم يعتمد على نوع التفاعل. فإذا كان سلوك الآخر وديا فإن تخطيه للحيز الشخصي يزيد من جاذبيته، والعكس إذا كان سلوكه سلبيا. وهذا يعني أن شعور الفرد بتخطي الآخر لحيزه الشخصي يكثف أثر المشاعر التي يستثيرها الموقف، سلبا أو إيجابا، ولكنه لا يحدد نوع هذه المشاعر، وهذا ينطبق على التحديق العيني.</a:t>
            </a:r>
          </a:p>
          <a:p>
            <a:endParaRPr lang="ar-SA" sz="2400" dirty="0"/>
          </a:p>
        </p:txBody>
      </p:sp>
    </p:spTree>
    <p:extLst>
      <p:ext uri="{BB962C8B-B14F-4D97-AF65-F5344CB8AC3E}">
        <p14:creationId xmlns:p14="http://schemas.microsoft.com/office/powerpoint/2010/main" val="3774904557"/>
      </p:ext>
    </p:extLst>
  </p:cSld>
  <p:clrMapOvr>
    <a:masterClrMapping/>
  </p:clrMapOvr>
  <mc:AlternateContent xmlns:mc="http://schemas.openxmlformats.org/markup-compatibility/2006">
    <mc:Choice xmlns:p14="http://schemas.microsoft.com/office/powerpoint/2010/main" Requires="p14">
      <p:transition spd="slow" p14:dur="1100">
        <p14:switch dir="l"/>
      </p:transition>
    </mc:Choice>
    <mc:Fallback>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smtClean="0"/>
              <a:t>الاستثارة في موقف في موقف التفاعل والتجاذب </a:t>
            </a:r>
            <a:endParaRPr lang="ar-SA" dirty="0"/>
          </a:p>
        </p:txBody>
      </p:sp>
      <p:sp>
        <p:nvSpPr>
          <p:cNvPr id="3" name="عنصر نائب للمحتوى 2"/>
          <p:cNvSpPr>
            <a:spLocks noGrp="1"/>
          </p:cNvSpPr>
          <p:nvPr>
            <p:ph idx="1"/>
          </p:nvPr>
        </p:nvSpPr>
        <p:spPr/>
        <p:style>
          <a:lnRef idx="2">
            <a:schemeClr val="accent3">
              <a:shade val="50000"/>
            </a:schemeClr>
          </a:lnRef>
          <a:fillRef idx="1">
            <a:schemeClr val="accent3"/>
          </a:fillRef>
          <a:effectRef idx="0">
            <a:schemeClr val="accent3"/>
          </a:effectRef>
          <a:fontRef idx="minor">
            <a:schemeClr val="lt1"/>
          </a:fontRef>
        </p:style>
        <p:txBody>
          <a:bodyPr/>
          <a:lstStyle/>
          <a:p>
            <a:r>
              <a:rPr lang="ar-SA" altLang="ar-SA" dirty="0" smtClean="0">
                <a:solidFill>
                  <a:srgbClr val="000000"/>
                </a:solidFill>
                <a:cs typeface="AL-Mohanad" pitchFamily="2" charset="-78"/>
              </a:rPr>
              <a:t>دور الاستثارة الفسيولوجية في التجاذب يعتمد على دلالة الموقف وسلوك الآخر بالنسبة للفرد (تأثير مشابه لتأثير تخطي الحيز الشخصي).</a:t>
            </a:r>
          </a:p>
          <a:p>
            <a:r>
              <a:rPr lang="ar-SA" dirty="0" smtClean="0">
                <a:solidFill>
                  <a:schemeClr val="tx1"/>
                </a:solidFill>
              </a:rPr>
              <a:t>فالاستثارة الفيزيولوجية تزيد حدة شعورنا نحو الأخر, إن كان سلبياً أو إيجابياً: الأشخاص الذين نشعر نحوهم بمشاعر إيجابية لأي سبب كان يزيد شعورنا إيجابية عندما نكون </a:t>
            </a:r>
            <a:r>
              <a:rPr lang="ar-SA" dirty="0" err="1" smtClean="0">
                <a:solidFill>
                  <a:schemeClr val="tx1"/>
                </a:solidFill>
              </a:rPr>
              <a:t>نكون</a:t>
            </a:r>
            <a:r>
              <a:rPr lang="ar-SA" dirty="0" smtClean="0">
                <a:solidFill>
                  <a:schemeClr val="tx1"/>
                </a:solidFill>
              </a:rPr>
              <a:t> </a:t>
            </a:r>
            <a:r>
              <a:rPr lang="ar-SA" dirty="0" err="1" smtClean="0">
                <a:solidFill>
                  <a:schemeClr val="tx1"/>
                </a:solidFill>
              </a:rPr>
              <a:t>مستثارين</a:t>
            </a:r>
            <a:r>
              <a:rPr lang="ar-SA" dirty="0" smtClean="0">
                <a:solidFill>
                  <a:schemeClr val="tx1"/>
                </a:solidFill>
              </a:rPr>
              <a:t> فيزيولوجياً, والأشخاص الذين نشعر نحوهم بمشاعر سلبية يزداد شعورنا سلبية إذا كنا </a:t>
            </a:r>
            <a:r>
              <a:rPr lang="ar-SA" dirty="0" err="1" smtClean="0">
                <a:solidFill>
                  <a:schemeClr val="tx1"/>
                </a:solidFill>
              </a:rPr>
              <a:t>مستثارين</a:t>
            </a:r>
            <a:r>
              <a:rPr lang="ar-SA" dirty="0" smtClean="0">
                <a:solidFill>
                  <a:schemeClr val="tx1"/>
                </a:solidFill>
              </a:rPr>
              <a:t> فيزيولوجياً.</a:t>
            </a:r>
            <a:endParaRPr lang="ar-SA" dirty="0">
              <a:solidFill>
                <a:schemeClr val="tx1"/>
              </a:solidFill>
            </a:endParaRPr>
          </a:p>
        </p:txBody>
      </p:sp>
    </p:spTree>
    <p:extLst>
      <p:ext uri="{BB962C8B-B14F-4D97-AF65-F5344CB8AC3E}">
        <p14:creationId xmlns:p14="http://schemas.microsoft.com/office/powerpoint/2010/main" val="302379510"/>
      </p:ext>
    </p:extLst>
  </p:cSld>
  <p:clrMapOvr>
    <a:masterClrMapping/>
  </p:clrMapOvr>
  <mc:AlternateContent xmlns:mc="http://schemas.openxmlformats.org/markup-compatibility/2006">
    <mc:Choice xmlns:p14="http://schemas.microsoft.com/office/powerpoint/2010/main" Requires="p14">
      <p:transition spd="slow" p14:dur="1100">
        <p14:switch dir="l"/>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قضايا المناقشة</a:t>
            </a:r>
            <a:endParaRPr lang="ar-SA" dirty="0"/>
          </a:p>
        </p:txBody>
      </p:sp>
      <p:sp>
        <p:nvSpPr>
          <p:cNvPr id="3" name="عنصر نائب للمحتوى 2"/>
          <p:cNvSpPr>
            <a:spLocks noGrp="1"/>
          </p:cNvSpPr>
          <p:nvPr>
            <p:ph idx="1"/>
          </p:nvPr>
        </p:nvSpPr>
        <p:spPr>
          <a:solidFill>
            <a:schemeClr val="accent3"/>
          </a:solidFill>
        </p:spPr>
        <p:txBody>
          <a:bodyPr/>
          <a:lstStyle/>
          <a:p>
            <a:r>
              <a:rPr lang="ar-SA" dirty="0" smtClean="0"/>
              <a:t>1- العلاقات الشخصية وأنماطها</a:t>
            </a:r>
          </a:p>
          <a:p>
            <a:r>
              <a:rPr lang="ar-SA" dirty="0" smtClean="0"/>
              <a:t>2- تميزها عن غيرها من العلاقات الاجتماعية</a:t>
            </a:r>
          </a:p>
          <a:p>
            <a:r>
              <a:rPr lang="ar-SA" dirty="0" smtClean="0"/>
              <a:t>3- هل العلاقات الشخصية ظاهرة إنسانية</a:t>
            </a:r>
          </a:p>
          <a:p>
            <a:r>
              <a:rPr lang="ar-SA" dirty="0" smtClean="0"/>
              <a:t>4- دور العلاقات الشخصية في الصحة والتكيف</a:t>
            </a:r>
          </a:p>
          <a:p>
            <a:r>
              <a:rPr lang="ar-SA" dirty="0" smtClean="0"/>
              <a:t>5- التجاذب بين الأشخاص تعريفه وأسبابه.</a:t>
            </a:r>
            <a:endParaRPr lang="ar-SA" dirty="0"/>
          </a:p>
        </p:txBody>
      </p:sp>
    </p:spTree>
    <p:extLst>
      <p:ext uri="{BB962C8B-B14F-4D97-AF65-F5344CB8AC3E}">
        <p14:creationId xmlns:p14="http://schemas.microsoft.com/office/powerpoint/2010/main" val="2121576053"/>
      </p:ext>
    </p:extLst>
  </p:cSld>
  <p:clrMapOvr>
    <a:masterClrMapping/>
  </p:clrMapOvr>
  <mc:AlternateContent xmlns:mc="http://schemas.openxmlformats.org/markup-compatibility/2006">
    <mc:Choice xmlns:p14="http://schemas.microsoft.com/office/powerpoint/2010/main" Requires="p14">
      <p:transition spd="slow" p14:dur="1100">
        <p14:switch dir="l"/>
      </p:transition>
    </mc:Choice>
    <mc:Fallback>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الجاذبية الفيزيقية والتجاذب</a:t>
            </a:r>
            <a:endParaRPr lang="ar-SA" dirty="0"/>
          </a:p>
        </p:txBody>
      </p:sp>
      <p:sp>
        <p:nvSpPr>
          <p:cNvPr id="3" name="عنصر نائب للمحتوى 2"/>
          <p:cNvSpPr>
            <a:spLocks noGrp="1"/>
          </p:cNvSpPr>
          <p:nvPr>
            <p:ph idx="1"/>
          </p:nvPr>
        </p:nvSpPr>
        <p:spPr/>
        <p:style>
          <a:lnRef idx="2">
            <a:schemeClr val="accent3">
              <a:shade val="50000"/>
            </a:schemeClr>
          </a:lnRef>
          <a:fillRef idx="1">
            <a:schemeClr val="accent3"/>
          </a:fillRef>
          <a:effectRef idx="0">
            <a:schemeClr val="accent3"/>
          </a:effectRef>
          <a:fontRef idx="minor">
            <a:schemeClr val="lt1"/>
          </a:fontRef>
        </p:style>
        <p:txBody>
          <a:bodyPr/>
          <a:lstStyle/>
          <a:p>
            <a:r>
              <a:rPr lang="ar-SA" altLang="ar-SA" dirty="0" smtClean="0">
                <a:solidFill>
                  <a:srgbClr val="000000"/>
                </a:solidFill>
                <a:cs typeface="AL-Mohanad" pitchFamily="2" charset="-78"/>
              </a:rPr>
              <a:t>المظهر الخارجي أكثر خصائص الشخصية بروزا في التفاعل بين الأشخاص. ومن المنطقي أن تكون هناك علاقة موجبة بين الجاذبية الفيزيقية والتجاذب الشخصي. فالتقييم الأولي قد يؤثر على خصائص أخرى أقل بروزا ووضوحا-أي قد يحدث توقعات متحيزة لدى الفرد عن الخصائص السلوكية والشخصية للفرد موضوع التقييم مما يؤدي إلى زيادة جاذبيته.</a:t>
            </a:r>
          </a:p>
          <a:p>
            <a:endParaRPr lang="ar-SA" dirty="0"/>
          </a:p>
        </p:txBody>
      </p:sp>
      <p:pic>
        <p:nvPicPr>
          <p:cNvPr id="4" name="صورة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1520" y="4005064"/>
            <a:ext cx="3600400" cy="2736304"/>
          </a:xfrm>
          <a:prstGeom prst="rect">
            <a:avLst/>
          </a:prstGeom>
        </p:spPr>
      </p:pic>
    </p:spTree>
    <p:extLst>
      <p:ext uri="{BB962C8B-B14F-4D97-AF65-F5344CB8AC3E}">
        <p14:creationId xmlns:p14="http://schemas.microsoft.com/office/powerpoint/2010/main" val="3411786543"/>
      </p:ext>
    </p:extLst>
  </p:cSld>
  <p:clrMapOvr>
    <a:masterClrMapping/>
  </p:clrMapOvr>
  <mc:AlternateContent xmlns:mc="http://schemas.openxmlformats.org/markup-compatibility/2006">
    <mc:Choice xmlns:p14="http://schemas.microsoft.com/office/powerpoint/2010/main" Requires="p14">
      <p:transition spd="slow" p14:dur="1100">
        <p14:switch dir="l"/>
      </p:transition>
    </mc:Choice>
    <mc:Fallback>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altLang="ar-SA" b="1" dirty="0" smtClean="0">
                <a:solidFill>
                  <a:srgbClr val="3333CC"/>
                </a:solidFill>
                <a:cs typeface="PT Simple Bold Ruled" pitchFamily="2" charset="-78"/>
              </a:rPr>
              <a:t>الجاذبية الفيزيقية والتجاذب</a:t>
            </a:r>
            <a:r>
              <a:rPr lang="ar-SA" altLang="ar-SA" b="1" dirty="0" smtClean="0">
                <a:solidFill>
                  <a:srgbClr val="000000"/>
                </a:solidFill>
                <a:cs typeface="PT Simple Bold Ruled" pitchFamily="2" charset="-78"/>
              </a:rPr>
              <a:t>:</a:t>
            </a:r>
            <a:r>
              <a:rPr lang="ar-SA" altLang="ar-SA" dirty="0" smtClean="0">
                <a:solidFill>
                  <a:srgbClr val="000000"/>
                </a:solidFill>
                <a:cs typeface="PT Simple Bold Ruled" pitchFamily="2" charset="-78"/>
              </a:rPr>
              <a:t/>
            </a:r>
            <a:br>
              <a:rPr lang="ar-SA" altLang="ar-SA" dirty="0" smtClean="0">
                <a:solidFill>
                  <a:srgbClr val="000000"/>
                </a:solidFill>
                <a:cs typeface="PT Simple Bold Ruled" pitchFamily="2" charset="-78"/>
              </a:rPr>
            </a:br>
            <a:endParaRPr lang="ar-SA" dirty="0"/>
          </a:p>
        </p:txBody>
      </p:sp>
      <p:sp>
        <p:nvSpPr>
          <p:cNvPr id="3" name="عنصر نائب للمحتوى 2"/>
          <p:cNvSpPr>
            <a:spLocks noGrp="1"/>
          </p:cNvSpPr>
          <p:nvPr>
            <p:ph idx="1"/>
          </p:nvPr>
        </p:nvSpPr>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marL="0" indent="0" algn="just">
              <a:lnSpc>
                <a:spcPct val="80000"/>
              </a:lnSpc>
              <a:buNone/>
            </a:pPr>
            <a:r>
              <a:rPr lang="ar-SA" altLang="ar-SA" dirty="0" smtClean="0">
                <a:solidFill>
                  <a:srgbClr val="000000"/>
                </a:solidFill>
                <a:cs typeface="AL-Mohanad" pitchFamily="2" charset="-78"/>
              </a:rPr>
              <a:t>وقد دلت الدراسات أن للجاذبية الفيزيقية أثر دال على إدراك الفرد لخصائص الآخرين، وهو ما سمي بالصورة النمطية للجاذبية الفيزيقية. فالناس يدركون علاقة وهمية بين المظهر الخارجي والخصائص الشخصية. ومن الأحرى أن تفهم هذه النتائج في ضوء ثلاث نقاط مهمة:</a:t>
            </a:r>
          </a:p>
          <a:p>
            <a:pPr marL="0" indent="0" algn="just">
              <a:lnSpc>
                <a:spcPct val="80000"/>
              </a:lnSpc>
              <a:buClr>
                <a:srgbClr val="CC3300"/>
              </a:buClr>
              <a:buFont typeface="Wingdings" pitchFamily="2" charset="2"/>
              <a:buAutoNum type="arabicPeriod"/>
            </a:pPr>
            <a:r>
              <a:rPr lang="ar-SA" altLang="ar-SA" dirty="0" smtClean="0">
                <a:solidFill>
                  <a:srgbClr val="000000"/>
                </a:solidFill>
                <a:cs typeface="AL-Mohanad" pitchFamily="2" charset="-78"/>
              </a:rPr>
              <a:t>تؤكد الدراسات أن العلاقة بين الجاذبية الفيزيقية والتجاذب ليست دائما علاقة ذات وجهة أحادية. فالانجذاب لشخص ما غير جاذبيته الفيزيقية، والألفة به، قد تؤديان إلى زيادة تقدير درجة جاذبيته الفيزيقية. (الجمال في عين ناظره)</a:t>
            </a:r>
          </a:p>
          <a:p>
            <a:pPr marL="0" indent="0" algn="just">
              <a:lnSpc>
                <a:spcPct val="80000"/>
              </a:lnSpc>
              <a:buClr>
                <a:srgbClr val="CC3300"/>
              </a:buClr>
              <a:buFont typeface="Wingdings" pitchFamily="2" charset="2"/>
              <a:buAutoNum type="arabicPeriod"/>
            </a:pPr>
            <a:r>
              <a:rPr lang="ar-SA" altLang="ar-SA" dirty="0" smtClean="0">
                <a:solidFill>
                  <a:srgbClr val="000000"/>
                </a:solidFill>
                <a:cs typeface="AL-Mohanad" pitchFamily="2" charset="-78"/>
              </a:rPr>
              <a:t>تخضع الجاذبية الفيزيقية للخصوصية الفردية والثقافية والمجتمعية.</a:t>
            </a:r>
          </a:p>
          <a:p>
            <a:pPr marL="0" indent="0" algn="just">
              <a:lnSpc>
                <a:spcPct val="80000"/>
              </a:lnSpc>
              <a:buClr>
                <a:srgbClr val="CC3300"/>
              </a:buClr>
              <a:buFont typeface="Wingdings" pitchFamily="2" charset="2"/>
              <a:buAutoNum type="arabicPeriod"/>
            </a:pPr>
            <a:r>
              <a:rPr lang="ar-SA" altLang="ar-SA" dirty="0" smtClean="0">
                <a:solidFill>
                  <a:srgbClr val="000000"/>
                </a:solidFill>
                <a:cs typeface="AL-Mohanad" pitchFamily="2" charset="-78"/>
              </a:rPr>
              <a:t>قد تكون الجاذبية الفيزيقية مؤثرة في التفاعلات الأولى، ولكن سرعان ما يبدأ تأثير عوامل أخرى قد تقلل وقد تزيد من أثر الجاذبية الفيزيقية.</a:t>
            </a:r>
          </a:p>
          <a:p>
            <a:endParaRPr lang="ar-SA" dirty="0"/>
          </a:p>
        </p:txBody>
      </p:sp>
    </p:spTree>
    <p:extLst>
      <p:ext uri="{BB962C8B-B14F-4D97-AF65-F5344CB8AC3E}">
        <p14:creationId xmlns:p14="http://schemas.microsoft.com/office/powerpoint/2010/main" val="462349264"/>
      </p:ext>
    </p:extLst>
  </p:cSld>
  <p:clrMapOvr>
    <a:masterClrMapping/>
  </p:clrMapOvr>
  <mc:AlternateContent xmlns:mc="http://schemas.openxmlformats.org/markup-compatibility/2006">
    <mc:Choice xmlns:p14="http://schemas.microsoft.com/office/powerpoint/2010/main" Requires="p14">
      <p:transition spd="slow" p14:dur="1100">
        <p14:switch dir="l"/>
      </p:transition>
    </mc:Choice>
    <mc:Fallback>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التشابه والتجاذب بين الأشخاص</a:t>
            </a:r>
            <a:endParaRPr lang="ar-SA" dirty="0"/>
          </a:p>
        </p:txBody>
      </p:sp>
      <p:sp>
        <p:nvSpPr>
          <p:cNvPr id="3" name="عنصر نائب للمحتوى 2"/>
          <p:cNvSpPr>
            <a:spLocks noGrp="1"/>
          </p:cNvSpPr>
          <p:nvPr>
            <p:ph idx="1"/>
          </p:nvPr>
        </p:nvSpPr>
        <p:spPr/>
        <p:style>
          <a:lnRef idx="2">
            <a:schemeClr val="accent3">
              <a:shade val="50000"/>
            </a:schemeClr>
          </a:lnRef>
          <a:fillRef idx="1">
            <a:schemeClr val="accent3"/>
          </a:fillRef>
          <a:effectRef idx="0">
            <a:schemeClr val="accent3"/>
          </a:effectRef>
          <a:fontRef idx="minor">
            <a:schemeClr val="lt1"/>
          </a:fontRef>
        </p:style>
        <p:txBody>
          <a:bodyPr/>
          <a:lstStyle/>
          <a:p>
            <a:pPr marL="0" indent="0" algn="just">
              <a:buNone/>
            </a:pPr>
            <a:r>
              <a:rPr lang="ar-SA" altLang="ar-SA" b="1" dirty="0" smtClean="0">
                <a:solidFill>
                  <a:srgbClr val="3333CC"/>
                </a:solidFill>
                <a:cs typeface="PT Simple Bold Ruled" pitchFamily="2" charset="-78"/>
              </a:rPr>
              <a:t>الدراسة التجريبية لتأثير تشابه الاتجاهات على التجاذب</a:t>
            </a:r>
            <a:r>
              <a:rPr lang="ar-SA" altLang="ar-SA" b="1" dirty="0" smtClean="0">
                <a:solidFill>
                  <a:srgbClr val="000000"/>
                </a:solidFill>
                <a:cs typeface="PT Simple Bold Ruled" pitchFamily="2" charset="-78"/>
              </a:rPr>
              <a:t>:</a:t>
            </a:r>
            <a:endParaRPr lang="ar-SA" altLang="ar-SA" dirty="0" smtClean="0">
              <a:solidFill>
                <a:srgbClr val="000000"/>
              </a:solidFill>
              <a:cs typeface="PT Simple Bold Ruled" pitchFamily="2" charset="-78"/>
            </a:endParaRPr>
          </a:p>
          <a:p>
            <a:pPr marL="0" indent="0" algn="just">
              <a:buNone/>
            </a:pPr>
            <a:r>
              <a:rPr lang="ar-SA" altLang="ar-SA" dirty="0" smtClean="0">
                <a:solidFill>
                  <a:srgbClr val="000000"/>
                </a:solidFill>
                <a:cs typeface="AL-Mohanad" pitchFamily="2" charset="-78"/>
              </a:rPr>
              <a:t>توصل بيرن من خلال دراساته التجريبية المضبوطة إلى صياغة قانون تشابه الاتجاه-التجاذب، حيث يتوقع وجود علاقة طردية بين تشابه اتجاهات الأفراد ودرجة تجاذبهم. فعندما كانت اتجاهات شخص مجهول مشابهة لاتجاهات المفحوصين، كانت درجات تقييمهم لذكائه وأخلاقه ورغبتهم في التعرف عليه وتوقعاتهم حول مدى استمتاعهم برفقته أكبر منها عندما كانت اتجاهاته مناقضة لاتجاهاتهم، سواء كانت اتجاهاتهم نحو موضوعات مهمة أو غير مهمة، ولكن بدرجة أقل.</a:t>
            </a:r>
          </a:p>
          <a:p>
            <a:endParaRPr lang="ar-SA" dirty="0"/>
          </a:p>
        </p:txBody>
      </p:sp>
    </p:spTree>
    <p:extLst>
      <p:ext uri="{BB962C8B-B14F-4D97-AF65-F5344CB8AC3E}">
        <p14:creationId xmlns:p14="http://schemas.microsoft.com/office/powerpoint/2010/main" val="3109675336"/>
      </p:ext>
    </p:extLst>
  </p:cSld>
  <p:clrMapOvr>
    <a:masterClrMapping/>
  </p:clrMapOvr>
  <mc:AlternateContent xmlns:mc="http://schemas.openxmlformats.org/markup-compatibility/2006">
    <mc:Choice xmlns:p14="http://schemas.microsoft.com/office/powerpoint/2010/main" Requires="p14">
      <p:transition spd="slow" p14:dur="1100">
        <p14:switch dir="l"/>
      </p:transition>
    </mc:Choice>
    <mc:Fallback>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SA" altLang="ar-SA" sz="3200" dirty="0" smtClean="0">
                <a:cs typeface="PT Simple Bold Ruled" pitchFamily="2" charset="-78"/>
              </a:rPr>
              <a:t>مقارنة أثر التشابه في الاتجاهات والتشابه في القدرات</a:t>
            </a:r>
            <a:endParaRPr lang="ar-SA" sz="3200" dirty="0"/>
          </a:p>
        </p:txBody>
      </p:sp>
      <p:sp>
        <p:nvSpPr>
          <p:cNvPr id="3" name="عنصر نائب للمحتوى 2"/>
          <p:cNvSpPr>
            <a:spLocks noGrp="1"/>
          </p:cNvSpPr>
          <p:nvPr>
            <p:ph idx="1"/>
          </p:nvPr>
        </p:nvSpPr>
        <p:spPr/>
        <p:style>
          <a:lnRef idx="2">
            <a:schemeClr val="accent3">
              <a:shade val="50000"/>
            </a:schemeClr>
          </a:lnRef>
          <a:fillRef idx="1">
            <a:schemeClr val="accent3"/>
          </a:fillRef>
          <a:effectRef idx="0">
            <a:schemeClr val="accent3"/>
          </a:effectRef>
          <a:fontRef idx="minor">
            <a:schemeClr val="lt1"/>
          </a:fontRef>
        </p:style>
        <p:txBody>
          <a:bodyPr/>
          <a:lstStyle/>
          <a:p>
            <a:pPr marL="0" indent="0" algn="just">
              <a:lnSpc>
                <a:spcPct val="90000"/>
              </a:lnSpc>
              <a:buNone/>
            </a:pPr>
            <a:r>
              <a:rPr lang="ar-SA" altLang="ar-SA" dirty="0" smtClean="0">
                <a:solidFill>
                  <a:srgbClr val="000000"/>
                </a:solidFill>
                <a:cs typeface="AL-Mohanad" pitchFamily="2" charset="-78"/>
              </a:rPr>
              <a:t>وجد </a:t>
            </a:r>
            <a:r>
              <a:rPr lang="ar-SA" altLang="ar-SA" dirty="0" err="1" smtClean="0">
                <a:solidFill>
                  <a:srgbClr val="000000"/>
                </a:solidFill>
                <a:cs typeface="AL-Mohanad" pitchFamily="2" charset="-78"/>
              </a:rPr>
              <a:t>ميللر</a:t>
            </a:r>
            <a:r>
              <a:rPr lang="ar-SA" altLang="ar-SA" dirty="0" smtClean="0">
                <a:solidFill>
                  <a:srgbClr val="000000"/>
                </a:solidFill>
                <a:cs typeface="AL-Mohanad" pitchFamily="2" charset="-78"/>
              </a:rPr>
              <a:t> </a:t>
            </a:r>
            <a:r>
              <a:rPr lang="ar-SA" altLang="ar-SA" dirty="0" err="1" smtClean="0">
                <a:solidFill>
                  <a:srgbClr val="000000"/>
                </a:solidFill>
                <a:cs typeface="AL-Mohanad" pitchFamily="2" charset="-78"/>
              </a:rPr>
              <a:t>وسولز</a:t>
            </a:r>
            <a:r>
              <a:rPr lang="ar-SA" altLang="ar-SA" dirty="0" smtClean="0">
                <a:solidFill>
                  <a:srgbClr val="000000"/>
                </a:solidFill>
                <a:cs typeface="AL-Mohanad" pitchFamily="2" charset="-78"/>
              </a:rPr>
              <a:t>: أن تشابه اتجاهات وقدرات الفرد مع اتجاهات وقدرات آخرين يزيدان درجة تفضيله أو رغبته في العمل معهم، إلا أن </a:t>
            </a:r>
            <a:r>
              <a:rPr lang="ar-SA" altLang="ar-SA" u="sng" dirty="0" smtClean="0">
                <a:solidFill>
                  <a:srgbClr val="000000"/>
                </a:solidFill>
                <a:cs typeface="AL-Mohanad" pitchFamily="2" charset="-78"/>
              </a:rPr>
              <a:t>تأثير التشابه في الاتجاهات أكبر</a:t>
            </a:r>
            <a:r>
              <a:rPr lang="ar-SA" altLang="ar-SA" dirty="0" smtClean="0">
                <a:solidFill>
                  <a:srgbClr val="000000"/>
                </a:solidFill>
                <a:cs typeface="AL-Mohanad" pitchFamily="2" charset="-78"/>
              </a:rPr>
              <a:t>. كما بينت دراسة أخرى لهما أن </a:t>
            </a:r>
            <a:r>
              <a:rPr lang="ar-SA" altLang="ar-SA" u="sng" dirty="0" smtClean="0">
                <a:solidFill>
                  <a:srgbClr val="000000"/>
                </a:solidFill>
                <a:cs typeface="AL-Mohanad" pitchFamily="2" charset="-78"/>
              </a:rPr>
              <a:t>أثر تشابه قدرات الفرد مع قدرات الآخرين على انجذابه لهم يعتمد على تشابه اتجاهاته مع اتجاهاتهم</a:t>
            </a:r>
            <a:r>
              <a:rPr lang="ar-SA" altLang="ar-SA" dirty="0" smtClean="0">
                <a:solidFill>
                  <a:srgbClr val="000000"/>
                </a:solidFill>
                <a:cs typeface="AL-Mohanad" pitchFamily="2" charset="-78"/>
              </a:rPr>
              <a:t>. فقدرات الآخرين تكون مؤثرة على درجة انجذابه لهم في حال أدرك أنهم يشبهونه في الاتجاهات. والذي يبدو أن تفاعل الفرد مع أشخاص يشبهونه في الاتجاهات أهم من الناحية النفسية من قدرتهم على الإسهام في عمل مشترك. وهذا يدعم بقوة نظرية المقارنة الاجتماعية في تكون العلاقات الشخصية ووظائفها.</a:t>
            </a:r>
          </a:p>
          <a:p>
            <a:pPr marL="0" indent="0" algn="just">
              <a:lnSpc>
                <a:spcPct val="90000"/>
              </a:lnSpc>
              <a:buNone/>
            </a:pPr>
            <a:r>
              <a:rPr lang="ar-SA" altLang="ar-SA" dirty="0" smtClean="0">
                <a:solidFill>
                  <a:srgbClr val="000000"/>
                </a:solidFill>
                <a:cs typeface="AL-Mohanad" pitchFamily="2" charset="-78"/>
              </a:rPr>
              <a:t>فقد يكون بذل المزيد من الجهد  أسهل على الفرد من تغيير اتجاهاته. </a:t>
            </a:r>
            <a:endParaRPr lang="ar-SA" altLang="ar-SA" dirty="0" smtClean="0">
              <a:solidFill>
                <a:srgbClr val="000000"/>
              </a:solidFill>
              <a:cs typeface="AL-Mohanad" pitchFamily="2" charset="-78"/>
            </a:endParaRPr>
          </a:p>
          <a:p>
            <a:endParaRPr lang="ar-SA" dirty="0"/>
          </a:p>
        </p:txBody>
      </p:sp>
    </p:spTree>
    <p:extLst>
      <p:ext uri="{BB962C8B-B14F-4D97-AF65-F5344CB8AC3E}">
        <p14:creationId xmlns:p14="http://schemas.microsoft.com/office/powerpoint/2010/main" val="3061284574"/>
      </p:ext>
    </p:extLst>
  </p:cSld>
  <p:clrMapOvr>
    <a:masterClrMapping/>
  </p:clrMapOvr>
  <mc:AlternateContent xmlns:mc="http://schemas.openxmlformats.org/markup-compatibility/2006">
    <mc:Choice xmlns:p14="http://schemas.microsoft.com/office/powerpoint/2010/main" Requires="p14">
      <p:transition spd="slow" p14:dur="1100">
        <p14:switch dir="l"/>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tx2">
              <a:lumMod val="20000"/>
              <a:lumOff val="80000"/>
            </a:schemeClr>
          </a:solidFill>
        </p:spPr>
        <p:txBody>
          <a:bodyPr/>
          <a:lstStyle/>
          <a:p>
            <a:r>
              <a:rPr lang="ar-SA" dirty="0" smtClean="0"/>
              <a:t>العلاقات الشخصية وأنماطها</a:t>
            </a:r>
            <a:endParaRPr lang="ar-SA" dirty="0"/>
          </a:p>
        </p:txBody>
      </p:sp>
      <p:sp>
        <p:nvSpPr>
          <p:cNvPr id="3" name="عنصر نائب للمحتوى 2"/>
          <p:cNvSpPr>
            <a:spLocks noGrp="1"/>
          </p:cNvSpPr>
          <p:nvPr>
            <p:ph idx="1"/>
          </p:nvPr>
        </p:nvSpPr>
        <p:spPr>
          <a:solidFill>
            <a:srgbClr val="92D050"/>
          </a:solidFill>
        </p:spPr>
        <p:txBody>
          <a:bodyPr/>
          <a:lstStyle/>
          <a:p>
            <a:r>
              <a:rPr lang="ar-SA" dirty="0" smtClean="0"/>
              <a:t>ماذا تعني العلاقات الشخصية: هي نوع من أنواع العلاقات الاجتماعية التي تربط الفرد بالآخرين في حياته اليومية, وبالتالي هي من أكثر العلاقات الاجتماعية دلالة وأهمية وذلك لأنها تؤثر في أفكار ومشاعر وسلوك الفرد. </a:t>
            </a:r>
          </a:p>
          <a:p>
            <a:r>
              <a:rPr lang="ar-SA" dirty="0" smtClean="0"/>
              <a:t>وجميعنا يعرف أهمية تلك العلاقات في حياتنا الاجتماعية</a:t>
            </a:r>
          </a:p>
          <a:p>
            <a:r>
              <a:rPr lang="ar-SA" dirty="0" smtClean="0"/>
              <a:t>والسؤال هو كيف توجد تلك العلاقات وما هي أهميتها في حياتنا؟</a:t>
            </a:r>
            <a:endParaRPr lang="ar-SA" dirty="0"/>
          </a:p>
        </p:txBody>
      </p:sp>
    </p:spTree>
    <p:extLst>
      <p:ext uri="{BB962C8B-B14F-4D97-AF65-F5344CB8AC3E}">
        <p14:creationId xmlns:p14="http://schemas.microsoft.com/office/powerpoint/2010/main" val="1527201896"/>
      </p:ext>
    </p:extLst>
  </p:cSld>
  <p:clrMapOvr>
    <a:masterClrMapping/>
  </p:clrMapOvr>
  <mc:AlternateContent xmlns:mc="http://schemas.openxmlformats.org/markup-compatibility/2006">
    <mc:Choice xmlns:p14="http://schemas.microsoft.com/office/powerpoint/2010/main" Requires="p14">
      <p:transition spd="slow" p14:dur="1100">
        <p14:switch dir="l"/>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accent1">
              <a:lumMod val="20000"/>
              <a:lumOff val="80000"/>
            </a:schemeClr>
          </a:solidFill>
        </p:spPr>
        <p:txBody>
          <a:bodyPr/>
          <a:lstStyle/>
          <a:p>
            <a:r>
              <a:rPr lang="ar-SA" dirty="0" smtClean="0"/>
              <a:t>ماذا تعني العلاقات الشخصية</a:t>
            </a:r>
            <a:endParaRPr lang="ar-SA" dirty="0"/>
          </a:p>
        </p:txBody>
      </p:sp>
      <p:sp>
        <p:nvSpPr>
          <p:cNvPr id="3" name="عنصر نائب للمحتوى 2"/>
          <p:cNvSpPr>
            <a:spLocks noGrp="1"/>
          </p:cNvSpPr>
          <p:nvPr>
            <p:ph idx="1"/>
          </p:nvPr>
        </p:nvSpPr>
        <p:spPr>
          <a:solidFill>
            <a:schemeClr val="accent3"/>
          </a:solidFill>
        </p:spPr>
        <p:txBody>
          <a:bodyPr>
            <a:normAutofit/>
          </a:bodyPr>
          <a:lstStyle/>
          <a:p>
            <a:r>
              <a:rPr lang="ar-SA" sz="2000" dirty="0" smtClean="0"/>
              <a:t>تعني العلاقة بين الأشخاص أو تسمى بين شخصية لأنها تحدث بين الأشخاص وجهاً لوجه وهذا ما يميزها عن العلاقات الاجتماعية بين فئة وأخرى, أو كما يحدث اليوم من خلال مواقع التواصل الاجتماعي, فهي علاقة الآباء مع الأبناء, الزوج, زمالة العمل والدراسة, الاقرباء, الجيران  وبالتالي ما يميز هذه العلاقات هو: - إن التفاعلات ونشاطات الفرد اليومية تحدث غالباً ضمن محيط هذه العلاقات.</a:t>
            </a:r>
          </a:p>
          <a:p>
            <a:r>
              <a:rPr lang="ar-SA" sz="2000" dirty="0" smtClean="0"/>
              <a:t>- ما يميز هذه العلاقات أيضاً هو إن الارتباط يكون حميمياً بين الأشخاص وهذا يعني: </a:t>
            </a:r>
          </a:p>
          <a:p>
            <a:r>
              <a:rPr lang="ar-SA" sz="2000" dirty="0" smtClean="0"/>
              <a:t>1- إن تفاعلات الفرد في محيط العلاقات الشخصية لا يحكمها القواعد الرسمية أو التنظيمية, وإنما ما لدى الفرد من إدراكات وعواطف وأهداف متبادلة</a:t>
            </a:r>
          </a:p>
          <a:p>
            <a:r>
              <a:rPr lang="ar-SA" sz="2000" dirty="0" smtClean="0"/>
              <a:t>2- ما ينتقل من معلومات ومشاعر شخصية أثناء هذه التفاعلات يعبر عن خبرات الفرد وحالاتهم الانفعالية واعتقاداتهم الخاصة وهذا ما يسمى بكشف الذات.</a:t>
            </a:r>
          </a:p>
          <a:p>
            <a:r>
              <a:rPr lang="ar-SA" sz="2000" dirty="0" smtClean="0"/>
              <a:t>- تتصف هذه العلاقات بالاستمرارية نسبة إلى غيرها التي تنتهي بزوال المواقف التي أدت لها</a:t>
            </a:r>
          </a:p>
          <a:p>
            <a:r>
              <a:rPr lang="ar-SA" sz="2000" dirty="0" smtClean="0"/>
              <a:t>- تختلف هذه العلاقات من حيث الكم والكيف وهذا ما نسميه بشبكة العلاقات الاجتماعية </a:t>
            </a:r>
          </a:p>
          <a:p>
            <a:r>
              <a:rPr lang="ar-SA" sz="2000" dirty="0" smtClean="0"/>
              <a:t>ولكم أيهما الأفضل العلاقات المتعددة والكثيرة أم العلاقات الكيفية؟</a:t>
            </a:r>
            <a:endParaRPr lang="ar-SA" sz="2000" dirty="0"/>
          </a:p>
        </p:txBody>
      </p:sp>
    </p:spTree>
    <p:extLst>
      <p:ext uri="{BB962C8B-B14F-4D97-AF65-F5344CB8AC3E}">
        <p14:creationId xmlns:p14="http://schemas.microsoft.com/office/powerpoint/2010/main" val="963148901"/>
      </p:ext>
    </p:extLst>
  </p:cSld>
  <p:clrMapOvr>
    <a:masterClrMapping/>
  </p:clrMapOvr>
  <mc:AlternateContent xmlns:mc="http://schemas.openxmlformats.org/markup-compatibility/2006">
    <mc:Choice xmlns:p14="http://schemas.microsoft.com/office/powerpoint/2010/main" Requires="p14">
      <p:transition spd="slow" p14:dur="1100">
        <p14:switch dir="l"/>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accent1">
              <a:lumMod val="20000"/>
              <a:lumOff val="80000"/>
            </a:schemeClr>
          </a:solidFill>
        </p:spPr>
        <p:txBody>
          <a:bodyPr/>
          <a:lstStyle/>
          <a:p>
            <a:r>
              <a:rPr lang="ar-SA" dirty="0" smtClean="0"/>
              <a:t>العلاقات الشخصية كظاهرة إنسانية</a:t>
            </a:r>
            <a:endParaRPr lang="ar-SA" dirty="0"/>
          </a:p>
        </p:txBody>
      </p:sp>
      <p:sp>
        <p:nvSpPr>
          <p:cNvPr id="3" name="عنصر نائب للمحتوى 2"/>
          <p:cNvSpPr>
            <a:spLocks noGrp="1"/>
          </p:cNvSpPr>
          <p:nvPr>
            <p:ph idx="1"/>
          </p:nvPr>
        </p:nvSpPr>
        <p:spPr>
          <a:solidFill>
            <a:schemeClr val="accent3"/>
          </a:solidFill>
        </p:spPr>
        <p:txBody>
          <a:bodyPr>
            <a:normAutofit fontScale="92500" lnSpcReduction="10000"/>
          </a:bodyPr>
          <a:lstStyle/>
          <a:p>
            <a:r>
              <a:rPr lang="ar-SA" altLang="ar-SA" dirty="0" smtClean="0">
                <a:solidFill>
                  <a:srgbClr val="000000"/>
                </a:solidFill>
                <a:cs typeface="AL-Mohanad" pitchFamily="2" charset="-78"/>
              </a:rPr>
              <a:t>هي</a:t>
            </a:r>
            <a:r>
              <a:rPr lang="ar-SA" altLang="ar-SA" dirty="0" smtClean="0">
                <a:solidFill>
                  <a:srgbClr val="000000"/>
                </a:solidFill>
                <a:cs typeface="AL-Mohanad" pitchFamily="2" charset="-78"/>
              </a:rPr>
              <a:t> ظاهرة عامة موجودة لدى كل المجتمعات وفي كل الأزمنة. فقد يتباين متوسط عدد أصدقاء الفرد من مجتمع إلى آخر، لكن </a:t>
            </a:r>
            <a:r>
              <a:rPr lang="ar-SA" altLang="ar-SA" u="sng" dirty="0" smtClean="0">
                <a:solidFill>
                  <a:srgbClr val="000000"/>
                </a:solidFill>
                <a:cs typeface="AL-Mohanad" pitchFamily="2" charset="-78"/>
              </a:rPr>
              <a:t>الصداقة ظاهرة إنسانية عامة</a:t>
            </a:r>
            <a:r>
              <a:rPr lang="ar-SA" altLang="ar-SA" dirty="0" smtClean="0">
                <a:solidFill>
                  <a:srgbClr val="000000"/>
                </a:solidFill>
                <a:cs typeface="AL-Mohanad" pitchFamily="2" charset="-78"/>
              </a:rPr>
              <a:t>. ويقال هذا في أنماط وقواعد الارتباط بين أفراد الجنسين، وفي كل أنواع العلاقات الشخصية.</a:t>
            </a:r>
          </a:p>
          <a:p>
            <a:r>
              <a:rPr lang="ar-SA" altLang="ar-SA" dirty="0" smtClean="0">
                <a:solidFill>
                  <a:srgbClr val="FF0000"/>
                </a:solidFill>
                <a:cs typeface="AL-Mohanad" pitchFamily="2" charset="-78"/>
              </a:rPr>
              <a:t>العلاقات الشخصية عبر الحياة</a:t>
            </a:r>
            <a:endParaRPr lang="ar-SA" altLang="ar-SA" dirty="0" smtClean="0">
              <a:solidFill>
                <a:srgbClr val="FF0000"/>
              </a:solidFill>
              <a:cs typeface="AL-Mohanad" pitchFamily="2" charset="-78"/>
            </a:endParaRPr>
          </a:p>
          <a:p>
            <a:r>
              <a:rPr lang="ar-SA" altLang="ar-SA" dirty="0" smtClean="0">
                <a:solidFill>
                  <a:srgbClr val="000000"/>
                </a:solidFill>
                <a:cs typeface="AL-Mohanad" pitchFamily="2" charset="-78"/>
              </a:rPr>
              <a:t> والعلاقات الشخصية ليست ظواهر جامدة. فقد تتغير علاقات الشخص عبر حياته، وقد تكون تلك العلاقات مصدر سعادة عظيمة وقد تكون مصدر ضغوط متنوعة. والعلاقة الواحدة قد تكون أحيانا مصدر أهداف الفرد ودافعيته، وهي نفسها قد تكون أحيانا مصدر ألم وشكوك ذاتية لدى أطرافها عن مدى أهميتها. ومع هذا فالناس يعيشون مع بعضهم، ويعتمدون على علاقاتهم الشخصية بطرق مختلفة، ولحاجات متعددة. وهناك اتفاق عام على أن الكثير من نشاطات الفرد يتعلق بتكوين العلاقات واستمرارها</a:t>
            </a:r>
            <a:endParaRPr lang="ar-SA" dirty="0"/>
          </a:p>
        </p:txBody>
      </p:sp>
    </p:spTree>
    <p:extLst>
      <p:ext uri="{BB962C8B-B14F-4D97-AF65-F5344CB8AC3E}">
        <p14:creationId xmlns:p14="http://schemas.microsoft.com/office/powerpoint/2010/main" val="1445215917"/>
      </p:ext>
    </p:extLst>
  </p:cSld>
  <p:clrMapOvr>
    <a:masterClrMapping/>
  </p:clrMapOvr>
  <mc:AlternateContent xmlns:mc="http://schemas.openxmlformats.org/markup-compatibility/2006">
    <mc:Choice xmlns:p14="http://schemas.microsoft.com/office/powerpoint/2010/main" Requires="p14">
      <p:transition spd="slow" p14:dur="1100">
        <p14:switch dir="l"/>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accent1">
              <a:lumMod val="20000"/>
              <a:lumOff val="80000"/>
            </a:schemeClr>
          </a:solidFill>
        </p:spPr>
        <p:txBody>
          <a:bodyPr/>
          <a:lstStyle/>
          <a:p>
            <a:r>
              <a:rPr lang="ar-SA" dirty="0" smtClean="0"/>
              <a:t>العلاقات الشخصية عبر الحياة</a:t>
            </a:r>
            <a:endParaRPr lang="ar-SA" dirty="0"/>
          </a:p>
        </p:txBody>
      </p:sp>
      <p:sp>
        <p:nvSpPr>
          <p:cNvPr id="3" name="عنصر نائب للمحتوى 2"/>
          <p:cNvSpPr>
            <a:spLocks noGrp="1"/>
          </p:cNvSpPr>
          <p:nvPr>
            <p:ph idx="1"/>
          </p:nvPr>
        </p:nvSpPr>
        <p:spPr>
          <a:solidFill>
            <a:schemeClr val="accent3"/>
          </a:solidFill>
        </p:spPr>
        <p:txBody>
          <a:bodyPr>
            <a:normAutofit fontScale="92500" lnSpcReduction="10000"/>
          </a:bodyPr>
          <a:lstStyle/>
          <a:p>
            <a:r>
              <a:rPr lang="ar-SA" dirty="0" smtClean="0"/>
              <a:t>وقد أكد الباحثين على إن الارتباط الشخصي بالآخرين حاجة إنسانية وأساسية ويظهر ذلك في حالة الطفل الوليد في اعتماده على الأم أو المربية لسد حاجته </a:t>
            </a:r>
            <a:r>
              <a:rPr lang="ar-SA" dirty="0" err="1" smtClean="0"/>
              <a:t>البايولوجية</a:t>
            </a:r>
            <a:r>
              <a:rPr lang="ar-SA" dirty="0" smtClean="0"/>
              <a:t>, ولكن سرعان ما تظهر علامات الضيق عندما تفارقه الأم أو الأشخاص الذين يألف وجوههم. ومع تقدم العمر تتسع شبكة العلاقات الاجتماعية للطفل, وتكتسب معان وأهداف متنوعة. </a:t>
            </a:r>
          </a:p>
          <a:p>
            <a:r>
              <a:rPr lang="ar-SA" dirty="0" smtClean="0"/>
              <a:t>وعلى الرغم من الاساس </a:t>
            </a:r>
            <a:r>
              <a:rPr lang="ar-SA" dirty="0" err="1" smtClean="0"/>
              <a:t>البايولوجي</a:t>
            </a:r>
            <a:r>
              <a:rPr lang="ar-SA" dirty="0" smtClean="0"/>
              <a:t> لخبرات الفرد بالاتصال بالآخرين إلا أن هذه العلاقات تحكمها البناءات النفسية (كالمخطوطات الذهنية والسمات والميول) وهذه العلاقات ليست موروثة وإنما يتم اكتسابها من خلال الخبرة. </a:t>
            </a:r>
            <a:endParaRPr lang="ar-SA" dirty="0"/>
          </a:p>
        </p:txBody>
      </p:sp>
    </p:spTree>
    <p:extLst>
      <p:ext uri="{BB962C8B-B14F-4D97-AF65-F5344CB8AC3E}">
        <p14:creationId xmlns:p14="http://schemas.microsoft.com/office/powerpoint/2010/main" val="3937887740"/>
      </p:ext>
    </p:extLst>
  </p:cSld>
  <p:clrMapOvr>
    <a:masterClrMapping/>
  </p:clrMapOvr>
  <mc:AlternateContent xmlns:mc="http://schemas.openxmlformats.org/markup-compatibility/2006">
    <mc:Choice xmlns:p14="http://schemas.microsoft.com/office/powerpoint/2010/main" Requires="p14">
      <p:transition spd="slow" p14:dur="1100">
        <p14:switch dir="l"/>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accent1">
              <a:lumMod val="20000"/>
              <a:lumOff val="80000"/>
            </a:schemeClr>
          </a:solidFill>
        </p:spPr>
        <p:txBody>
          <a:bodyPr/>
          <a:lstStyle/>
          <a:p>
            <a:r>
              <a:rPr lang="ar-SA" dirty="0" smtClean="0"/>
              <a:t>دور العلاقات الشخصية في الصحة والتكيف</a:t>
            </a:r>
            <a:endParaRPr lang="ar-SA" dirty="0"/>
          </a:p>
        </p:txBody>
      </p:sp>
      <p:sp>
        <p:nvSpPr>
          <p:cNvPr id="3" name="عنصر نائب للمحتوى 2"/>
          <p:cNvSpPr>
            <a:spLocks noGrp="1"/>
          </p:cNvSpPr>
          <p:nvPr>
            <p:ph idx="1"/>
          </p:nvPr>
        </p:nvSpPr>
        <p:spPr>
          <a:solidFill>
            <a:schemeClr val="accent3"/>
          </a:solidFill>
        </p:spPr>
        <p:txBody>
          <a:bodyPr>
            <a:normAutofit fontScale="92500" lnSpcReduction="20000"/>
          </a:bodyPr>
          <a:lstStyle/>
          <a:p>
            <a:r>
              <a:rPr lang="ar-SA" dirty="0" smtClean="0"/>
              <a:t>المساندة الاجتماعية وأحداث الحياة الضاغطة والصحة:</a:t>
            </a:r>
          </a:p>
          <a:p>
            <a:r>
              <a:rPr lang="ar-SA" altLang="ar-SA" dirty="0" smtClean="0">
                <a:solidFill>
                  <a:srgbClr val="000000"/>
                </a:solidFill>
                <a:cs typeface="AL-Mohanad" pitchFamily="2" charset="-78"/>
              </a:rPr>
              <a:t>تتراوح أحداث الحياة الضاغطة من المنغصات اليومية إلى سوء التفاهم الشخصي في محيط الأسرة أو العمل، إلى أعباء المعيشة ومتطلبات الحياة، إلى أحداث مثل فقد الأعزاء أو الطلاق أو الديون أو الطرد من العمل، الخ. وبالتالي للمساندة الاجتماعية دور في خفض من التأثير السلبي للضغوط .</a:t>
            </a:r>
          </a:p>
          <a:p>
            <a:r>
              <a:rPr lang="ar-SA" altLang="ar-SA" dirty="0" smtClean="0">
                <a:solidFill>
                  <a:srgbClr val="000000"/>
                </a:solidFill>
                <a:cs typeface="AL-Mohanad" pitchFamily="2" charset="-78"/>
              </a:rPr>
              <a:t>- فقد وجد إن هناك علاقة بين المساندة الاجتماعية والتخفيف من مشكلات الحمل والضغوط التي تتعرض لها المرأة الحامل.</a:t>
            </a:r>
          </a:p>
          <a:p>
            <a:r>
              <a:rPr lang="ar-SA" altLang="ar-SA" dirty="0" smtClean="0">
                <a:solidFill>
                  <a:srgbClr val="000000"/>
                </a:solidFill>
                <a:cs typeface="AL-Mohanad" pitchFamily="2" charset="-78"/>
              </a:rPr>
              <a:t>- وهناك ارتباط بين المساندة والصحة العقلية للفرد , فهي تعمل </a:t>
            </a:r>
            <a:r>
              <a:rPr lang="ar-SA" altLang="ar-SA" dirty="0" err="1" smtClean="0">
                <a:solidFill>
                  <a:srgbClr val="000000"/>
                </a:solidFill>
                <a:cs typeface="AL-Mohanad" pitchFamily="2" charset="-78"/>
              </a:rPr>
              <a:t>كمصدات</a:t>
            </a:r>
            <a:r>
              <a:rPr lang="ar-SA" altLang="ar-SA" dirty="0" smtClean="0">
                <a:solidFill>
                  <a:srgbClr val="000000"/>
                </a:solidFill>
                <a:cs typeface="AL-Mohanad" pitchFamily="2" charset="-78"/>
              </a:rPr>
              <a:t> أو واق من التأثيرات السلبية لأحداث الحياة الضاغطة.</a:t>
            </a:r>
          </a:p>
          <a:p>
            <a:r>
              <a:rPr lang="ar-SA" altLang="ar-SA" dirty="0" smtClean="0">
                <a:solidFill>
                  <a:srgbClr val="000000"/>
                </a:solidFill>
                <a:cs typeface="AL-Mohanad" pitchFamily="2" charset="-78"/>
              </a:rPr>
              <a:t>- الروابط الشخصية ليس شيئاً نحتاجه وقت الأزمات إنما الأزمات تبين لنا أهمية ودور المساندة في </a:t>
            </a:r>
            <a:r>
              <a:rPr lang="ar-SA" altLang="ar-SA" dirty="0" err="1" smtClean="0">
                <a:solidFill>
                  <a:srgbClr val="000000"/>
                </a:solidFill>
                <a:cs typeface="AL-Mohanad" pitchFamily="2" charset="-78"/>
              </a:rPr>
              <a:t>حيانتا</a:t>
            </a:r>
            <a:r>
              <a:rPr lang="ar-SA" altLang="ar-SA" dirty="0" smtClean="0">
                <a:solidFill>
                  <a:srgbClr val="000000"/>
                </a:solidFill>
                <a:cs typeface="AL-Mohanad" pitchFamily="2" charset="-78"/>
              </a:rPr>
              <a:t>.</a:t>
            </a:r>
            <a:endParaRPr lang="ar-SA" altLang="ar-SA" dirty="0" smtClean="0">
              <a:solidFill>
                <a:srgbClr val="000000"/>
              </a:solidFill>
              <a:cs typeface="AL-Mohanad" pitchFamily="2" charset="-78"/>
            </a:endParaRPr>
          </a:p>
          <a:p>
            <a:endParaRPr lang="ar-SA" dirty="0"/>
          </a:p>
        </p:txBody>
      </p:sp>
    </p:spTree>
    <p:extLst>
      <p:ext uri="{BB962C8B-B14F-4D97-AF65-F5344CB8AC3E}">
        <p14:creationId xmlns:p14="http://schemas.microsoft.com/office/powerpoint/2010/main" val="1013178851"/>
      </p:ext>
    </p:extLst>
  </p:cSld>
  <p:clrMapOvr>
    <a:masterClrMapping/>
  </p:clrMapOvr>
  <mc:AlternateContent xmlns:mc="http://schemas.openxmlformats.org/markup-compatibility/2006">
    <mc:Choice xmlns:p14="http://schemas.microsoft.com/office/powerpoint/2010/main" Requires="p14">
      <p:transition spd="slow" p14:dur="1100">
        <p14:switch dir="l"/>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accent1">
              <a:lumMod val="20000"/>
              <a:lumOff val="80000"/>
            </a:schemeClr>
          </a:solidFill>
        </p:spPr>
        <p:txBody>
          <a:bodyPr/>
          <a:lstStyle/>
          <a:p>
            <a:r>
              <a:rPr lang="ar-SA" dirty="0" smtClean="0"/>
              <a:t>الوحدة طبيعتها وتأثيراتها والتعامل معها</a:t>
            </a:r>
            <a:endParaRPr lang="ar-SA" dirty="0"/>
          </a:p>
        </p:txBody>
      </p:sp>
      <p:sp>
        <p:nvSpPr>
          <p:cNvPr id="3" name="عنصر نائب للمحتوى 2"/>
          <p:cNvSpPr>
            <a:spLocks noGrp="1"/>
          </p:cNvSpPr>
          <p:nvPr>
            <p:ph idx="1"/>
          </p:nvPr>
        </p:nvSpPr>
        <p:spPr>
          <a:solidFill>
            <a:schemeClr val="accent3"/>
          </a:solidFill>
        </p:spPr>
        <p:txBody>
          <a:bodyPr>
            <a:normAutofit fontScale="92500" lnSpcReduction="20000"/>
          </a:bodyPr>
          <a:lstStyle/>
          <a:p>
            <a:r>
              <a:rPr lang="ar-SA" dirty="0" smtClean="0"/>
              <a:t>جميعنا يخشى الوحدة (الوحدة قاتلة) وليس أدل على ذلك من فقدان أحد الزوجين يعجل بظهور مشكلات صحية عند الأخر</a:t>
            </a:r>
          </a:p>
          <a:p>
            <a:r>
              <a:rPr lang="ar-SA" dirty="0" smtClean="0"/>
              <a:t>تمييز الوحدة عن العزلة: العزلة: تصف غياب أو انخفاض التفاعل مع الآخرين بينما تصف الوحدة مشاعر ذاتية قد يخبرها الفرد وهو وسط أناس كثيرين قد تربطهم به علاقات شخصية حميمة وتتبين علاقة الوحدة بالعزلة والفرق بينهما من خلال تعريف الذي أوردته بريم</a:t>
            </a:r>
            <a:r>
              <a:rPr lang="en-US" dirty="0" smtClean="0"/>
              <a:t>”</a:t>
            </a:r>
            <a:r>
              <a:rPr lang="ar-SA" dirty="0" smtClean="0"/>
              <a:t>الوحدة شعور بالحرمان وعدم الرضا ينتج بسبب تفاوت بين نوع العلاقات التي نرغبها ونوع العلاقات التي نعيشها, فنحن نشعر بالوحدة عندما نكون بمفردنا إذا كنا نفضل أن نكون مع شخص ما, ونشعر بالوحدة عندما نكون ما أناس ونفضل أن نكون مع غيرهم </a:t>
            </a:r>
            <a:endParaRPr lang="ar-SA" dirty="0"/>
          </a:p>
        </p:txBody>
      </p:sp>
    </p:spTree>
    <p:extLst>
      <p:ext uri="{BB962C8B-B14F-4D97-AF65-F5344CB8AC3E}">
        <p14:creationId xmlns:p14="http://schemas.microsoft.com/office/powerpoint/2010/main" val="2646444746"/>
      </p:ext>
    </p:extLst>
  </p:cSld>
  <p:clrMapOvr>
    <a:masterClrMapping/>
  </p:clrMapOvr>
  <mc:AlternateContent xmlns:mc="http://schemas.openxmlformats.org/markup-compatibility/2006">
    <mc:Choice xmlns:p14="http://schemas.microsoft.com/office/powerpoint/2010/main" Requires="p14">
      <p:transition spd="slow" p14:dur="1100">
        <p14:switch dir="l"/>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accent1">
              <a:lumMod val="20000"/>
              <a:lumOff val="80000"/>
            </a:schemeClr>
          </a:solidFill>
        </p:spPr>
        <p:txBody>
          <a:bodyPr/>
          <a:lstStyle/>
          <a:p>
            <a:r>
              <a:rPr lang="ar-SA" dirty="0" smtClean="0"/>
              <a:t>الوحدة النفسية</a:t>
            </a:r>
            <a:endParaRPr lang="ar-SA" dirty="0"/>
          </a:p>
        </p:txBody>
      </p:sp>
      <p:sp>
        <p:nvSpPr>
          <p:cNvPr id="3" name="عنصر نائب للمحتوى 2"/>
          <p:cNvSpPr>
            <a:spLocks noGrp="1"/>
          </p:cNvSpPr>
          <p:nvPr>
            <p:ph idx="1"/>
          </p:nvPr>
        </p:nvSpPr>
        <p:spPr>
          <a:solidFill>
            <a:schemeClr val="accent3"/>
          </a:solidFill>
        </p:spPr>
        <p:txBody>
          <a:bodyPr>
            <a:normAutofit lnSpcReduction="10000"/>
          </a:bodyPr>
          <a:lstStyle/>
          <a:p>
            <a:r>
              <a:rPr lang="ar-SA" dirty="0" smtClean="0"/>
              <a:t>يمكن أن نتحدث عن الوحدة كسمة ثابتة لدى الأفراد, أو ممكن أن تكون حالة نفسية يخبرها الفرد نتيجة ظروف معينة يمر بها. وبالتالي هناك عدد من الاختبارات التي تقيس مشاعر الفرد بالوحدة : - أشعر أني وحيد</a:t>
            </a:r>
          </a:p>
          <a:p>
            <a:r>
              <a:rPr lang="ar-SA" dirty="0" smtClean="0"/>
              <a:t>- من الصعب أن أكون صدقات, أشعر بان لا أحد يفهمني.</a:t>
            </a:r>
          </a:p>
          <a:p>
            <a:r>
              <a:rPr lang="ar-SA" altLang="ar-SA" dirty="0" smtClean="0">
                <a:solidFill>
                  <a:srgbClr val="000000"/>
                </a:solidFill>
              </a:rPr>
              <a:t>وترتبط الوحدة بمشاعر متنوعة تختلف من موقف إلى آخر. وقد صنف الباحثون مشاعر الوحدة في أربع فئات: مشاعر اليأس، ومشاعر الاكتئاب، ومشاعر تحقير الذات، ومشاعر الملل المتعجل.</a:t>
            </a:r>
          </a:p>
          <a:p>
            <a:endParaRPr lang="ar-SA" dirty="0"/>
          </a:p>
        </p:txBody>
      </p:sp>
    </p:spTree>
    <p:extLst>
      <p:ext uri="{BB962C8B-B14F-4D97-AF65-F5344CB8AC3E}">
        <p14:creationId xmlns:p14="http://schemas.microsoft.com/office/powerpoint/2010/main" val="2895297528"/>
      </p:ext>
    </p:extLst>
  </p:cSld>
  <p:clrMapOvr>
    <a:masterClrMapping/>
  </p:clrMapOvr>
  <mc:AlternateContent xmlns:mc="http://schemas.openxmlformats.org/markup-compatibility/2006">
    <mc:Choice xmlns:p14="http://schemas.microsoft.com/office/powerpoint/2010/main" Requires="p14">
      <p:transition spd="slow" p14:dur="1100">
        <p14:switch dir="l"/>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نسق Office">
  <a:themeElements>
    <a:clrScheme name="مخصص 1">
      <a:dk1>
        <a:sysClr val="windowText" lastClr="000000"/>
      </a:dk1>
      <a:lt1>
        <a:sysClr val="window" lastClr="FFFFFF"/>
      </a:lt1>
      <a:dk2>
        <a:srgbClr val="464653"/>
      </a:dk2>
      <a:lt2>
        <a:srgbClr val="DDE9EC"/>
      </a:lt2>
      <a:accent1>
        <a:srgbClr val="727CA3"/>
      </a:accent1>
      <a:accent2>
        <a:srgbClr val="D8D8DE"/>
      </a:accent2>
      <a:accent3>
        <a:srgbClr val="D2DA7A"/>
      </a:accent3>
      <a:accent4>
        <a:srgbClr val="FADA7A"/>
      </a:accent4>
      <a:accent5>
        <a:srgbClr val="B88472"/>
      </a:accent5>
      <a:accent6>
        <a:srgbClr val="8E736A"/>
      </a:accent6>
      <a:hlink>
        <a:srgbClr val="B292CA"/>
      </a:hlink>
      <a:folHlink>
        <a:srgbClr val="6B56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154</TotalTime>
  <Words>2396</Words>
  <Application>Microsoft Office PowerPoint</Application>
  <PresentationFormat>عرض على الشاشة (3:4)‏</PresentationFormat>
  <Paragraphs>105</Paragraphs>
  <Slides>23</Slides>
  <Notes>0</Notes>
  <HiddenSlides>0</HiddenSlides>
  <MMClips>0</MMClips>
  <ScaleCrop>false</ScaleCrop>
  <HeadingPairs>
    <vt:vector size="4" baseType="variant">
      <vt:variant>
        <vt:lpstr>نسق</vt:lpstr>
      </vt:variant>
      <vt:variant>
        <vt:i4>1</vt:i4>
      </vt:variant>
      <vt:variant>
        <vt:lpstr>عناوين الشرائح</vt:lpstr>
      </vt:variant>
      <vt:variant>
        <vt:i4>23</vt:i4>
      </vt:variant>
    </vt:vector>
  </HeadingPairs>
  <TitlesOfParts>
    <vt:vector size="24" baseType="lpstr">
      <vt:lpstr>نسق Office</vt:lpstr>
      <vt:lpstr>العلاقات الشخصية</vt:lpstr>
      <vt:lpstr>قضايا المناقشة</vt:lpstr>
      <vt:lpstr>العلاقات الشخصية وأنماطها</vt:lpstr>
      <vt:lpstr>ماذا تعني العلاقات الشخصية</vt:lpstr>
      <vt:lpstr>العلاقات الشخصية كظاهرة إنسانية</vt:lpstr>
      <vt:lpstr>العلاقات الشخصية عبر الحياة</vt:lpstr>
      <vt:lpstr>دور العلاقات الشخصية في الصحة والتكيف</vt:lpstr>
      <vt:lpstr>الوحدة طبيعتها وتأثيراتها والتعامل معها</vt:lpstr>
      <vt:lpstr>الوحدة النفسية</vt:lpstr>
      <vt:lpstr>الوحدة والعمر والجنس والحالة الاجتماعية</vt:lpstr>
      <vt:lpstr>عوامل نشوء الوحدة واستمرارها</vt:lpstr>
      <vt:lpstr>عوامل نشوء الوحدة </vt:lpstr>
      <vt:lpstr>استجابات الافراد للوحدة وتعاملهم معها</vt:lpstr>
      <vt:lpstr>التجاذب بين الأشخاص</vt:lpstr>
      <vt:lpstr>الألفة والتجاذب</vt:lpstr>
      <vt:lpstr>أثر ظروف التفاعل ونتائجه على التجاذب</vt:lpstr>
      <vt:lpstr>ظروف التفاعل ومفهوم الذات</vt:lpstr>
      <vt:lpstr>أثر العاطفة في موقف التفاعل على التجاذب: </vt:lpstr>
      <vt:lpstr>الاستثارة في موقف في موقف التفاعل والتجاذب </vt:lpstr>
      <vt:lpstr>الجاذبية الفيزيقية والتجاذب</vt:lpstr>
      <vt:lpstr>الجاذبية الفيزيقية والتجاذب: </vt:lpstr>
      <vt:lpstr>التشابه والتجاذب بين الأشخاص</vt:lpstr>
      <vt:lpstr>مقارنة أثر التشابه في الاتجاهات والتشابه في القدرات</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العلاقات الشخصية</dc:title>
  <dc:creator>asus</dc:creator>
  <cp:lastModifiedBy>asus</cp:lastModifiedBy>
  <cp:revision>21</cp:revision>
  <dcterms:created xsi:type="dcterms:W3CDTF">2013-11-26T22:32:15Z</dcterms:created>
  <dcterms:modified xsi:type="dcterms:W3CDTF">2013-11-27T01:07:12Z</dcterms:modified>
</cp:coreProperties>
</file>