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59" r:id="rId2"/>
    <p:sldId id="260" r:id="rId3"/>
    <p:sldId id="261" r:id="rId4"/>
    <p:sldId id="262" r:id="rId5"/>
    <p:sldId id="263" r:id="rId6"/>
    <p:sldId id="264" r:id="rId7"/>
    <p:sldId id="276" r:id="rId8"/>
    <p:sldId id="277" r:id="rId9"/>
    <p:sldId id="268" r:id="rId10"/>
    <p:sldId id="269" r:id="rId11"/>
    <p:sldId id="267" r:id="rId12"/>
    <p:sldId id="273" r:id="rId13"/>
    <p:sldId id="270" r:id="rId14"/>
    <p:sldId id="274" r:id="rId15"/>
    <p:sldId id="275"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84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4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CC0D5F-CA60-F24D-A982-373445DFB5A0}" type="doc">
      <dgm:prSet loTypeId="urn:microsoft.com/office/officeart/2005/8/layout/lProcess3" loCatId="" qsTypeId="urn:microsoft.com/office/officeart/2005/8/quickstyle/3D2" qsCatId="3D" csTypeId="urn:microsoft.com/office/officeart/2005/8/colors/colorful3" csCatId="colorful" phldr="1"/>
      <dgm:spPr/>
      <dgm:t>
        <a:bodyPr/>
        <a:lstStyle/>
        <a:p>
          <a:endParaRPr lang="en-US"/>
        </a:p>
      </dgm:t>
    </dgm:pt>
    <dgm:pt modelId="{E4233B09-21A0-AC43-9D33-1B062713E132}">
      <dgm:prSet phldrT="[Text]"/>
      <dgm:spPr/>
      <dgm:t>
        <a:bodyPr/>
        <a:lstStyle/>
        <a:p>
          <a:r>
            <a:rPr lang="ar-SA" dirty="0" smtClean="0"/>
            <a:t>اولاً</a:t>
          </a:r>
          <a:endParaRPr lang="en-US" dirty="0"/>
        </a:p>
      </dgm:t>
    </dgm:pt>
    <dgm:pt modelId="{2622DD0E-A3C3-6F4A-AB0E-D4DD65FA0492}" type="parTrans" cxnId="{1A62D037-87A9-BF40-B3DA-BC34C759165B}">
      <dgm:prSet/>
      <dgm:spPr/>
      <dgm:t>
        <a:bodyPr/>
        <a:lstStyle/>
        <a:p>
          <a:endParaRPr lang="en-US"/>
        </a:p>
      </dgm:t>
    </dgm:pt>
    <dgm:pt modelId="{8CE5EF73-74C6-B144-B517-76C7E09AEACC}" type="sibTrans" cxnId="{1A62D037-87A9-BF40-B3DA-BC34C759165B}">
      <dgm:prSet/>
      <dgm:spPr/>
      <dgm:t>
        <a:bodyPr/>
        <a:lstStyle/>
        <a:p>
          <a:endParaRPr lang="en-US"/>
        </a:p>
      </dgm:t>
    </dgm:pt>
    <dgm:pt modelId="{0A46F310-B1E0-0D4C-A555-693711B617E8}">
      <dgm:prSet phldrT="[Text]" custT="1"/>
      <dgm:spPr/>
      <dgm:t>
        <a:bodyPr/>
        <a:lstStyle/>
        <a:p>
          <a:r>
            <a:rPr lang="x-none" sz="2400" dirty="0" smtClean="0"/>
            <a:t>اولاً : فهم الذات . </a:t>
          </a:r>
          <a:endParaRPr lang="en-US" sz="2400" dirty="0"/>
        </a:p>
      </dgm:t>
    </dgm:pt>
    <dgm:pt modelId="{6F759746-5158-C949-B953-9D930F6FEA90}" type="parTrans" cxnId="{5B0D0B29-E39E-734B-9036-E2F39F1EF899}">
      <dgm:prSet/>
      <dgm:spPr/>
      <dgm:t>
        <a:bodyPr/>
        <a:lstStyle/>
        <a:p>
          <a:endParaRPr lang="en-US"/>
        </a:p>
      </dgm:t>
    </dgm:pt>
    <dgm:pt modelId="{48D80C76-ACD6-1D4D-915D-0744F7B3AA2C}" type="sibTrans" cxnId="{5B0D0B29-E39E-734B-9036-E2F39F1EF899}">
      <dgm:prSet/>
      <dgm:spPr/>
      <dgm:t>
        <a:bodyPr/>
        <a:lstStyle/>
        <a:p>
          <a:endParaRPr lang="en-US"/>
        </a:p>
      </dgm:t>
    </dgm:pt>
    <dgm:pt modelId="{7C08C92C-263B-074C-A8A7-88B0F6146A68}">
      <dgm:prSet phldrT="[Text]"/>
      <dgm:spPr/>
      <dgm:t>
        <a:bodyPr/>
        <a:lstStyle/>
        <a:p>
          <a:r>
            <a:rPr lang="ar-SA" dirty="0" smtClean="0"/>
            <a:t>ثانياً</a:t>
          </a:r>
          <a:endParaRPr lang="en-US" dirty="0"/>
        </a:p>
      </dgm:t>
    </dgm:pt>
    <dgm:pt modelId="{0A4FCE28-D18D-8A49-9176-CE4DF4AF24DE}" type="parTrans" cxnId="{EF348A38-07EF-8345-8316-F0E12947EFF0}">
      <dgm:prSet/>
      <dgm:spPr/>
      <dgm:t>
        <a:bodyPr/>
        <a:lstStyle/>
        <a:p>
          <a:endParaRPr lang="en-US"/>
        </a:p>
      </dgm:t>
    </dgm:pt>
    <dgm:pt modelId="{6BD5FF25-6285-E149-BE48-D7241D10A662}" type="sibTrans" cxnId="{EF348A38-07EF-8345-8316-F0E12947EFF0}">
      <dgm:prSet/>
      <dgm:spPr/>
      <dgm:t>
        <a:bodyPr/>
        <a:lstStyle/>
        <a:p>
          <a:endParaRPr lang="en-US"/>
        </a:p>
      </dgm:t>
    </dgm:pt>
    <dgm:pt modelId="{EEC3EE5D-02A5-AB4C-A406-3CC7470ED314}">
      <dgm:prSet phldrT="[Text]" custT="1"/>
      <dgm:spPr/>
      <dgm:t>
        <a:bodyPr/>
        <a:lstStyle/>
        <a:p>
          <a:pPr algn="r"/>
          <a:r>
            <a:rPr lang="x-none" sz="2400" dirty="0" smtClean="0"/>
            <a:t>ثانياً : يساعد العميل في ادراك سلوكه المضطرب</a:t>
          </a:r>
          <a:r>
            <a:rPr lang="en-US" sz="2400" dirty="0" smtClean="0"/>
            <a:t> </a:t>
          </a:r>
          <a:r>
            <a:rPr lang="x-none" sz="2400" dirty="0" smtClean="0"/>
            <a:t>و يزيد</a:t>
          </a:r>
          <a:r>
            <a:rPr lang="en-US" sz="2400" dirty="0" smtClean="0"/>
            <a:t> </a:t>
          </a:r>
          <a:r>
            <a:rPr lang="x-none" sz="2400" dirty="0" smtClean="0"/>
            <a:t>من قدرته في التحكم في هذا السلوك.</a:t>
          </a:r>
          <a:endParaRPr lang="en-US" sz="2400" dirty="0"/>
        </a:p>
      </dgm:t>
    </dgm:pt>
    <dgm:pt modelId="{0814301B-14B5-FA47-AD77-3C30EE2E8A41}" type="parTrans" cxnId="{E659271A-419E-3B42-8496-9F2069D2F4B9}">
      <dgm:prSet/>
      <dgm:spPr/>
      <dgm:t>
        <a:bodyPr/>
        <a:lstStyle/>
        <a:p>
          <a:endParaRPr lang="en-US"/>
        </a:p>
      </dgm:t>
    </dgm:pt>
    <dgm:pt modelId="{86A8282E-133F-2F45-BDEC-7C570C846219}" type="sibTrans" cxnId="{E659271A-419E-3B42-8496-9F2069D2F4B9}">
      <dgm:prSet/>
      <dgm:spPr/>
      <dgm:t>
        <a:bodyPr/>
        <a:lstStyle/>
        <a:p>
          <a:endParaRPr lang="en-US"/>
        </a:p>
      </dgm:t>
    </dgm:pt>
    <dgm:pt modelId="{7FBD215B-3769-C34C-B5BE-754B263DEA1E}">
      <dgm:prSet phldrT="[Text]"/>
      <dgm:spPr/>
      <dgm:t>
        <a:bodyPr/>
        <a:lstStyle/>
        <a:p>
          <a:r>
            <a:rPr lang="ar-SA" dirty="0" smtClean="0"/>
            <a:t>ثالثاً</a:t>
          </a:r>
          <a:endParaRPr lang="en-US" dirty="0"/>
        </a:p>
      </dgm:t>
    </dgm:pt>
    <dgm:pt modelId="{15BDEF28-15F5-2040-AEE0-EEC7D5A47912}" type="parTrans" cxnId="{D8DDEE24-2F9A-6446-B716-0BD2A5A88C03}">
      <dgm:prSet/>
      <dgm:spPr/>
      <dgm:t>
        <a:bodyPr/>
        <a:lstStyle/>
        <a:p>
          <a:endParaRPr lang="en-US"/>
        </a:p>
      </dgm:t>
    </dgm:pt>
    <dgm:pt modelId="{CA4F8665-05B7-F845-98D7-153AA8498ABB}" type="sibTrans" cxnId="{D8DDEE24-2F9A-6446-B716-0BD2A5A88C03}">
      <dgm:prSet/>
      <dgm:spPr/>
      <dgm:t>
        <a:bodyPr/>
        <a:lstStyle/>
        <a:p>
          <a:endParaRPr lang="en-US"/>
        </a:p>
      </dgm:t>
    </dgm:pt>
    <dgm:pt modelId="{2DFCD61F-3872-CF42-A876-A94FB85B8543}">
      <dgm:prSet phldrT="[Text]" custT="1"/>
      <dgm:spPr/>
      <dgm:t>
        <a:bodyPr/>
        <a:lstStyle/>
        <a:p>
          <a:r>
            <a:rPr lang="x-none" sz="2400" dirty="0" smtClean="0"/>
            <a:t>ثالثاً :يحقق تعلم جديد للعميل يتغير عل اساسه السلوك .</a:t>
          </a:r>
          <a:endParaRPr lang="en-US" sz="2400" dirty="0"/>
        </a:p>
      </dgm:t>
    </dgm:pt>
    <dgm:pt modelId="{9F6CBAE3-7F1A-0143-8AAF-D641332CBE12}" type="parTrans" cxnId="{0BDF1311-AC82-BA4B-B96C-D5CC6A4C4354}">
      <dgm:prSet/>
      <dgm:spPr/>
      <dgm:t>
        <a:bodyPr/>
        <a:lstStyle/>
        <a:p>
          <a:endParaRPr lang="en-US"/>
        </a:p>
      </dgm:t>
    </dgm:pt>
    <dgm:pt modelId="{9012ACC2-2F5D-6F41-8FC7-F2FB11CE73F9}" type="sibTrans" cxnId="{0BDF1311-AC82-BA4B-B96C-D5CC6A4C4354}">
      <dgm:prSet/>
      <dgm:spPr/>
      <dgm:t>
        <a:bodyPr/>
        <a:lstStyle/>
        <a:p>
          <a:endParaRPr lang="en-US"/>
        </a:p>
      </dgm:t>
    </dgm:pt>
    <dgm:pt modelId="{D6DC319F-D37A-9949-A41A-3551AF23C649}" type="pres">
      <dgm:prSet presAssocID="{90CC0D5F-CA60-F24D-A982-373445DFB5A0}" presName="Name0" presStyleCnt="0">
        <dgm:presLayoutVars>
          <dgm:chPref val="3"/>
          <dgm:dir val="rev"/>
          <dgm:animLvl val="lvl"/>
          <dgm:resizeHandles/>
        </dgm:presLayoutVars>
      </dgm:prSet>
      <dgm:spPr/>
      <dgm:t>
        <a:bodyPr/>
        <a:lstStyle/>
        <a:p>
          <a:endParaRPr lang="en-US"/>
        </a:p>
      </dgm:t>
    </dgm:pt>
    <dgm:pt modelId="{1D21EBEE-FA4B-7546-8468-B6F27427FB23}" type="pres">
      <dgm:prSet presAssocID="{E4233B09-21A0-AC43-9D33-1B062713E132}" presName="horFlow" presStyleCnt="0"/>
      <dgm:spPr/>
    </dgm:pt>
    <dgm:pt modelId="{E03C918A-9DAA-434F-9AF5-9750D7C8ACAE}" type="pres">
      <dgm:prSet presAssocID="{E4233B09-21A0-AC43-9D33-1B062713E132}" presName="bigChev" presStyleLbl="node1" presStyleIdx="0" presStyleCnt="3" custScaleX="55410" custScaleY="89146"/>
      <dgm:spPr/>
      <dgm:t>
        <a:bodyPr/>
        <a:lstStyle/>
        <a:p>
          <a:endParaRPr lang="en-US"/>
        </a:p>
      </dgm:t>
    </dgm:pt>
    <dgm:pt modelId="{F5BF24FF-EF78-A74A-B5DB-82EA77874687}" type="pres">
      <dgm:prSet presAssocID="{6F759746-5158-C949-B953-9D930F6FEA90}" presName="parTrans" presStyleCnt="0"/>
      <dgm:spPr/>
    </dgm:pt>
    <dgm:pt modelId="{DB9EDA61-258D-0948-AC3D-A8A39CA05602}" type="pres">
      <dgm:prSet presAssocID="{0A46F310-B1E0-0D4C-A555-693711B617E8}" presName="node" presStyleLbl="alignAccFollowNode1" presStyleIdx="0" presStyleCnt="3" custScaleX="169685">
        <dgm:presLayoutVars>
          <dgm:bulletEnabled val="1"/>
        </dgm:presLayoutVars>
      </dgm:prSet>
      <dgm:spPr/>
      <dgm:t>
        <a:bodyPr/>
        <a:lstStyle/>
        <a:p>
          <a:endParaRPr lang="en-US"/>
        </a:p>
      </dgm:t>
    </dgm:pt>
    <dgm:pt modelId="{D9E2BEFE-6877-704A-B00A-21C30175F1F9}" type="pres">
      <dgm:prSet presAssocID="{E4233B09-21A0-AC43-9D33-1B062713E132}" presName="vSp" presStyleCnt="0"/>
      <dgm:spPr/>
    </dgm:pt>
    <dgm:pt modelId="{46FD9073-3146-8142-A2FD-B40FDBBB0DDC}" type="pres">
      <dgm:prSet presAssocID="{7C08C92C-263B-074C-A8A7-88B0F6146A68}" presName="horFlow" presStyleCnt="0"/>
      <dgm:spPr/>
    </dgm:pt>
    <dgm:pt modelId="{0E86C4BA-9786-C641-810B-3CB3BA3C2154}" type="pres">
      <dgm:prSet presAssocID="{7C08C92C-263B-074C-A8A7-88B0F6146A68}" presName="bigChev" presStyleLbl="node1" presStyleIdx="1" presStyleCnt="3" custScaleX="55444"/>
      <dgm:spPr/>
      <dgm:t>
        <a:bodyPr/>
        <a:lstStyle/>
        <a:p>
          <a:endParaRPr lang="en-US"/>
        </a:p>
      </dgm:t>
    </dgm:pt>
    <dgm:pt modelId="{3352D4A6-DCD5-144A-8820-DD104CA02D70}" type="pres">
      <dgm:prSet presAssocID="{0814301B-14B5-FA47-AD77-3C30EE2E8A41}" presName="parTrans" presStyleCnt="0"/>
      <dgm:spPr/>
    </dgm:pt>
    <dgm:pt modelId="{B5C7521E-7D7D-7743-8E00-4DE5C31ECE51}" type="pres">
      <dgm:prSet presAssocID="{EEC3EE5D-02A5-AB4C-A406-3CC7470ED314}" presName="node" presStyleLbl="alignAccFollowNode1" presStyleIdx="1" presStyleCnt="3" custScaleX="169587">
        <dgm:presLayoutVars>
          <dgm:bulletEnabled val="1"/>
        </dgm:presLayoutVars>
      </dgm:prSet>
      <dgm:spPr/>
      <dgm:t>
        <a:bodyPr/>
        <a:lstStyle/>
        <a:p>
          <a:endParaRPr lang="en-US"/>
        </a:p>
      </dgm:t>
    </dgm:pt>
    <dgm:pt modelId="{CBDA5750-CF3B-DC4B-A514-0861B541D5A5}" type="pres">
      <dgm:prSet presAssocID="{7C08C92C-263B-074C-A8A7-88B0F6146A68}" presName="vSp" presStyleCnt="0"/>
      <dgm:spPr/>
    </dgm:pt>
    <dgm:pt modelId="{48B00C07-E675-DF4B-9DDD-B1213B4C2793}" type="pres">
      <dgm:prSet presAssocID="{7FBD215B-3769-C34C-B5BE-754B263DEA1E}" presName="horFlow" presStyleCnt="0"/>
      <dgm:spPr/>
    </dgm:pt>
    <dgm:pt modelId="{008AC248-E261-F447-85E3-0D37A48BD25B}" type="pres">
      <dgm:prSet presAssocID="{7FBD215B-3769-C34C-B5BE-754B263DEA1E}" presName="bigChev" presStyleLbl="node1" presStyleIdx="2" presStyleCnt="3" custScaleX="55444"/>
      <dgm:spPr/>
      <dgm:t>
        <a:bodyPr/>
        <a:lstStyle/>
        <a:p>
          <a:endParaRPr lang="en-US"/>
        </a:p>
      </dgm:t>
    </dgm:pt>
    <dgm:pt modelId="{4FC03CB9-5CC2-1D40-9F3A-D69F4AA9E6A8}" type="pres">
      <dgm:prSet presAssocID="{9F6CBAE3-7F1A-0143-8AAF-D641332CBE12}" presName="parTrans" presStyleCnt="0"/>
      <dgm:spPr/>
    </dgm:pt>
    <dgm:pt modelId="{1AE63ADA-7BCD-7741-9DB1-01011A6AC9C3}" type="pres">
      <dgm:prSet presAssocID="{2DFCD61F-3872-CF42-A876-A94FB85B8543}" presName="node" presStyleLbl="alignAccFollowNode1" presStyleIdx="2" presStyleCnt="3" custScaleX="169685">
        <dgm:presLayoutVars>
          <dgm:bulletEnabled val="1"/>
        </dgm:presLayoutVars>
      </dgm:prSet>
      <dgm:spPr/>
      <dgm:t>
        <a:bodyPr/>
        <a:lstStyle/>
        <a:p>
          <a:endParaRPr lang="en-US"/>
        </a:p>
      </dgm:t>
    </dgm:pt>
  </dgm:ptLst>
  <dgm:cxnLst>
    <dgm:cxn modelId="{8BDEC842-D58F-0843-976B-2B550E6C16FF}" type="presOf" srcId="{E4233B09-21A0-AC43-9D33-1B062713E132}" destId="{E03C918A-9DAA-434F-9AF5-9750D7C8ACAE}" srcOrd="0" destOrd="0" presId="urn:microsoft.com/office/officeart/2005/8/layout/lProcess3"/>
    <dgm:cxn modelId="{0A24BFEE-6F37-CC47-8328-C4E0BB36836C}" type="presOf" srcId="{0A46F310-B1E0-0D4C-A555-693711B617E8}" destId="{DB9EDA61-258D-0948-AC3D-A8A39CA05602}" srcOrd="0" destOrd="0" presId="urn:microsoft.com/office/officeart/2005/8/layout/lProcess3"/>
    <dgm:cxn modelId="{D8DDEE24-2F9A-6446-B716-0BD2A5A88C03}" srcId="{90CC0D5F-CA60-F24D-A982-373445DFB5A0}" destId="{7FBD215B-3769-C34C-B5BE-754B263DEA1E}" srcOrd="2" destOrd="0" parTransId="{15BDEF28-15F5-2040-AEE0-EEC7D5A47912}" sibTransId="{CA4F8665-05B7-F845-98D7-153AA8498ABB}"/>
    <dgm:cxn modelId="{24329BBF-21B9-2D43-85DB-81E478AD4EC9}" type="presOf" srcId="{7FBD215B-3769-C34C-B5BE-754B263DEA1E}" destId="{008AC248-E261-F447-85E3-0D37A48BD25B}" srcOrd="0" destOrd="0" presId="urn:microsoft.com/office/officeart/2005/8/layout/lProcess3"/>
    <dgm:cxn modelId="{0BDF1311-AC82-BA4B-B96C-D5CC6A4C4354}" srcId="{7FBD215B-3769-C34C-B5BE-754B263DEA1E}" destId="{2DFCD61F-3872-CF42-A876-A94FB85B8543}" srcOrd="0" destOrd="0" parTransId="{9F6CBAE3-7F1A-0143-8AAF-D641332CBE12}" sibTransId="{9012ACC2-2F5D-6F41-8FC7-F2FB11CE73F9}"/>
    <dgm:cxn modelId="{EF348A38-07EF-8345-8316-F0E12947EFF0}" srcId="{90CC0D5F-CA60-F24D-A982-373445DFB5A0}" destId="{7C08C92C-263B-074C-A8A7-88B0F6146A68}" srcOrd="1" destOrd="0" parTransId="{0A4FCE28-D18D-8A49-9176-CE4DF4AF24DE}" sibTransId="{6BD5FF25-6285-E149-BE48-D7241D10A662}"/>
    <dgm:cxn modelId="{E659271A-419E-3B42-8496-9F2069D2F4B9}" srcId="{7C08C92C-263B-074C-A8A7-88B0F6146A68}" destId="{EEC3EE5D-02A5-AB4C-A406-3CC7470ED314}" srcOrd="0" destOrd="0" parTransId="{0814301B-14B5-FA47-AD77-3C30EE2E8A41}" sibTransId="{86A8282E-133F-2F45-BDEC-7C570C846219}"/>
    <dgm:cxn modelId="{78CE3553-4EE9-E94F-B9AF-3C9013F600AC}" type="presOf" srcId="{EEC3EE5D-02A5-AB4C-A406-3CC7470ED314}" destId="{B5C7521E-7D7D-7743-8E00-4DE5C31ECE51}" srcOrd="0" destOrd="0" presId="urn:microsoft.com/office/officeart/2005/8/layout/lProcess3"/>
    <dgm:cxn modelId="{8408A3CE-31D3-3D47-B3ED-69F292961BEC}" type="presOf" srcId="{7C08C92C-263B-074C-A8A7-88B0F6146A68}" destId="{0E86C4BA-9786-C641-810B-3CB3BA3C2154}" srcOrd="0" destOrd="0" presId="urn:microsoft.com/office/officeart/2005/8/layout/lProcess3"/>
    <dgm:cxn modelId="{D34D76E1-4B6F-9A4B-A0A5-4826D6B03A34}" type="presOf" srcId="{90CC0D5F-CA60-F24D-A982-373445DFB5A0}" destId="{D6DC319F-D37A-9949-A41A-3551AF23C649}" srcOrd="0" destOrd="0" presId="urn:microsoft.com/office/officeart/2005/8/layout/lProcess3"/>
    <dgm:cxn modelId="{5B0D0B29-E39E-734B-9036-E2F39F1EF899}" srcId="{E4233B09-21A0-AC43-9D33-1B062713E132}" destId="{0A46F310-B1E0-0D4C-A555-693711B617E8}" srcOrd="0" destOrd="0" parTransId="{6F759746-5158-C949-B953-9D930F6FEA90}" sibTransId="{48D80C76-ACD6-1D4D-915D-0744F7B3AA2C}"/>
    <dgm:cxn modelId="{926081D7-0C90-E142-9C7B-CCA7F2C7691C}" type="presOf" srcId="{2DFCD61F-3872-CF42-A876-A94FB85B8543}" destId="{1AE63ADA-7BCD-7741-9DB1-01011A6AC9C3}" srcOrd="0" destOrd="0" presId="urn:microsoft.com/office/officeart/2005/8/layout/lProcess3"/>
    <dgm:cxn modelId="{1A62D037-87A9-BF40-B3DA-BC34C759165B}" srcId="{90CC0D5F-CA60-F24D-A982-373445DFB5A0}" destId="{E4233B09-21A0-AC43-9D33-1B062713E132}" srcOrd="0" destOrd="0" parTransId="{2622DD0E-A3C3-6F4A-AB0E-D4DD65FA0492}" sibTransId="{8CE5EF73-74C6-B144-B517-76C7E09AEACC}"/>
    <dgm:cxn modelId="{9F81AC61-35AA-6D4D-9D02-0030A31386E5}" type="presParOf" srcId="{D6DC319F-D37A-9949-A41A-3551AF23C649}" destId="{1D21EBEE-FA4B-7546-8468-B6F27427FB23}" srcOrd="0" destOrd="0" presId="urn:microsoft.com/office/officeart/2005/8/layout/lProcess3"/>
    <dgm:cxn modelId="{AD250072-214E-3C47-878F-9A75EEEB7A17}" type="presParOf" srcId="{1D21EBEE-FA4B-7546-8468-B6F27427FB23}" destId="{E03C918A-9DAA-434F-9AF5-9750D7C8ACAE}" srcOrd="0" destOrd="0" presId="urn:microsoft.com/office/officeart/2005/8/layout/lProcess3"/>
    <dgm:cxn modelId="{49317CF7-3275-004C-92AD-FFE308B3584E}" type="presParOf" srcId="{1D21EBEE-FA4B-7546-8468-B6F27427FB23}" destId="{F5BF24FF-EF78-A74A-B5DB-82EA77874687}" srcOrd="1" destOrd="0" presId="urn:microsoft.com/office/officeart/2005/8/layout/lProcess3"/>
    <dgm:cxn modelId="{73C8C589-4C7D-FE47-AD6C-D829E295114A}" type="presParOf" srcId="{1D21EBEE-FA4B-7546-8468-B6F27427FB23}" destId="{DB9EDA61-258D-0948-AC3D-A8A39CA05602}" srcOrd="2" destOrd="0" presId="urn:microsoft.com/office/officeart/2005/8/layout/lProcess3"/>
    <dgm:cxn modelId="{893F18D4-9828-9545-A7AE-4D2FC6EB5B48}" type="presParOf" srcId="{D6DC319F-D37A-9949-A41A-3551AF23C649}" destId="{D9E2BEFE-6877-704A-B00A-21C30175F1F9}" srcOrd="1" destOrd="0" presId="urn:microsoft.com/office/officeart/2005/8/layout/lProcess3"/>
    <dgm:cxn modelId="{DA38DD5C-96C4-5948-8711-A0A6337F39E5}" type="presParOf" srcId="{D6DC319F-D37A-9949-A41A-3551AF23C649}" destId="{46FD9073-3146-8142-A2FD-B40FDBBB0DDC}" srcOrd="2" destOrd="0" presId="urn:microsoft.com/office/officeart/2005/8/layout/lProcess3"/>
    <dgm:cxn modelId="{12251B1F-1D9F-6F4E-A230-26C1A49EB30F}" type="presParOf" srcId="{46FD9073-3146-8142-A2FD-B40FDBBB0DDC}" destId="{0E86C4BA-9786-C641-810B-3CB3BA3C2154}" srcOrd="0" destOrd="0" presId="urn:microsoft.com/office/officeart/2005/8/layout/lProcess3"/>
    <dgm:cxn modelId="{06896EFA-2B53-3A49-A853-74187FDF7EB9}" type="presParOf" srcId="{46FD9073-3146-8142-A2FD-B40FDBBB0DDC}" destId="{3352D4A6-DCD5-144A-8820-DD104CA02D70}" srcOrd="1" destOrd="0" presId="urn:microsoft.com/office/officeart/2005/8/layout/lProcess3"/>
    <dgm:cxn modelId="{CB618356-B720-584E-9CBA-EDAC2135EFFD}" type="presParOf" srcId="{46FD9073-3146-8142-A2FD-B40FDBBB0DDC}" destId="{B5C7521E-7D7D-7743-8E00-4DE5C31ECE51}" srcOrd="2" destOrd="0" presId="urn:microsoft.com/office/officeart/2005/8/layout/lProcess3"/>
    <dgm:cxn modelId="{C77B93AA-5BDB-8349-8EF4-D39A96DE5437}" type="presParOf" srcId="{D6DC319F-D37A-9949-A41A-3551AF23C649}" destId="{CBDA5750-CF3B-DC4B-A514-0861B541D5A5}" srcOrd="3" destOrd="0" presId="urn:microsoft.com/office/officeart/2005/8/layout/lProcess3"/>
    <dgm:cxn modelId="{1348F3CA-BC77-3949-BC9E-D5B824CA99BC}" type="presParOf" srcId="{D6DC319F-D37A-9949-A41A-3551AF23C649}" destId="{48B00C07-E675-DF4B-9DDD-B1213B4C2793}" srcOrd="4" destOrd="0" presId="urn:microsoft.com/office/officeart/2005/8/layout/lProcess3"/>
    <dgm:cxn modelId="{1DBFAA32-7E09-CE46-BD5C-C1A9C15364CD}" type="presParOf" srcId="{48B00C07-E675-DF4B-9DDD-B1213B4C2793}" destId="{008AC248-E261-F447-85E3-0D37A48BD25B}" srcOrd="0" destOrd="0" presId="urn:microsoft.com/office/officeart/2005/8/layout/lProcess3"/>
    <dgm:cxn modelId="{33246AB3-DDED-944A-9A46-A4A0080F9C8D}" type="presParOf" srcId="{48B00C07-E675-DF4B-9DDD-B1213B4C2793}" destId="{4FC03CB9-5CC2-1D40-9F3A-D69F4AA9E6A8}" srcOrd="1" destOrd="0" presId="urn:microsoft.com/office/officeart/2005/8/layout/lProcess3"/>
    <dgm:cxn modelId="{15285DCC-2F29-D543-991F-45AB8370BB29}" type="presParOf" srcId="{48B00C07-E675-DF4B-9DDD-B1213B4C2793}" destId="{1AE63ADA-7BCD-7741-9DB1-01011A6AC9C3}"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22EF3-3604-9B49-A7B0-D8833AA5E2EB}"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81249FF8-D271-0443-9FCC-CD8FADF1F9FF}">
      <dgm:prSet phldrT="[Text]" custT="1"/>
      <dgm:spPr/>
      <dgm:t>
        <a:bodyPr/>
        <a:lstStyle/>
        <a:p>
          <a:r>
            <a:rPr lang="ar-SA" sz="3200" b="1" dirty="0" smtClean="0">
              <a:solidFill>
                <a:srgbClr val="60266D"/>
              </a:solidFill>
            </a:rPr>
            <a:t>وسائل المتابعة </a:t>
          </a:r>
          <a:endParaRPr lang="en-US" sz="3200" dirty="0"/>
        </a:p>
      </dgm:t>
    </dgm:pt>
    <dgm:pt modelId="{6FD6FF2B-CB87-9C49-9A0D-1FFE19082269}" type="parTrans" cxnId="{7016AE2D-FD97-4246-80B7-7EF0D9D4593B}">
      <dgm:prSet/>
      <dgm:spPr/>
      <dgm:t>
        <a:bodyPr/>
        <a:lstStyle/>
        <a:p>
          <a:endParaRPr lang="en-US"/>
        </a:p>
      </dgm:t>
    </dgm:pt>
    <dgm:pt modelId="{B0A2104F-948A-A74D-9C44-B68442C98730}" type="sibTrans" cxnId="{7016AE2D-FD97-4246-80B7-7EF0D9D4593B}">
      <dgm:prSet/>
      <dgm:spPr/>
      <dgm:t>
        <a:bodyPr/>
        <a:lstStyle/>
        <a:p>
          <a:endParaRPr lang="en-US"/>
        </a:p>
      </dgm:t>
    </dgm:pt>
    <dgm:pt modelId="{EFB60D64-7491-B640-8CAC-6664359C8783}">
      <dgm:prSet phldrT="[Text]"/>
      <dgm:spPr/>
      <dgm:t>
        <a:bodyPr/>
        <a:lstStyle/>
        <a:p>
          <a:r>
            <a:rPr lang="ar-SA" dirty="0" smtClean="0"/>
            <a:t>الاتصال شخصيا</a:t>
          </a:r>
          <a:endParaRPr lang="en-US" dirty="0"/>
        </a:p>
      </dgm:t>
    </dgm:pt>
    <dgm:pt modelId="{C060FD69-855F-644C-8337-D23E113B0F4F}" type="parTrans" cxnId="{2E0A8925-14C8-3C4F-AF65-2A57871BF1F9}">
      <dgm:prSet/>
      <dgm:spPr/>
      <dgm:t>
        <a:bodyPr/>
        <a:lstStyle/>
        <a:p>
          <a:endParaRPr lang="en-US"/>
        </a:p>
      </dgm:t>
    </dgm:pt>
    <dgm:pt modelId="{3EAC6503-0C33-5342-9BDB-FCB34E12713C}" type="sibTrans" cxnId="{2E0A8925-14C8-3C4F-AF65-2A57871BF1F9}">
      <dgm:prSet/>
      <dgm:spPr/>
      <dgm:t>
        <a:bodyPr/>
        <a:lstStyle/>
        <a:p>
          <a:endParaRPr lang="en-US"/>
        </a:p>
      </dgm:t>
    </dgm:pt>
    <dgm:pt modelId="{C4A658FF-8D24-3542-BC33-568F44D6C618}">
      <dgm:prSet phldrT="[Text]"/>
      <dgm:spPr/>
      <dgm:t>
        <a:bodyPr/>
        <a:lstStyle/>
        <a:p>
          <a:r>
            <a:rPr lang="ar-SA" dirty="0" smtClean="0"/>
            <a:t>التقارير الذاتية التي يكتبها العميل عن تطور حالته</a:t>
          </a:r>
          <a:endParaRPr lang="en-US" dirty="0"/>
        </a:p>
      </dgm:t>
    </dgm:pt>
    <dgm:pt modelId="{7E80D498-BBBD-804B-A4B3-1DCDAC431C2F}" type="parTrans" cxnId="{C2F63544-5DBD-6841-BBDB-5BC45055E072}">
      <dgm:prSet/>
      <dgm:spPr/>
      <dgm:t>
        <a:bodyPr/>
        <a:lstStyle/>
        <a:p>
          <a:endParaRPr lang="en-US"/>
        </a:p>
      </dgm:t>
    </dgm:pt>
    <dgm:pt modelId="{8847476B-9E49-EA47-9075-16B96999349C}" type="sibTrans" cxnId="{C2F63544-5DBD-6841-BBDB-5BC45055E072}">
      <dgm:prSet/>
      <dgm:spPr/>
      <dgm:t>
        <a:bodyPr/>
        <a:lstStyle/>
        <a:p>
          <a:endParaRPr lang="en-US"/>
        </a:p>
      </dgm:t>
    </dgm:pt>
    <dgm:pt modelId="{BABE7C1B-CC63-5B4C-8093-7A9EB5F83328}">
      <dgm:prSet phldrT="[Text]"/>
      <dgm:spPr/>
      <dgm:t>
        <a:bodyPr/>
        <a:lstStyle/>
        <a:p>
          <a:r>
            <a:rPr lang="ar-SA" dirty="0" smtClean="0"/>
            <a:t>تحديد مواعيد معينة لحضور العميل الى العيادة</a:t>
          </a:r>
          <a:endParaRPr lang="en-US" dirty="0"/>
        </a:p>
      </dgm:t>
    </dgm:pt>
    <dgm:pt modelId="{F9B68A1E-84BD-FA4E-9B2B-2FDF859FD924}" type="parTrans" cxnId="{6346F2B2-AE7F-4C4D-A9AB-B5FF8A8D46B9}">
      <dgm:prSet/>
      <dgm:spPr/>
      <dgm:t>
        <a:bodyPr/>
        <a:lstStyle/>
        <a:p>
          <a:endParaRPr lang="en-US"/>
        </a:p>
      </dgm:t>
    </dgm:pt>
    <dgm:pt modelId="{84C8BEB3-0129-EA41-82AB-EC267F153CC9}" type="sibTrans" cxnId="{6346F2B2-AE7F-4C4D-A9AB-B5FF8A8D46B9}">
      <dgm:prSet/>
      <dgm:spPr/>
      <dgm:t>
        <a:bodyPr/>
        <a:lstStyle/>
        <a:p>
          <a:endParaRPr lang="en-US"/>
        </a:p>
      </dgm:t>
    </dgm:pt>
    <dgm:pt modelId="{12B5C194-5429-944F-9CBC-C005C478540C}" type="pres">
      <dgm:prSet presAssocID="{6C922EF3-3604-9B49-A7B0-D8833AA5E2EB}" presName="hierChild1" presStyleCnt="0">
        <dgm:presLayoutVars>
          <dgm:chPref val="1"/>
          <dgm:dir/>
          <dgm:animOne val="branch"/>
          <dgm:animLvl val="lvl"/>
          <dgm:resizeHandles/>
        </dgm:presLayoutVars>
      </dgm:prSet>
      <dgm:spPr/>
      <dgm:t>
        <a:bodyPr/>
        <a:lstStyle/>
        <a:p>
          <a:endParaRPr lang="en-US"/>
        </a:p>
      </dgm:t>
    </dgm:pt>
    <dgm:pt modelId="{A3EE5BFF-8998-1B49-B35D-B4BAAA6999D9}" type="pres">
      <dgm:prSet presAssocID="{81249FF8-D271-0443-9FCC-CD8FADF1F9FF}" presName="hierRoot1" presStyleCnt="0"/>
      <dgm:spPr/>
    </dgm:pt>
    <dgm:pt modelId="{FF59C306-5474-1140-AD08-2E844863B20F}" type="pres">
      <dgm:prSet presAssocID="{81249FF8-D271-0443-9FCC-CD8FADF1F9FF}" presName="composite" presStyleCnt="0"/>
      <dgm:spPr/>
    </dgm:pt>
    <dgm:pt modelId="{6556695D-4157-974B-A327-206B0E44570F}" type="pres">
      <dgm:prSet presAssocID="{81249FF8-D271-0443-9FCC-CD8FADF1F9FF}" presName="background" presStyleLbl="node0" presStyleIdx="0" presStyleCnt="1"/>
      <dgm:spPr/>
    </dgm:pt>
    <dgm:pt modelId="{8F8C85C1-0BAF-9B4D-959D-1EDB5B9F5448}" type="pres">
      <dgm:prSet presAssocID="{81249FF8-D271-0443-9FCC-CD8FADF1F9FF}" presName="text" presStyleLbl="fgAcc0" presStyleIdx="0" presStyleCnt="1">
        <dgm:presLayoutVars>
          <dgm:chPref val="3"/>
        </dgm:presLayoutVars>
      </dgm:prSet>
      <dgm:spPr/>
      <dgm:t>
        <a:bodyPr/>
        <a:lstStyle/>
        <a:p>
          <a:endParaRPr lang="en-US"/>
        </a:p>
      </dgm:t>
    </dgm:pt>
    <dgm:pt modelId="{59F993DF-5E91-F142-9FF1-AB2913435E29}" type="pres">
      <dgm:prSet presAssocID="{81249FF8-D271-0443-9FCC-CD8FADF1F9FF}" presName="hierChild2" presStyleCnt="0"/>
      <dgm:spPr/>
    </dgm:pt>
    <dgm:pt modelId="{D3EF51CD-4933-4249-A2DF-70159C215E52}" type="pres">
      <dgm:prSet presAssocID="{C060FD69-855F-644C-8337-D23E113B0F4F}" presName="Name10" presStyleLbl="parChTrans1D2" presStyleIdx="0" presStyleCnt="3"/>
      <dgm:spPr/>
      <dgm:t>
        <a:bodyPr/>
        <a:lstStyle/>
        <a:p>
          <a:endParaRPr lang="en-US"/>
        </a:p>
      </dgm:t>
    </dgm:pt>
    <dgm:pt modelId="{CBA01575-94FA-7B40-919D-5C2FC2910EB7}" type="pres">
      <dgm:prSet presAssocID="{EFB60D64-7491-B640-8CAC-6664359C8783}" presName="hierRoot2" presStyleCnt="0"/>
      <dgm:spPr/>
    </dgm:pt>
    <dgm:pt modelId="{05ED744A-E3BC-344F-8084-4EF0DA16350F}" type="pres">
      <dgm:prSet presAssocID="{EFB60D64-7491-B640-8CAC-6664359C8783}" presName="composite2" presStyleCnt="0"/>
      <dgm:spPr/>
    </dgm:pt>
    <dgm:pt modelId="{2BF54371-94EF-834E-991E-B29C459203B4}" type="pres">
      <dgm:prSet presAssocID="{EFB60D64-7491-B640-8CAC-6664359C8783}" presName="background2" presStyleLbl="node2" presStyleIdx="0" presStyleCnt="3"/>
      <dgm:spPr/>
    </dgm:pt>
    <dgm:pt modelId="{13B9F494-087F-3B48-8A8F-8FA4E62DB653}" type="pres">
      <dgm:prSet presAssocID="{EFB60D64-7491-B640-8CAC-6664359C8783}" presName="text2" presStyleLbl="fgAcc2" presStyleIdx="0" presStyleCnt="3">
        <dgm:presLayoutVars>
          <dgm:chPref val="3"/>
        </dgm:presLayoutVars>
      </dgm:prSet>
      <dgm:spPr/>
      <dgm:t>
        <a:bodyPr/>
        <a:lstStyle/>
        <a:p>
          <a:endParaRPr lang="en-US"/>
        </a:p>
      </dgm:t>
    </dgm:pt>
    <dgm:pt modelId="{DF0FE19B-3721-D34F-B182-A9F4F09730A8}" type="pres">
      <dgm:prSet presAssocID="{EFB60D64-7491-B640-8CAC-6664359C8783}" presName="hierChild3" presStyleCnt="0"/>
      <dgm:spPr/>
    </dgm:pt>
    <dgm:pt modelId="{5F8A40F3-63AF-D848-8067-72852E88D306}" type="pres">
      <dgm:prSet presAssocID="{7E80D498-BBBD-804B-A4B3-1DCDAC431C2F}" presName="Name10" presStyleLbl="parChTrans1D2" presStyleIdx="1" presStyleCnt="3"/>
      <dgm:spPr/>
      <dgm:t>
        <a:bodyPr/>
        <a:lstStyle/>
        <a:p>
          <a:endParaRPr lang="en-US"/>
        </a:p>
      </dgm:t>
    </dgm:pt>
    <dgm:pt modelId="{E87C35A8-1690-1240-9260-C84AFECA2151}" type="pres">
      <dgm:prSet presAssocID="{C4A658FF-8D24-3542-BC33-568F44D6C618}" presName="hierRoot2" presStyleCnt="0"/>
      <dgm:spPr/>
    </dgm:pt>
    <dgm:pt modelId="{032D5327-72A9-5542-8D50-5CAAF694B491}" type="pres">
      <dgm:prSet presAssocID="{C4A658FF-8D24-3542-BC33-568F44D6C618}" presName="composite2" presStyleCnt="0"/>
      <dgm:spPr/>
    </dgm:pt>
    <dgm:pt modelId="{4A4A7326-CF21-9B43-81E7-E418EB5D1A0A}" type="pres">
      <dgm:prSet presAssocID="{C4A658FF-8D24-3542-BC33-568F44D6C618}" presName="background2" presStyleLbl="node2" presStyleIdx="1" presStyleCnt="3"/>
      <dgm:spPr/>
    </dgm:pt>
    <dgm:pt modelId="{8D22E111-1747-894B-87FB-0B07F8894CA9}" type="pres">
      <dgm:prSet presAssocID="{C4A658FF-8D24-3542-BC33-568F44D6C618}" presName="text2" presStyleLbl="fgAcc2" presStyleIdx="1" presStyleCnt="3">
        <dgm:presLayoutVars>
          <dgm:chPref val="3"/>
        </dgm:presLayoutVars>
      </dgm:prSet>
      <dgm:spPr/>
      <dgm:t>
        <a:bodyPr/>
        <a:lstStyle/>
        <a:p>
          <a:endParaRPr lang="en-US"/>
        </a:p>
      </dgm:t>
    </dgm:pt>
    <dgm:pt modelId="{E69F2D60-F61D-C74A-8939-C148C6D91B69}" type="pres">
      <dgm:prSet presAssocID="{C4A658FF-8D24-3542-BC33-568F44D6C618}" presName="hierChild3" presStyleCnt="0"/>
      <dgm:spPr/>
    </dgm:pt>
    <dgm:pt modelId="{B004580E-2144-C540-BC53-14828C6BC3D1}" type="pres">
      <dgm:prSet presAssocID="{F9B68A1E-84BD-FA4E-9B2B-2FDF859FD924}" presName="Name10" presStyleLbl="parChTrans1D2" presStyleIdx="2" presStyleCnt="3"/>
      <dgm:spPr/>
      <dgm:t>
        <a:bodyPr/>
        <a:lstStyle/>
        <a:p>
          <a:endParaRPr lang="en-US"/>
        </a:p>
      </dgm:t>
    </dgm:pt>
    <dgm:pt modelId="{AE6711B6-0F61-8244-9DCF-E9D9A72DC0B8}" type="pres">
      <dgm:prSet presAssocID="{BABE7C1B-CC63-5B4C-8093-7A9EB5F83328}" presName="hierRoot2" presStyleCnt="0"/>
      <dgm:spPr/>
    </dgm:pt>
    <dgm:pt modelId="{D1CDC87B-2A48-304E-8B24-2FE13B49844E}" type="pres">
      <dgm:prSet presAssocID="{BABE7C1B-CC63-5B4C-8093-7A9EB5F83328}" presName="composite2" presStyleCnt="0"/>
      <dgm:spPr/>
    </dgm:pt>
    <dgm:pt modelId="{E4ABB005-210A-3542-8560-8F3A87751D03}" type="pres">
      <dgm:prSet presAssocID="{BABE7C1B-CC63-5B4C-8093-7A9EB5F83328}" presName="background2" presStyleLbl="node2" presStyleIdx="2" presStyleCnt="3"/>
      <dgm:spPr/>
    </dgm:pt>
    <dgm:pt modelId="{3B3541EF-7E52-3743-84D4-3CFA669A41DE}" type="pres">
      <dgm:prSet presAssocID="{BABE7C1B-CC63-5B4C-8093-7A9EB5F83328}" presName="text2" presStyleLbl="fgAcc2" presStyleIdx="2" presStyleCnt="3">
        <dgm:presLayoutVars>
          <dgm:chPref val="3"/>
        </dgm:presLayoutVars>
      </dgm:prSet>
      <dgm:spPr/>
      <dgm:t>
        <a:bodyPr/>
        <a:lstStyle/>
        <a:p>
          <a:endParaRPr lang="en-US"/>
        </a:p>
      </dgm:t>
    </dgm:pt>
    <dgm:pt modelId="{B55E27C5-EF82-E446-94DE-644B604904B4}" type="pres">
      <dgm:prSet presAssocID="{BABE7C1B-CC63-5B4C-8093-7A9EB5F83328}" presName="hierChild3" presStyleCnt="0"/>
      <dgm:spPr/>
    </dgm:pt>
  </dgm:ptLst>
  <dgm:cxnLst>
    <dgm:cxn modelId="{2E0A8925-14C8-3C4F-AF65-2A57871BF1F9}" srcId="{81249FF8-D271-0443-9FCC-CD8FADF1F9FF}" destId="{EFB60D64-7491-B640-8CAC-6664359C8783}" srcOrd="0" destOrd="0" parTransId="{C060FD69-855F-644C-8337-D23E113B0F4F}" sibTransId="{3EAC6503-0C33-5342-9BDB-FCB34E12713C}"/>
    <dgm:cxn modelId="{89C752A9-DB87-E647-8C58-88C6AB778D81}" type="presOf" srcId="{81249FF8-D271-0443-9FCC-CD8FADF1F9FF}" destId="{8F8C85C1-0BAF-9B4D-959D-1EDB5B9F5448}" srcOrd="0" destOrd="0" presId="urn:microsoft.com/office/officeart/2005/8/layout/hierarchy1"/>
    <dgm:cxn modelId="{30D76DDC-99FD-1144-AFBB-045921F0CB23}" type="presOf" srcId="{6C922EF3-3604-9B49-A7B0-D8833AA5E2EB}" destId="{12B5C194-5429-944F-9CBC-C005C478540C}" srcOrd="0" destOrd="0" presId="urn:microsoft.com/office/officeart/2005/8/layout/hierarchy1"/>
    <dgm:cxn modelId="{98EC09F5-C5CE-F541-8B5C-8B7CE2910AEF}" type="presOf" srcId="{EFB60D64-7491-B640-8CAC-6664359C8783}" destId="{13B9F494-087F-3B48-8A8F-8FA4E62DB653}" srcOrd="0" destOrd="0" presId="urn:microsoft.com/office/officeart/2005/8/layout/hierarchy1"/>
    <dgm:cxn modelId="{1F81E437-16AB-804C-B372-553D98F58DD0}" type="presOf" srcId="{C4A658FF-8D24-3542-BC33-568F44D6C618}" destId="{8D22E111-1747-894B-87FB-0B07F8894CA9}" srcOrd="0" destOrd="0" presId="urn:microsoft.com/office/officeart/2005/8/layout/hierarchy1"/>
    <dgm:cxn modelId="{7016AE2D-FD97-4246-80B7-7EF0D9D4593B}" srcId="{6C922EF3-3604-9B49-A7B0-D8833AA5E2EB}" destId="{81249FF8-D271-0443-9FCC-CD8FADF1F9FF}" srcOrd="0" destOrd="0" parTransId="{6FD6FF2B-CB87-9C49-9A0D-1FFE19082269}" sibTransId="{B0A2104F-948A-A74D-9C44-B68442C98730}"/>
    <dgm:cxn modelId="{6346F2B2-AE7F-4C4D-A9AB-B5FF8A8D46B9}" srcId="{81249FF8-D271-0443-9FCC-CD8FADF1F9FF}" destId="{BABE7C1B-CC63-5B4C-8093-7A9EB5F83328}" srcOrd="2" destOrd="0" parTransId="{F9B68A1E-84BD-FA4E-9B2B-2FDF859FD924}" sibTransId="{84C8BEB3-0129-EA41-82AB-EC267F153CC9}"/>
    <dgm:cxn modelId="{D2958CA3-4961-2C4C-A298-EF461AC59798}" type="presOf" srcId="{7E80D498-BBBD-804B-A4B3-1DCDAC431C2F}" destId="{5F8A40F3-63AF-D848-8067-72852E88D306}" srcOrd="0" destOrd="0" presId="urn:microsoft.com/office/officeart/2005/8/layout/hierarchy1"/>
    <dgm:cxn modelId="{CC4803A3-DAF9-8047-A706-755E4F46DAE9}" type="presOf" srcId="{BABE7C1B-CC63-5B4C-8093-7A9EB5F83328}" destId="{3B3541EF-7E52-3743-84D4-3CFA669A41DE}" srcOrd="0" destOrd="0" presId="urn:microsoft.com/office/officeart/2005/8/layout/hierarchy1"/>
    <dgm:cxn modelId="{A79674A7-02A3-E34F-A88F-E54452B2CC87}" type="presOf" srcId="{F9B68A1E-84BD-FA4E-9B2B-2FDF859FD924}" destId="{B004580E-2144-C540-BC53-14828C6BC3D1}" srcOrd="0" destOrd="0" presId="urn:microsoft.com/office/officeart/2005/8/layout/hierarchy1"/>
    <dgm:cxn modelId="{FC30733A-9954-304C-8995-8A1323B6F109}" type="presOf" srcId="{C060FD69-855F-644C-8337-D23E113B0F4F}" destId="{D3EF51CD-4933-4249-A2DF-70159C215E52}" srcOrd="0" destOrd="0" presId="urn:microsoft.com/office/officeart/2005/8/layout/hierarchy1"/>
    <dgm:cxn modelId="{C2F63544-5DBD-6841-BBDB-5BC45055E072}" srcId="{81249FF8-D271-0443-9FCC-CD8FADF1F9FF}" destId="{C4A658FF-8D24-3542-BC33-568F44D6C618}" srcOrd="1" destOrd="0" parTransId="{7E80D498-BBBD-804B-A4B3-1DCDAC431C2F}" sibTransId="{8847476B-9E49-EA47-9075-16B96999349C}"/>
    <dgm:cxn modelId="{9E030AF9-D274-9D4E-9572-A7AC2344F18B}" type="presParOf" srcId="{12B5C194-5429-944F-9CBC-C005C478540C}" destId="{A3EE5BFF-8998-1B49-B35D-B4BAAA6999D9}" srcOrd="0" destOrd="0" presId="urn:microsoft.com/office/officeart/2005/8/layout/hierarchy1"/>
    <dgm:cxn modelId="{62B53A80-3716-A543-9ECD-8C70B4F14754}" type="presParOf" srcId="{A3EE5BFF-8998-1B49-B35D-B4BAAA6999D9}" destId="{FF59C306-5474-1140-AD08-2E844863B20F}" srcOrd="0" destOrd="0" presId="urn:microsoft.com/office/officeart/2005/8/layout/hierarchy1"/>
    <dgm:cxn modelId="{93663315-ABA5-E14E-B3B7-81E4F01BDB65}" type="presParOf" srcId="{FF59C306-5474-1140-AD08-2E844863B20F}" destId="{6556695D-4157-974B-A327-206B0E44570F}" srcOrd="0" destOrd="0" presId="urn:microsoft.com/office/officeart/2005/8/layout/hierarchy1"/>
    <dgm:cxn modelId="{4D761D2D-36F4-5E41-8D29-27CDF9B1654A}" type="presParOf" srcId="{FF59C306-5474-1140-AD08-2E844863B20F}" destId="{8F8C85C1-0BAF-9B4D-959D-1EDB5B9F5448}" srcOrd="1" destOrd="0" presId="urn:microsoft.com/office/officeart/2005/8/layout/hierarchy1"/>
    <dgm:cxn modelId="{158AFABB-0699-CB41-BB06-F0BA9ACE8185}" type="presParOf" srcId="{A3EE5BFF-8998-1B49-B35D-B4BAAA6999D9}" destId="{59F993DF-5E91-F142-9FF1-AB2913435E29}" srcOrd="1" destOrd="0" presId="urn:microsoft.com/office/officeart/2005/8/layout/hierarchy1"/>
    <dgm:cxn modelId="{EF7235AD-250D-A84F-BADA-A5ED6797985D}" type="presParOf" srcId="{59F993DF-5E91-F142-9FF1-AB2913435E29}" destId="{D3EF51CD-4933-4249-A2DF-70159C215E52}" srcOrd="0" destOrd="0" presId="urn:microsoft.com/office/officeart/2005/8/layout/hierarchy1"/>
    <dgm:cxn modelId="{D94C7F37-806B-894B-BF6B-6A7DD4BED285}" type="presParOf" srcId="{59F993DF-5E91-F142-9FF1-AB2913435E29}" destId="{CBA01575-94FA-7B40-919D-5C2FC2910EB7}" srcOrd="1" destOrd="0" presId="urn:microsoft.com/office/officeart/2005/8/layout/hierarchy1"/>
    <dgm:cxn modelId="{1DD7C3F3-D1CF-3D41-A731-AF2D68255064}" type="presParOf" srcId="{CBA01575-94FA-7B40-919D-5C2FC2910EB7}" destId="{05ED744A-E3BC-344F-8084-4EF0DA16350F}" srcOrd="0" destOrd="0" presId="urn:microsoft.com/office/officeart/2005/8/layout/hierarchy1"/>
    <dgm:cxn modelId="{63D8678E-6EDF-D74E-97DC-F50F66E4B60D}" type="presParOf" srcId="{05ED744A-E3BC-344F-8084-4EF0DA16350F}" destId="{2BF54371-94EF-834E-991E-B29C459203B4}" srcOrd="0" destOrd="0" presId="urn:microsoft.com/office/officeart/2005/8/layout/hierarchy1"/>
    <dgm:cxn modelId="{BCA6DE53-D0B4-F34D-9A1C-02FEDA081FA4}" type="presParOf" srcId="{05ED744A-E3BC-344F-8084-4EF0DA16350F}" destId="{13B9F494-087F-3B48-8A8F-8FA4E62DB653}" srcOrd="1" destOrd="0" presId="urn:microsoft.com/office/officeart/2005/8/layout/hierarchy1"/>
    <dgm:cxn modelId="{6A4BF973-69B5-1F4E-A706-32504D8AE785}" type="presParOf" srcId="{CBA01575-94FA-7B40-919D-5C2FC2910EB7}" destId="{DF0FE19B-3721-D34F-B182-A9F4F09730A8}" srcOrd="1" destOrd="0" presId="urn:microsoft.com/office/officeart/2005/8/layout/hierarchy1"/>
    <dgm:cxn modelId="{E14D74DD-9E0E-8E4C-9781-68CCB6DB0F00}" type="presParOf" srcId="{59F993DF-5E91-F142-9FF1-AB2913435E29}" destId="{5F8A40F3-63AF-D848-8067-72852E88D306}" srcOrd="2" destOrd="0" presId="urn:microsoft.com/office/officeart/2005/8/layout/hierarchy1"/>
    <dgm:cxn modelId="{F9856CB2-F5AB-744E-8329-88CEB1AE73F4}" type="presParOf" srcId="{59F993DF-5E91-F142-9FF1-AB2913435E29}" destId="{E87C35A8-1690-1240-9260-C84AFECA2151}" srcOrd="3" destOrd="0" presId="urn:microsoft.com/office/officeart/2005/8/layout/hierarchy1"/>
    <dgm:cxn modelId="{D1BD3E30-1305-5449-8570-5B5881A2E7A5}" type="presParOf" srcId="{E87C35A8-1690-1240-9260-C84AFECA2151}" destId="{032D5327-72A9-5542-8D50-5CAAF694B491}" srcOrd="0" destOrd="0" presId="urn:microsoft.com/office/officeart/2005/8/layout/hierarchy1"/>
    <dgm:cxn modelId="{EDFEEFFD-95A6-F245-BBE5-274314A69C1B}" type="presParOf" srcId="{032D5327-72A9-5542-8D50-5CAAF694B491}" destId="{4A4A7326-CF21-9B43-81E7-E418EB5D1A0A}" srcOrd="0" destOrd="0" presId="urn:microsoft.com/office/officeart/2005/8/layout/hierarchy1"/>
    <dgm:cxn modelId="{2FCD51C9-F850-8E4F-A59A-AB3E500A966E}" type="presParOf" srcId="{032D5327-72A9-5542-8D50-5CAAF694B491}" destId="{8D22E111-1747-894B-87FB-0B07F8894CA9}" srcOrd="1" destOrd="0" presId="urn:microsoft.com/office/officeart/2005/8/layout/hierarchy1"/>
    <dgm:cxn modelId="{8A690B74-2C87-E746-9618-42194E487FE4}" type="presParOf" srcId="{E87C35A8-1690-1240-9260-C84AFECA2151}" destId="{E69F2D60-F61D-C74A-8939-C148C6D91B69}" srcOrd="1" destOrd="0" presId="urn:microsoft.com/office/officeart/2005/8/layout/hierarchy1"/>
    <dgm:cxn modelId="{4B4B7EAF-9548-B846-B22F-7F8BFD442511}" type="presParOf" srcId="{59F993DF-5E91-F142-9FF1-AB2913435E29}" destId="{B004580E-2144-C540-BC53-14828C6BC3D1}" srcOrd="4" destOrd="0" presId="urn:microsoft.com/office/officeart/2005/8/layout/hierarchy1"/>
    <dgm:cxn modelId="{5A910EA5-A87B-894C-BC07-B2B98B30AE69}" type="presParOf" srcId="{59F993DF-5E91-F142-9FF1-AB2913435E29}" destId="{AE6711B6-0F61-8244-9DCF-E9D9A72DC0B8}" srcOrd="5" destOrd="0" presId="urn:microsoft.com/office/officeart/2005/8/layout/hierarchy1"/>
    <dgm:cxn modelId="{83E07790-CDFE-4D46-B4AD-E05ED0B63ABC}" type="presParOf" srcId="{AE6711B6-0F61-8244-9DCF-E9D9A72DC0B8}" destId="{D1CDC87B-2A48-304E-8B24-2FE13B49844E}" srcOrd="0" destOrd="0" presId="urn:microsoft.com/office/officeart/2005/8/layout/hierarchy1"/>
    <dgm:cxn modelId="{7DC497E8-7863-114C-97DE-50F99C71ED6E}" type="presParOf" srcId="{D1CDC87B-2A48-304E-8B24-2FE13B49844E}" destId="{E4ABB005-210A-3542-8560-8F3A87751D03}" srcOrd="0" destOrd="0" presId="urn:microsoft.com/office/officeart/2005/8/layout/hierarchy1"/>
    <dgm:cxn modelId="{0B8E9E8F-0414-2F46-B780-8498CF73A4CF}" type="presParOf" srcId="{D1CDC87B-2A48-304E-8B24-2FE13B49844E}" destId="{3B3541EF-7E52-3743-84D4-3CFA669A41DE}" srcOrd="1" destOrd="0" presId="urn:microsoft.com/office/officeart/2005/8/layout/hierarchy1"/>
    <dgm:cxn modelId="{699F3BC5-4B03-9745-A6B4-2BFFC01A278C}" type="presParOf" srcId="{AE6711B6-0F61-8244-9DCF-E9D9A72DC0B8}" destId="{B55E27C5-EF82-E446-94DE-644B604904B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C918A-9DAA-434F-9AF5-9750D7C8ACAE}">
      <dsp:nvSpPr>
        <dsp:cNvPr id="0" name=""/>
        <dsp:cNvSpPr/>
      </dsp:nvSpPr>
      <dsp:spPr>
        <a:xfrm rot="10800000">
          <a:off x="4836365" y="2047"/>
          <a:ext cx="1969936" cy="1267727"/>
        </a:xfrm>
        <a:prstGeom prst="chevron">
          <a:avLst/>
        </a:prstGeom>
        <a:blipFill rotWithShape="0">
          <a:blip xmlns:r="http://schemas.openxmlformats.org/officeDocument/2006/relationships" r:embed="rId1">
            <a:duotone>
              <a:schemeClr val="accent3">
                <a:hueOff val="0"/>
                <a:satOff val="0"/>
                <a:lumOff val="0"/>
                <a:alphaOff val="0"/>
                <a:shade val="70000"/>
                <a:satMod val="120000"/>
              </a:schemeClr>
              <a:schemeClr val="accent3">
                <a:hueOff val="0"/>
                <a:satOff val="0"/>
                <a:lumOff val="0"/>
                <a:alphaOff val="0"/>
                <a:tint val="70000"/>
                <a:satMod val="135000"/>
              </a:schemeClr>
            </a:duotone>
          </a:blip>
          <a:tile tx="0" ty="0" sx="40000" sy="40000" flip="none" algn="tl"/>
        </a:blipFill>
        <a:ln>
          <a:noFill/>
        </a:ln>
        <a:effectLst>
          <a:outerShdw blurRad="3810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8415" rIns="36830" bIns="18415" numCol="1" spcCol="1270" anchor="ctr" anchorCtr="0">
          <a:noAutofit/>
        </a:bodyPr>
        <a:lstStyle/>
        <a:p>
          <a:pPr lvl="0" algn="ctr" defTabSz="1289050">
            <a:lnSpc>
              <a:spcPct val="90000"/>
            </a:lnSpc>
            <a:spcBef>
              <a:spcPct val="0"/>
            </a:spcBef>
            <a:spcAft>
              <a:spcPct val="35000"/>
            </a:spcAft>
          </a:pPr>
          <a:r>
            <a:rPr lang="ar-SA" sz="2900" kern="1200" dirty="0" smtClean="0"/>
            <a:t>اولاً</a:t>
          </a:r>
          <a:endParaRPr lang="en-US" sz="2900" kern="1200" dirty="0"/>
        </a:p>
      </dsp:txBody>
      <dsp:txXfrm rot="10800000">
        <a:off x="5470228" y="2047"/>
        <a:ext cx="702209" cy="1267727"/>
      </dsp:txXfrm>
    </dsp:sp>
    <dsp:sp modelId="{DB9EDA61-258D-0948-AC3D-A8A39CA05602}">
      <dsp:nvSpPr>
        <dsp:cNvPr id="0" name=""/>
        <dsp:cNvSpPr/>
      </dsp:nvSpPr>
      <dsp:spPr>
        <a:xfrm rot="10800000">
          <a:off x="291448" y="45748"/>
          <a:ext cx="5007093" cy="1180326"/>
        </a:xfrm>
        <a:prstGeom prst="chevron">
          <a:avLst/>
        </a:prstGeom>
        <a:solidFill>
          <a:schemeClr val="accent3">
            <a:tint val="40000"/>
            <a:alpha val="90000"/>
            <a:hueOff val="0"/>
            <a:satOff val="0"/>
            <a:lumOff val="0"/>
            <a:alphaOff val="0"/>
          </a:schemeClr>
        </a:solidFill>
        <a:ln w="38100" cap="flat" cmpd="sng" algn="ctr">
          <a:solidFill>
            <a:schemeClr val="accent3">
              <a:tint val="40000"/>
              <a:alpha val="90000"/>
              <a:hueOff val="0"/>
              <a:satOff val="0"/>
              <a:lumOff val="0"/>
              <a:alphaOff val="0"/>
            </a:schemeClr>
          </a:solidFill>
          <a:prstDash val="solid"/>
          <a:miter/>
        </a:ln>
        <a:effectLst>
          <a:outerShdw blurRad="38100" dist="25400" dir="5400000" rotWithShape="0">
            <a:srgbClr val="000000">
              <a:alpha val="5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5240" rIns="30480" bIns="15240" numCol="1" spcCol="1270" anchor="ctr" anchorCtr="0">
          <a:noAutofit/>
        </a:bodyPr>
        <a:lstStyle/>
        <a:p>
          <a:pPr lvl="0" algn="ctr" defTabSz="1066800">
            <a:lnSpc>
              <a:spcPct val="90000"/>
            </a:lnSpc>
            <a:spcBef>
              <a:spcPct val="0"/>
            </a:spcBef>
            <a:spcAft>
              <a:spcPct val="35000"/>
            </a:spcAft>
          </a:pPr>
          <a:r>
            <a:rPr lang="x-none" sz="2400" kern="1200" dirty="0" smtClean="0"/>
            <a:t>اولاً : فهم الذات . </a:t>
          </a:r>
          <a:endParaRPr lang="en-US" sz="2400" kern="1200" dirty="0"/>
        </a:p>
      </dsp:txBody>
      <dsp:txXfrm rot="10800000">
        <a:off x="881611" y="45748"/>
        <a:ext cx="3826767" cy="1180326"/>
      </dsp:txXfrm>
    </dsp:sp>
    <dsp:sp modelId="{0E86C4BA-9786-C641-810B-3CB3BA3C2154}">
      <dsp:nvSpPr>
        <dsp:cNvPr id="0" name=""/>
        <dsp:cNvSpPr/>
      </dsp:nvSpPr>
      <dsp:spPr>
        <a:xfrm rot="10800000">
          <a:off x="4835156" y="1468866"/>
          <a:ext cx="1971145" cy="1422080"/>
        </a:xfrm>
        <a:prstGeom prst="chevron">
          <a:avLst/>
        </a:prstGeom>
        <a:blipFill rotWithShape="0">
          <a:blip xmlns:r="http://schemas.openxmlformats.org/officeDocument/2006/relationships" r:embed="rId1">
            <a:duotone>
              <a:schemeClr val="accent3">
                <a:hueOff val="628851"/>
                <a:satOff val="-5271"/>
                <a:lumOff val="-10294"/>
                <a:alphaOff val="0"/>
                <a:shade val="70000"/>
                <a:satMod val="120000"/>
              </a:schemeClr>
              <a:schemeClr val="accent3">
                <a:hueOff val="628851"/>
                <a:satOff val="-5271"/>
                <a:lumOff val="-10294"/>
                <a:alphaOff val="0"/>
                <a:tint val="70000"/>
                <a:satMod val="135000"/>
              </a:schemeClr>
            </a:duotone>
          </a:blip>
          <a:tile tx="0" ty="0" sx="40000" sy="40000" flip="none" algn="tl"/>
        </a:blipFill>
        <a:ln>
          <a:noFill/>
        </a:ln>
        <a:effectLst>
          <a:outerShdw blurRad="3810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8415" rIns="36830" bIns="18415" numCol="1" spcCol="1270" anchor="ctr" anchorCtr="0">
          <a:noAutofit/>
        </a:bodyPr>
        <a:lstStyle/>
        <a:p>
          <a:pPr lvl="0" algn="ctr" defTabSz="1289050">
            <a:lnSpc>
              <a:spcPct val="90000"/>
            </a:lnSpc>
            <a:spcBef>
              <a:spcPct val="0"/>
            </a:spcBef>
            <a:spcAft>
              <a:spcPct val="35000"/>
            </a:spcAft>
          </a:pPr>
          <a:r>
            <a:rPr lang="ar-SA" sz="2900" kern="1200" dirty="0" smtClean="0"/>
            <a:t>ثانياً</a:t>
          </a:r>
          <a:endParaRPr lang="en-US" sz="2900" kern="1200" dirty="0"/>
        </a:p>
      </dsp:txBody>
      <dsp:txXfrm rot="10800000">
        <a:off x="5546196" y="1468866"/>
        <a:ext cx="549065" cy="1422080"/>
      </dsp:txXfrm>
    </dsp:sp>
    <dsp:sp modelId="{B5C7521E-7D7D-7743-8E00-4DE5C31ECE51}">
      <dsp:nvSpPr>
        <dsp:cNvPr id="0" name=""/>
        <dsp:cNvSpPr/>
      </dsp:nvSpPr>
      <dsp:spPr>
        <a:xfrm rot="10800000">
          <a:off x="293131" y="1589743"/>
          <a:ext cx="5004202" cy="1180326"/>
        </a:xfrm>
        <a:prstGeom prst="chevron">
          <a:avLst/>
        </a:prstGeom>
        <a:solidFill>
          <a:schemeClr val="accent3">
            <a:tint val="40000"/>
            <a:alpha val="90000"/>
            <a:hueOff val="599259"/>
            <a:satOff val="-8330"/>
            <a:lumOff val="-2582"/>
            <a:alphaOff val="0"/>
          </a:schemeClr>
        </a:solidFill>
        <a:ln w="38100" cap="flat" cmpd="sng" algn="ctr">
          <a:solidFill>
            <a:schemeClr val="accent3">
              <a:tint val="40000"/>
              <a:alpha val="90000"/>
              <a:hueOff val="599259"/>
              <a:satOff val="-8330"/>
              <a:lumOff val="-2582"/>
              <a:alphaOff val="0"/>
            </a:schemeClr>
          </a:solidFill>
          <a:prstDash val="solid"/>
          <a:miter/>
        </a:ln>
        <a:effectLst>
          <a:outerShdw blurRad="38100" dist="25400" dir="5400000" rotWithShape="0">
            <a:srgbClr val="000000">
              <a:alpha val="5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5240" rIns="30480" bIns="15240" numCol="1" spcCol="1270" anchor="ctr" anchorCtr="0">
          <a:noAutofit/>
        </a:bodyPr>
        <a:lstStyle/>
        <a:p>
          <a:pPr lvl="0" algn="r" defTabSz="1066800">
            <a:lnSpc>
              <a:spcPct val="90000"/>
            </a:lnSpc>
            <a:spcBef>
              <a:spcPct val="0"/>
            </a:spcBef>
            <a:spcAft>
              <a:spcPct val="35000"/>
            </a:spcAft>
          </a:pPr>
          <a:r>
            <a:rPr lang="x-none" sz="2400" kern="1200" dirty="0" smtClean="0"/>
            <a:t>ثانياً : يساعد العميل في ادراك سلوكه المضطرب</a:t>
          </a:r>
          <a:r>
            <a:rPr lang="en-US" sz="2400" kern="1200" dirty="0" smtClean="0"/>
            <a:t> </a:t>
          </a:r>
          <a:r>
            <a:rPr lang="x-none" sz="2400" kern="1200" dirty="0" smtClean="0"/>
            <a:t>و يزيد</a:t>
          </a:r>
          <a:r>
            <a:rPr lang="en-US" sz="2400" kern="1200" dirty="0" smtClean="0"/>
            <a:t> </a:t>
          </a:r>
          <a:r>
            <a:rPr lang="x-none" sz="2400" kern="1200" dirty="0" smtClean="0"/>
            <a:t>من قدرته في التحكم في هذا السلوك.</a:t>
          </a:r>
          <a:endParaRPr lang="en-US" sz="2400" kern="1200" dirty="0"/>
        </a:p>
      </dsp:txBody>
      <dsp:txXfrm rot="10800000">
        <a:off x="883294" y="1589743"/>
        <a:ext cx="3823876" cy="1180326"/>
      </dsp:txXfrm>
    </dsp:sp>
    <dsp:sp modelId="{008AC248-E261-F447-85E3-0D37A48BD25B}">
      <dsp:nvSpPr>
        <dsp:cNvPr id="0" name=""/>
        <dsp:cNvSpPr/>
      </dsp:nvSpPr>
      <dsp:spPr>
        <a:xfrm rot="10800000">
          <a:off x="4835156" y="3090038"/>
          <a:ext cx="1971145" cy="1422080"/>
        </a:xfrm>
        <a:prstGeom prst="chevron">
          <a:avLst/>
        </a:prstGeom>
        <a:blipFill rotWithShape="0">
          <a:blip xmlns:r="http://schemas.openxmlformats.org/officeDocument/2006/relationships" r:embed="rId1">
            <a:duotone>
              <a:schemeClr val="accent3">
                <a:hueOff val="1257702"/>
                <a:satOff val="-10541"/>
                <a:lumOff val="-20588"/>
                <a:alphaOff val="0"/>
                <a:shade val="70000"/>
                <a:satMod val="120000"/>
              </a:schemeClr>
              <a:schemeClr val="accent3">
                <a:hueOff val="1257702"/>
                <a:satOff val="-10541"/>
                <a:lumOff val="-20588"/>
                <a:alphaOff val="0"/>
                <a:tint val="70000"/>
                <a:satMod val="135000"/>
              </a:schemeClr>
            </a:duotone>
          </a:blip>
          <a:tile tx="0" ty="0" sx="40000" sy="40000" flip="none" algn="tl"/>
        </a:blipFill>
        <a:ln>
          <a:noFill/>
        </a:ln>
        <a:effectLst>
          <a:outerShdw blurRad="3810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8415" rIns="36830" bIns="18415" numCol="1" spcCol="1270" anchor="ctr" anchorCtr="0">
          <a:noAutofit/>
        </a:bodyPr>
        <a:lstStyle/>
        <a:p>
          <a:pPr lvl="0" algn="ctr" defTabSz="1289050">
            <a:lnSpc>
              <a:spcPct val="90000"/>
            </a:lnSpc>
            <a:spcBef>
              <a:spcPct val="0"/>
            </a:spcBef>
            <a:spcAft>
              <a:spcPct val="35000"/>
            </a:spcAft>
          </a:pPr>
          <a:r>
            <a:rPr lang="ar-SA" sz="2900" kern="1200" dirty="0" smtClean="0"/>
            <a:t>ثالثاً</a:t>
          </a:r>
          <a:endParaRPr lang="en-US" sz="2900" kern="1200" dirty="0"/>
        </a:p>
      </dsp:txBody>
      <dsp:txXfrm rot="10800000">
        <a:off x="5546196" y="3090038"/>
        <a:ext cx="549065" cy="1422080"/>
      </dsp:txXfrm>
    </dsp:sp>
    <dsp:sp modelId="{1AE63ADA-7BCD-7741-9DB1-01011A6AC9C3}">
      <dsp:nvSpPr>
        <dsp:cNvPr id="0" name=""/>
        <dsp:cNvSpPr/>
      </dsp:nvSpPr>
      <dsp:spPr>
        <a:xfrm rot="10800000">
          <a:off x="290239" y="3210915"/>
          <a:ext cx="5007093" cy="1180326"/>
        </a:xfrm>
        <a:prstGeom prst="chevron">
          <a:avLst/>
        </a:prstGeom>
        <a:solidFill>
          <a:schemeClr val="accent3">
            <a:tint val="40000"/>
            <a:alpha val="90000"/>
            <a:hueOff val="1198519"/>
            <a:satOff val="-16661"/>
            <a:lumOff val="-5164"/>
            <a:alphaOff val="0"/>
          </a:schemeClr>
        </a:solidFill>
        <a:ln w="38100" cap="flat" cmpd="sng" algn="ctr">
          <a:solidFill>
            <a:schemeClr val="accent3">
              <a:tint val="40000"/>
              <a:alpha val="90000"/>
              <a:hueOff val="1198519"/>
              <a:satOff val="-16661"/>
              <a:lumOff val="-5164"/>
              <a:alphaOff val="0"/>
            </a:schemeClr>
          </a:solidFill>
          <a:prstDash val="solid"/>
          <a:miter/>
        </a:ln>
        <a:effectLst>
          <a:outerShdw blurRad="38100" dist="25400" dir="5400000" rotWithShape="0">
            <a:srgbClr val="000000">
              <a:alpha val="5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5240" rIns="30480" bIns="15240" numCol="1" spcCol="1270" anchor="ctr" anchorCtr="0">
          <a:noAutofit/>
        </a:bodyPr>
        <a:lstStyle/>
        <a:p>
          <a:pPr lvl="0" algn="ctr" defTabSz="1066800">
            <a:lnSpc>
              <a:spcPct val="90000"/>
            </a:lnSpc>
            <a:spcBef>
              <a:spcPct val="0"/>
            </a:spcBef>
            <a:spcAft>
              <a:spcPct val="35000"/>
            </a:spcAft>
          </a:pPr>
          <a:r>
            <a:rPr lang="x-none" sz="2400" kern="1200" dirty="0" smtClean="0"/>
            <a:t>ثالثاً :يحقق تعلم جديد للعميل يتغير عل اساسه السلوك .</a:t>
          </a:r>
          <a:endParaRPr lang="en-US" sz="2400" kern="1200" dirty="0"/>
        </a:p>
      </dsp:txBody>
      <dsp:txXfrm rot="10800000">
        <a:off x="880402" y="3210915"/>
        <a:ext cx="3826767" cy="1180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4580E-2144-C540-BC53-14828C6BC3D1}">
      <dsp:nvSpPr>
        <dsp:cNvPr id="0" name=""/>
        <dsp:cNvSpPr/>
      </dsp:nvSpPr>
      <dsp:spPr>
        <a:xfrm>
          <a:off x="3102187" y="1519275"/>
          <a:ext cx="2201552" cy="523869"/>
        </a:xfrm>
        <a:custGeom>
          <a:avLst/>
          <a:gdLst/>
          <a:ahLst/>
          <a:cxnLst/>
          <a:rect l="0" t="0" r="0" b="0"/>
          <a:pathLst>
            <a:path>
              <a:moveTo>
                <a:pt x="0" y="0"/>
              </a:moveTo>
              <a:lnTo>
                <a:pt x="0" y="357001"/>
              </a:lnTo>
              <a:lnTo>
                <a:pt x="2201552" y="357001"/>
              </a:lnTo>
              <a:lnTo>
                <a:pt x="2201552" y="523869"/>
              </a:lnTo>
            </a:path>
          </a:pathLst>
        </a:custGeom>
        <a:noFill/>
        <a:ln w="38100" cap="flat" cmpd="sng" algn="ctr">
          <a:solidFill>
            <a:schemeClr val="accent1">
              <a:shade val="60000"/>
              <a:hueOff val="0"/>
              <a:satOff val="0"/>
              <a:lumOff val="0"/>
              <a:alphaOff val="0"/>
            </a:schemeClr>
          </a:solidFill>
          <a:prstDash val="solid"/>
          <a:miter/>
        </a:ln>
        <a:effectLst/>
      </dsp:spPr>
      <dsp:style>
        <a:lnRef idx="1">
          <a:scrgbClr r="0" g="0" b="0"/>
        </a:lnRef>
        <a:fillRef idx="0">
          <a:scrgbClr r="0" g="0" b="0"/>
        </a:fillRef>
        <a:effectRef idx="0">
          <a:scrgbClr r="0" g="0" b="0"/>
        </a:effectRef>
        <a:fontRef idx="minor"/>
      </dsp:style>
    </dsp:sp>
    <dsp:sp modelId="{5F8A40F3-63AF-D848-8067-72852E88D306}">
      <dsp:nvSpPr>
        <dsp:cNvPr id="0" name=""/>
        <dsp:cNvSpPr/>
      </dsp:nvSpPr>
      <dsp:spPr>
        <a:xfrm>
          <a:off x="3056467" y="1519275"/>
          <a:ext cx="91440" cy="523869"/>
        </a:xfrm>
        <a:custGeom>
          <a:avLst/>
          <a:gdLst/>
          <a:ahLst/>
          <a:cxnLst/>
          <a:rect l="0" t="0" r="0" b="0"/>
          <a:pathLst>
            <a:path>
              <a:moveTo>
                <a:pt x="45720" y="0"/>
              </a:moveTo>
              <a:lnTo>
                <a:pt x="45720" y="523869"/>
              </a:lnTo>
            </a:path>
          </a:pathLst>
        </a:custGeom>
        <a:noFill/>
        <a:ln w="38100" cap="flat" cmpd="sng" algn="ctr">
          <a:solidFill>
            <a:schemeClr val="accent1">
              <a:shade val="60000"/>
              <a:hueOff val="0"/>
              <a:satOff val="0"/>
              <a:lumOff val="0"/>
              <a:alphaOff val="0"/>
            </a:schemeClr>
          </a:solidFill>
          <a:prstDash val="solid"/>
          <a:miter/>
        </a:ln>
        <a:effectLst/>
      </dsp:spPr>
      <dsp:style>
        <a:lnRef idx="1">
          <a:scrgbClr r="0" g="0" b="0"/>
        </a:lnRef>
        <a:fillRef idx="0">
          <a:scrgbClr r="0" g="0" b="0"/>
        </a:fillRef>
        <a:effectRef idx="0">
          <a:scrgbClr r="0" g="0" b="0"/>
        </a:effectRef>
        <a:fontRef idx="minor"/>
      </dsp:style>
    </dsp:sp>
    <dsp:sp modelId="{D3EF51CD-4933-4249-A2DF-70159C215E52}">
      <dsp:nvSpPr>
        <dsp:cNvPr id="0" name=""/>
        <dsp:cNvSpPr/>
      </dsp:nvSpPr>
      <dsp:spPr>
        <a:xfrm>
          <a:off x="900635" y="1519275"/>
          <a:ext cx="2201552" cy="523869"/>
        </a:xfrm>
        <a:custGeom>
          <a:avLst/>
          <a:gdLst/>
          <a:ahLst/>
          <a:cxnLst/>
          <a:rect l="0" t="0" r="0" b="0"/>
          <a:pathLst>
            <a:path>
              <a:moveTo>
                <a:pt x="2201552" y="0"/>
              </a:moveTo>
              <a:lnTo>
                <a:pt x="2201552" y="357001"/>
              </a:lnTo>
              <a:lnTo>
                <a:pt x="0" y="357001"/>
              </a:lnTo>
              <a:lnTo>
                <a:pt x="0" y="523869"/>
              </a:lnTo>
            </a:path>
          </a:pathLst>
        </a:custGeom>
        <a:noFill/>
        <a:ln w="38100" cap="flat" cmpd="sng" algn="ctr">
          <a:solidFill>
            <a:schemeClr val="accent1">
              <a:shade val="60000"/>
              <a:hueOff val="0"/>
              <a:satOff val="0"/>
              <a:lumOff val="0"/>
              <a:alphaOff val="0"/>
            </a:schemeClr>
          </a:solidFill>
          <a:prstDash val="solid"/>
          <a:miter/>
        </a:ln>
        <a:effectLst/>
      </dsp:spPr>
      <dsp:style>
        <a:lnRef idx="1">
          <a:scrgbClr r="0" g="0" b="0"/>
        </a:lnRef>
        <a:fillRef idx="0">
          <a:scrgbClr r="0" g="0" b="0"/>
        </a:fillRef>
        <a:effectRef idx="0">
          <a:scrgbClr r="0" g="0" b="0"/>
        </a:effectRef>
        <a:fontRef idx="minor"/>
      </dsp:style>
    </dsp:sp>
    <dsp:sp modelId="{6556695D-4157-974B-A327-206B0E44570F}">
      <dsp:nvSpPr>
        <dsp:cNvPr id="0" name=""/>
        <dsp:cNvSpPr/>
      </dsp:nvSpPr>
      <dsp:spPr>
        <a:xfrm>
          <a:off x="2201552" y="375469"/>
          <a:ext cx="1801270" cy="1143806"/>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70000"/>
                <a:satMod val="120000"/>
              </a:schemeClr>
              <a:schemeClr val="accent1">
                <a:hueOff val="0"/>
                <a:satOff val="0"/>
                <a:lumOff val="0"/>
                <a:alphaOff val="0"/>
                <a:tint val="70000"/>
                <a:satMod val="135000"/>
              </a:schemeClr>
            </a:duotone>
          </a:blip>
          <a:tile tx="0" ty="0" sx="40000" sy="40000" flip="none" algn="tl"/>
        </a:blipFill>
        <a:ln>
          <a:noFill/>
        </a:ln>
        <a:effectLst>
          <a:outerShdw blurRad="3810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8F8C85C1-0BAF-9B4D-959D-1EDB5B9F5448}">
      <dsp:nvSpPr>
        <dsp:cNvPr id="0" name=""/>
        <dsp:cNvSpPr/>
      </dsp:nvSpPr>
      <dsp:spPr>
        <a:xfrm>
          <a:off x="2401693" y="565603"/>
          <a:ext cx="1801270" cy="1143806"/>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miter/>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SA" sz="3200" b="1" kern="1200" dirty="0" smtClean="0">
              <a:solidFill>
                <a:srgbClr val="60266D"/>
              </a:solidFill>
            </a:rPr>
            <a:t>وسائل المتابعة </a:t>
          </a:r>
          <a:endParaRPr lang="en-US" sz="3200" kern="1200" dirty="0"/>
        </a:p>
      </dsp:txBody>
      <dsp:txXfrm>
        <a:off x="2435194" y="599104"/>
        <a:ext cx="1734268" cy="1076804"/>
      </dsp:txXfrm>
    </dsp:sp>
    <dsp:sp modelId="{2BF54371-94EF-834E-991E-B29C459203B4}">
      <dsp:nvSpPr>
        <dsp:cNvPr id="0" name=""/>
        <dsp:cNvSpPr/>
      </dsp:nvSpPr>
      <dsp:spPr>
        <a:xfrm>
          <a:off x="0" y="2043145"/>
          <a:ext cx="1801270" cy="1143806"/>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70000"/>
                <a:satMod val="120000"/>
              </a:schemeClr>
              <a:schemeClr val="accent1">
                <a:hueOff val="0"/>
                <a:satOff val="0"/>
                <a:lumOff val="0"/>
                <a:alphaOff val="0"/>
                <a:tint val="70000"/>
                <a:satMod val="135000"/>
              </a:schemeClr>
            </a:duotone>
          </a:blip>
          <a:tile tx="0" ty="0" sx="40000" sy="40000" flip="none" algn="tl"/>
        </a:blipFill>
        <a:ln>
          <a:noFill/>
        </a:ln>
        <a:effectLst>
          <a:outerShdw blurRad="3810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13B9F494-087F-3B48-8A8F-8FA4E62DB653}">
      <dsp:nvSpPr>
        <dsp:cNvPr id="0" name=""/>
        <dsp:cNvSpPr/>
      </dsp:nvSpPr>
      <dsp:spPr>
        <a:xfrm>
          <a:off x="200141" y="2233279"/>
          <a:ext cx="1801270" cy="1143806"/>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miter/>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A" sz="2200" kern="1200" dirty="0" smtClean="0"/>
            <a:t>الاتصال شخصيا</a:t>
          </a:r>
          <a:endParaRPr lang="en-US" sz="2200" kern="1200" dirty="0"/>
        </a:p>
      </dsp:txBody>
      <dsp:txXfrm>
        <a:off x="233642" y="2266780"/>
        <a:ext cx="1734268" cy="1076804"/>
      </dsp:txXfrm>
    </dsp:sp>
    <dsp:sp modelId="{4A4A7326-CF21-9B43-81E7-E418EB5D1A0A}">
      <dsp:nvSpPr>
        <dsp:cNvPr id="0" name=""/>
        <dsp:cNvSpPr/>
      </dsp:nvSpPr>
      <dsp:spPr>
        <a:xfrm>
          <a:off x="2201552" y="2043145"/>
          <a:ext cx="1801270" cy="1143806"/>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70000"/>
                <a:satMod val="120000"/>
              </a:schemeClr>
              <a:schemeClr val="accent1">
                <a:hueOff val="0"/>
                <a:satOff val="0"/>
                <a:lumOff val="0"/>
                <a:alphaOff val="0"/>
                <a:tint val="70000"/>
                <a:satMod val="135000"/>
              </a:schemeClr>
            </a:duotone>
          </a:blip>
          <a:tile tx="0" ty="0" sx="40000" sy="40000" flip="none" algn="tl"/>
        </a:blipFill>
        <a:ln>
          <a:noFill/>
        </a:ln>
        <a:effectLst>
          <a:outerShdw blurRad="3810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8D22E111-1747-894B-87FB-0B07F8894CA9}">
      <dsp:nvSpPr>
        <dsp:cNvPr id="0" name=""/>
        <dsp:cNvSpPr/>
      </dsp:nvSpPr>
      <dsp:spPr>
        <a:xfrm>
          <a:off x="2401693" y="2233279"/>
          <a:ext cx="1801270" cy="1143806"/>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miter/>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A" sz="2200" kern="1200" dirty="0" smtClean="0"/>
            <a:t>التقارير الذاتية التي يكتبها العميل عن تطور حالته</a:t>
          </a:r>
          <a:endParaRPr lang="en-US" sz="2200" kern="1200" dirty="0"/>
        </a:p>
      </dsp:txBody>
      <dsp:txXfrm>
        <a:off x="2435194" y="2266780"/>
        <a:ext cx="1734268" cy="1076804"/>
      </dsp:txXfrm>
    </dsp:sp>
    <dsp:sp modelId="{E4ABB005-210A-3542-8560-8F3A87751D03}">
      <dsp:nvSpPr>
        <dsp:cNvPr id="0" name=""/>
        <dsp:cNvSpPr/>
      </dsp:nvSpPr>
      <dsp:spPr>
        <a:xfrm>
          <a:off x="4403104" y="2043145"/>
          <a:ext cx="1801270" cy="1143806"/>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70000"/>
                <a:satMod val="120000"/>
              </a:schemeClr>
              <a:schemeClr val="accent1">
                <a:hueOff val="0"/>
                <a:satOff val="0"/>
                <a:lumOff val="0"/>
                <a:alphaOff val="0"/>
                <a:tint val="70000"/>
                <a:satMod val="135000"/>
              </a:schemeClr>
            </a:duotone>
          </a:blip>
          <a:tile tx="0" ty="0" sx="40000" sy="40000" flip="none" algn="tl"/>
        </a:blipFill>
        <a:ln>
          <a:noFill/>
        </a:ln>
        <a:effectLst>
          <a:outerShdw blurRad="3810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3B3541EF-7E52-3743-84D4-3CFA669A41DE}">
      <dsp:nvSpPr>
        <dsp:cNvPr id="0" name=""/>
        <dsp:cNvSpPr/>
      </dsp:nvSpPr>
      <dsp:spPr>
        <a:xfrm>
          <a:off x="4603245" y="2233279"/>
          <a:ext cx="1801270" cy="1143806"/>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miter/>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A" sz="2200" kern="1200" dirty="0" smtClean="0"/>
            <a:t>تحديد مواعيد معينة لحضور العميل الى العيادة</a:t>
          </a:r>
          <a:endParaRPr lang="en-US" sz="2200" kern="1200" dirty="0"/>
        </a:p>
      </dsp:txBody>
      <dsp:txXfrm>
        <a:off x="4636746" y="2266780"/>
        <a:ext cx="1734268" cy="107680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ar-SA"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34D8DEE8-7A87-4E01-8ADE-4C49CDD43F74}" type="datetime1">
              <a:rPr lang="en-US" smtClean="0"/>
              <a:pPr/>
              <a:t>3/1/2016</a:t>
            </a:fld>
            <a:endParaRPr lang="en-US" dirty="0"/>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ar-SA"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ar-SA"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3/1/2016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ar-SA"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ar-SA" smtClean="0"/>
              <a:t>Click to edit Master text styles</a:t>
            </a:r>
          </a:p>
        </p:txBody>
      </p:sp>
      <p:sp>
        <p:nvSpPr>
          <p:cNvPr id="5" name="Date Placeholder 4"/>
          <p:cNvSpPr>
            <a:spLocks noGrp="1"/>
          </p:cNvSpPr>
          <p:nvPr>
            <p:ph type="dt" sz="half" idx="10"/>
          </p:nvPr>
        </p:nvSpPr>
        <p:spPr/>
        <p:txBody>
          <a:bodyPr/>
          <a:lstStyle/>
          <a:p>
            <a:fld id="{EC43563C-D9B3-4432-B336-144C997D6215}" type="datetime1">
              <a:rPr lang="en-US" smtClean="0"/>
              <a:pPr/>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ar-S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7F8F9461-E3EB-40CD-B93F-E5CBBBD8E0BA}"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ar-SA"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60578FA3-38AD-400D-A4D2-18E8EF129E5F}" type="datetime1">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A2EFF424-F111-43CB-9C75-D52325012943}" type="datetime1">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ar-SA"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C43563C-D9B3-4432-B336-144C997D6215}" type="datetime1">
              <a:rPr lang="en-US" smtClean="0"/>
              <a:pPr/>
              <a:t>3/1/2016</a:t>
            </a:fld>
            <a:endParaRPr lang="en-US" dirty="0"/>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ar-SA"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ar-SA"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Click to edit Master text styles</a:t>
            </a:r>
          </a:p>
        </p:txBody>
      </p:sp>
      <p:sp>
        <p:nvSpPr>
          <p:cNvPr id="4" name="Date Placeholder 3"/>
          <p:cNvSpPr>
            <a:spLocks noGrp="1"/>
          </p:cNvSpPr>
          <p:nvPr>
            <p:ph type="dt" sz="half" idx="10"/>
          </p:nvPr>
        </p:nvSpPr>
        <p:spPr/>
        <p:txBody>
          <a:bodyPr/>
          <a:lstStyle/>
          <a:p>
            <a:fld id="{74A8BBF0-342D-409A-9C0A-B1B451E92883}" type="datetime1">
              <a:rPr lang="en-US" smtClean="0"/>
              <a:pPr/>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345DA190-4BDC-4D39-B5BB-A14B3E8B1B3D}" type="datetime1">
              <a:rPr lang="en-US" smtClean="0"/>
              <a:pPr/>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ar-SA"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7" name="Date Placeholder 6"/>
          <p:cNvSpPr>
            <a:spLocks noGrp="1"/>
          </p:cNvSpPr>
          <p:nvPr>
            <p:ph type="dt" sz="half" idx="10"/>
          </p:nvPr>
        </p:nvSpPr>
        <p:spPr/>
        <p:txBody>
          <a:bodyPr/>
          <a:lstStyle/>
          <a:p>
            <a:fld id="{581D52F2-9B11-4FC0-9217-7D20B3AC9849}" type="datetime1">
              <a:rPr lang="en-US" smtClean="0"/>
              <a:pPr/>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ar-SA" smtClean="0"/>
              <a:t>Click to edit Master title style</a:t>
            </a:r>
            <a:endParaRPr/>
          </a:p>
        </p:txBody>
      </p:sp>
      <p:sp>
        <p:nvSpPr>
          <p:cNvPr id="3" name="Date Placeholder 2"/>
          <p:cNvSpPr>
            <a:spLocks noGrp="1"/>
          </p:cNvSpPr>
          <p:nvPr>
            <p:ph type="dt" sz="half" idx="10"/>
          </p:nvPr>
        </p:nvSpPr>
        <p:spPr/>
        <p:txBody>
          <a:bodyPr/>
          <a:lstStyle/>
          <a:p>
            <a:fld id="{4CF13737-8506-438E-ABC0-0BE7E06DCCA6}" type="datetime1">
              <a:rPr lang="en-US" smtClean="0"/>
              <a:pPr/>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941D58AA-1C84-40C9-BFEE-631CCB17636C}" type="datetime1">
              <a:rPr lang="en-US" smtClean="0"/>
              <a:pPr/>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ar-SA"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3/1/2016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F7886C9C-DC18-4195-8FD5-A50AA931D41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ar-SA"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EC43563C-D9B3-4432-B336-144C997D6215}" type="datetime1">
              <a:rPr lang="en-US" smtClean="0"/>
              <a:pPr/>
              <a:t>3/1/2016</a:t>
            </a:fld>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pPr algn="r"/>
            <a:fld id="{F7886C9C-DC18-4195-8FD5-A50AA931D419}" type="slidenum">
              <a:rPr lang="en-US" smtClean="0"/>
              <a:pPr algn="r"/>
              <a:t>‹#›</a:t>
            </a:fld>
            <a:endParaRPr lang="en-US" dirty="0"/>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238" y="184376"/>
            <a:ext cx="3346960" cy="1059558"/>
          </a:xfrm>
        </p:spPr>
        <p:txBody>
          <a:bodyPr/>
          <a:lstStyle/>
          <a:p>
            <a:r>
              <a:rPr lang="ar-SA" dirty="0" smtClean="0">
                <a:solidFill>
                  <a:schemeClr val="tx1"/>
                </a:solidFill>
              </a:rPr>
              <a:t>الاستبصار :</a:t>
            </a:r>
            <a:endParaRPr lang="en-US" dirty="0">
              <a:solidFill>
                <a:schemeClr val="tx1"/>
              </a:solidFill>
            </a:endParaRPr>
          </a:p>
        </p:txBody>
      </p:sp>
      <p:sp>
        <p:nvSpPr>
          <p:cNvPr id="3" name="TextBox 2"/>
          <p:cNvSpPr txBox="1"/>
          <p:nvPr/>
        </p:nvSpPr>
        <p:spPr>
          <a:xfrm>
            <a:off x="7602108" y="1520474"/>
            <a:ext cx="1252410" cy="584776"/>
          </a:xfrm>
          <a:prstGeom prst="rect">
            <a:avLst/>
          </a:prstGeom>
          <a:noFill/>
        </p:spPr>
        <p:txBody>
          <a:bodyPr wrap="none" rtlCol="0">
            <a:spAutoFit/>
          </a:bodyPr>
          <a:lstStyle/>
          <a:p>
            <a:r>
              <a:rPr lang="ar-SA" sz="3200" b="1" dirty="0" smtClean="0">
                <a:solidFill>
                  <a:schemeClr val="accent4">
                    <a:lumMod val="50000"/>
                  </a:schemeClr>
                </a:solidFill>
              </a:rPr>
              <a:t>مفهومه</a:t>
            </a:r>
            <a:r>
              <a:rPr lang="ar-SA" sz="3200" b="1" dirty="0" smtClean="0">
                <a:solidFill>
                  <a:schemeClr val="bg1">
                    <a:lumMod val="50000"/>
                  </a:schemeClr>
                </a:solidFill>
              </a:rPr>
              <a:t> </a:t>
            </a:r>
            <a:r>
              <a:rPr lang="ar-SA" sz="2400" b="1" dirty="0" smtClean="0">
                <a:solidFill>
                  <a:schemeClr val="bg1">
                    <a:lumMod val="50000"/>
                  </a:schemeClr>
                </a:solidFill>
              </a:rPr>
              <a:t>: </a:t>
            </a:r>
            <a:endParaRPr lang="en-US" sz="2400" b="1" dirty="0">
              <a:solidFill>
                <a:schemeClr val="bg1">
                  <a:lumMod val="50000"/>
                </a:schemeClr>
              </a:solidFill>
            </a:endParaRPr>
          </a:p>
        </p:txBody>
      </p:sp>
      <p:sp>
        <p:nvSpPr>
          <p:cNvPr id="4" name="عنصر نائب للمحتوى 1"/>
          <p:cNvSpPr txBox="1">
            <a:spLocks/>
          </p:cNvSpPr>
          <p:nvPr/>
        </p:nvSpPr>
        <p:spPr>
          <a:xfrm>
            <a:off x="699997" y="2043694"/>
            <a:ext cx="8229600" cy="479431"/>
          </a:xfrm>
          <a:prstGeom prst="rect">
            <a:avLst/>
          </a:prstGeom>
        </p:spPr>
        <p:txBody>
          <a:bodyPr>
            <a:noAutofit/>
          </a:bodyPr>
          <a:lst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a:lstStyle>
          <a:p>
            <a:pPr marL="109728" indent="0" algn="r">
              <a:buFont typeface="Candara" pitchFamily="34" charset="0"/>
              <a:buNone/>
            </a:pPr>
            <a:r>
              <a:rPr lang="x-none" sz="2400" dirty="0" smtClean="0"/>
              <a:t>هو فهم النفس و معرفة قدراتها و استعداداتها و فهم الانفعالات و الدوافع </a:t>
            </a:r>
            <a:r>
              <a:rPr lang="x-none" sz="2400" smtClean="0"/>
              <a:t>و معرفة مصادر </a:t>
            </a:r>
            <a:r>
              <a:rPr lang="x-none" sz="2400" dirty="0" smtClean="0"/>
              <a:t>القلق </a:t>
            </a:r>
            <a:r>
              <a:rPr lang="x-none" sz="2400" smtClean="0"/>
              <a:t>و الاضطراب</a:t>
            </a:r>
            <a:endParaRPr lang="en-US" sz="2400" dirty="0"/>
          </a:p>
        </p:txBody>
      </p:sp>
      <p:sp>
        <p:nvSpPr>
          <p:cNvPr id="5" name="TextBox 4"/>
          <p:cNvSpPr txBox="1"/>
          <p:nvPr/>
        </p:nvSpPr>
        <p:spPr>
          <a:xfrm>
            <a:off x="5444877" y="2871803"/>
            <a:ext cx="3352200" cy="584776"/>
          </a:xfrm>
          <a:prstGeom prst="rect">
            <a:avLst/>
          </a:prstGeom>
          <a:noFill/>
        </p:spPr>
        <p:txBody>
          <a:bodyPr wrap="none" rtlCol="0">
            <a:spAutoFit/>
          </a:bodyPr>
          <a:lstStyle/>
          <a:p>
            <a:r>
              <a:rPr lang="ar-SA" sz="3200" b="1" dirty="0" smtClean="0">
                <a:solidFill>
                  <a:schemeClr val="accent4">
                    <a:lumMod val="50000"/>
                  </a:schemeClr>
                </a:solidFill>
              </a:rPr>
              <a:t>تتضمن عملية الاستبصار :</a:t>
            </a:r>
            <a:endParaRPr lang="en-US" sz="3200" b="1" dirty="0">
              <a:solidFill>
                <a:schemeClr val="accent4">
                  <a:lumMod val="50000"/>
                </a:schemeClr>
              </a:solidFill>
            </a:endParaRPr>
          </a:p>
        </p:txBody>
      </p:sp>
      <p:sp>
        <p:nvSpPr>
          <p:cNvPr id="13" name="شكل بيضاوي 3"/>
          <p:cNvSpPr/>
          <p:nvPr/>
        </p:nvSpPr>
        <p:spPr>
          <a:xfrm>
            <a:off x="6190222" y="3873707"/>
            <a:ext cx="2664296" cy="10801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شكل بيضاوي 4"/>
          <p:cNvSpPr/>
          <p:nvPr/>
        </p:nvSpPr>
        <p:spPr>
          <a:xfrm>
            <a:off x="6383140" y="5266635"/>
            <a:ext cx="2664296" cy="10801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شكل بيضاوي 5"/>
          <p:cNvSpPr/>
          <p:nvPr/>
        </p:nvSpPr>
        <p:spPr>
          <a:xfrm>
            <a:off x="3548195" y="3462012"/>
            <a:ext cx="2664296" cy="10801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شكل بيضاوي 7"/>
          <p:cNvSpPr/>
          <p:nvPr/>
        </p:nvSpPr>
        <p:spPr>
          <a:xfrm>
            <a:off x="728304" y="3784766"/>
            <a:ext cx="2736304" cy="11019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شكل بيضاوي 8"/>
          <p:cNvSpPr/>
          <p:nvPr/>
        </p:nvSpPr>
        <p:spPr>
          <a:xfrm>
            <a:off x="304313" y="5546162"/>
            <a:ext cx="3096344" cy="11614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79460" y="4152411"/>
            <a:ext cx="1651414" cy="646331"/>
          </a:xfrm>
          <a:prstGeom prst="rect">
            <a:avLst/>
          </a:prstGeom>
          <a:noFill/>
        </p:spPr>
        <p:txBody>
          <a:bodyPr wrap="none" rtlCol="0">
            <a:spAutoFit/>
          </a:bodyPr>
          <a:lstStyle/>
          <a:p>
            <a:r>
              <a:rPr lang="x-none" b="1" smtClean="0"/>
              <a:t>تقبل </a:t>
            </a:r>
            <a:r>
              <a:rPr lang="x-none" b="1" dirty="0"/>
              <a:t>الذات </a:t>
            </a:r>
            <a:r>
              <a:rPr lang="x-none" b="1"/>
              <a:t>و </a:t>
            </a:r>
            <a:r>
              <a:rPr lang="x-none" b="1" smtClean="0"/>
              <a:t>فمهمها</a:t>
            </a:r>
            <a:endParaRPr lang="en-US" b="1" dirty="0"/>
          </a:p>
          <a:p>
            <a:endParaRPr lang="en-US" dirty="0"/>
          </a:p>
        </p:txBody>
      </p:sp>
      <p:sp>
        <p:nvSpPr>
          <p:cNvPr id="20" name="TextBox 19"/>
          <p:cNvSpPr txBox="1"/>
          <p:nvPr/>
        </p:nvSpPr>
        <p:spPr>
          <a:xfrm>
            <a:off x="6626929" y="5499891"/>
            <a:ext cx="2252040" cy="646331"/>
          </a:xfrm>
          <a:prstGeom prst="rect">
            <a:avLst/>
          </a:prstGeom>
          <a:noFill/>
        </p:spPr>
        <p:txBody>
          <a:bodyPr wrap="square" rtlCol="0">
            <a:spAutoFit/>
          </a:bodyPr>
          <a:lstStyle/>
          <a:p>
            <a:pPr algn="ctr"/>
            <a:r>
              <a:rPr lang="x-none" b="1" smtClean="0"/>
              <a:t>فهم </a:t>
            </a:r>
            <a:r>
              <a:rPr lang="x-none" b="1" dirty="0"/>
              <a:t>الواقع و تقبله </a:t>
            </a:r>
            <a:r>
              <a:rPr lang="x-none" b="1" dirty="0" smtClean="0"/>
              <a:t>و </a:t>
            </a:r>
            <a:r>
              <a:rPr lang="x-none" b="1" dirty="0"/>
              <a:t>التعايش معه </a:t>
            </a:r>
            <a:endParaRPr lang="en-US" dirty="0"/>
          </a:p>
        </p:txBody>
      </p:sp>
      <p:sp>
        <p:nvSpPr>
          <p:cNvPr id="21" name="TextBox 20"/>
          <p:cNvSpPr txBox="1"/>
          <p:nvPr/>
        </p:nvSpPr>
        <p:spPr>
          <a:xfrm>
            <a:off x="3694861" y="3677494"/>
            <a:ext cx="2335896" cy="923330"/>
          </a:xfrm>
          <a:prstGeom prst="rect">
            <a:avLst/>
          </a:prstGeom>
          <a:noFill/>
        </p:spPr>
        <p:txBody>
          <a:bodyPr wrap="none" rtlCol="0">
            <a:spAutoFit/>
          </a:bodyPr>
          <a:lstStyle/>
          <a:p>
            <a:pPr algn="ctr"/>
            <a:r>
              <a:rPr lang="x-none" b="1" smtClean="0"/>
              <a:t>نمو </a:t>
            </a:r>
            <a:r>
              <a:rPr lang="x-none" b="1" dirty="0"/>
              <a:t>ارادة العميل للقضاء </a:t>
            </a:r>
            <a:r>
              <a:rPr lang="x-none" b="1"/>
              <a:t>على </a:t>
            </a:r>
            <a:endParaRPr lang="ar-SA" b="1" dirty="0"/>
          </a:p>
          <a:p>
            <a:pPr algn="ctr"/>
            <a:r>
              <a:rPr lang="x-none" b="1" smtClean="0"/>
              <a:t>مشاكله</a:t>
            </a:r>
            <a:r>
              <a:rPr lang="ar-SA" b="1" dirty="0" smtClean="0"/>
              <a:t> </a:t>
            </a:r>
            <a:endParaRPr lang="en-US" dirty="0"/>
          </a:p>
          <a:p>
            <a:pPr algn="ctr"/>
            <a:endParaRPr lang="en-US" dirty="0"/>
          </a:p>
        </p:txBody>
      </p:sp>
      <p:sp>
        <p:nvSpPr>
          <p:cNvPr id="22" name="TextBox 21"/>
          <p:cNvSpPr txBox="1"/>
          <p:nvPr/>
        </p:nvSpPr>
        <p:spPr>
          <a:xfrm>
            <a:off x="3191328" y="5056959"/>
            <a:ext cx="2770310" cy="646331"/>
          </a:xfrm>
          <a:prstGeom prst="rect">
            <a:avLst/>
          </a:prstGeom>
          <a:noFill/>
        </p:spPr>
        <p:txBody>
          <a:bodyPr wrap="none" rtlCol="0">
            <a:spAutoFit/>
          </a:bodyPr>
          <a:lstStyle/>
          <a:p>
            <a:pPr algn="ctr"/>
            <a:r>
              <a:rPr lang="x-none" b="1" smtClean="0"/>
              <a:t>تحويل </a:t>
            </a:r>
            <a:r>
              <a:rPr lang="x-none" b="1" dirty="0"/>
              <a:t>خبرات العميل من مؤلمة إلى </a:t>
            </a:r>
            <a:endParaRPr lang="ar-SA" b="1" dirty="0" smtClean="0"/>
          </a:p>
          <a:p>
            <a:pPr algn="ctr"/>
            <a:r>
              <a:rPr lang="x-none" b="1" dirty="0" smtClean="0"/>
              <a:t>معلمة </a:t>
            </a:r>
            <a:endParaRPr lang="en-US" dirty="0"/>
          </a:p>
        </p:txBody>
      </p:sp>
      <p:sp>
        <p:nvSpPr>
          <p:cNvPr id="23" name="شكل بيضاوي 7"/>
          <p:cNvSpPr/>
          <p:nvPr/>
        </p:nvSpPr>
        <p:spPr>
          <a:xfrm>
            <a:off x="3242481" y="4819064"/>
            <a:ext cx="2736304" cy="11019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36894" y="4025136"/>
            <a:ext cx="2427268" cy="923330"/>
          </a:xfrm>
          <a:prstGeom prst="rect">
            <a:avLst/>
          </a:prstGeom>
          <a:noFill/>
        </p:spPr>
        <p:txBody>
          <a:bodyPr wrap="none" rtlCol="0">
            <a:spAutoFit/>
          </a:bodyPr>
          <a:lstStyle/>
          <a:p>
            <a:pPr algn="ctr"/>
            <a:r>
              <a:rPr lang="x-none" b="1" smtClean="0"/>
              <a:t>تحويل </a:t>
            </a:r>
            <a:r>
              <a:rPr lang="x-none" b="1" dirty="0"/>
              <a:t>النقاط السلبية إلى نقاط </a:t>
            </a:r>
            <a:endParaRPr lang="ar-SA" b="1" dirty="0" smtClean="0"/>
          </a:p>
          <a:p>
            <a:pPr algn="ctr"/>
            <a:r>
              <a:rPr lang="x-none" b="1" dirty="0" smtClean="0"/>
              <a:t>إيجابية </a:t>
            </a:r>
            <a:endParaRPr lang="en-US" b="1" dirty="0"/>
          </a:p>
          <a:p>
            <a:pPr algn="ctr"/>
            <a:endParaRPr lang="en-US" dirty="0"/>
          </a:p>
        </p:txBody>
      </p:sp>
      <p:sp>
        <p:nvSpPr>
          <p:cNvPr id="25" name="TextBox 24"/>
          <p:cNvSpPr txBox="1"/>
          <p:nvPr/>
        </p:nvSpPr>
        <p:spPr>
          <a:xfrm>
            <a:off x="563936" y="5747811"/>
            <a:ext cx="2396811" cy="923330"/>
          </a:xfrm>
          <a:prstGeom prst="rect">
            <a:avLst/>
          </a:prstGeom>
          <a:noFill/>
        </p:spPr>
        <p:txBody>
          <a:bodyPr wrap="none" rtlCol="0">
            <a:spAutoFit/>
          </a:bodyPr>
          <a:lstStyle/>
          <a:p>
            <a:pPr algn="ctr"/>
            <a:r>
              <a:rPr lang="x-none" b="1" smtClean="0"/>
              <a:t>نقص </a:t>
            </a:r>
            <a:r>
              <a:rPr lang="x-none" b="1" dirty="0"/>
              <a:t>حيل الدفاع النفسي غير </a:t>
            </a:r>
            <a:endParaRPr lang="ar-SA" b="1" dirty="0" smtClean="0"/>
          </a:p>
          <a:p>
            <a:pPr algn="ctr"/>
            <a:r>
              <a:rPr lang="x-none" b="1" dirty="0" smtClean="0"/>
              <a:t>التوافقية كالإسقاط </a:t>
            </a:r>
            <a:r>
              <a:rPr lang="x-none" b="1" dirty="0"/>
              <a:t>و </a:t>
            </a:r>
            <a:r>
              <a:rPr lang="x-none" b="1"/>
              <a:t>نحوه </a:t>
            </a:r>
            <a:endParaRPr lang="en-US" dirty="0"/>
          </a:p>
          <a:p>
            <a:pPr algn="ctr"/>
            <a:endParaRPr lang="en-US" dirty="0"/>
          </a:p>
        </p:txBody>
      </p:sp>
    </p:spTree>
    <p:extLst>
      <p:ext uri="{BB962C8B-B14F-4D97-AF65-F5344CB8AC3E}">
        <p14:creationId xmlns:p14="http://schemas.microsoft.com/office/powerpoint/2010/main" val="1681952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5953" y="40341"/>
            <a:ext cx="2378047" cy="1411941"/>
          </a:xfrm>
        </p:spPr>
        <p:txBody>
          <a:bodyPr/>
          <a:lstStyle/>
          <a:p>
            <a:r>
              <a:rPr lang="ar-SA" dirty="0" smtClean="0"/>
              <a:t>الانهاء :</a:t>
            </a:r>
            <a:endParaRPr lang="en-US" dirty="0"/>
          </a:p>
        </p:txBody>
      </p:sp>
      <p:sp>
        <p:nvSpPr>
          <p:cNvPr id="7" name="Rectangle 6"/>
          <p:cNvSpPr/>
          <p:nvPr/>
        </p:nvSpPr>
        <p:spPr>
          <a:xfrm>
            <a:off x="636104" y="1749938"/>
            <a:ext cx="8362121" cy="4524315"/>
          </a:xfrm>
          <a:prstGeom prst="rect">
            <a:avLst/>
          </a:prstGeom>
        </p:spPr>
        <p:txBody>
          <a:bodyPr wrap="square">
            <a:spAutoFit/>
          </a:bodyPr>
          <a:lstStyle/>
          <a:p>
            <a:pPr algn="r" rtl="1"/>
            <a:r>
              <a:rPr lang="ar-SA" sz="2400" b="1" u="sng" dirty="0" err="1">
                <a:solidFill>
                  <a:schemeClr val="accent4">
                    <a:lumMod val="50000"/>
                  </a:schemeClr>
                </a:solidFill>
              </a:rPr>
              <a:t>اﻷنهاء</a:t>
            </a:r>
            <a:r>
              <a:rPr lang="ar-SA" sz="2400" b="1" u="sng" dirty="0">
                <a:solidFill>
                  <a:schemeClr val="accent4">
                    <a:lumMod val="50000"/>
                  </a:schemeClr>
                </a:solidFill>
              </a:rPr>
              <a:t> :</a:t>
            </a:r>
          </a:p>
          <a:p>
            <a:pPr algn="r" rtl="1"/>
            <a:r>
              <a:rPr lang="ar-SA" sz="2000" dirty="0" smtClean="0">
                <a:solidFill>
                  <a:schemeClr val="tx2"/>
                </a:solidFill>
              </a:rPr>
              <a:t>* إن </a:t>
            </a:r>
            <a:r>
              <a:rPr lang="ar-SA" sz="2000" dirty="0">
                <a:solidFill>
                  <a:schemeClr val="tx2"/>
                </a:solidFill>
              </a:rPr>
              <a:t>إنهاء عملية اﻹرشاد يجب التخطيط له </a:t>
            </a:r>
            <a:r>
              <a:rPr lang="ar-SA" sz="2000" dirty="0" err="1">
                <a:solidFill>
                  <a:schemeClr val="tx2"/>
                </a:solidFill>
              </a:rPr>
              <a:t>منذو</a:t>
            </a:r>
            <a:r>
              <a:rPr lang="ar-SA" sz="2000" dirty="0">
                <a:solidFill>
                  <a:schemeClr val="tx2"/>
                </a:solidFill>
              </a:rPr>
              <a:t> بدايتها </a:t>
            </a:r>
            <a:r>
              <a:rPr lang="ar-SA" sz="2000" dirty="0" smtClean="0">
                <a:solidFill>
                  <a:schemeClr val="tx2"/>
                </a:solidFill>
              </a:rPr>
              <a:t>.</a:t>
            </a:r>
          </a:p>
          <a:p>
            <a:pPr algn="r" rtl="1"/>
            <a:endParaRPr lang="ar-SA" sz="2000" dirty="0">
              <a:solidFill>
                <a:schemeClr val="tx2"/>
              </a:solidFill>
            </a:endParaRPr>
          </a:p>
          <a:p>
            <a:pPr algn="r" rtl="1"/>
            <a:r>
              <a:rPr lang="ar-SA" sz="2000" dirty="0" smtClean="0">
                <a:solidFill>
                  <a:schemeClr val="tx2"/>
                </a:solidFill>
              </a:rPr>
              <a:t>* عندما </a:t>
            </a:r>
            <a:r>
              <a:rPr lang="ar-SA" sz="2000" dirty="0">
                <a:solidFill>
                  <a:schemeClr val="tx2"/>
                </a:solidFill>
              </a:rPr>
              <a:t>تتوالى الجلسات </a:t>
            </a:r>
            <a:r>
              <a:rPr lang="ar-SA" sz="2000" dirty="0" err="1">
                <a:solidFill>
                  <a:schemeClr val="tx2"/>
                </a:solidFill>
              </a:rPr>
              <a:t>اﻹرشادية</a:t>
            </a:r>
            <a:r>
              <a:rPr lang="ar-SA" sz="2000" dirty="0">
                <a:solidFill>
                  <a:schemeClr val="tx2"/>
                </a:solidFill>
              </a:rPr>
              <a:t> ويتم اكتشاف الذات </a:t>
            </a:r>
            <a:r>
              <a:rPr lang="ar-SA" sz="2000" dirty="0" smtClean="0">
                <a:solidFill>
                  <a:schemeClr val="tx2"/>
                </a:solidFill>
              </a:rPr>
              <a:t>وعندما </a:t>
            </a:r>
            <a:r>
              <a:rPr lang="ar-SA" sz="2000" dirty="0">
                <a:solidFill>
                  <a:schemeClr val="tx2"/>
                </a:solidFill>
              </a:rPr>
              <a:t>يدل تقييم عملية اﻹرشاد على نجاحها تنتهي العملية ( وقد يتحدد إنها عملية اﻹرشاد بتحقيق أهدافها وشعور العميل بقدرته على الاستقلال والثقة بالنفس والقدرة على حل مشكلاته </a:t>
            </a:r>
            <a:r>
              <a:rPr lang="ar-SA" sz="2000" dirty="0" err="1">
                <a:solidFill>
                  <a:schemeClr val="tx2"/>
                </a:solidFill>
              </a:rPr>
              <a:t>مستقلآ</a:t>
            </a:r>
            <a:r>
              <a:rPr lang="ar-SA" sz="2000" dirty="0">
                <a:solidFill>
                  <a:schemeClr val="tx2"/>
                </a:solidFill>
              </a:rPr>
              <a:t> </a:t>
            </a:r>
            <a:r>
              <a:rPr lang="ar-SA" sz="2000" dirty="0" err="1">
                <a:solidFill>
                  <a:schemeClr val="tx2"/>
                </a:solidFill>
              </a:rPr>
              <a:t>ومستقبلآ</a:t>
            </a:r>
            <a:r>
              <a:rPr lang="ar-SA" sz="2000" dirty="0">
                <a:solidFill>
                  <a:schemeClr val="tx2"/>
                </a:solidFill>
              </a:rPr>
              <a:t> وشعوره العام بالتوافق والصحة النفسية).</a:t>
            </a:r>
          </a:p>
          <a:p>
            <a:pPr algn="r" rtl="1"/>
            <a:endParaRPr lang="ar-SA" sz="2000" dirty="0">
              <a:solidFill>
                <a:schemeClr val="tx2"/>
              </a:solidFill>
            </a:endParaRPr>
          </a:p>
          <a:p>
            <a:pPr algn="r" rtl="1"/>
            <a:r>
              <a:rPr lang="ar-SA" sz="2400" b="1" u="sng" dirty="0" smtClean="0">
                <a:solidFill>
                  <a:schemeClr val="accent4">
                    <a:lumMod val="50000"/>
                  </a:schemeClr>
                </a:solidFill>
              </a:rPr>
              <a:t>عوامل </a:t>
            </a:r>
            <a:r>
              <a:rPr lang="ar-SA" sz="2400" b="1" u="sng" dirty="0">
                <a:solidFill>
                  <a:schemeClr val="accent4">
                    <a:lumMod val="50000"/>
                  </a:schemeClr>
                </a:solidFill>
              </a:rPr>
              <a:t>نجاح انهاء عملية </a:t>
            </a:r>
            <a:r>
              <a:rPr lang="ar-SA" sz="2400" b="1" u="sng" dirty="0" err="1">
                <a:solidFill>
                  <a:schemeClr val="accent4">
                    <a:lumMod val="50000"/>
                  </a:schemeClr>
                </a:solidFill>
              </a:rPr>
              <a:t>اﻷرشاد</a:t>
            </a:r>
            <a:r>
              <a:rPr lang="ar-SA" dirty="0"/>
              <a:t>:</a:t>
            </a:r>
          </a:p>
          <a:p>
            <a:pPr algn="r" rtl="1"/>
            <a:r>
              <a:rPr lang="ar-SA" sz="2000" dirty="0" smtClean="0">
                <a:solidFill>
                  <a:schemeClr val="tx2"/>
                </a:solidFill>
              </a:rPr>
              <a:t>* تحتاج </a:t>
            </a:r>
            <a:r>
              <a:rPr lang="ar-SA" sz="2000" dirty="0">
                <a:solidFill>
                  <a:schemeClr val="tx2"/>
                </a:solidFill>
              </a:rPr>
              <a:t>عملية اﻹرشاد إلى مهارات خاصة كما أحتاج بدؤها وانجازها إن انهاء عملية اﻹرشاد والعلاقة </a:t>
            </a:r>
            <a:r>
              <a:rPr lang="ar-SA" sz="2000" dirty="0" err="1">
                <a:solidFill>
                  <a:schemeClr val="tx2"/>
                </a:solidFill>
              </a:rPr>
              <a:t>اﻹرشادية</a:t>
            </a:r>
            <a:r>
              <a:rPr lang="ar-SA" sz="2000" dirty="0">
                <a:solidFill>
                  <a:schemeClr val="tx2"/>
                </a:solidFill>
              </a:rPr>
              <a:t> أمر يكون في بعض الأحيان صعباً أو مؤلما. </a:t>
            </a:r>
            <a:endParaRPr lang="ar-SA" sz="2000" dirty="0" smtClean="0">
              <a:solidFill>
                <a:schemeClr val="tx2"/>
              </a:solidFill>
            </a:endParaRPr>
          </a:p>
          <a:p>
            <a:pPr algn="r" rtl="1"/>
            <a:endParaRPr lang="ar-SA" sz="2000" dirty="0">
              <a:solidFill>
                <a:schemeClr val="tx2"/>
              </a:solidFill>
            </a:endParaRPr>
          </a:p>
          <a:p>
            <a:pPr algn="r" rtl="1"/>
            <a:r>
              <a:rPr lang="ar-SA" sz="2000" dirty="0" smtClean="0">
                <a:solidFill>
                  <a:schemeClr val="tx2"/>
                </a:solidFill>
              </a:rPr>
              <a:t>* ويجب </a:t>
            </a:r>
            <a:r>
              <a:rPr lang="ar-SA" sz="2000" dirty="0">
                <a:solidFill>
                  <a:schemeClr val="tx2"/>
                </a:solidFill>
              </a:rPr>
              <a:t>لفت نظر العميل الى أنه سيكون هناك عملية متابعة للتأكد من تمام الشفاء والسعادة وأن باب المرشد سيظل مفتوحاً أمامه وأنه يستطيع أن يعود في أي وقت يشعر فيه بالحاجة إلى </a:t>
            </a:r>
            <a:r>
              <a:rPr lang="ar-SA" sz="2000" dirty="0" err="1">
                <a:solidFill>
                  <a:schemeClr val="tx2"/>
                </a:solidFill>
              </a:rPr>
              <a:t>اﻷستشارة</a:t>
            </a:r>
            <a:r>
              <a:rPr lang="ar-SA" sz="2000" dirty="0">
                <a:solidFill>
                  <a:schemeClr val="tx2"/>
                </a:solidFill>
              </a:rPr>
              <a:t> النفسية. </a:t>
            </a:r>
          </a:p>
        </p:txBody>
      </p:sp>
    </p:spTree>
    <p:extLst>
      <p:ext uri="{BB962C8B-B14F-4D97-AF65-F5344CB8AC3E}">
        <p14:creationId xmlns:p14="http://schemas.microsoft.com/office/powerpoint/2010/main" val="2263257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eft Arrow 12"/>
          <p:cNvSpPr/>
          <p:nvPr/>
        </p:nvSpPr>
        <p:spPr>
          <a:xfrm rot="16200000">
            <a:off x="4360040" y="3420901"/>
            <a:ext cx="771295" cy="261254"/>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1" name="Left Arrow 10"/>
          <p:cNvSpPr/>
          <p:nvPr/>
        </p:nvSpPr>
        <p:spPr>
          <a:xfrm rot="16200000">
            <a:off x="6269673" y="3437073"/>
            <a:ext cx="771295" cy="261254"/>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4" name="Left Arrow 13"/>
          <p:cNvSpPr/>
          <p:nvPr/>
        </p:nvSpPr>
        <p:spPr>
          <a:xfrm rot="16200000">
            <a:off x="2246046" y="3437935"/>
            <a:ext cx="771295" cy="261254"/>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34144" y="0"/>
            <a:ext cx="2009856" cy="1411941"/>
          </a:xfrm>
        </p:spPr>
        <p:txBody>
          <a:bodyPr/>
          <a:lstStyle/>
          <a:p>
            <a:r>
              <a:rPr lang="ar-SA" dirty="0" smtClean="0"/>
              <a:t>المتابعة :</a:t>
            </a:r>
            <a:endParaRPr lang="en-US" dirty="0"/>
          </a:p>
        </p:txBody>
      </p:sp>
      <p:sp>
        <p:nvSpPr>
          <p:cNvPr id="3" name="TextBox 2"/>
          <p:cNvSpPr txBox="1"/>
          <p:nvPr/>
        </p:nvSpPr>
        <p:spPr>
          <a:xfrm>
            <a:off x="6856045" y="1985883"/>
            <a:ext cx="2095445" cy="523220"/>
          </a:xfrm>
          <a:prstGeom prst="rect">
            <a:avLst/>
          </a:prstGeom>
          <a:noFill/>
        </p:spPr>
        <p:txBody>
          <a:bodyPr wrap="none" rtlCol="0">
            <a:spAutoFit/>
          </a:bodyPr>
          <a:lstStyle/>
          <a:p>
            <a:r>
              <a:rPr lang="ar-SA" sz="2800" b="1" dirty="0">
                <a:solidFill>
                  <a:srgbClr val="60266D"/>
                </a:solidFill>
              </a:rPr>
              <a:t>مفهوم المتابعه :</a:t>
            </a:r>
            <a:endParaRPr lang="en-US" sz="2800" b="1" dirty="0">
              <a:solidFill>
                <a:srgbClr val="60266D"/>
              </a:solidFill>
            </a:endParaRPr>
          </a:p>
        </p:txBody>
      </p:sp>
      <p:sp>
        <p:nvSpPr>
          <p:cNvPr id="4" name="TextBox 3"/>
          <p:cNvSpPr txBox="1"/>
          <p:nvPr/>
        </p:nvSpPr>
        <p:spPr>
          <a:xfrm>
            <a:off x="2256985" y="2035269"/>
            <a:ext cx="4567276" cy="400110"/>
          </a:xfrm>
          <a:prstGeom prst="rect">
            <a:avLst/>
          </a:prstGeom>
          <a:noFill/>
        </p:spPr>
        <p:txBody>
          <a:bodyPr wrap="none" rtlCol="0">
            <a:spAutoFit/>
          </a:bodyPr>
          <a:lstStyle/>
          <a:p>
            <a:r>
              <a:rPr lang="ar-SA" sz="2000" dirty="0" smtClean="0"/>
              <a:t>هي </a:t>
            </a:r>
            <a:r>
              <a:rPr lang="ar-SA" sz="2000" dirty="0"/>
              <a:t>تتبع مدى تتقدم وتحسن حالة العميل الذي تم إرشاده</a:t>
            </a:r>
            <a:endParaRPr lang="en-US" sz="2000" dirty="0"/>
          </a:p>
        </p:txBody>
      </p:sp>
      <p:sp>
        <p:nvSpPr>
          <p:cNvPr id="5" name="TextBox 4"/>
          <p:cNvSpPr txBox="1"/>
          <p:nvPr/>
        </p:nvSpPr>
        <p:spPr>
          <a:xfrm>
            <a:off x="1228852" y="1531012"/>
            <a:ext cx="6970651" cy="461665"/>
          </a:xfrm>
          <a:prstGeom prst="rect">
            <a:avLst/>
          </a:prstGeom>
          <a:noFill/>
        </p:spPr>
        <p:txBody>
          <a:bodyPr wrap="none" rtlCol="0">
            <a:spAutoFit/>
          </a:bodyPr>
          <a:lstStyle/>
          <a:p>
            <a:r>
              <a:rPr lang="ar-SA" sz="2400" b="1" dirty="0" smtClean="0"/>
              <a:t>* </a:t>
            </a:r>
            <a:r>
              <a:rPr lang="ar-SA" sz="2400" b="1" dirty="0"/>
              <a:t>المتابعة جزء لا يتجزأ من عملية الإرشاد وبدونها تكون عملية الارشاد ناقصة</a:t>
            </a:r>
            <a:endParaRPr lang="en-US" sz="2400" b="1" dirty="0"/>
          </a:p>
        </p:txBody>
      </p:sp>
      <p:sp>
        <p:nvSpPr>
          <p:cNvPr id="6" name="TextBox 5"/>
          <p:cNvSpPr txBox="1"/>
          <p:nvPr/>
        </p:nvSpPr>
        <p:spPr>
          <a:xfrm>
            <a:off x="4266705" y="2591504"/>
            <a:ext cx="901565" cy="584776"/>
          </a:xfrm>
          <a:prstGeom prst="rect">
            <a:avLst/>
          </a:prstGeom>
          <a:noFill/>
        </p:spPr>
        <p:txBody>
          <a:bodyPr wrap="none" rtlCol="0">
            <a:spAutoFit/>
          </a:bodyPr>
          <a:lstStyle/>
          <a:p>
            <a:r>
              <a:rPr lang="ar-SA" sz="3200" b="1" dirty="0" smtClean="0">
                <a:solidFill>
                  <a:srgbClr val="60266D"/>
                </a:solidFill>
              </a:rPr>
              <a:t>هدفها</a:t>
            </a:r>
            <a:endParaRPr lang="en-US" dirty="0"/>
          </a:p>
        </p:txBody>
      </p:sp>
      <p:sp>
        <p:nvSpPr>
          <p:cNvPr id="7" name="Rectangle 6"/>
          <p:cNvSpPr/>
          <p:nvPr/>
        </p:nvSpPr>
        <p:spPr>
          <a:xfrm>
            <a:off x="-85942" y="3957561"/>
            <a:ext cx="1870648" cy="646331"/>
          </a:xfrm>
          <a:prstGeom prst="rect">
            <a:avLst/>
          </a:prstGeom>
        </p:spPr>
        <p:txBody>
          <a:bodyPr wrap="square">
            <a:spAutoFit/>
          </a:bodyPr>
          <a:lstStyle/>
          <a:p>
            <a:pPr algn="r" rtl="1"/>
            <a:r>
              <a:rPr lang="ar-SA" dirty="0" smtClean="0"/>
              <a:t>مدى </a:t>
            </a:r>
            <a:r>
              <a:rPr lang="ar-SA" dirty="0"/>
              <a:t>استفادة </a:t>
            </a:r>
            <a:r>
              <a:rPr lang="ar-SA" dirty="0" smtClean="0"/>
              <a:t>العميل</a:t>
            </a:r>
          </a:p>
          <a:p>
            <a:pPr algn="r" rtl="1"/>
            <a:r>
              <a:rPr lang="ar-SA" dirty="0" smtClean="0"/>
              <a:t> </a:t>
            </a:r>
            <a:r>
              <a:rPr lang="ar-SA" dirty="0"/>
              <a:t>من الخبرات </a:t>
            </a:r>
            <a:r>
              <a:rPr lang="ar-SA" dirty="0" smtClean="0"/>
              <a:t>الإرشادية</a:t>
            </a:r>
            <a:endParaRPr lang="en-US" dirty="0"/>
          </a:p>
        </p:txBody>
      </p:sp>
      <p:sp>
        <p:nvSpPr>
          <p:cNvPr id="8" name="Bent Arrow 7"/>
          <p:cNvSpPr/>
          <p:nvPr/>
        </p:nvSpPr>
        <p:spPr>
          <a:xfrm rot="16200000" flipH="1" flipV="1">
            <a:off x="6134538" y="1878016"/>
            <a:ext cx="777805" cy="3345522"/>
          </a:xfrm>
          <a:prstGeom prst="bentArrow">
            <a:avLst>
              <a:gd name="adj1" fmla="val 22142"/>
              <a:gd name="adj2" fmla="val 25000"/>
              <a:gd name="adj3" fmla="val 25000"/>
              <a:gd name="adj4" fmla="val 4375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solidFill>
                <a:schemeClr val="tx1"/>
              </a:solidFill>
            </a:endParaRPr>
          </a:p>
        </p:txBody>
      </p:sp>
      <p:sp>
        <p:nvSpPr>
          <p:cNvPr id="9" name="Bent Arrow 8"/>
          <p:cNvSpPr/>
          <p:nvPr/>
        </p:nvSpPr>
        <p:spPr>
          <a:xfrm rot="5400000" flipV="1">
            <a:off x="2293686" y="1597492"/>
            <a:ext cx="776163" cy="3904926"/>
          </a:xfrm>
          <a:prstGeom prst="bentArrow">
            <a:avLst>
              <a:gd name="adj1" fmla="val 22142"/>
              <a:gd name="adj2" fmla="val 25000"/>
              <a:gd name="adj3" fmla="val 25000"/>
              <a:gd name="adj4" fmla="val 4375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7387875" y="4038621"/>
            <a:ext cx="1338828" cy="646331"/>
          </a:xfrm>
          <a:prstGeom prst="rect">
            <a:avLst/>
          </a:prstGeom>
          <a:noFill/>
        </p:spPr>
        <p:txBody>
          <a:bodyPr wrap="none" rtlCol="0">
            <a:spAutoFit/>
          </a:bodyPr>
          <a:lstStyle/>
          <a:p>
            <a:pPr algn="ctr"/>
            <a:r>
              <a:rPr lang="ar-SA" dirty="0"/>
              <a:t>التأكد من </a:t>
            </a:r>
            <a:r>
              <a:rPr lang="ar-SA" dirty="0" smtClean="0"/>
              <a:t>استمرار</a:t>
            </a:r>
          </a:p>
          <a:p>
            <a:pPr algn="ctr"/>
            <a:r>
              <a:rPr lang="ar-SA" dirty="0" smtClean="0"/>
              <a:t> </a:t>
            </a:r>
            <a:r>
              <a:rPr lang="ar-SA" dirty="0"/>
              <a:t>تقدم </a:t>
            </a:r>
            <a:r>
              <a:rPr lang="ar-SA" dirty="0" smtClean="0"/>
              <a:t>الحالة</a:t>
            </a:r>
            <a:endParaRPr lang="ar-SA" dirty="0"/>
          </a:p>
        </p:txBody>
      </p:sp>
      <p:sp>
        <p:nvSpPr>
          <p:cNvPr id="17" name="TextBox 16"/>
          <p:cNvSpPr txBox="1"/>
          <p:nvPr/>
        </p:nvSpPr>
        <p:spPr>
          <a:xfrm>
            <a:off x="6057423" y="4241271"/>
            <a:ext cx="1170760" cy="646331"/>
          </a:xfrm>
          <a:prstGeom prst="rect">
            <a:avLst/>
          </a:prstGeom>
          <a:noFill/>
        </p:spPr>
        <p:txBody>
          <a:bodyPr wrap="none" rtlCol="0">
            <a:spAutoFit/>
          </a:bodyPr>
          <a:lstStyle/>
          <a:p>
            <a:pPr algn="ctr" rtl="1"/>
            <a:r>
              <a:rPr lang="ar-SA" dirty="0"/>
              <a:t>تلمس أي </a:t>
            </a:r>
            <a:r>
              <a:rPr lang="ar-SA" dirty="0" smtClean="0"/>
              <a:t>فرص</a:t>
            </a:r>
          </a:p>
          <a:p>
            <a:pPr algn="ctr" rtl="1"/>
            <a:r>
              <a:rPr lang="ar-SA" dirty="0" smtClean="0"/>
              <a:t> </a:t>
            </a:r>
            <a:r>
              <a:rPr lang="ar-SA" dirty="0"/>
              <a:t>اكثر </a:t>
            </a:r>
            <a:r>
              <a:rPr lang="ar-SA" dirty="0" smtClean="0"/>
              <a:t>للمساعده</a:t>
            </a:r>
            <a:endParaRPr lang="ar-SA" dirty="0"/>
          </a:p>
        </p:txBody>
      </p:sp>
      <p:sp>
        <p:nvSpPr>
          <p:cNvPr id="18" name="TextBox 17"/>
          <p:cNvSpPr txBox="1"/>
          <p:nvPr/>
        </p:nvSpPr>
        <p:spPr>
          <a:xfrm>
            <a:off x="3748698" y="4119681"/>
            <a:ext cx="1646605" cy="646331"/>
          </a:xfrm>
          <a:prstGeom prst="rect">
            <a:avLst/>
          </a:prstGeom>
          <a:noFill/>
        </p:spPr>
        <p:txBody>
          <a:bodyPr wrap="none" rtlCol="0">
            <a:spAutoFit/>
          </a:bodyPr>
          <a:lstStyle/>
          <a:p>
            <a:pPr algn="ctr"/>
            <a:r>
              <a:rPr lang="ar-SA" dirty="0"/>
              <a:t>تحديد مدى وأثر وقيمة </a:t>
            </a:r>
            <a:endParaRPr lang="ar-SA" dirty="0" smtClean="0"/>
          </a:p>
          <a:p>
            <a:pPr algn="ctr"/>
            <a:r>
              <a:rPr lang="ar-SA" dirty="0" smtClean="0"/>
              <a:t>و</a:t>
            </a:r>
            <a:r>
              <a:rPr lang="ar-SA" dirty="0"/>
              <a:t> </a:t>
            </a:r>
            <a:r>
              <a:rPr lang="ar-SA" dirty="0" smtClean="0"/>
              <a:t>نجاح </a:t>
            </a:r>
            <a:r>
              <a:rPr lang="ar-SA" dirty="0"/>
              <a:t>عملية </a:t>
            </a:r>
            <a:r>
              <a:rPr lang="ar-SA" dirty="0" smtClean="0"/>
              <a:t>الإرشاد</a:t>
            </a:r>
            <a:endParaRPr lang="ar-SA" dirty="0"/>
          </a:p>
        </p:txBody>
      </p:sp>
      <p:sp>
        <p:nvSpPr>
          <p:cNvPr id="19" name="TextBox 18"/>
          <p:cNvSpPr txBox="1"/>
          <p:nvPr/>
        </p:nvSpPr>
        <p:spPr>
          <a:xfrm>
            <a:off x="1946850" y="4170713"/>
            <a:ext cx="1349425" cy="369332"/>
          </a:xfrm>
          <a:prstGeom prst="rect">
            <a:avLst/>
          </a:prstGeom>
          <a:noFill/>
        </p:spPr>
        <p:txBody>
          <a:bodyPr wrap="none" rtlCol="0">
            <a:spAutoFit/>
          </a:bodyPr>
          <a:lstStyle/>
          <a:p>
            <a:r>
              <a:rPr lang="ar-SA" dirty="0"/>
              <a:t>تحديد نسبة </a:t>
            </a:r>
            <a:r>
              <a:rPr lang="ar-SA" dirty="0" smtClean="0"/>
              <a:t>التقدم</a:t>
            </a:r>
            <a:endParaRPr lang="ar-SA" dirty="0"/>
          </a:p>
        </p:txBody>
      </p:sp>
      <p:sp>
        <p:nvSpPr>
          <p:cNvPr id="20" name="TextBox 19"/>
          <p:cNvSpPr txBox="1"/>
          <p:nvPr/>
        </p:nvSpPr>
        <p:spPr>
          <a:xfrm>
            <a:off x="7998889" y="4940803"/>
            <a:ext cx="925253" cy="523220"/>
          </a:xfrm>
          <a:prstGeom prst="rect">
            <a:avLst/>
          </a:prstGeom>
          <a:noFill/>
        </p:spPr>
        <p:txBody>
          <a:bodyPr wrap="none" rtlCol="0">
            <a:spAutoFit/>
          </a:bodyPr>
          <a:lstStyle/>
          <a:p>
            <a:r>
              <a:rPr lang="ar-SA" sz="2800" b="1" dirty="0">
                <a:solidFill>
                  <a:srgbClr val="60266D"/>
                </a:solidFill>
              </a:rPr>
              <a:t>اهميها</a:t>
            </a:r>
            <a:endParaRPr lang="en-US" sz="2800" b="1" dirty="0">
              <a:solidFill>
                <a:srgbClr val="60266D"/>
              </a:solidFill>
            </a:endParaRPr>
          </a:p>
        </p:txBody>
      </p:sp>
      <p:sp>
        <p:nvSpPr>
          <p:cNvPr id="21" name="Rectangle 20"/>
          <p:cNvSpPr/>
          <p:nvPr/>
        </p:nvSpPr>
        <p:spPr>
          <a:xfrm>
            <a:off x="1128164" y="5990643"/>
            <a:ext cx="2958309" cy="400110"/>
          </a:xfrm>
          <a:prstGeom prst="rect">
            <a:avLst/>
          </a:prstGeom>
        </p:spPr>
        <p:txBody>
          <a:bodyPr wrap="square">
            <a:spAutoFit/>
          </a:bodyPr>
          <a:lstStyle/>
          <a:p>
            <a:pPr rtl="1"/>
            <a:r>
              <a:rPr lang="ar-SA" sz="2000" dirty="0" smtClean="0"/>
              <a:t>٤. </a:t>
            </a:r>
            <a:r>
              <a:rPr lang="ar-SA" sz="2000" dirty="0"/>
              <a:t>تقييم عملية الإرشاد نفسها .</a:t>
            </a:r>
            <a:endParaRPr lang="en-US" sz="2000" dirty="0"/>
          </a:p>
        </p:txBody>
      </p:sp>
      <p:sp>
        <p:nvSpPr>
          <p:cNvPr id="22" name="TextBox 21"/>
          <p:cNvSpPr txBox="1"/>
          <p:nvPr/>
        </p:nvSpPr>
        <p:spPr>
          <a:xfrm>
            <a:off x="4346168" y="5546962"/>
            <a:ext cx="4652236" cy="400110"/>
          </a:xfrm>
          <a:prstGeom prst="rect">
            <a:avLst/>
          </a:prstGeom>
          <a:noFill/>
        </p:spPr>
        <p:txBody>
          <a:bodyPr wrap="none" rtlCol="0">
            <a:spAutoFit/>
          </a:bodyPr>
          <a:lstStyle/>
          <a:p>
            <a:r>
              <a:rPr lang="ar-SA" sz="2000" dirty="0" smtClean="0"/>
              <a:t>١. قد </a:t>
            </a:r>
            <a:r>
              <a:rPr lang="ar-SA" sz="2000" dirty="0"/>
              <a:t>تحتاج بعض الخطط المتفق عليها لتعديل السلوك </a:t>
            </a:r>
            <a:r>
              <a:rPr lang="ar-SA" sz="2000" dirty="0" smtClean="0"/>
              <a:t>.</a:t>
            </a:r>
            <a:endParaRPr lang="ar-SA" sz="2000" dirty="0"/>
          </a:p>
        </p:txBody>
      </p:sp>
      <p:sp>
        <p:nvSpPr>
          <p:cNvPr id="23" name="TextBox 22"/>
          <p:cNvSpPr txBox="1"/>
          <p:nvPr/>
        </p:nvSpPr>
        <p:spPr>
          <a:xfrm>
            <a:off x="5257510" y="5977003"/>
            <a:ext cx="3708066" cy="400110"/>
          </a:xfrm>
          <a:prstGeom prst="rect">
            <a:avLst/>
          </a:prstGeom>
          <a:noFill/>
        </p:spPr>
        <p:txBody>
          <a:bodyPr wrap="none" rtlCol="0">
            <a:spAutoFit/>
          </a:bodyPr>
          <a:lstStyle/>
          <a:p>
            <a:r>
              <a:rPr lang="ar-SA" sz="2000" dirty="0"/>
              <a:t>٢ </a:t>
            </a:r>
            <a:r>
              <a:rPr lang="ar-SA" sz="2000" dirty="0" smtClean="0"/>
              <a:t>.قد </a:t>
            </a:r>
            <a:r>
              <a:rPr lang="ar-SA" sz="2000" dirty="0"/>
              <a:t>يحتاج العميل الى مزيد من المساعدة </a:t>
            </a:r>
            <a:r>
              <a:rPr lang="ar-SA" sz="2000" dirty="0" smtClean="0"/>
              <a:t>.</a:t>
            </a:r>
            <a:endParaRPr lang="ar-SA" sz="2000" dirty="0"/>
          </a:p>
        </p:txBody>
      </p:sp>
      <p:sp>
        <p:nvSpPr>
          <p:cNvPr id="24" name="TextBox 23"/>
          <p:cNvSpPr txBox="1"/>
          <p:nvPr/>
        </p:nvSpPr>
        <p:spPr>
          <a:xfrm>
            <a:off x="467855" y="5577293"/>
            <a:ext cx="3302507" cy="400110"/>
          </a:xfrm>
          <a:prstGeom prst="rect">
            <a:avLst/>
          </a:prstGeom>
          <a:noFill/>
        </p:spPr>
        <p:txBody>
          <a:bodyPr wrap="none" rtlCol="0">
            <a:spAutoFit/>
          </a:bodyPr>
          <a:lstStyle/>
          <a:p>
            <a:r>
              <a:rPr lang="ar-SA" sz="2000" dirty="0"/>
              <a:t>٣ </a:t>
            </a:r>
            <a:r>
              <a:rPr lang="ar-SA" sz="2000" dirty="0" smtClean="0"/>
              <a:t>. ضرورة </a:t>
            </a:r>
            <a:r>
              <a:rPr lang="ar-SA" sz="2000" dirty="0"/>
              <a:t>الاحتراس ضد الانتكاس </a:t>
            </a:r>
            <a:r>
              <a:rPr lang="ar-SA" sz="2000" dirty="0" smtClean="0"/>
              <a:t>.</a:t>
            </a:r>
            <a:endParaRPr lang="ar-SA" sz="2000" dirty="0"/>
          </a:p>
        </p:txBody>
      </p:sp>
    </p:spTree>
    <p:extLst>
      <p:ext uri="{BB962C8B-B14F-4D97-AF65-F5344CB8AC3E}">
        <p14:creationId xmlns:p14="http://schemas.microsoft.com/office/powerpoint/2010/main" val="2601471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618" y="40341"/>
            <a:ext cx="2332382" cy="1411941"/>
          </a:xfrm>
        </p:spPr>
        <p:txBody>
          <a:bodyPr/>
          <a:lstStyle/>
          <a:p>
            <a:r>
              <a:rPr lang="ar-SA" dirty="0" smtClean="0"/>
              <a:t>المتابعة :</a:t>
            </a:r>
            <a:endParaRPr lang="en-US" dirty="0"/>
          </a:p>
        </p:txBody>
      </p:sp>
      <p:graphicFrame>
        <p:nvGraphicFramePr>
          <p:cNvPr id="6" name="Diagram 5"/>
          <p:cNvGraphicFramePr/>
          <p:nvPr>
            <p:extLst>
              <p:ext uri="{D42A27DB-BD31-4B8C-83A1-F6EECF244321}">
                <p14:modId xmlns:p14="http://schemas.microsoft.com/office/powerpoint/2010/main" val="4078788422"/>
              </p:ext>
            </p:extLst>
          </p:nvPr>
        </p:nvGraphicFramePr>
        <p:xfrm>
          <a:off x="2580725" y="1128042"/>
          <a:ext cx="6404516" cy="3752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7137798" y="4789616"/>
            <a:ext cx="1622159" cy="584776"/>
          </a:xfrm>
          <a:prstGeom prst="rect">
            <a:avLst/>
          </a:prstGeom>
          <a:noFill/>
        </p:spPr>
        <p:txBody>
          <a:bodyPr wrap="none" rtlCol="0">
            <a:spAutoFit/>
          </a:bodyPr>
          <a:lstStyle/>
          <a:p>
            <a:r>
              <a:rPr lang="ar-SA" sz="3200" b="1" dirty="0">
                <a:solidFill>
                  <a:srgbClr val="60266D"/>
                </a:solidFill>
              </a:rPr>
              <a:t>فائده المتابعة</a:t>
            </a:r>
            <a:endParaRPr lang="en-US" sz="3200" b="1" dirty="0">
              <a:solidFill>
                <a:srgbClr val="60266D"/>
              </a:solidFill>
            </a:endParaRPr>
          </a:p>
        </p:txBody>
      </p:sp>
      <p:sp>
        <p:nvSpPr>
          <p:cNvPr id="12" name="Rounded Rectangular Callout 11"/>
          <p:cNvSpPr/>
          <p:nvPr/>
        </p:nvSpPr>
        <p:spPr>
          <a:xfrm rot="10800000">
            <a:off x="2782355" y="5599233"/>
            <a:ext cx="4337235" cy="1038329"/>
          </a:xfrm>
          <a:prstGeom prst="wedgeRoundRectCallout">
            <a:avLst>
              <a:gd name="adj1" fmla="val -47313"/>
              <a:gd name="adj2" fmla="val 9372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Rectangle 9"/>
          <p:cNvSpPr/>
          <p:nvPr/>
        </p:nvSpPr>
        <p:spPr>
          <a:xfrm>
            <a:off x="3028043" y="5847424"/>
            <a:ext cx="3621504" cy="461665"/>
          </a:xfrm>
          <a:prstGeom prst="rect">
            <a:avLst/>
          </a:prstGeom>
        </p:spPr>
        <p:txBody>
          <a:bodyPr wrap="none">
            <a:spAutoFit/>
          </a:bodyPr>
          <a:lstStyle/>
          <a:p>
            <a:pPr rtl="1"/>
            <a:r>
              <a:rPr lang="ar-SA" sz="2400" b="1" dirty="0"/>
              <a:t>تشعر العميل أن المرشد مازال يهتم به .</a:t>
            </a:r>
          </a:p>
        </p:txBody>
      </p:sp>
    </p:spTree>
    <p:extLst>
      <p:ext uri="{BB962C8B-B14F-4D97-AF65-F5344CB8AC3E}">
        <p14:creationId xmlns:p14="http://schemas.microsoft.com/office/powerpoint/2010/main" val="3009829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7253" y="40341"/>
            <a:ext cx="7606748" cy="1411941"/>
          </a:xfrm>
        </p:spPr>
        <p:txBody>
          <a:bodyPr/>
          <a:lstStyle/>
          <a:p>
            <a:r>
              <a:rPr lang="ar-SA" dirty="0" smtClean="0"/>
              <a:t>طوارئ عمليه الارشاد النفسي :</a:t>
            </a:r>
            <a:endParaRPr lang="en-US" dirty="0"/>
          </a:p>
        </p:txBody>
      </p:sp>
      <p:sp>
        <p:nvSpPr>
          <p:cNvPr id="5" name="TextBox 4"/>
          <p:cNvSpPr txBox="1"/>
          <p:nvPr/>
        </p:nvSpPr>
        <p:spPr>
          <a:xfrm>
            <a:off x="3559439" y="1466911"/>
            <a:ext cx="2507418" cy="461665"/>
          </a:xfrm>
          <a:prstGeom prst="rect">
            <a:avLst/>
          </a:prstGeom>
          <a:noFill/>
        </p:spPr>
        <p:txBody>
          <a:bodyPr wrap="none" rtlCol="0">
            <a:spAutoFit/>
          </a:bodyPr>
          <a:lstStyle/>
          <a:p>
            <a:r>
              <a:rPr lang="ar-SA" sz="2400" b="1" dirty="0" smtClean="0"/>
              <a:t> </a:t>
            </a:r>
            <a:r>
              <a:rPr lang="ar-SA" sz="2400" b="1" dirty="0" err="1" smtClean="0"/>
              <a:t>طوارى</a:t>
            </a:r>
            <a:r>
              <a:rPr lang="ar-SA" sz="2400" b="1" dirty="0" smtClean="0"/>
              <a:t> عمليه الارشاد </a:t>
            </a:r>
            <a:endParaRPr lang="ar-SA" sz="2400" b="1" dirty="0"/>
          </a:p>
        </p:txBody>
      </p:sp>
      <p:cxnSp>
        <p:nvCxnSpPr>
          <p:cNvPr id="13" name="Straight Arrow Connector 12"/>
          <p:cNvCxnSpPr/>
          <p:nvPr/>
        </p:nvCxnSpPr>
        <p:spPr>
          <a:xfrm rot="5400000" flipV="1">
            <a:off x="3971155" y="2135215"/>
            <a:ext cx="41886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6200000" flipH="1">
            <a:off x="4667757" y="2180792"/>
            <a:ext cx="41886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6200000" flipH="1">
            <a:off x="5410076" y="2148467"/>
            <a:ext cx="41886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4180585" y="1931660"/>
            <a:ext cx="1452506" cy="3"/>
          </a:xfrm>
          <a:prstGeom prst="line">
            <a:avLst/>
          </a:prstGeom>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287850" y="2417034"/>
            <a:ext cx="798617" cy="338554"/>
          </a:xfrm>
          <a:prstGeom prst="rect">
            <a:avLst/>
          </a:prstGeom>
        </p:spPr>
        <p:txBody>
          <a:bodyPr wrap="none">
            <a:spAutoFit/>
          </a:bodyPr>
          <a:lstStyle/>
          <a:p>
            <a:r>
              <a:rPr lang="ar-SA" sz="1600" b="1" dirty="0" smtClean="0"/>
              <a:t>المقاومة </a:t>
            </a:r>
            <a:endParaRPr lang="en-US" sz="1600" b="1" dirty="0"/>
          </a:p>
        </p:txBody>
      </p:sp>
      <p:sp>
        <p:nvSpPr>
          <p:cNvPr id="20" name="Rectangle 19"/>
          <p:cNvSpPr/>
          <p:nvPr/>
        </p:nvSpPr>
        <p:spPr>
          <a:xfrm>
            <a:off x="3666358" y="2381552"/>
            <a:ext cx="840295" cy="369332"/>
          </a:xfrm>
          <a:prstGeom prst="rect">
            <a:avLst/>
          </a:prstGeom>
        </p:spPr>
        <p:txBody>
          <a:bodyPr wrap="none">
            <a:spAutoFit/>
          </a:bodyPr>
          <a:lstStyle/>
          <a:p>
            <a:r>
              <a:rPr lang="ar-SA" b="1" dirty="0" smtClean="0"/>
              <a:t>والإحالة </a:t>
            </a:r>
            <a:endParaRPr lang="en-US" b="1" dirty="0"/>
          </a:p>
        </p:txBody>
      </p:sp>
      <p:sp>
        <p:nvSpPr>
          <p:cNvPr id="21" name="TextBox 20"/>
          <p:cNvSpPr txBox="1"/>
          <p:nvPr/>
        </p:nvSpPr>
        <p:spPr>
          <a:xfrm>
            <a:off x="4491764" y="2416534"/>
            <a:ext cx="806631" cy="369332"/>
          </a:xfrm>
          <a:prstGeom prst="rect">
            <a:avLst/>
          </a:prstGeom>
          <a:noFill/>
        </p:spPr>
        <p:txBody>
          <a:bodyPr wrap="none" rtlCol="0">
            <a:spAutoFit/>
          </a:bodyPr>
          <a:lstStyle/>
          <a:p>
            <a:r>
              <a:rPr lang="ar-SA" b="1" dirty="0"/>
              <a:t>التحويل </a:t>
            </a:r>
            <a:endParaRPr lang="en-US" b="1" dirty="0"/>
          </a:p>
        </p:txBody>
      </p:sp>
      <p:sp>
        <p:nvSpPr>
          <p:cNvPr id="22" name="Rectangle 21"/>
          <p:cNvSpPr/>
          <p:nvPr/>
        </p:nvSpPr>
        <p:spPr>
          <a:xfrm>
            <a:off x="-575037" y="3120387"/>
            <a:ext cx="8016991" cy="707886"/>
          </a:xfrm>
          <a:prstGeom prst="rect">
            <a:avLst/>
          </a:prstGeom>
        </p:spPr>
        <p:txBody>
          <a:bodyPr wrap="square">
            <a:spAutoFit/>
          </a:bodyPr>
          <a:lstStyle/>
          <a:p>
            <a:pPr algn="r" rtl="1"/>
            <a:r>
              <a:rPr lang="ar-SA" sz="2000" dirty="0" smtClean="0"/>
              <a:t>قوة </a:t>
            </a:r>
            <a:r>
              <a:rPr lang="ar-SA" sz="2000" dirty="0"/>
              <a:t>لا شعورية مضادة للعملية الارشادية من جانب العميل ، </a:t>
            </a:r>
            <a:r>
              <a:rPr lang="ar-SA" sz="2000" dirty="0" smtClean="0"/>
              <a:t>تعرقل سير عملية </a:t>
            </a:r>
            <a:r>
              <a:rPr lang="ar-SA" sz="2000" dirty="0"/>
              <a:t>الارشاد </a:t>
            </a:r>
            <a:endParaRPr lang="ar-SA" sz="2000" dirty="0" smtClean="0"/>
          </a:p>
          <a:p>
            <a:pPr algn="r" rtl="1"/>
            <a:r>
              <a:rPr lang="ar-SA" sz="2000" dirty="0" smtClean="0"/>
              <a:t>تعتبر </a:t>
            </a:r>
            <a:r>
              <a:rPr lang="ar-SA" sz="2000" dirty="0"/>
              <a:t>الدفاع لدى العميل ضد كشف المكبوتات .</a:t>
            </a:r>
            <a:endParaRPr lang="en-US" sz="2000" dirty="0"/>
          </a:p>
        </p:txBody>
      </p:sp>
      <p:sp>
        <p:nvSpPr>
          <p:cNvPr id="23" name="TextBox 22"/>
          <p:cNvSpPr txBox="1"/>
          <p:nvPr/>
        </p:nvSpPr>
        <p:spPr>
          <a:xfrm>
            <a:off x="7216263" y="2501441"/>
            <a:ext cx="1972015" cy="523220"/>
          </a:xfrm>
          <a:prstGeom prst="rect">
            <a:avLst/>
          </a:prstGeom>
          <a:noFill/>
        </p:spPr>
        <p:txBody>
          <a:bodyPr wrap="none" rtlCol="0">
            <a:spAutoFit/>
          </a:bodyPr>
          <a:lstStyle/>
          <a:p>
            <a:r>
              <a:rPr lang="ar-SA" sz="2800" b="1" dirty="0">
                <a:solidFill>
                  <a:srgbClr val="60266D"/>
                </a:solidFill>
              </a:rPr>
              <a:t>أولا / المقاومة</a:t>
            </a:r>
            <a:r>
              <a:rPr lang="ar-SA" sz="2800" dirty="0"/>
              <a:t> </a:t>
            </a:r>
          </a:p>
        </p:txBody>
      </p:sp>
      <p:sp>
        <p:nvSpPr>
          <p:cNvPr id="24" name="Rectangle 23"/>
          <p:cNvSpPr/>
          <p:nvPr/>
        </p:nvSpPr>
        <p:spPr>
          <a:xfrm>
            <a:off x="940859" y="4822186"/>
            <a:ext cx="6075965" cy="400110"/>
          </a:xfrm>
          <a:prstGeom prst="rect">
            <a:avLst/>
          </a:prstGeom>
        </p:spPr>
        <p:txBody>
          <a:bodyPr wrap="square">
            <a:spAutoFit/>
          </a:bodyPr>
          <a:lstStyle/>
          <a:p>
            <a:pPr algn="r" rtl="1"/>
            <a:r>
              <a:rPr lang="ar-SA" sz="2000" dirty="0" smtClean="0"/>
              <a:t>٣</a:t>
            </a:r>
            <a:r>
              <a:rPr lang="ar-SA" sz="2000" dirty="0"/>
              <a:t>- وجود مكاسب ثانوية يجنيها العميل من وراء اضطرابه . </a:t>
            </a:r>
          </a:p>
        </p:txBody>
      </p:sp>
      <p:sp>
        <p:nvSpPr>
          <p:cNvPr id="25" name="Rectangle 24"/>
          <p:cNvSpPr/>
          <p:nvPr/>
        </p:nvSpPr>
        <p:spPr>
          <a:xfrm>
            <a:off x="7488309" y="4222366"/>
            <a:ext cx="1646605" cy="400110"/>
          </a:xfrm>
          <a:prstGeom prst="rect">
            <a:avLst/>
          </a:prstGeom>
        </p:spPr>
        <p:txBody>
          <a:bodyPr wrap="none">
            <a:spAutoFit/>
          </a:bodyPr>
          <a:lstStyle/>
          <a:p>
            <a:pPr rtl="1"/>
            <a:r>
              <a:rPr lang="ar-SA" sz="2000" b="1" dirty="0"/>
              <a:t>اسباب ظهورها : </a:t>
            </a:r>
          </a:p>
        </p:txBody>
      </p:sp>
      <p:sp>
        <p:nvSpPr>
          <p:cNvPr id="26" name="TextBox 25"/>
          <p:cNvSpPr txBox="1"/>
          <p:nvPr/>
        </p:nvSpPr>
        <p:spPr>
          <a:xfrm>
            <a:off x="8016991" y="3195910"/>
            <a:ext cx="1042273" cy="400110"/>
          </a:xfrm>
          <a:prstGeom prst="rect">
            <a:avLst/>
          </a:prstGeom>
          <a:noFill/>
        </p:spPr>
        <p:txBody>
          <a:bodyPr wrap="none" rtlCol="0">
            <a:spAutoFit/>
          </a:bodyPr>
          <a:lstStyle/>
          <a:p>
            <a:r>
              <a:rPr lang="ar-SA" sz="2000" b="1" dirty="0" smtClean="0"/>
              <a:t>مفهومها :</a:t>
            </a:r>
            <a:endParaRPr lang="en-US" sz="2000" b="1" dirty="0"/>
          </a:p>
        </p:txBody>
      </p:sp>
      <p:sp>
        <p:nvSpPr>
          <p:cNvPr id="27" name="TextBox 26"/>
          <p:cNvSpPr txBox="1"/>
          <p:nvPr/>
        </p:nvSpPr>
        <p:spPr>
          <a:xfrm>
            <a:off x="1674551" y="4169358"/>
            <a:ext cx="5368777" cy="400110"/>
          </a:xfrm>
          <a:prstGeom prst="rect">
            <a:avLst/>
          </a:prstGeom>
          <a:noFill/>
        </p:spPr>
        <p:txBody>
          <a:bodyPr wrap="none" rtlCol="0">
            <a:spAutoFit/>
          </a:bodyPr>
          <a:lstStyle/>
          <a:p>
            <a:r>
              <a:rPr lang="ar-SA" sz="2000" dirty="0"/>
              <a:t>١- كراهية بعض العملاء لان يكونوا عملاء او مرضى نفسيين . </a:t>
            </a:r>
          </a:p>
        </p:txBody>
      </p:sp>
      <p:sp>
        <p:nvSpPr>
          <p:cNvPr id="28" name="Rectangle 27"/>
          <p:cNvSpPr/>
          <p:nvPr/>
        </p:nvSpPr>
        <p:spPr>
          <a:xfrm>
            <a:off x="2094876" y="4495621"/>
            <a:ext cx="4948791" cy="400110"/>
          </a:xfrm>
          <a:prstGeom prst="rect">
            <a:avLst/>
          </a:prstGeom>
        </p:spPr>
        <p:txBody>
          <a:bodyPr wrap="none">
            <a:spAutoFit/>
          </a:bodyPr>
          <a:lstStyle/>
          <a:p>
            <a:pPr algn="r" rtl="1"/>
            <a:r>
              <a:rPr lang="ar-SA" sz="2000" dirty="0"/>
              <a:t>٢- وجود مكبوتات بغيضة او مخيفة او محرمة او مخجلة . </a:t>
            </a:r>
          </a:p>
        </p:txBody>
      </p:sp>
      <p:sp>
        <p:nvSpPr>
          <p:cNvPr id="30" name="Rectangle 29"/>
          <p:cNvSpPr/>
          <p:nvPr/>
        </p:nvSpPr>
        <p:spPr>
          <a:xfrm>
            <a:off x="2126776" y="6326199"/>
            <a:ext cx="4572000" cy="400110"/>
          </a:xfrm>
          <a:prstGeom prst="rect">
            <a:avLst/>
          </a:prstGeom>
        </p:spPr>
        <p:txBody>
          <a:bodyPr>
            <a:spAutoFit/>
          </a:bodyPr>
          <a:lstStyle/>
          <a:p>
            <a:pPr algn="r" rtl="1"/>
            <a:r>
              <a:rPr lang="ar-SA" sz="2000" dirty="0" smtClean="0"/>
              <a:t>٣</a:t>
            </a:r>
            <a:r>
              <a:rPr lang="ar-SA" sz="2000" dirty="0"/>
              <a:t>- الكلام بصوت غير مسموع او الصمت الطويل . </a:t>
            </a:r>
          </a:p>
        </p:txBody>
      </p:sp>
      <p:sp>
        <p:nvSpPr>
          <p:cNvPr id="31" name="Rectangle 30"/>
          <p:cNvSpPr/>
          <p:nvPr/>
        </p:nvSpPr>
        <p:spPr>
          <a:xfrm>
            <a:off x="7425734" y="5637998"/>
            <a:ext cx="1677061" cy="400110"/>
          </a:xfrm>
          <a:prstGeom prst="rect">
            <a:avLst/>
          </a:prstGeom>
        </p:spPr>
        <p:txBody>
          <a:bodyPr wrap="none">
            <a:spAutoFit/>
          </a:bodyPr>
          <a:lstStyle/>
          <a:p>
            <a:pPr algn="r" rtl="1"/>
            <a:r>
              <a:rPr lang="ar-SA" sz="2000" b="1" dirty="0" smtClean="0"/>
              <a:t>علامات </a:t>
            </a:r>
            <a:r>
              <a:rPr lang="ar-SA" sz="2000" b="1" dirty="0"/>
              <a:t>حدوثها : </a:t>
            </a:r>
          </a:p>
        </p:txBody>
      </p:sp>
      <p:sp>
        <p:nvSpPr>
          <p:cNvPr id="32" name="TextBox 31"/>
          <p:cNvSpPr txBox="1"/>
          <p:nvPr/>
        </p:nvSpPr>
        <p:spPr>
          <a:xfrm>
            <a:off x="738850" y="5560218"/>
            <a:ext cx="5987537" cy="400110"/>
          </a:xfrm>
          <a:prstGeom prst="rect">
            <a:avLst/>
          </a:prstGeom>
          <a:noFill/>
        </p:spPr>
        <p:txBody>
          <a:bodyPr wrap="none" rtlCol="0">
            <a:spAutoFit/>
          </a:bodyPr>
          <a:lstStyle/>
          <a:p>
            <a:r>
              <a:rPr lang="ar-SA" sz="2000" dirty="0" smtClean="0"/>
              <a:t>١ - </a:t>
            </a:r>
            <a:r>
              <a:rPr lang="ar-SA" sz="2000" dirty="0"/>
              <a:t>الامتناع عن الافضاء بأي افكار للمرشد او الافضاء بافكار ظاهرية .</a:t>
            </a:r>
            <a:endParaRPr lang="en-US" sz="2000" dirty="0"/>
          </a:p>
        </p:txBody>
      </p:sp>
      <p:sp>
        <p:nvSpPr>
          <p:cNvPr id="33" name="Rectangle 32"/>
          <p:cNvSpPr/>
          <p:nvPr/>
        </p:nvSpPr>
        <p:spPr>
          <a:xfrm>
            <a:off x="1704554" y="5936557"/>
            <a:ext cx="4956806" cy="400110"/>
          </a:xfrm>
          <a:prstGeom prst="rect">
            <a:avLst/>
          </a:prstGeom>
        </p:spPr>
        <p:txBody>
          <a:bodyPr wrap="none">
            <a:spAutoFit/>
          </a:bodyPr>
          <a:lstStyle/>
          <a:p>
            <a:pPr algn="r" rtl="1"/>
            <a:r>
              <a:rPr lang="ar-SA" sz="2000" dirty="0"/>
              <a:t>٢- الانصراف عن المرشد وعدم الرغبة في الاصغاء إليه . </a:t>
            </a:r>
          </a:p>
        </p:txBody>
      </p:sp>
    </p:spTree>
    <p:extLst>
      <p:ext uri="{BB962C8B-B14F-4D97-AF65-F5344CB8AC3E}">
        <p14:creationId xmlns:p14="http://schemas.microsoft.com/office/powerpoint/2010/main" val="1295577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0991" y="40341"/>
            <a:ext cx="7673009" cy="1411941"/>
          </a:xfrm>
        </p:spPr>
        <p:txBody>
          <a:bodyPr/>
          <a:lstStyle/>
          <a:p>
            <a:r>
              <a:rPr lang="ar-SA" dirty="0"/>
              <a:t>طوارئ عمليه الارشاد النفسي :</a:t>
            </a:r>
            <a:endParaRPr lang="en-US" dirty="0"/>
          </a:p>
        </p:txBody>
      </p:sp>
      <p:sp>
        <p:nvSpPr>
          <p:cNvPr id="3" name="TextBox 2"/>
          <p:cNvSpPr txBox="1"/>
          <p:nvPr/>
        </p:nvSpPr>
        <p:spPr>
          <a:xfrm>
            <a:off x="7026814" y="1452282"/>
            <a:ext cx="1915909" cy="523220"/>
          </a:xfrm>
          <a:prstGeom prst="rect">
            <a:avLst/>
          </a:prstGeom>
          <a:noFill/>
        </p:spPr>
        <p:txBody>
          <a:bodyPr wrap="none" rtlCol="0">
            <a:spAutoFit/>
          </a:bodyPr>
          <a:lstStyle/>
          <a:p>
            <a:r>
              <a:rPr lang="ar-SA" sz="2800" b="1" dirty="0">
                <a:solidFill>
                  <a:srgbClr val="60266D"/>
                </a:solidFill>
              </a:rPr>
              <a:t>ثانيا / التحويل</a:t>
            </a:r>
            <a:r>
              <a:rPr lang="ar-SA" sz="2800" dirty="0"/>
              <a:t> </a:t>
            </a:r>
          </a:p>
        </p:txBody>
      </p:sp>
      <p:sp>
        <p:nvSpPr>
          <p:cNvPr id="4" name="TextBox 3"/>
          <p:cNvSpPr txBox="1"/>
          <p:nvPr/>
        </p:nvSpPr>
        <p:spPr>
          <a:xfrm>
            <a:off x="8024341" y="2224474"/>
            <a:ext cx="1042273" cy="400110"/>
          </a:xfrm>
          <a:prstGeom prst="rect">
            <a:avLst/>
          </a:prstGeom>
          <a:noFill/>
        </p:spPr>
        <p:txBody>
          <a:bodyPr wrap="none" rtlCol="0">
            <a:spAutoFit/>
          </a:bodyPr>
          <a:lstStyle/>
          <a:p>
            <a:r>
              <a:rPr lang="ar-SA" sz="2000" b="1" dirty="0" smtClean="0"/>
              <a:t>مفهومه : </a:t>
            </a:r>
            <a:endParaRPr lang="en-US" sz="2000" b="1" dirty="0"/>
          </a:p>
        </p:txBody>
      </p:sp>
      <p:sp>
        <p:nvSpPr>
          <p:cNvPr id="5" name="TextBox 4"/>
          <p:cNvSpPr txBox="1"/>
          <p:nvPr/>
        </p:nvSpPr>
        <p:spPr>
          <a:xfrm>
            <a:off x="8282630" y="3391003"/>
            <a:ext cx="811441" cy="400110"/>
          </a:xfrm>
          <a:prstGeom prst="rect">
            <a:avLst/>
          </a:prstGeom>
          <a:noFill/>
        </p:spPr>
        <p:txBody>
          <a:bodyPr wrap="none" rtlCol="0">
            <a:spAutoFit/>
          </a:bodyPr>
          <a:lstStyle/>
          <a:p>
            <a:r>
              <a:rPr lang="ar-SA" sz="2000" b="1" dirty="0" smtClean="0"/>
              <a:t>انواعه:</a:t>
            </a:r>
            <a:endParaRPr lang="en-US" sz="2000" b="1" dirty="0"/>
          </a:p>
        </p:txBody>
      </p:sp>
      <p:sp>
        <p:nvSpPr>
          <p:cNvPr id="6" name="TextBox 5"/>
          <p:cNvSpPr txBox="1"/>
          <p:nvPr/>
        </p:nvSpPr>
        <p:spPr>
          <a:xfrm>
            <a:off x="2271418" y="4194980"/>
            <a:ext cx="5408852" cy="400110"/>
          </a:xfrm>
          <a:prstGeom prst="rect">
            <a:avLst/>
          </a:prstGeom>
          <a:noFill/>
        </p:spPr>
        <p:txBody>
          <a:bodyPr wrap="none" rtlCol="0">
            <a:spAutoFit/>
          </a:bodyPr>
          <a:lstStyle/>
          <a:p>
            <a:pPr algn="r" rtl="1"/>
            <a:r>
              <a:rPr lang="ar-SA" sz="2000" dirty="0" smtClean="0"/>
              <a:t>- </a:t>
            </a:r>
            <a:r>
              <a:rPr lang="ar-SA" sz="2000" dirty="0"/>
              <a:t>التحويل المختلط : هو التحويل الذي يجمع بين الموجب </a:t>
            </a:r>
            <a:r>
              <a:rPr lang="ar-SA" sz="2000" dirty="0" smtClean="0"/>
              <a:t>والسالب</a:t>
            </a:r>
            <a:endParaRPr lang="en-US" sz="2000" dirty="0"/>
          </a:p>
        </p:txBody>
      </p:sp>
      <p:sp>
        <p:nvSpPr>
          <p:cNvPr id="7" name="Rectangle 6"/>
          <p:cNvSpPr/>
          <p:nvPr/>
        </p:nvSpPr>
        <p:spPr>
          <a:xfrm>
            <a:off x="609601" y="2220802"/>
            <a:ext cx="7147879" cy="400110"/>
          </a:xfrm>
          <a:prstGeom prst="rect">
            <a:avLst/>
          </a:prstGeom>
        </p:spPr>
        <p:txBody>
          <a:bodyPr wrap="square">
            <a:spAutoFit/>
          </a:bodyPr>
          <a:lstStyle/>
          <a:p>
            <a:pPr algn="r"/>
            <a:r>
              <a:rPr lang="ar-SA" sz="2000" dirty="0"/>
              <a:t>يقصد به التحويل الانفعالي ، اي </a:t>
            </a:r>
            <a:r>
              <a:rPr lang="ar-SA" sz="2000" dirty="0" smtClean="0"/>
              <a:t>تحويل </a:t>
            </a:r>
            <a:r>
              <a:rPr lang="ar-SA" sz="2000" dirty="0"/>
              <a:t>الانفعال من موضوع الى اخر . </a:t>
            </a:r>
            <a:endParaRPr lang="en-US" sz="2000" dirty="0"/>
          </a:p>
        </p:txBody>
      </p:sp>
      <p:sp>
        <p:nvSpPr>
          <p:cNvPr id="8" name="TextBox 7"/>
          <p:cNvSpPr txBox="1"/>
          <p:nvPr/>
        </p:nvSpPr>
        <p:spPr>
          <a:xfrm>
            <a:off x="302323" y="3360225"/>
            <a:ext cx="7374134" cy="400110"/>
          </a:xfrm>
          <a:prstGeom prst="rect">
            <a:avLst/>
          </a:prstGeom>
          <a:noFill/>
        </p:spPr>
        <p:txBody>
          <a:bodyPr wrap="none" rtlCol="0">
            <a:spAutoFit/>
          </a:bodyPr>
          <a:lstStyle/>
          <a:p>
            <a:pPr algn="r" rtl="1"/>
            <a:r>
              <a:rPr lang="ar-SA" sz="2000" dirty="0"/>
              <a:t>- التحويل الموجب : هو تحويل الذي يتسم بالحب والاعجاب من جانب العميل تجاه المرشد</a:t>
            </a:r>
            <a:endParaRPr lang="en-US" sz="2000" dirty="0"/>
          </a:p>
        </p:txBody>
      </p:sp>
      <p:sp>
        <p:nvSpPr>
          <p:cNvPr id="9" name="TextBox 8"/>
          <p:cNvSpPr txBox="1"/>
          <p:nvPr/>
        </p:nvSpPr>
        <p:spPr>
          <a:xfrm>
            <a:off x="910330" y="3726702"/>
            <a:ext cx="6848350" cy="400110"/>
          </a:xfrm>
          <a:prstGeom prst="rect">
            <a:avLst/>
          </a:prstGeom>
          <a:noFill/>
        </p:spPr>
        <p:txBody>
          <a:bodyPr wrap="none" rtlCol="0">
            <a:spAutoFit/>
          </a:bodyPr>
          <a:lstStyle/>
          <a:p>
            <a:r>
              <a:rPr lang="ar-SA" sz="2000" dirty="0"/>
              <a:t>- التحويل السالب : هو تحويل يتسم بالكراهية والنفور من جانب العميل تجاه </a:t>
            </a:r>
            <a:r>
              <a:rPr lang="ar-SA" sz="2000" dirty="0" smtClean="0"/>
              <a:t>المرشد</a:t>
            </a:r>
            <a:endParaRPr lang="en-US" sz="2000" dirty="0"/>
          </a:p>
        </p:txBody>
      </p:sp>
      <p:sp>
        <p:nvSpPr>
          <p:cNvPr id="10" name="Rectangle 9"/>
          <p:cNvSpPr/>
          <p:nvPr/>
        </p:nvSpPr>
        <p:spPr>
          <a:xfrm>
            <a:off x="3270578" y="5179362"/>
            <a:ext cx="5887697" cy="400110"/>
          </a:xfrm>
          <a:prstGeom prst="rect">
            <a:avLst/>
          </a:prstGeom>
        </p:spPr>
        <p:txBody>
          <a:bodyPr wrap="square">
            <a:spAutoFit/>
          </a:bodyPr>
          <a:lstStyle/>
          <a:p>
            <a:pPr algn="r"/>
            <a:r>
              <a:rPr lang="ar-SA" sz="2000" b="1" dirty="0" smtClean="0"/>
              <a:t>يمكن </a:t>
            </a:r>
            <a:r>
              <a:rPr lang="ar-SA" sz="2000" b="1" dirty="0"/>
              <a:t>للمرشد ان يستغل </a:t>
            </a:r>
            <a:r>
              <a:rPr lang="ar-SA" sz="2000" b="1" dirty="0" smtClean="0"/>
              <a:t>التحويل على </a:t>
            </a:r>
            <a:r>
              <a:rPr lang="ar-SA" sz="2000" b="1" dirty="0"/>
              <a:t>النحو التالي </a:t>
            </a:r>
            <a:r>
              <a:rPr lang="ar-SA" sz="2000" b="1" dirty="0" smtClean="0"/>
              <a:t>: </a:t>
            </a:r>
            <a:endParaRPr lang="en-US" sz="2000" b="1" dirty="0"/>
          </a:p>
        </p:txBody>
      </p:sp>
      <p:sp>
        <p:nvSpPr>
          <p:cNvPr id="11" name="Rectangle 10"/>
          <p:cNvSpPr/>
          <p:nvPr/>
        </p:nvSpPr>
        <p:spPr>
          <a:xfrm>
            <a:off x="12420" y="5491255"/>
            <a:ext cx="4572000" cy="400110"/>
          </a:xfrm>
          <a:prstGeom prst="rect">
            <a:avLst/>
          </a:prstGeom>
        </p:spPr>
        <p:txBody>
          <a:bodyPr>
            <a:spAutoFit/>
          </a:bodyPr>
          <a:lstStyle/>
          <a:p>
            <a:pPr algn="r" rtl="1"/>
            <a:r>
              <a:rPr lang="ar-SA" sz="2000" dirty="0" smtClean="0"/>
              <a:t>- </a:t>
            </a:r>
            <a:r>
              <a:rPr lang="ar-SA" sz="2000" dirty="0"/>
              <a:t>المساعدة في عملية التنفيس والتطهير </a:t>
            </a:r>
            <a:r>
              <a:rPr lang="ar-SA" sz="2000" dirty="0" smtClean="0"/>
              <a:t>الانفعالي</a:t>
            </a:r>
            <a:endParaRPr lang="en-US" sz="2000" dirty="0"/>
          </a:p>
        </p:txBody>
      </p:sp>
      <p:sp>
        <p:nvSpPr>
          <p:cNvPr id="12" name="Rectangle 11"/>
          <p:cNvSpPr/>
          <p:nvPr/>
        </p:nvSpPr>
        <p:spPr>
          <a:xfrm>
            <a:off x="1097050" y="5135433"/>
            <a:ext cx="3541354" cy="400110"/>
          </a:xfrm>
          <a:prstGeom prst="rect">
            <a:avLst/>
          </a:prstGeom>
        </p:spPr>
        <p:txBody>
          <a:bodyPr wrap="none">
            <a:spAutoFit/>
          </a:bodyPr>
          <a:lstStyle/>
          <a:p>
            <a:pPr algn="r" rtl="1"/>
            <a:r>
              <a:rPr lang="ar-SA" sz="2000" dirty="0"/>
              <a:t>- تحليل سلوك العميل في موقف التحويل  </a:t>
            </a:r>
          </a:p>
        </p:txBody>
      </p:sp>
    </p:spTree>
    <p:extLst>
      <p:ext uri="{BB962C8B-B14F-4D97-AF65-F5344CB8AC3E}">
        <p14:creationId xmlns:p14="http://schemas.microsoft.com/office/powerpoint/2010/main" val="3723414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087" y="0"/>
            <a:ext cx="8613913" cy="1411941"/>
          </a:xfrm>
        </p:spPr>
        <p:txBody>
          <a:bodyPr/>
          <a:lstStyle/>
          <a:p>
            <a:r>
              <a:rPr lang="ar-SA" dirty="0"/>
              <a:t>طوارئ عمليه الارشاد النفسي :</a:t>
            </a:r>
            <a:endParaRPr lang="en-US" dirty="0"/>
          </a:p>
        </p:txBody>
      </p:sp>
      <p:sp>
        <p:nvSpPr>
          <p:cNvPr id="4" name="TextBox 3"/>
          <p:cNvSpPr txBox="1"/>
          <p:nvPr/>
        </p:nvSpPr>
        <p:spPr>
          <a:xfrm>
            <a:off x="6972005" y="1539420"/>
            <a:ext cx="1792478" cy="523220"/>
          </a:xfrm>
          <a:prstGeom prst="rect">
            <a:avLst/>
          </a:prstGeom>
          <a:noFill/>
        </p:spPr>
        <p:txBody>
          <a:bodyPr wrap="none" rtlCol="0">
            <a:spAutoFit/>
          </a:bodyPr>
          <a:lstStyle/>
          <a:p>
            <a:r>
              <a:rPr lang="ar-SA" sz="2800" b="1" dirty="0">
                <a:solidFill>
                  <a:srgbClr val="60266D"/>
                </a:solidFill>
              </a:rPr>
              <a:t>ثالثا / الإحالة</a:t>
            </a:r>
            <a:r>
              <a:rPr lang="ar-SA" sz="2800" dirty="0"/>
              <a:t> </a:t>
            </a:r>
            <a:endParaRPr lang="en-US" sz="2800" dirty="0"/>
          </a:p>
        </p:txBody>
      </p:sp>
      <p:sp>
        <p:nvSpPr>
          <p:cNvPr id="5" name="TextBox 4"/>
          <p:cNvSpPr txBox="1"/>
          <p:nvPr/>
        </p:nvSpPr>
        <p:spPr>
          <a:xfrm>
            <a:off x="7878604" y="2136257"/>
            <a:ext cx="971741" cy="400110"/>
          </a:xfrm>
          <a:prstGeom prst="rect">
            <a:avLst/>
          </a:prstGeom>
          <a:noFill/>
        </p:spPr>
        <p:txBody>
          <a:bodyPr wrap="none" rtlCol="0">
            <a:spAutoFit/>
          </a:bodyPr>
          <a:lstStyle/>
          <a:p>
            <a:r>
              <a:rPr lang="ar-SA" sz="2000" b="1" dirty="0" smtClean="0"/>
              <a:t>مفهومه :</a:t>
            </a:r>
            <a:endParaRPr lang="en-US" sz="2000" b="1" dirty="0"/>
          </a:p>
        </p:txBody>
      </p:sp>
      <p:sp>
        <p:nvSpPr>
          <p:cNvPr id="6" name="TextBox 5"/>
          <p:cNvSpPr txBox="1"/>
          <p:nvPr/>
        </p:nvSpPr>
        <p:spPr>
          <a:xfrm>
            <a:off x="645156" y="2173052"/>
            <a:ext cx="6369051" cy="400110"/>
          </a:xfrm>
          <a:prstGeom prst="rect">
            <a:avLst/>
          </a:prstGeom>
          <a:noFill/>
        </p:spPr>
        <p:txBody>
          <a:bodyPr wrap="none" rtlCol="0">
            <a:spAutoFit/>
          </a:bodyPr>
          <a:lstStyle/>
          <a:p>
            <a:r>
              <a:rPr lang="ar-SA" sz="2000" dirty="0"/>
              <a:t>إحالة العميل إلى اخصائي اخر او الى جهة اختصاص أخرى ، لسبب او لاخر</a:t>
            </a:r>
            <a:endParaRPr lang="en-US" sz="2000" dirty="0"/>
          </a:p>
        </p:txBody>
      </p:sp>
      <p:sp>
        <p:nvSpPr>
          <p:cNvPr id="7" name="Rectangle 6"/>
          <p:cNvSpPr/>
          <p:nvPr/>
        </p:nvSpPr>
        <p:spPr>
          <a:xfrm>
            <a:off x="7481539" y="2999902"/>
            <a:ext cx="1460656" cy="400110"/>
          </a:xfrm>
          <a:prstGeom prst="rect">
            <a:avLst/>
          </a:prstGeom>
        </p:spPr>
        <p:txBody>
          <a:bodyPr wrap="none">
            <a:spAutoFit/>
          </a:bodyPr>
          <a:lstStyle/>
          <a:p>
            <a:r>
              <a:rPr lang="ar-SA" sz="2000" b="1" dirty="0"/>
              <a:t>انواع الإحالة : </a:t>
            </a:r>
            <a:endParaRPr lang="en-US" sz="2000" b="1" dirty="0"/>
          </a:p>
        </p:txBody>
      </p:sp>
      <p:sp>
        <p:nvSpPr>
          <p:cNvPr id="8" name="TextBox 7"/>
          <p:cNvSpPr txBox="1"/>
          <p:nvPr/>
        </p:nvSpPr>
        <p:spPr>
          <a:xfrm>
            <a:off x="1002960" y="2896666"/>
            <a:ext cx="5788764" cy="707886"/>
          </a:xfrm>
          <a:prstGeom prst="rect">
            <a:avLst/>
          </a:prstGeom>
          <a:noFill/>
        </p:spPr>
        <p:txBody>
          <a:bodyPr wrap="none" rtlCol="0">
            <a:spAutoFit/>
          </a:bodyPr>
          <a:lstStyle/>
          <a:p>
            <a:pPr algn="r"/>
            <a:r>
              <a:rPr lang="ar-SA" sz="2000" dirty="0"/>
              <a:t>- الإحالة الجزئية : تكون لفترة محدودة من الزمن بقصد إجراء فحص </a:t>
            </a:r>
            <a:endParaRPr lang="ar-SA" sz="2000" dirty="0" smtClean="0"/>
          </a:p>
          <a:p>
            <a:pPr algn="r"/>
            <a:r>
              <a:rPr lang="ar-SA" sz="2000" dirty="0" smtClean="0"/>
              <a:t>أو </a:t>
            </a:r>
            <a:r>
              <a:rPr lang="ar-SA" sz="2000" dirty="0"/>
              <a:t>بحث محدد</a:t>
            </a:r>
            <a:endParaRPr lang="en-US" sz="2000" dirty="0"/>
          </a:p>
        </p:txBody>
      </p:sp>
      <p:sp>
        <p:nvSpPr>
          <p:cNvPr id="9" name="Rectangle 8"/>
          <p:cNvSpPr/>
          <p:nvPr/>
        </p:nvSpPr>
        <p:spPr>
          <a:xfrm>
            <a:off x="677137" y="3584898"/>
            <a:ext cx="7136747" cy="400110"/>
          </a:xfrm>
          <a:prstGeom prst="rect">
            <a:avLst/>
          </a:prstGeom>
        </p:spPr>
        <p:txBody>
          <a:bodyPr wrap="square">
            <a:spAutoFit/>
          </a:bodyPr>
          <a:lstStyle/>
          <a:p>
            <a:r>
              <a:rPr lang="ar-SA" sz="2000" dirty="0"/>
              <a:t>- الإحالة الكلية : يحال العميل كليا او نهائيا الى مرشد اخر او جهة اخرى .</a:t>
            </a:r>
            <a:endParaRPr lang="en-US" sz="2000" dirty="0"/>
          </a:p>
        </p:txBody>
      </p:sp>
      <p:sp>
        <p:nvSpPr>
          <p:cNvPr id="10" name="Rectangle 9"/>
          <p:cNvSpPr/>
          <p:nvPr/>
        </p:nvSpPr>
        <p:spPr>
          <a:xfrm>
            <a:off x="7491279" y="4305453"/>
            <a:ext cx="1532792" cy="400110"/>
          </a:xfrm>
          <a:prstGeom prst="rect">
            <a:avLst/>
          </a:prstGeom>
        </p:spPr>
        <p:txBody>
          <a:bodyPr wrap="none">
            <a:spAutoFit/>
          </a:bodyPr>
          <a:lstStyle/>
          <a:p>
            <a:r>
              <a:rPr lang="ar-SA" sz="2000" b="1" dirty="0"/>
              <a:t>اسباب الإحالة : </a:t>
            </a:r>
            <a:endParaRPr lang="en-US" sz="2000" b="1" dirty="0"/>
          </a:p>
        </p:txBody>
      </p:sp>
      <p:sp>
        <p:nvSpPr>
          <p:cNvPr id="12" name="Rectangle 11"/>
          <p:cNvSpPr/>
          <p:nvPr/>
        </p:nvSpPr>
        <p:spPr>
          <a:xfrm>
            <a:off x="2016269" y="4174592"/>
            <a:ext cx="4605748" cy="400110"/>
          </a:xfrm>
          <a:prstGeom prst="rect">
            <a:avLst/>
          </a:prstGeom>
        </p:spPr>
        <p:txBody>
          <a:bodyPr wrap="none">
            <a:spAutoFit/>
          </a:bodyPr>
          <a:lstStyle/>
          <a:p>
            <a:pPr rtl="1"/>
            <a:r>
              <a:rPr lang="ar-SA" sz="2000" dirty="0"/>
              <a:t>- تحيل بعض المدارس او المؤسسات حالات الارشاد . </a:t>
            </a:r>
          </a:p>
        </p:txBody>
      </p:sp>
      <p:sp>
        <p:nvSpPr>
          <p:cNvPr id="13" name="Rectangle 12"/>
          <p:cNvSpPr/>
          <p:nvPr/>
        </p:nvSpPr>
        <p:spPr>
          <a:xfrm>
            <a:off x="2545004" y="4474695"/>
            <a:ext cx="4063933" cy="400110"/>
          </a:xfrm>
          <a:prstGeom prst="rect">
            <a:avLst/>
          </a:prstGeom>
        </p:spPr>
        <p:txBody>
          <a:bodyPr wrap="none">
            <a:spAutoFit/>
          </a:bodyPr>
          <a:lstStyle/>
          <a:p>
            <a:pPr rtl="1"/>
            <a:r>
              <a:rPr lang="ar-SA" sz="2000" dirty="0"/>
              <a:t>- يكون نقص خدمات العيادة او مركز الارشاد . </a:t>
            </a:r>
          </a:p>
        </p:txBody>
      </p:sp>
      <p:sp>
        <p:nvSpPr>
          <p:cNvPr id="14" name="Rectangle 13"/>
          <p:cNvSpPr/>
          <p:nvPr/>
        </p:nvSpPr>
        <p:spPr>
          <a:xfrm>
            <a:off x="2007557" y="4817923"/>
            <a:ext cx="4475905" cy="400110"/>
          </a:xfrm>
          <a:prstGeom prst="rect">
            <a:avLst/>
          </a:prstGeom>
        </p:spPr>
        <p:txBody>
          <a:bodyPr wrap="none">
            <a:spAutoFit/>
          </a:bodyPr>
          <a:lstStyle/>
          <a:p>
            <a:r>
              <a:rPr lang="ar-SA" sz="2000" dirty="0"/>
              <a:t>- قد يبدأ العميل عملية الارشاد ثم في منتصف </a:t>
            </a:r>
            <a:r>
              <a:rPr lang="ar-SA" sz="2000" dirty="0" smtClean="0"/>
              <a:t>الطريق</a:t>
            </a:r>
            <a:endParaRPr lang="en-US" sz="2000" dirty="0"/>
          </a:p>
        </p:txBody>
      </p:sp>
      <p:sp>
        <p:nvSpPr>
          <p:cNvPr id="15" name="Rectangle 14"/>
          <p:cNvSpPr/>
          <p:nvPr/>
        </p:nvSpPr>
        <p:spPr>
          <a:xfrm>
            <a:off x="420793" y="5847193"/>
            <a:ext cx="6107554" cy="707886"/>
          </a:xfrm>
          <a:prstGeom prst="rect">
            <a:avLst/>
          </a:prstGeom>
        </p:spPr>
        <p:txBody>
          <a:bodyPr wrap="square">
            <a:spAutoFit/>
          </a:bodyPr>
          <a:lstStyle/>
          <a:p>
            <a:pPr algn="r" rtl="1"/>
            <a:r>
              <a:rPr lang="ar-SA" sz="2000" dirty="0" smtClean="0"/>
              <a:t>- </a:t>
            </a:r>
            <a:r>
              <a:rPr lang="ar-SA" sz="2000" dirty="0"/>
              <a:t>حالات المرض العضوي وهذه تحال الي طبيب المختص . </a:t>
            </a:r>
          </a:p>
          <a:p>
            <a:pPr algn="r" rtl="1"/>
            <a:r>
              <a:rPr lang="ar-SA" sz="2000" dirty="0"/>
              <a:t>- حالات الذهان وهذه تحال الى مستشفى الامراض النفسية . </a:t>
            </a:r>
            <a:endParaRPr lang="en-US" sz="2000" dirty="0"/>
          </a:p>
        </p:txBody>
      </p:sp>
      <p:sp>
        <p:nvSpPr>
          <p:cNvPr id="16" name="Rectangle 15"/>
          <p:cNvSpPr/>
          <p:nvPr/>
        </p:nvSpPr>
        <p:spPr>
          <a:xfrm>
            <a:off x="6649174" y="6029987"/>
            <a:ext cx="2411238" cy="400110"/>
          </a:xfrm>
          <a:prstGeom prst="rect">
            <a:avLst/>
          </a:prstGeom>
        </p:spPr>
        <p:txBody>
          <a:bodyPr wrap="none">
            <a:spAutoFit/>
          </a:bodyPr>
          <a:lstStyle/>
          <a:p>
            <a:pPr rtl="1"/>
            <a:r>
              <a:rPr lang="ar-SA" sz="2000" b="1" dirty="0"/>
              <a:t>حالات تتحتم فيها الإحالة : </a:t>
            </a:r>
          </a:p>
        </p:txBody>
      </p:sp>
    </p:spTree>
    <p:extLst>
      <p:ext uri="{BB962C8B-B14F-4D97-AF65-F5344CB8AC3E}">
        <p14:creationId xmlns:p14="http://schemas.microsoft.com/office/powerpoint/2010/main" val="1605405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730" y="40341"/>
            <a:ext cx="7864254" cy="1411941"/>
          </a:xfrm>
        </p:spPr>
        <p:txBody>
          <a:bodyPr/>
          <a:lstStyle/>
          <a:p>
            <a:r>
              <a:rPr lang="ar-SA" dirty="0" smtClean="0"/>
              <a:t>مشكلات عملية الارشاد النفسي :</a:t>
            </a:r>
            <a:endParaRPr lang="en-US" dirty="0"/>
          </a:p>
        </p:txBody>
      </p:sp>
      <p:sp>
        <p:nvSpPr>
          <p:cNvPr id="3" name="Oval 2"/>
          <p:cNvSpPr/>
          <p:nvPr/>
        </p:nvSpPr>
        <p:spPr>
          <a:xfrm>
            <a:off x="5612620" y="2150844"/>
            <a:ext cx="1481328" cy="1171659"/>
          </a:xfrm>
          <a:prstGeom prst="ellipse">
            <a:avLst/>
          </a:prstGeom>
          <a:noFill/>
          <a:ln>
            <a:solidFill>
              <a:srgbClr val="9039A3">
                <a:alpha val="70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4265298" y="2238933"/>
            <a:ext cx="1481328" cy="1179576"/>
          </a:xfrm>
          <a:prstGeom prst="ellipse">
            <a:avLst/>
          </a:prstGeom>
          <a:noFill/>
          <a:ln>
            <a:solidFill>
              <a:srgbClr val="9039A3">
                <a:alpha val="70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4863066" y="1346483"/>
            <a:ext cx="1476966" cy="1175367"/>
          </a:xfrm>
          <a:prstGeom prst="ellipse">
            <a:avLst/>
          </a:prstGeom>
          <a:noFill/>
          <a:ln>
            <a:solidFill>
              <a:schemeClr val="accent4">
                <a:lumMod val="75000"/>
                <a:alpha val="7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366179" y="1668441"/>
            <a:ext cx="1588921" cy="584776"/>
          </a:xfrm>
          <a:prstGeom prst="rect">
            <a:avLst/>
          </a:prstGeom>
          <a:noFill/>
        </p:spPr>
        <p:txBody>
          <a:bodyPr wrap="none" rtlCol="0">
            <a:spAutoFit/>
          </a:bodyPr>
          <a:lstStyle/>
          <a:p>
            <a:r>
              <a:rPr lang="ar-SA" sz="3200" b="1" dirty="0" smtClean="0">
                <a:solidFill>
                  <a:srgbClr val="60266D"/>
                </a:solidFill>
              </a:rPr>
              <a:t>المشكلات :</a:t>
            </a:r>
            <a:endParaRPr lang="en-US" sz="3200" b="1" dirty="0">
              <a:solidFill>
                <a:srgbClr val="60266D"/>
              </a:solidFill>
            </a:endParaRPr>
          </a:p>
        </p:txBody>
      </p:sp>
      <p:sp>
        <p:nvSpPr>
          <p:cNvPr id="8" name="TextBox 7"/>
          <p:cNvSpPr txBox="1"/>
          <p:nvPr/>
        </p:nvSpPr>
        <p:spPr>
          <a:xfrm>
            <a:off x="5036432" y="1600891"/>
            <a:ext cx="1063113" cy="646331"/>
          </a:xfrm>
          <a:prstGeom prst="rect">
            <a:avLst/>
          </a:prstGeom>
          <a:noFill/>
        </p:spPr>
        <p:txBody>
          <a:bodyPr wrap="none" rtlCol="0">
            <a:spAutoFit/>
          </a:bodyPr>
          <a:lstStyle/>
          <a:p>
            <a:pPr algn="ctr"/>
            <a:r>
              <a:rPr lang="ar-SA" b="1" dirty="0"/>
              <a:t>فشل عملية </a:t>
            </a:r>
            <a:endParaRPr lang="ar-SA" b="1" dirty="0" smtClean="0"/>
          </a:p>
          <a:p>
            <a:pPr algn="ctr"/>
            <a:r>
              <a:rPr lang="ar-SA" b="1" dirty="0" smtClean="0"/>
              <a:t>الإرشاد </a:t>
            </a:r>
            <a:endParaRPr lang="en-US" b="1" dirty="0"/>
          </a:p>
        </p:txBody>
      </p:sp>
      <p:sp>
        <p:nvSpPr>
          <p:cNvPr id="9" name="TextBox 8"/>
          <p:cNvSpPr txBox="1"/>
          <p:nvPr/>
        </p:nvSpPr>
        <p:spPr>
          <a:xfrm>
            <a:off x="5642591" y="2452932"/>
            <a:ext cx="1527983" cy="646331"/>
          </a:xfrm>
          <a:prstGeom prst="rect">
            <a:avLst/>
          </a:prstGeom>
          <a:noFill/>
        </p:spPr>
        <p:txBody>
          <a:bodyPr wrap="none" rtlCol="0">
            <a:spAutoFit/>
          </a:bodyPr>
          <a:lstStyle/>
          <a:p>
            <a:pPr algn="ctr"/>
            <a:r>
              <a:rPr lang="ar-SA" b="1" dirty="0"/>
              <a:t>مضاعفات </a:t>
            </a:r>
            <a:r>
              <a:rPr lang="ar-SA" b="1" dirty="0" smtClean="0"/>
              <a:t>الارشاد</a:t>
            </a:r>
          </a:p>
          <a:p>
            <a:pPr algn="ctr"/>
            <a:r>
              <a:rPr lang="ar-SA" b="1" dirty="0" smtClean="0"/>
              <a:t> </a:t>
            </a:r>
            <a:r>
              <a:rPr lang="ar-SA" b="1" dirty="0"/>
              <a:t>غير ناجح</a:t>
            </a:r>
            <a:endParaRPr lang="en-US" b="1" dirty="0"/>
          </a:p>
        </p:txBody>
      </p:sp>
      <p:sp>
        <p:nvSpPr>
          <p:cNvPr id="10" name="TextBox 9"/>
          <p:cNvSpPr txBox="1"/>
          <p:nvPr/>
        </p:nvSpPr>
        <p:spPr>
          <a:xfrm>
            <a:off x="4211140" y="2536104"/>
            <a:ext cx="1492717" cy="646331"/>
          </a:xfrm>
          <a:prstGeom prst="rect">
            <a:avLst/>
          </a:prstGeom>
          <a:noFill/>
        </p:spPr>
        <p:txBody>
          <a:bodyPr wrap="none" rtlCol="0">
            <a:spAutoFit/>
          </a:bodyPr>
          <a:lstStyle/>
          <a:p>
            <a:pPr algn="ctr"/>
            <a:r>
              <a:rPr lang="ar-SA" b="1" dirty="0"/>
              <a:t>اتجاهات الوالدين </a:t>
            </a:r>
            <a:endParaRPr lang="ar-SA" b="1" dirty="0" smtClean="0"/>
          </a:p>
          <a:p>
            <a:pPr algn="ctr"/>
            <a:r>
              <a:rPr lang="ar-SA" b="1" dirty="0" smtClean="0"/>
              <a:t>وأولياء </a:t>
            </a:r>
            <a:r>
              <a:rPr lang="ar-SA" b="1" dirty="0"/>
              <a:t>الامور</a:t>
            </a:r>
            <a:endParaRPr lang="en-US" b="1" dirty="0"/>
          </a:p>
        </p:txBody>
      </p:sp>
      <p:sp>
        <p:nvSpPr>
          <p:cNvPr id="11" name="Rectangle 10"/>
          <p:cNvSpPr/>
          <p:nvPr/>
        </p:nvSpPr>
        <p:spPr>
          <a:xfrm>
            <a:off x="-1026688" y="3746825"/>
            <a:ext cx="6074326" cy="1015663"/>
          </a:xfrm>
          <a:prstGeom prst="rect">
            <a:avLst/>
          </a:prstGeom>
        </p:spPr>
        <p:txBody>
          <a:bodyPr wrap="square">
            <a:spAutoFit/>
          </a:bodyPr>
          <a:lstStyle/>
          <a:p>
            <a:pPr algn="r" rtl="1"/>
            <a:r>
              <a:rPr lang="ar-SA" sz="2000" dirty="0" smtClean="0"/>
              <a:t>يرى </a:t>
            </a:r>
            <a:r>
              <a:rPr lang="ar-SA" sz="2000" dirty="0"/>
              <a:t>بعض العملاء ان الاضطراب النفسي </a:t>
            </a:r>
            <a:r>
              <a:rPr lang="ar-SA" sz="2000" dirty="0" smtClean="0"/>
              <a:t>يعني( </a:t>
            </a:r>
            <a:r>
              <a:rPr lang="ar-SA" sz="2000" dirty="0" smtClean="0"/>
              <a:t>الجنون</a:t>
            </a:r>
            <a:r>
              <a:rPr lang="ar-SA" sz="2000" dirty="0" smtClean="0"/>
              <a:t>) </a:t>
            </a:r>
            <a:r>
              <a:rPr lang="ar-SA" sz="2000" dirty="0"/>
              <a:t>وان </a:t>
            </a:r>
            <a:endParaRPr lang="ar-SA" sz="2000" dirty="0" smtClean="0"/>
          </a:p>
          <a:p>
            <a:pPr algn="r" rtl="1"/>
            <a:r>
              <a:rPr lang="ar-SA" sz="2000" dirty="0" smtClean="0"/>
              <a:t>العيادة </a:t>
            </a:r>
            <a:r>
              <a:rPr lang="ar-SA" sz="2000" dirty="0"/>
              <a:t>لا يذهب إليها الا المجانين </a:t>
            </a:r>
            <a:r>
              <a:rPr lang="ar-SA" sz="2000" dirty="0" smtClean="0"/>
              <a:t>ومن </a:t>
            </a:r>
            <a:r>
              <a:rPr lang="ar-SA" sz="2000" dirty="0"/>
              <a:t>ثم يتحاشون </a:t>
            </a:r>
            <a:r>
              <a:rPr lang="ar-SA" sz="2000" dirty="0" smtClean="0"/>
              <a:t>الارشاد</a:t>
            </a:r>
          </a:p>
          <a:p>
            <a:pPr algn="r" rtl="1"/>
            <a:r>
              <a:rPr lang="ar-SA" sz="2000" dirty="0" smtClean="0"/>
              <a:t>النفسي </a:t>
            </a:r>
            <a:r>
              <a:rPr lang="ar-SA" sz="2000" dirty="0"/>
              <a:t>. </a:t>
            </a:r>
          </a:p>
        </p:txBody>
      </p:sp>
      <p:sp>
        <p:nvSpPr>
          <p:cNvPr id="12" name="TextBox 11"/>
          <p:cNvSpPr txBox="1"/>
          <p:nvPr/>
        </p:nvSpPr>
        <p:spPr>
          <a:xfrm>
            <a:off x="4967498" y="3788822"/>
            <a:ext cx="4297971" cy="523220"/>
          </a:xfrm>
          <a:prstGeom prst="rect">
            <a:avLst/>
          </a:prstGeom>
          <a:noFill/>
        </p:spPr>
        <p:txBody>
          <a:bodyPr wrap="none" rtlCol="0">
            <a:spAutoFit/>
          </a:bodyPr>
          <a:lstStyle/>
          <a:p>
            <a:r>
              <a:rPr lang="ar-SA" sz="2800" b="1" dirty="0">
                <a:solidFill>
                  <a:srgbClr val="60266D"/>
                </a:solidFill>
              </a:rPr>
              <a:t>بعض المفاهيم الخاطئه لدى </a:t>
            </a:r>
            <a:r>
              <a:rPr lang="ar-SA" sz="2800" b="1" dirty="0" smtClean="0">
                <a:solidFill>
                  <a:srgbClr val="60266D"/>
                </a:solidFill>
              </a:rPr>
              <a:t>العميل:</a:t>
            </a:r>
            <a:r>
              <a:rPr lang="ar-SA" sz="1600" dirty="0"/>
              <a:t> </a:t>
            </a:r>
          </a:p>
        </p:txBody>
      </p:sp>
      <p:sp>
        <p:nvSpPr>
          <p:cNvPr id="13" name="Rectangle 12"/>
          <p:cNvSpPr/>
          <p:nvPr/>
        </p:nvSpPr>
        <p:spPr>
          <a:xfrm>
            <a:off x="732160" y="5318071"/>
            <a:ext cx="5050818" cy="707886"/>
          </a:xfrm>
          <a:prstGeom prst="rect">
            <a:avLst/>
          </a:prstGeom>
        </p:spPr>
        <p:txBody>
          <a:bodyPr wrap="square">
            <a:spAutoFit/>
          </a:bodyPr>
          <a:lstStyle/>
          <a:p>
            <a:pPr algn="r" rtl="1"/>
            <a:r>
              <a:rPr lang="ar-SA" sz="2000" dirty="0" smtClean="0"/>
              <a:t>يحاول </a:t>
            </a:r>
            <a:r>
              <a:rPr lang="ar-SA" sz="2000" dirty="0"/>
              <a:t>بعض الافراد القيام بعلاج انفسهم بأنفسهم فيقرءون كتبا بدون دراسة فيسيئون الفهم او يضخمون شيئا بسيطا . </a:t>
            </a:r>
          </a:p>
        </p:txBody>
      </p:sp>
      <p:sp>
        <p:nvSpPr>
          <p:cNvPr id="14" name="TextBox 13"/>
          <p:cNvSpPr txBox="1"/>
          <p:nvPr/>
        </p:nvSpPr>
        <p:spPr>
          <a:xfrm>
            <a:off x="5971191" y="5344204"/>
            <a:ext cx="3063659" cy="523220"/>
          </a:xfrm>
          <a:prstGeom prst="rect">
            <a:avLst/>
          </a:prstGeom>
          <a:noFill/>
        </p:spPr>
        <p:txBody>
          <a:bodyPr wrap="none" rtlCol="0">
            <a:spAutoFit/>
          </a:bodyPr>
          <a:lstStyle/>
          <a:p>
            <a:r>
              <a:rPr lang="ar-SA" sz="2800" b="1" dirty="0">
                <a:solidFill>
                  <a:srgbClr val="60266D"/>
                </a:solidFill>
              </a:rPr>
              <a:t>الارشاد والعلاج الذاتي : </a:t>
            </a:r>
          </a:p>
        </p:txBody>
      </p:sp>
    </p:spTree>
    <p:extLst>
      <p:ext uri="{BB962C8B-B14F-4D97-AF65-F5344CB8AC3E}">
        <p14:creationId xmlns:p14="http://schemas.microsoft.com/office/powerpoint/2010/main" val="1153629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522" y="47056"/>
            <a:ext cx="7355740" cy="1411941"/>
          </a:xfrm>
        </p:spPr>
        <p:txBody>
          <a:bodyPr/>
          <a:lstStyle/>
          <a:p>
            <a:r>
              <a:rPr lang="ar-SA" dirty="0" smtClean="0"/>
              <a:t>مكان عملية الارشاد النفسي :</a:t>
            </a:r>
            <a:endParaRPr lang="en-US" dirty="0"/>
          </a:p>
        </p:txBody>
      </p:sp>
      <p:sp>
        <p:nvSpPr>
          <p:cNvPr id="3" name="TextBox 2"/>
          <p:cNvSpPr txBox="1"/>
          <p:nvPr/>
        </p:nvSpPr>
        <p:spPr>
          <a:xfrm>
            <a:off x="-450358" y="1458997"/>
            <a:ext cx="9594358" cy="1200329"/>
          </a:xfrm>
          <a:prstGeom prst="rect">
            <a:avLst/>
          </a:prstGeom>
          <a:noFill/>
        </p:spPr>
        <p:txBody>
          <a:bodyPr wrap="none" rtlCol="0">
            <a:spAutoFit/>
          </a:bodyPr>
          <a:lstStyle/>
          <a:p>
            <a:pPr algn="r"/>
            <a:r>
              <a:rPr lang="ar-SA" sz="2400" dirty="0" smtClean="0"/>
              <a:t> * تتم </a:t>
            </a:r>
            <a:r>
              <a:rPr lang="ar-SA" sz="2400" dirty="0"/>
              <a:t>عملية الإرشاد عادة في عيادة او مركز الارشاد النفسي او مركز إرشاد الصحة </a:t>
            </a:r>
            <a:r>
              <a:rPr lang="ar-SA" sz="2400" dirty="0" smtClean="0"/>
              <a:t>النفسية</a:t>
            </a:r>
          </a:p>
          <a:p>
            <a:pPr algn="r"/>
            <a:r>
              <a:rPr lang="ar-SA" sz="2400" dirty="0" smtClean="0"/>
              <a:t> </a:t>
            </a:r>
            <a:r>
              <a:rPr lang="ar-SA" sz="2400" dirty="0"/>
              <a:t>وفيها يتم </a:t>
            </a:r>
            <a:r>
              <a:rPr lang="ar-SA" sz="2400" dirty="0" smtClean="0"/>
              <a:t>استقبال </a:t>
            </a:r>
            <a:r>
              <a:rPr lang="ar-SA" sz="2400" dirty="0"/>
              <a:t>العميل ، واجراء فحص </a:t>
            </a:r>
            <a:r>
              <a:rPr lang="ar-SA" sz="2400" dirty="0" smtClean="0"/>
              <a:t>ودراسة </a:t>
            </a:r>
            <a:r>
              <a:rPr lang="ar-SA" sz="2400" dirty="0"/>
              <a:t>وتشخيص حالته ، وتتم الجلسات </a:t>
            </a:r>
            <a:r>
              <a:rPr lang="ar-SA" sz="2400" dirty="0" smtClean="0"/>
              <a:t>الارشادية.</a:t>
            </a:r>
            <a:r>
              <a:rPr lang="ar-SA" sz="2400" dirty="0"/>
              <a:t> </a:t>
            </a:r>
          </a:p>
          <a:p>
            <a:pPr algn="r"/>
            <a:endParaRPr lang="en-US" sz="2400" dirty="0"/>
          </a:p>
        </p:txBody>
      </p:sp>
      <p:sp>
        <p:nvSpPr>
          <p:cNvPr id="4" name="TextBox 3"/>
          <p:cNvSpPr txBox="1"/>
          <p:nvPr/>
        </p:nvSpPr>
        <p:spPr>
          <a:xfrm>
            <a:off x="437601" y="2804623"/>
            <a:ext cx="8683787" cy="830997"/>
          </a:xfrm>
          <a:prstGeom prst="rect">
            <a:avLst/>
          </a:prstGeom>
          <a:noFill/>
        </p:spPr>
        <p:txBody>
          <a:bodyPr wrap="none" rtlCol="0">
            <a:spAutoFit/>
          </a:bodyPr>
          <a:lstStyle/>
          <a:p>
            <a:pPr algn="r"/>
            <a:r>
              <a:rPr lang="ar-SA" sz="2400" dirty="0" smtClean="0"/>
              <a:t>* يحسن </a:t>
            </a:r>
            <a:r>
              <a:rPr lang="ar-SA" sz="2400" dirty="0"/>
              <a:t>ان تضم العيادة او المركز اخصائيين ذوي اتجاهات متنوعة في الارشاد </a:t>
            </a:r>
            <a:r>
              <a:rPr lang="ar-SA" sz="2400" dirty="0" smtClean="0"/>
              <a:t>والعلاج</a:t>
            </a:r>
          </a:p>
          <a:p>
            <a:pPr algn="r"/>
            <a:r>
              <a:rPr lang="ar-SA" sz="2400" dirty="0" smtClean="0"/>
              <a:t>مثل </a:t>
            </a:r>
            <a:r>
              <a:rPr lang="ar-SA" sz="2400" dirty="0"/>
              <a:t>العلاج </a:t>
            </a:r>
            <a:r>
              <a:rPr lang="ar-SA" sz="2400" dirty="0" smtClean="0"/>
              <a:t>السلوكي والجماعي </a:t>
            </a:r>
            <a:r>
              <a:rPr lang="ar-SA" sz="2400" dirty="0"/>
              <a:t>والمباشر .. الخ </a:t>
            </a:r>
          </a:p>
        </p:txBody>
      </p:sp>
      <p:sp>
        <p:nvSpPr>
          <p:cNvPr id="5" name="TextBox 4"/>
          <p:cNvSpPr txBox="1"/>
          <p:nvPr/>
        </p:nvSpPr>
        <p:spPr>
          <a:xfrm>
            <a:off x="-418781" y="4224342"/>
            <a:ext cx="9593177" cy="1200329"/>
          </a:xfrm>
          <a:prstGeom prst="rect">
            <a:avLst/>
          </a:prstGeom>
          <a:noFill/>
        </p:spPr>
        <p:txBody>
          <a:bodyPr wrap="square" rtlCol="0">
            <a:spAutoFit/>
          </a:bodyPr>
          <a:lstStyle/>
          <a:p>
            <a:pPr algn="r"/>
            <a:r>
              <a:rPr lang="ar-SA" sz="2400" dirty="0" smtClean="0"/>
              <a:t>* وهناك </a:t>
            </a:r>
            <a:r>
              <a:rPr lang="ar-SA" sz="2400" dirty="0"/>
              <a:t>عيادات ومراكز إرشاد حكومية تتبع عدة اقسام الصحة النفسية وعلم النفس بالجامعات </a:t>
            </a:r>
            <a:r>
              <a:rPr lang="ar-SA" sz="2400" dirty="0" smtClean="0"/>
              <a:t>وبعضها يتبع وزارة التربية والتعليم ، </a:t>
            </a:r>
            <a:r>
              <a:rPr lang="ar-SA" sz="2400" dirty="0"/>
              <a:t>ووزارة الشوؤن الاجتماعية . </a:t>
            </a:r>
          </a:p>
          <a:p>
            <a:pPr algn="r"/>
            <a:endParaRPr lang="en-US" sz="2400" dirty="0"/>
          </a:p>
        </p:txBody>
      </p:sp>
    </p:spTree>
    <p:extLst>
      <p:ext uri="{BB962C8B-B14F-4D97-AF65-F5344CB8AC3E}">
        <p14:creationId xmlns:p14="http://schemas.microsoft.com/office/powerpoint/2010/main" val="3244969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0735" y="40341"/>
            <a:ext cx="3112555" cy="1411941"/>
          </a:xfrm>
        </p:spPr>
        <p:txBody>
          <a:bodyPr/>
          <a:lstStyle/>
          <a:p>
            <a:r>
              <a:rPr lang="ar-SA" dirty="0">
                <a:solidFill>
                  <a:schemeClr val="tx1"/>
                </a:solidFill>
              </a:rPr>
              <a:t>الاستبصار :</a:t>
            </a:r>
            <a:endParaRPr lang="en-US" dirty="0"/>
          </a:p>
        </p:txBody>
      </p:sp>
      <p:sp>
        <p:nvSpPr>
          <p:cNvPr id="7" name="TextBox 6"/>
          <p:cNvSpPr txBox="1"/>
          <p:nvPr/>
        </p:nvSpPr>
        <p:spPr>
          <a:xfrm>
            <a:off x="6498831" y="1476252"/>
            <a:ext cx="2303767" cy="584776"/>
          </a:xfrm>
          <a:prstGeom prst="rect">
            <a:avLst/>
          </a:prstGeom>
          <a:noFill/>
        </p:spPr>
        <p:txBody>
          <a:bodyPr wrap="none" rtlCol="0">
            <a:spAutoFit/>
          </a:bodyPr>
          <a:lstStyle/>
          <a:p>
            <a:r>
              <a:rPr lang="ar-SA" sz="3200" b="1" dirty="0" smtClean="0">
                <a:solidFill>
                  <a:schemeClr val="accent4">
                    <a:lumMod val="50000"/>
                  </a:schemeClr>
                </a:solidFill>
              </a:rPr>
              <a:t>فوائد الاستبصار :</a:t>
            </a:r>
            <a:endParaRPr lang="en-US" sz="3200" dirty="0"/>
          </a:p>
        </p:txBody>
      </p:sp>
      <p:graphicFrame>
        <p:nvGraphicFramePr>
          <p:cNvPr id="9" name="Diagram 8"/>
          <p:cNvGraphicFramePr/>
          <p:nvPr>
            <p:extLst>
              <p:ext uri="{D42A27DB-BD31-4B8C-83A1-F6EECF244321}">
                <p14:modId xmlns:p14="http://schemas.microsoft.com/office/powerpoint/2010/main" val="2681390077"/>
              </p:ext>
            </p:extLst>
          </p:nvPr>
        </p:nvGraphicFramePr>
        <p:xfrm>
          <a:off x="1737765" y="2186703"/>
          <a:ext cx="7096542" cy="45141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429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0388" y="0"/>
            <a:ext cx="1893612" cy="1411941"/>
          </a:xfrm>
        </p:spPr>
        <p:txBody>
          <a:bodyPr/>
          <a:lstStyle/>
          <a:p>
            <a:r>
              <a:rPr lang="ar-SA" dirty="0" smtClean="0"/>
              <a:t>التعلم : </a:t>
            </a:r>
            <a:endParaRPr lang="en-US" dirty="0"/>
          </a:p>
        </p:txBody>
      </p:sp>
      <p:pic>
        <p:nvPicPr>
          <p:cNvPr id="3" name="Picture 5" descr="C:\Users\HP\AppData\Local\Microsoft\Windows\Temporary Internet Files\Content.IE5\KCICU4ST\creative_idea[1].jpg"/>
          <p:cNvPicPr>
            <a:picLocks noChangeAspect="1" noChangeArrowheads="1"/>
          </p:cNvPicPr>
          <p:nvPr/>
        </p:nvPicPr>
        <p:blipFill>
          <a:blip r:embed="rId2" cstate="email">
            <a:extLst>
              <a:ext uri="{BEBA8EAE-BF5A-486C-A8C5-ECC9F3942E4B}">
                <a14:imgProps xmlns:a14="http://schemas.microsoft.com/office/drawing/2010/main">
                  <a14:imgLayer r:embed="rId3">
                    <a14:imgEffect>
                      <a14:colorTemperature colorTemp="88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545060" y="1576534"/>
            <a:ext cx="1182624" cy="118262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وسيلة شرح مستطيلة 4"/>
          <p:cNvSpPr/>
          <p:nvPr/>
        </p:nvSpPr>
        <p:spPr>
          <a:xfrm>
            <a:off x="2281836" y="1576534"/>
            <a:ext cx="6124032" cy="1183859"/>
          </a:xfrm>
          <a:prstGeom prst="wedgeRectCallout">
            <a:avLst>
              <a:gd name="adj1" fmla="val -57366"/>
              <a:gd name="adj2" fmla="val 4518"/>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404616" y="1803603"/>
            <a:ext cx="5917004" cy="1107996"/>
          </a:xfrm>
          <a:prstGeom prst="rect">
            <a:avLst/>
          </a:prstGeom>
          <a:noFill/>
        </p:spPr>
        <p:txBody>
          <a:bodyPr wrap="none" rtlCol="0">
            <a:spAutoFit/>
          </a:bodyPr>
          <a:lstStyle/>
          <a:p>
            <a:pPr algn="ctr"/>
            <a:r>
              <a:rPr lang="x-none" sz="2400" dirty="0"/>
              <a:t>عملية التعلم في الإرشاد النفسي </a:t>
            </a:r>
            <a:r>
              <a:rPr lang="x-none" sz="2400" b="1" dirty="0"/>
              <a:t>تحتاج إلى وقت  </a:t>
            </a:r>
            <a:r>
              <a:rPr lang="x-none" sz="2400" dirty="0"/>
              <a:t>لأنها اساساً </a:t>
            </a:r>
            <a:r>
              <a:rPr lang="x-none" sz="2400" dirty="0" smtClean="0"/>
              <a:t>عملية</a:t>
            </a:r>
            <a:endParaRPr lang="en-US" sz="2400" dirty="0" smtClean="0"/>
          </a:p>
          <a:p>
            <a:pPr algn="ctr"/>
            <a:r>
              <a:rPr lang="x-none" sz="2400" dirty="0" smtClean="0"/>
              <a:t> </a:t>
            </a:r>
            <a:r>
              <a:rPr lang="x-none" sz="2400" dirty="0"/>
              <a:t>تغييرالسلوك نتيجة للخبرة الممارسة </a:t>
            </a:r>
            <a:endParaRPr lang="en-US" sz="2400" dirty="0"/>
          </a:p>
          <a:p>
            <a:pPr algn="ctr"/>
            <a:endParaRPr lang="en-US" dirty="0"/>
          </a:p>
        </p:txBody>
      </p:sp>
      <p:sp>
        <p:nvSpPr>
          <p:cNvPr id="6" name="TextBox 5"/>
          <p:cNvSpPr txBox="1"/>
          <p:nvPr/>
        </p:nvSpPr>
        <p:spPr>
          <a:xfrm>
            <a:off x="6036076" y="2966677"/>
            <a:ext cx="2917235" cy="584776"/>
          </a:xfrm>
          <a:prstGeom prst="rect">
            <a:avLst/>
          </a:prstGeom>
          <a:noFill/>
        </p:spPr>
        <p:txBody>
          <a:bodyPr wrap="none" rtlCol="0">
            <a:spAutoFit/>
          </a:bodyPr>
          <a:lstStyle/>
          <a:p>
            <a:r>
              <a:rPr lang="ar-SA" sz="3200" b="1" dirty="0" smtClean="0">
                <a:solidFill>
                  <a:schemeClr val="accent4">
                    <a:lumMod val="50000"/>
                  </a:schemeClr>
                </a:solidFill>
              </a:rPr>
              <a:t>ماتتضمنه عمليه التعلم</a:t>
            </a:r>
            <a:endParaRPr lang="en-US" sz="3200" dirty="0"/>
          </a:p>
        </p:txBody>
      </p:sp>
      <p:sp>
        <p:nvSpPr>
          <p:cNvPr id="7" name="TextBox 6"/>
          <p:cNvSpPr txBox="1"/>
          <p:nvPr/>
        </p:nvSpPr>
        <p:spPr>
          <a:xfrm>
            <a:off x="284536" y="3539071"/>
            <a:ext cx="8759128" cy="830997"/>
          </a:xfrm>
          <a:prstGeom prst="rect">
            <a:avLst/>
          </a:prstGeom>
          <a:noFill/>
        </p:spPr>
        <p:txBody>
          <a:bodyPr wrap="none" rtlCol="0">
            <a:spAutoFit/>
          </a:bodyPr>
          <a:lstStyle/>
          <a:p>
            <a:pPr algn="r"/>
            <a:r>
              <a:rPr lang="x-none" sz="2400" dirty="0">
                <a:solidFill>
                  <a:schemeClr val="tx2"/>
                </a:solidFill>
              </a:rPr>
              <a:t>هو تهيئة خبرات و ممارسات شخصية و اجتماعية جديدة سليمة تتيح فرصة لتعلم و </a:t>
            </a:r>
            <a:r>
              <a:rPr lang="x-none" sz="2400">
                <a:solidFill>
                  <a:schemeClr val="tx2"/>
                </a:solidFill>
              </a:rPr>
              <a:t>اكتساب </a:t>
            </a:r>
            <a:endParaRPr lang="ar-SA" sz="2400" dirty="0">
              <a:solidFill>
                <a:schemeClr val="tx2"/>
              </a:solidFill>
            </a:endParaRPr>
          </a:p>
          <a:p>
            <a:pPr algn="r"/>
            <a:r>
              <a:rPr lang="x-none" sz="2400" smtClean="0">
                <a:solidFill>
                  <a:schemeClr val="tx2"/>
                </a:solidFill>
              </a:rPr>
              <a:t>مدركات </a:t>
            </a:r>
            <a:r>
              <a:rPr lang="ar-SA" sz="2400" dirty="0">
                <a:solidFill>
                  <a:schemeClr val="tx2"/>
                </a:solidFill>
              </a:rPr>
              <a:t>و</a:t>
            </a:r>
            <a:r>
              <a:rPr lang="x-none" sz="2400" smtClean="0">
                <a:solidFill>
                  <a:schemeClr val="tx2"/>
                </a:solidFill>
              </a:rPr>
              <a:t>انماط </a:t>
            </a:r>
            <a:r>
              <a:rPr lang="x-none" sz="2400" dirty="0">
                <a:solidFill>
                  <a:schemeClr val="tx2"/>
                </a:solidFill>
              </a:rPr>
              <a:t>سلوكية جديدة و تعلم ضبط الانفعالات و التوافق </a:t>
            </a:r>
            <a:r>
              <a:rPr lang="x-none" sz="2400">
                <a:solidFill>
                  <a:schemeClr val="tx2"/>
                </a:solidFill>
              </a:rPr>
              <a:t>النفسي </a:t>
            </a:r>
            <a:r>
              <a:rPr lang="x-none" sz="2400" smtClean="0">
                <a:solidFill>
                  <a:schemeClr val="tx2"/>
                </a:solidFill>
              </a:rPr>
              <a:t>السليم.</a:t>
            </a:r>
            <a:endParaRPr lang="en-US" sz="2400" dirty="0">
              <a:solidFill>
                <a:schemeClr val="tx2"/>
              </a:solidFill>
            </a:endParaRPr>
          </a:p>
        </p:txBody>
      </p:sp>
      <p:sp>
        <p:nvSpPr>
          <p:cNvPr id="8" name="TextBox 7"/>
          <p:cNvSpPr txBox="1"/>
          <p:nvPr/>
        </p:nvSpPr>
        <p:spPr>
          <a:xfrm>
            <a:off x="7245078" y="4447011"/>
            <a:ext cx="1786705" cy="584776"/>
          </a:xfrm>
          <a:prstGeom prst="rect">
            <a:avLst/>
          </a:prstGeom>
          <a:noFill/>
        </p:spPr>
        <p:txBody>
          <a:bodyPr wrap="none" rtlCol="0">
            <a:spAutoFit/>
          </a:bodyPr>
          <a:lstStyle/>
          <a:p>
            <a:r>
              <a:rPr lang="ar-SA" sz="3200" b="1" dirty="0">
                <a:solidFill>
                  <a:schemeClr val="accent4">
                    <a:lumMod val="50000"/>
                  </a:schemeClr>
                </a:solidFill>
              </a:rPr>
              <a:t>فائدة </a:t>
            </a:r>
            <a:r>
              <a:rPr lang="ar-SA" sz="3200" b="1" dirty="0" smtClean="0">
                <a:solidFill>
                  <a:schemeClr val="accent4">
                    <a:lumMod val="50000"/>
                  </a:schemeClr>
                </a:solidFill>
              </a:rPr>
              <a:t>التعلم :</a:t>
            </a:r>
            <a:endParaRPr lang="en-US" sz="3200" b="1" dirty="0">
              <a:solidFill>
                <a:schemeClr val="accent4">
                  <a:lumMod val="50000"/>
                </a:schemeClr>
              </a:solidFill>
            </a:endParaRPr>
          </a:p>
        </p:txBody>
      </p:sp>
      <p:sp>
        <p:nvSpPr>
          <p:cNvPr id="9" name="TextBox 8"/>
          <p:cNvSpPr txBox="1"/>
          <p:nvPr/>
        </p:nvSpPr>
        <p:spPr>
          <a:xfrm>
            <a:off x="-130120" y="5058894"/>
            <a:ext cx="9347431" cy="830997"/>
          </a:xfrm>
          <a:prstGeom prst="rect">
            <a:avLst/>
          </a:prstGeom>
          <a:noFill/>
        </p:spPr>
        <p:txBody>
          <a:bodyPr wrap="none" rtlCol="0">
            <a:spAutoFit/>
          </a:bodyPr>
          <a:lstStyle/>
          <a:p>
            <a:pPr algn="r"/>
            <a:r>
              <a:rPr lang="x-none" sz="2400" dirty="0">
                <a:solidFill>
                  <a:schemeClr val="tx2"/>
                </a:solidFill>
              </a:rPr>
              <a:t>تهيئة الخبرات المناسبة التي تتيح للعميل ان يتعلم مهارات توافقية كثيرة و يتعلم أيضاً حل مشكلاته </a:t>
            </a:r>
            <a:endParaRPr lang="ar-SA" sz="2400" dirty="0" smtClean="0">
              <a:solidFill>
                <a:schemeClr val="tx2"/>
              </a:solidFill>
            </a:endParaRPr>
          </a:p>
          <a:p>
            <a:pPr algn="r"/>
            <a:r>
              <a:rPr lang="x-none" sz="2400" dirty="0" smtClean="0">
                <a:solidFill>
                  <a:schemeClr val="tx2"/>
                </a:solidFill>
              </a:rPr>
              <a:t>بنفسه </a:t>
            </a:r>
            <a:r>
              <a:rPr lang="x-none" sz="2400">
                <a:solidFill>
                  <a:schemeClr val="tx2"/>
                </a:solidFill>
              </a:rPr>
              <a:t>. </a:t>
            </a:r>
            <a:endParaRPr lang="en-US" sz="2400" dirty="0">
              <a:solidFill>
                <a:schemeClr val="tx2"/>
              </a:solidFill>
            </a:endParaRPr>
          </a:p>
        </p:txBody>
      </p:sp>
    </p:spTree>
    <p:extLst>
      <p:ext uri="{BB962C8B-B14F-4D97-AF65-F5344CB8AC3E}">
        <p14:creationId xmlns:p14="http://schemas.microsoft.com/office/powerpoint/2010/main" val="509022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7770" y="-6795"/>
            <a:ext cx="4766230" cy="1411941"/>
          </a:xfrm>
        </p:spPr>
        <p:txBody>
          <a:bodyPr/>
          <a:lstStyle/>
          <a:p>
            <a:r>
              <a:rPr lang="ar-SA" dirty="0" smtClean="0"/>
              <a:t>تعديل وتغيرالسلوك :</a:t>
            </a:r>
            <a:endParaRPr lang="en-US" dirty="0"/>
          </a:p>
        </p:txBody>
      </p:sp>
      <p:sp>
        <p:nvSpPr>
          <p:cNvPr id="4" name="TextBox 3"/>
          <p:cNvSpPr txBox="1"/>
          <p:nvPr/>
        </p:nvSpPr>
        <p:spPr>
          <a:xfrm>
            <a:off x="-204922" y="1352138"/>
            <a:ext cx="9419630" cy="2185214"/>
          </a:xfrm>
          <a:prstGeom prst="rect">
            <a:avLst/>
          </a:prstGeom>
          <a:noFill/>
        </p:spPr>
        <p:txBody>
          <a:bodyPr wrap="none" rtlCol="0">
            <a:spAutoFit/>
          </a:bodyPr>
          <a:lstStyle/>
          <a:p>
            <a:pPr algn="r" rtl="1"/>
            <a:r>
              <a:rPr lang="ar-SA" sz="1600" dirty="0"/>
              <a:t/>
            </a:r>
            <a:br>
              <a:rPr lang="ar-SA" sz="1600" dirty="0"/>
            </a:br>
            <a:r>
              <a:rPr lang="ar-SA" sz="1600" dirty="0" smtClean="0"/>
              <a:t>* </a:t>
            </a:r>
            <a:r>
              <a:rPr lang="ar-SA" sz="2000" b="1" dirty="0" smtClean="0"/>
              <a:t>تعتبر </a:t>
            </a:r>
            <a:r>
              <a:rPr lang="ar-SA" sz="2000" b="1" dirty="0"/>
              <a:t>الاضطرابات النفسية تجميعات لعادات سلوكية خاطئة او غير متوافقة , متعلمة ومكتسبة , نتيجة </a:t>
            </a:r>
            <a:r>
              <a:rPr lang="ar-SA" sz="2000" b="1" dirty="0" smtClean="0"/>
              <a:t>للتعرض</a:t>
            </a:r>
          </a:p>
          <a:p>
            <a:pPr algn="r" rtl="1"/>
            <a:r>
              <a:rPr lang="ar-SA" sz="2000" b="1" dirty="0" smtClean="0"/>
              <a:t> المتكرر </a:t>
            </a:r>
            <a:r>
              <a:rPr lang="ar-SA" sz="2000" b="1" dirty="0"/>
              <a:t>للخبرات التي تؤدي اليها .</a:t>
            </a:r>
            <a:br>
              <a:rPr lang="ar-SA" sz="2000" b="1" dirty="0"/>
            </a:br>
            <a:r>
              <a:rPr lang="ar-SA" sz="2000" b="1" dirty="0" smtClean="0"/>
              <a:t>* </a:t>
            </a:r>
            <a:r>
              <a:rPr lang="ar-SA" sz="2000" b="1" dirty="0"/>
              <a:t>ولقد تطورت طرق الارشاد السلوكي وادت الى تيسير ضيط وتعديل وتغيير السلوك عن طريق محو تعلم السلوك </a:t>
            </a:r>
            <a:endParaRPr lang="ar-SA" sz="2000" b="1" dirty="0" smtClean="0"/>
          </a:p>
          <a:p>
            <a:pPr algn="r" rtl="1"/>
            <a:r>
              <a:rPr lang="ar-SA" sz="2000" b="1" dirty="0" smtClean="0"/>
              <a:t>الشاذ </a:t>
            </a:r>
            <a:r>
              <a:rPr lang="ar-SA" sz="2000" b="1" dirty="0"/>
              <a:t>او </a:t>
            </a:r>
            <a:r>
              <a:rPr lang="ar-SA" sz="2000" b="1" dirty="0" smtClean="0"/>
              <a:t>غير </a:t>
            </a:r>
            <a:r>
              <a:rPr lang="ar-SA" sz="2000" b="1" dirty="0"/>
              <a:t>التوافقي المطلوب التخلص منه .واعادة التعلم من جديد .</a:t>
            </a:r>
            <a:br>
              <a:rPr lang="ar-SA" sz="2000" b="1" dirty="0"/>
            </a:br>
            <a:r>
              <a:rPr lang="ar-SA" sz="2000" b="1" dirty="0" smtClean="0"/>
              <a:t>*واصبح </a:t>
            </a:r>
            <a:r>
              <a:rPr lang="ar-SA" sz="2000" b="1" dirty="0"/>
              <a:t>المرشد يستطيع استخدام طرق التعلم ومحو التعلم واجراءاتها المعروفة </a:t>
            </a:r>
            <a:endParaRPr lang="ar-SA" sz="2000" b="1" dirty="0" smtClean="0"/>
          </a:p>
          <a:p>
            <a:pPr algn="r" rtl="1"/>
            <a:r>
              <a:rPr lang="ar-SA" sz="2000" b="1" dirty="0" smtClean="0"/>
              <a:t>مثل </a:t>
            </a:r>
            <a:r>
              <a:rPr lang="ar-SA" sz="2000" b="1" dirty="0"/>
              <a:t>: </a:t>
            </a:r>
            <a:r>
              <a:rPr lang="ar-SA" sz="2000" b="1" dirty="0" smtClean="0"/>
              <a:t>التعزيز والانطفاء والاشراط</a:t>
            </a:r>
            <a:endParaRPr lang="en-US" sz="2000" b="1" dirty="0"/>
          </a:p>
        </p:txBody>
      </p:sp>
      <p:sp>
        <p:nvSpPr>
          <p:cNvPr id="5" name="Rectangle 4"/>
          <p:cNvSpPr/>
          <p:nvPr/>
        </p:nvSpPr>
        <p:spPr>
          <a:xfrm>
            <a:off x="4536692" y="3587379"/>
            <a:ext cx="4572000" cy="3354765"/>
          </a:xfrm>
          <a:prstGeom prst="rect">
            <a:avLst/>
          </a:prstGeom>
        </p:spPr>
        <p:txBody>
          <a:bodyPr>
            <a:spAutoFit/>
          </a:bodyPr>
          <a:lstStyle/>
          <a:p>
            <a:pPr algn="r" rtl="1"/>
            <a:r>
              <a:rPr lang="ar-SA" sz="2400" b="1" u="sng" dirty="0">
                <a:solidFill>
                  <a:schemeClr val="accent4">
                    <a:lumMod val="50000"/>
                  </a:schemeClr>
                </a:solidFill>
              </a:rPr>
              <a:t>عملية تعديل وتغيير السلوك :</a:t>
            </a:r>
          </a:p>
          <a:p>
            <a:pPr marL="342900" indent="-342900" algn="r" rtl="1">
              <a:buFont typeface="Arial" panose="020B0604020202020204" pitchFamily="34" charset="0"/>
              <a:buChar char="•"/>
            </a:pPr>
            <a:r>
              <a:rPr lang="ar-SA" sz="2000" dirty="0">
                <a:solidFill>
                  <a:schemeClr val="tx2"/>
                </a:solidFill>
              </a:rPr>
              <a:t>تحديد السلوك المطلوب تعديله او تغييره </a:t>
            </a:r>
          </a:p>
          <a:p>
            <a:pPr marL="342900" indent="-342900" algn="r" rtl="1">
              <a:buFont typeface="Arial" panose="020B0604020202020204" pitchFamily="34" charset="0"/>
              <a:buChar char="•"/>
            </a:pPr>
            <a:r>
              <a:rPr lang="ar-SA" sz="2000" dirty="0">
                <a:solidFill>
                  <a:schemeClr val="tx2"/>
                </a:solidFill>
              </a:rPr>
              <a:t>تحديد الظروف التي يحدث فيها السلوك المضطرب </a:t>
            </a:r>
          </a:p>
          <a:p>
            <a:pPr marL="342900" indent="-342900" algn="r" rtl="1">
              <a:buFont typeface="Arial" panose="020B0604020202020204" pitchFamily="34" charset="0"/>
              <a:buChar char="•"/>
            </a:pPr>
            <a:r>
              <a:rPr lang="ar-SA" sz="2000" dirty="0">
                <a:solidFill>
                  <a:schemeClr val="tx2"/>
                </a:solidFill>
              </a:rPr>
              <a:t>تحديد العوامل المسئولة عن استمرار السلوك المضطرب </a:t>
            </a:r>
          </a:p>
          <a:p>
            <a:pPr marL="342900" indent="-342900" algn="r" rtl="1">
              <a:buFont typeface="Arial" panose="020B0604020202020204" pitchFamily="34" charset="0"/>
              <a:buChar char="•"/>
            </a:pPr>
            <a:r>
              <a:rPr lang="ar-SA" sz="2000" dirty="0">
                <a:solidFill>
                  <a:schemeClr val="tx2"/>
                </a:solidFill>
              </a:rPr>
              <a:t>اختيار الظروف التي يمكن تعديلها او تغييرها </a:t>
            </a:r>
          </a:p>
          <a:p>
            <a:pPr marL="342900" indent="-342900" algn="r" rtl="1">
              <a:buFont typeface="Arial" panose="020B0604020202020204" pitchFamily="34" charset="0"/>
              <a:buChar char="•"/>
            </a:pPr>
            <a:r>
              <a:rPr lang="ar-SA" sz="2000" dirty="0">
                <a:solidFill>
                  <a:schemeClr val="tx2"/>
                </a:solidFill>
              </a:rPr>
              <a:t>إعداد جدول </a:t>
            </a:r>
            <a:r>
              <a:rPr lang="ar-SA" sz="2000" dirty="0" err="1">
                <a:solidFill>
                  <a:schemeClr val="tx2"/>
                </a:solidFill>
              </a:rPr>
              <a:t>لاعادة</a:t>
            </a:r>
            <a:r>
              <a:rPr lang="ar-SA" sz="2000" dirty="0">
                <a:solidFill>
                  <a:schemeClr val="tx2"/>
                </a:solidFill>
              </a:rPr>
              <a:t> التعلم والتدريب </a:t>
            </a:r>
          </a:p>
          <a:p>
            <a:pPr marL="342900" indent="-342900" algn="r" rtl="1">
              <a:buFont typeface="Arial" panose="020B0604020202020204" pitchFamily="34" charset="0"/>
              <a:buChar char="•"/>
            </a:pPr>
            <a:r>
              <a:rPr lang="ar-SA" sz="2000" dirty="0">
                <a:solidFill>
                  <a:schemeClr val="tx2"/>
                </a:solidFill>
              </a:rPr>
              <a:t>تعديل الظروف السابقة للسلوك المضطرب </a:t>
            </a:r>
          </a:p>
          <a:p>
            <a:pPr marL="342900" indent="-342900" algn="r" rtl="1">
              <a:buFont typeface="Arial" panose="020B0604020202020204" pitchFamily="34" charset="0"/>
              <a:buChar char="•"/>
            </a:pPr>
            <a:r>
              <a:rPr lang="ar-SA" sz="2000" dirty="0">
                <a:solidFill>
                  <a:schemeClr val="tx2"/>
                </a:solidFill>
              </a:rPr>
              <a:t>تعديل الظروف البيئية </a:t>
            </a:r>
          </a:p>
          <a:p>
            <a:pPr marL="342900" indent="-342900" algn="r" rtl="1">
              <a:buFont typeface="Arial" panose="020B0604020202020204" pitchFamily="34" charset="0"/>
              <a:buChar char="•"/>
            </a:pPr>
            <a:r>
              <a:rPr lang="ar-SA" sz="2000" dirty="0">
                <a:solidFill>
                  <a:schemeClr val="tx2"/>
                </a:solidFill>
              </a:rPr>
              <a:t>تنتهي العملية </a:t>
            </a:r>
          </a:p>
        </p:txBody>
      </p:sp>
      <p:sp>
        <p:nvSpPr>
          <p:cNvPr id="6" name="Rectangle 5"/>
          <p:cNvSpPr/>
          <p:nvPr/>
        </p:nvSpPr>
        <p:spPr>
          <a:xfrm>
            <a:off x="-70409" y="3544453"/>
            <a:ext cx="4572000" cy="1692771"/>
          </a:xfrm>
          <a:prstGeom prst="rect">
            <a:avLst/>
          </a:prstGeom>
        </p:spPr>
        <p:txBody>
          <a:bodyPr>
            <a:spAutoFit/>
          </a:bodyPr>
          <a:lstStyle/>
          <a:p>
            <a:pPr algn="r" rtl="1"/>
            <a:r>
              <a:rPr lang="ar-SA" sz="2400" b="1" u="sng" dirty="0">
                <a:solidFill>
                  <a:schemeClr val="accent4">
                    <a:lumMod val="50000"/>
                  </a:schemeClr>
                </a:solidFill>
              </a:rPr>
              <a:t>تعديل مفهوم الذات لدى </a:t>
            </a:r>
            <a:r>
              <a:rPr lang="ar-SA" sz="2400" b="1" u="sng" dirty="0" smtClean="0">
                <a:solidFill>
                  <a:schemeClr val="accent4">
                    <a:lumMod val="50000"/>
                  </a:schemeClr>
                </a:solidFill>
              </a:rPr>
              <a:t>العميل:  </a:t>
            </a:r>
            <a:endParaRPr lang="ar-SA" sz="2400" b="1" u="sng" dirty="0">
              <a:solidFill>
                <a:schemeClr val="accent4">
                  <a:lumMod val="50000"/>
                </a:schemeClr>
              </a:solidFill>
            </a:endParaRPr>
          </a:p>
          <a:p>
            <a:pPr marL="342900" indent="-342900" algn="r" rtl="1">
              <a:buFont typeface="Arial" panose="020B0604020202020204" pitchFamily="34" charset="0"/>
              <a:buChar char="•"/>
            </a:pPr>
            <a:r>
              <a:rPr lang="ar-SA" sz="2000" dirty="0">
                <a:solidFill>
                  <a:schemeClr val="tx2"/>
                </a:solidFill>
              </a:rPr>
              <a:t>تعديل وتغيير الانفعالات غير السوية </a:t>
            </a:r>
          </a:p>
          <a:p>
            <a:pPr marL="342900" indent="-342900" algn="r" rtl="1">
              <a:buFont typeface="Arial" panose="020B0604020202020204" pitchFamily="34" charset="0"/>
              <a:buChar char="•"/>
            </a:pPr>
            <a:r>
              <a:rPr lang="ar-SA" sz="2000" dirty="0">
                <a:solidFill>
                  <a:schemeClr val="tx2"/>
                </a:solidFill>
              </a:rPr>
              <a:t>تعديل وتغيير نواحي النشاط العقلي المعرفي مثل بعض أفكار العميل ومعتقداته عن سلوكه وعن الاخرين .</a:t>
            </a:r>
          </a:p>
        </p:txBody>
      </p:sp>
    </p:spTree>
    <p:extLst>
      <p:ext uri="{BB962C8B-B14F-4D97-AF65-F5344CB8AC3E}">
        <p14:creationId xmlns:p14="http://schemas.microsoft.com/office/powerpoint/2010/main" val="622481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722" y="0"/>
            <a:ext cx="6193354" cy="1411941"/>
          </a:xfrm>
        </p:spPr>
        <p:txBody>
          <a:bodyPr/>
          <a:lstStyle/>
          <a:p>
            <a:r>
              <a:rPr lang="ar-SA" dirty="0" smtClean="0"/>
              <a:t>النمو وتغير الشخصية :</a:t>
            </a:r>
            <a:endParaRPr lang="en-US" dirty="0"/>
          </a:p>
        </p:txBody>
      </p:sp>
      <p:sp>
        <p:nvSpPr>
          <p:cNvPr id="3" name="Rectangle 2"/>
          <p:cNvSpPr/>
          <p:nvPr/>
        </p:nvSpPr>
        <p:spPr>
          <a:xfrm>
            <a:off x="397564" y="2499347"/>
            <a:ext cx="8600660" cy="3354765"/>
          </a:xfrm>
          <a:prstGeom prst="rect">
            <a:avLst/>
          </a:prstGeom>
        </p:spPr>
        <p:txBody>
          <a:bodyPr wrap="square">
            <a:spAutoFit/>
          </a:bodyPr>
          <a:lstStyle/>
          <a:p>
            <a:pPr algn="r" rtl="1"/>
            <a:r>
              <a:rPr lang="ar-SA" sz="2400" b="1" u="sng" dirty="0">
                <a:solidFill>
                  <a:schemeClr val="accent4">
                    <a:lumMod val="50000"/>
                  </a:schemeClr>
                </a:solidFill>
              </a:rPr>
              <a:t>النمو :</a:t>
            </a:r>
          </a:p>
          <a:p>
            <a:pPr algn="r" rtl="1"/>
            <a:r>
              <a:rPr lang="ar-SA" sz="2000" dirty="0">
                <a:solidFill>
                  <a:schemeClr val="tx2"/>
                </a:solidFill>
              </a:rPr>
              <a:t>ان اكبر هدف لعملية الارشاد يجب ان يكون تسهيل النمو النفسي العادي للعميل . ويقصد بالنمو النفسي هنا النمو العقلي والانفعالي والاجتماعي للعميل .</a:t>
            </a:r>
          </a:p>
          <a:p>
            <a:pPr algn="r" rtl="1"/>
            <a:r>
              <a:rPr lang="ar-SA" sz="2000" dirty="0">
                <a:solidFill>
                  <a:schemeClr val="tx2"/>
                </a:solidFill>
              </a:rPr>
              <a:t>وتحسين العوامل التي تؤثر فيه والتغلب على العوامل التي تعوقه </a:t>
            </a:r>
            <a:r>
              <a:rPr lang="ar-SA" sz="2000" dirty="0" smtClean="0">
                <a:solidFill>
                  <a:schemeClr val="tx2"/>
                </a:solidFill>
              </a:rPr>
              <a:t>.</a:t>
            </a:r>
          </a:p>
          <a:p>
            <a:pPr algn="r" rtl="1"/>
            <a:endParaRPr lang="ar-SA" sz="2000" dirty="0">
              <a:solidFill>
                <a:schemeClr val="tx2"/>
              </a:solidFill>
            </a:endParaRPr>
          </a:p>
          <a:p>
            <a:pPr algn="r" rtl="1"/>
            <a:r>
              <a:rPr lang="ar-SA" sz="2400" b="1" u="sng" dirty="0">
                <a:solidFill>
                  <a:schemeClr val="accent4">
                    <a:lumMod val="50000"/>
                  </a:schemeClr>
                </a:solidFill>
              </a:rPr>
              <a:t>تغيير الشخصية :</a:t>
            </a:r>
          </a:p>
          <a:p>
            <a:pPr algn="r" rtl="1">
              <a:buFontTx/>
              <a:buChar char="-"/>
            </a:pPr>
            <a:r>
              <a:rPr lang="ar-SA" sz="2000" dirty="0">
                <a:solidFill>
                  <a:schemeClr val="tx2"/>
                </a:solidFill>
              </a:rPr>
              <a:t>يحدث التغيير في البناء الوظيفي للشخصية </a:t>
            </a:r>
            <a:r>
              <a:rPr lang="ar-SA" sz="2000" dirty="0" smtClean="0">
                <a:solidFill>
                  <a:schemeClr val="tx2"/>
                </a:solidFill>
              </a:rPr>
              <a:t>(العقلية, الانفعالية, الاجتماعية)</a:t>
            </a:r>
            <a:endParaRPr lang="ar-SA" sz="2000" dirty="0">
              <a:solidFill>
                <a:schemeClr val="tx2"/>
              </a:solidFill>
            </a:endParaRPr>
          </a:p>
          <a:p>
            <a:pPr algn="r" rtl="1">
              <a:buFontTx/>
              <a:buChar char="-"/>
            </a:pPr>
            <a:r>
              <a:rPr lang="ar-SA" sz="2000" dirty="0">
                <a:solidFill>
                  <a:schemeClr val="tx2"/>
                </a:solidFill>
              </a:rPr>
              <a:t>ومن ناحية البناء الدينامي للشخصية </a:t>
            </a:r>
            <a:r>
              <a:rPr lang="ar-SA" sz="2000" dirty="0" smtClean="0">
                <a:solidFill>
                  <a:schemeClr val="tx2"/>
                </a:solidFill>
              </a:rPr>
              <a:t>(الأنا, الأنا الأعلى, الهو)</a:t>
            </a:r>
            <a:endParaRPr lang="ar-SA" sz="2000" dirty="0" smtClean="0">
              <a:solidFill>
                <a:schemeClr val="tx2"/>
              </a:solidFill>
            </a:endParaRPr>
          </a:p>
          <a:p>
            <a:pPr algn="r" rtl="1"/>
            <a:endParaRPr lang="ar-SA" sz="2000" dirty="0" smtClean="0">
              <a:solidFill>
                <a:schemeClr val="tx2"/>
              </a:solidFill>
            </a:endParaRPr>
          </a:p>
          <a:p>
            <a:pPr algn="r" rtl="1"/>
            <a:r>
              <a:rPr lang="ar-SA" sz="2400" b="1" u="sng" dirty="0" smtClean="0">
                <a:solidFill>
                  <a:schemeClr val="accent4">
                    <a:lumMod val="50000"/>
                  </a:schemeClr>
                </a:solidFill>
              </a:rPr>
              <a:t>ويلاحظ</a:t>
            </a:r>
            <a:r>
              <a:rPr lang="ar-SA" b="1" dirty="0" smtClean="0"/>
              <a:t> </a:t>
            </a:r>
            <a:r>
              <a:rPr lang="ar-SA" sz="2000" dirty="0">
                <a:solidFill>
                  <a:schemeClr val="tx2"/>
                </a:solidFill>
              </a:rPr>
              <a:t>ان تغيير شخصية العميل امر جد خطير يحتاج الى خبرة .</a:t>
            </a:r>
          </a:p>
        </p:txBody>
      </p:sp>
      <p:sp>
        <p:nvSpPr>
          <p:cNvPr id="4" name="Rectangle 3"/>
          <p:cNvSpPr/>
          <p:nvPr/>
        </p:nvSpPr>
        <p:spPr>
          <a:xfrm>
            <a:off x="662609" y="1676560"/>
            <a:ext cx="8335615" cy="707886"/>
          </a:xfrm>
          <a:prstGeom prst="rect">
            <a:avLst/>
          </a:prstGeom>
        </p:spPr>
        <p:txBody>
          <a:bodyPr wrap="square">
            <a:spAutoFit/>
          </a:bodyPr>
          <a:lstStyle/>
          <a:p>
            <a:pPr algn="r" rtl="1"/>
            <a:r>
              <a:rPr lang="ar-SA" sz="2000" b="1" dirty="0" smtClean="0"/>
              <a:t>* ان </a:t>
            </a:r>
            <a:r>
              <a:rPr lang="ar-SA" sz="2000" b="1" dirty="0"/>
              <a:t>النمو النفسي نحو النضج وتغيير شخصية العميل نحو التكامل والاستقلال اجراء يجب ان يكون من اهم معالم عملية الارشاد النفسي .</a:t>
            </a:r>
          </a:p>
        </p:txBody>
      </p:sp>
    </p:spTree>
    <p:extLst>
      <p:ext uri="{BB962C8B-B14F-4D97-AF65-F5344CB8AC3E}">
        <p14:creationId xmlns:p14="http://schemas.microsoft.com/office/powerpoint/2010/main" val="1536889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9164" y="87586"/>
            <a:ext cx="4747609" cy="1411941"/>
          </a:xfrm>
        </p:spPr>
        <p:txBody>
          <a:bodyPr/>
          <a:lstStyle/>
          <a:p>
            <a:r>
              <a:rPr lang="ar-SA" dirty="0" smtClean="0"/>
              <a:t>اتخاذ القرارات :</a:t>
            </a:r>
            <a:endParaRPr lang="en-US" dirty="0"/>
          </a:p>
        </p:txBody>
      </p:sp>
      <p:sp>
        <p:nvSpPr>
          <p:cNvPr id="4" name="Rectangle 3"/>
          <p:cNvSpPr/>
          <p:nvPr/>
        </p:nvSpPr>
        <p:spPr>
          <a:xfrm>
            <a:off x="4260575" y="1999926"/>
            <a:ext cx="4572000" cy="1692771"/>
          </a:xfrm>
          <a:prstGeom prst="rect">
            <a:avLst/>
          </a:prstGeom>
        </p:spPr>
        <p:txBody>
          <a:bodyPr>
            <a:spAutoFit/>
          </a:bodyPr>
          <a:lstStyle/>
          <a:p>
            <a:pPr algn="r" rtl="1"/>
            <a:r>
              <a:rPr lang="ar-SA" sz="2400" b="1" u="sng" dirty="0">
                <a:solidFill>
                  <a:schemeClr val="accent4">
                    <a:lumMod val="50000"/>
                  </a:schemeClr>
                </a:solidFill>
              </a:rPr>
              <a:t>أهمية اتخاذ القرارات:</a:t>
            </a:r>
          </a:p>
          <a:p>
            <a:pPr algn="r" rtl="1"/>
            <a:r>
              <a:rPr lang="ar-SA" sz="2000" dirty="0">
                <a:solidFill>
                  <a:schemeClr val="tx2"/>
                </a:solidFill>
              </a:rPr>
              <a:t>1/يمر في حياته بصفة عامة</a:t>
            </a:r>
            <a:r>
              <a:rPr lang="ar-SA" sz="2000" dirty="0" smtClean="0">
                <a:solidFill>
                  <a:schemeClr val="tx2"/>
                </a:solidFill>
              </a:rPr>
              <a:t>.(زواج, مهنة, التعليم)</a:t>
            </a:r>
            <a:endParaRPr lang="ar-SA" sz="2000" dirty="0">
              <a:solidFill>
                <a:schemeClr val="tx2"/>
              </a:solidFill>
            </a:endParaRPr>
          </a:p>
          <a:p>
            <a:pPr algn="r" rtl="1"/>
            <a:r>
              <a:rPr lang="ar-SA" sz="2000" dirty="0">
                <a:solidFill>
                  <a:schemeClr val="tx2"/>
                </a:solidFill>
              </a:rPr>
              <a:t>2/فترات انتقال حرجة</a:t>
            </a:r>
            <a:r>
              <a:rPr lang="ar-SA" sz="2000" dirty="0" smtClean="0">
                <a:solidFill>
                  <a:schemeClr val="tx2"/>
                </a:solidFill>
              </a:rPr>
              <a:t>.(الثانوية والجامعة)</a:t>
            </a:r>
            <a:endParaRPr lang="ar-SA" sz="2000" dirty="0">
              <a:solidFill>
                <a:schemeClr val="tx2"/>
              </a:solidFill>
            </a:endParaRPr>
          </a:p>
          <a:p>
            <a:pPr algn="r" rtl="1"/>
            <a:r>
              <a:rPr lang="ar-SA" sz="2000" dirty="0">
                <a:solidFill>
                  <a:schemeClr val="tx2"/>
                </a:solidFill>
              </a:rPr>
              <a:t>3/مساعدة في عملية اتخاذ القرارات </a:t>
            </a:r>
            <a:r>
              <a:rPr lang="ar-SA" sz="2000" dirty="0" smtClean="0">
                <a:solidFill>
                  <a:schemeClr val="tx2"/>
                </a:solidFill>
              </a:rPr>
              <a:t>. (صراع الاقبال والإحجام).</a:t>
            </a:r>
            <a:endParaRPr lang="ar-SA" sz="2000" dirty="0">
              <a:solidFill>
                <a:schemeClr val="tx2"/>
              </a:solidFill>
            </a:endParaRPr>
          </a:p>
        </p:txBody>
      </p:sp>
      <p:sp>
        <p:nvSpPr>
          <p:cNvPr id="5" name="Rectangle 4"/>
          <p:cNvSpPr/>
          <p:nvPr/>
        </p:nvSpPr>
        <p:spPr>
          <a:xfrm>
            <a:off x="318053" y="3745829"/>
            <a:ext cx="8613912" cy="1046440"/>
          </a:xfrm>
          <a:prstGeom prst="rect">
            <a:avLst/>
          </a:prstGeom>
        </p:spPr>
        <p:txBody>
          <a:bodyPr wrap="square">
            <a:spAutoFit/>
          </a:bodyPr>
          <a:lstStyle/>
          <a:p>
            <a:pPr algn="r" rtl="1"/>
            <a:r>
              <a:rPr lang="ar-SA" sz="2400" b="1" u="sng" dirty="0">
                <a:solidFill>
                  <a:schemeClr val="accent4">
                    <a:lumMod val="50000"/>
                  </a:schemeClr>
                </a:solidFill>
              </a:rPr>
              <a:t>ويضاف إلى ذلك</a:t>
            </a:r>
            <a:r>
              <a:rPr lang="ar-SA" dirty="0"/>
              <a:t>: </a:t>
            </a:r>
            <a:r>
              <a:rPr lang="ar-SA" sz="2000" dirty="0">
                <a:solidFill>
                  <a:schemeClr val="tx2"/>
                </a:solidFill>
              </a:rPr>
              <a:t>أن من القرارات </a:t>
            </a:r>
            <a:r>
              <a:rPr lang="ar-SA" sz="2000" dirty="0" smtClean="0">
                <a:solidFill>
                  <a:schemeClr val="tx2"/>
                </a:solidFill>
              </a:rPr>
              <a:t>ما يجب </a:t>
            </a:r>
            <a:r>
              <a:rPr lang="ar-SA" sz="2000" dirty="0">
                <a:solidFill>
                  <a:schemeClr val="tx2"/>
                </a:solidFill>
              </a:rPr>
              <a:t>أن يكون سريعاً ومنها </a:t>
            </a:r>
            <a:r>
              <a:rPr lang="ar-SA" sz="2000" dirty="0" smtClean="0">
                <a:solidFill>
                  <a:schemeClr val="tx2"/>
                </a:solidFill>
              </a:rPr>
              <a:t>ما يتورط </a:t>
            </a:r>
            <a:r>
              <a:rPr lang="ar-SA" sz="2000" dirty="0">
                <a:solidFill>
                  <a:schemeClr val="tx2"/>
                </a:solidFill>
              </a:rPr>
              <a:t>فيه الفرد متسرعاً. </a:t>
            </a:r>
          </a:p>
          <a:p>
            <a:pPr algn="r" rtl="1"/>
            <a:r>
              <a:rPr lang="ar-SA" sz="2000" dirty="0">
                <a:solidFill>
                  <a:schemeClr val="tx2"/>
                </a:solidFill>
              </a:rPr>
              <a:t>ومنها </a:t>
            </a:r>
            <a:r>
              <a:rPr lang="ar-SA" sz="2000" dirty="0" smtClean="0">
                <a:solidFill>
                  <a:schemeClr val="tx2"/>
                </a:solidFill>
              </a:rPr>
              <a:t>ما يكون </a:t>
            </a:r>
            <a:r>
              <a:rPr lang="ar-SA" sz="2000" dirty="0" err="1">
                <a:solidFill>
                  <a:schemeClr val="tx2"/>
                </a:solidFill>
              </a:rPr>
              <a:t>موفقآ</a:t>
            </a:r>
            <a:r>
              <a:rPr lang="ar-SA" sz="2000" dirty="0">
                <a:solidFill>
                  <a:schemeClr val="tx2"/>
                </a:solidFill>
              </a:rPr>
              <a:t> </a:t>
            </a:r>
            <a:r>
              <a:rPr lang="ar-SA" sz="2000" dirty="0" err="1">
                <a:solidFill>
                  <a:schemeClr val="tx2"/>
                </a:solidFill>
              </a:rPr>
              <a:t>وناجحآ</a:t>
            </a:r>
            <a:r>
              <a:rPr lang="ar-SA" sz="2000" dirty="0">
                <a:solidFill>
                  <a:schemeClr val="tx2"/>
                </a:solidFill>
              </a:rPr>
              <a:t> ومنها يكون خاطئاً ومنها ما يؤدي إلى الشعور بالذنب والندم </a:t>
            </a:r>
          </a:p>
          <a:p>
            <a:pPr algn="r" rtl="1"/>
            <a:r>
              <a:rPr lang="ar-SA" dirty="0" smtClean="0"/>
              <a:t>.</a:t>
            </a:r>
            <a:r>
              <a:rPr lang="ar-SA" dirty="0"/>
              <a:t> </a:t>
            </a:r>
            <a:endParaRPr lang="ar-SA" dirty="0">
              <a:effectLst/>
            </a:endParaRPr>
          </a:p>
        </p:txBody>
      </p:sp>
      <p:sp>
        <p:nvSpPr>
          <p:cNvPr id="6" name="Rectangle 5"/>
          <p:cNvSpPr/>
          <p:nvPr/>
        </p:nvSpPr>
        <p:spPr>
          <a:xfrm>
            <a:off x="318053" y="4994918"/>
            <a:ext cx="8613912" cy="707886"/>
          </a:xfrm>
          <a:prstGeom prst="rect">
            <a:avLst/>
          </a:prstGeom>
        </p:spPr>
        <p:txBody>
          <a:bodyPr wrap="square">
            <a:spAutoFit/>
          </a:bodyPr>
          <a:lstStyle/>
          <a:p>
            <a:pPr algn="r" rtl="1"/>
            <a:r>
              <a:rPr lang="ar-SA" sz="2000" b="1" dirty="0" smtClean="0"/>
              <a:t>* عملية </a:t>
            </a:r>
            <a:r>
              <a:rPr lang="ar-SA" sz="2000" b="1" dirty="0"/>
              <a:t>اﻹرشاد كعملية تعلم ذكرنا أنه يجب تعليم مهارة اتخاذ القرارات ومساعدته في اتخاذ القرارات التي تعثر في اتخاذها أو أخطأ فيها بحيث يستطيع القيام بذلك </a:t>
            </a:r>
            <a:r>
              <a:rPr lang="ar-SA" sz="2000" b="1" dirty="0" err="1"/>
              <a:t>مستقلآ</a:t>
            </a:r>
            <a:r>
              <a:rPr lang="ar-SA" sz="2000" b="1" dirty="0"/>
              <a:t> </a:t>
            </a:r>
            <a:r>
              <a:rPr lang="ar-SA" sz="2000" b="1" dirty="0" err="1" smtClean="0"/>
              <a:t>ومستقبلآ</a:t>
            </a:r>
            <a:r>
              <a:rPr lang="ar-SA" sz="2000" b="1" dirty="0" smtClean="0"/>
              <a:t>.</a:t>
            </a:r>
            <a:endParaRPr lang="en-US" sz="2000" b="1" dirty="0"/>
          </a:p>
        </p:txBody>
      </p:sp>
    </p:spTree>
    <p:extLst>
      <p:ext uri="{BB962C8B-B14F-4D97-AF65-F5344CB8AC3E}">
        <p14:creationId xmlns:p14="http://schemas.microsoft.com/office/powerpoint/2010/main" val="483389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6561" y="40341"/>
            <a:ext cx="4080515" cy="1411941"/>
          </a:xfrm>
        </p:spPr>
        <p:txBody>
          <a:bodyPr/>
          <a:lstStyle/>
          <a:p>
            <a:r>
              <a:rPr lang="ar-SA" dirty="0" smtClean="0"/>
              <a:t>حل المشكلات :</a:t>
            </a:r>
            <a:endParaRPr lang="en-US" dirty="0"/>
          </a:p>
        </p:txBody>
      </p:sp>
      <p:sp>
        <p:nvSpPr>
          <p:cNvPr id="3" name="TextBox 2"/>
          <p:cNvSpPr txBox="1"/>
          <p:nvPr/>
        </p:nvSpPr>
        <p:spPr>
          <a:xfrm>
            <a:off x="1074529" y="1495474"/>
            <a:ext cx="7843148" cy="1323439"/>
          </a:xfrm>
          <a:prstGeom prst="rect">
            <a:avLst/>
          </a:prstGeom>
          <a:noFill/>
        </p:spPr>
        <p:txBody>
          <a:bodyPr wrap="square" rtlCol="0">
            <a:spAutoFit/>
          </a:bodyPr>
          <a:lstStyle/>
          <a:p>
            <a:pPr algn="r" rtl="1"/>
            <a:r>
              <a:rPr lang="ar-SA" sz="2000" dirty="0"/>
              <a:t>*اهم اهداف عملية الارشاد حل مشكلات العميل .</a:t>
            </a:r>
          </a:p>
          <a:p>
            <a:pPr algn="r" rtl="1"/>
            <a:r>
              <a:rPr lang="ar-SA" sz="2000" dirty="0"/>
              <a:t>*بعض العملاء يتصور ان </a:t>
            </a:r>
            <a:r>
              <a:rPr lang="ar-SA" sz="2000" dirty="0" smtClean="0"/>
              <a:t>مشكلاتهم حلها </a:t>
            </a:r>
            <a:r>
              <a:rPr lang="ar-SA" sz="2000" dirty="0"/>
              <a:t>عسير ويجب ان يعمل </a:t>
            </a:r>
            <a:r>
              <a:rPr lang="ar-SA" sz="2000" dirty="0" smtClean="0"/>
              <a:t>المرشد </a:t>
            </a:r>
            <a:r>
              <a:rPr lang="ar-SA" sz="2000" dirty="0"/>
              <a:t>على تشجيعهم ومساعدتهم لبذل الجهود لحلها .</a:t>
            </a:r>
          </a:p>
          <a:p>
            <a:pPr algn="r" rtl="1"/>
            <a:r>
              <a:rPr lang="ar-SA" sz="2000" dirty="0"/>
              <a:t>*عملية الارشاد تهدف الى تعليم العميل </a:t>
            </a:r>
            <a:r>
              <a:rPr lang="ar-SA" sz="2000" dirty="0" smtClean="0"/>
              <a:t>كيف يحل </a:t>
            </a:r>
            <a:r>
              <a:rPr lang="ar-SA" sz="2000" dirty="0"/>
              <a:t>ماقد يطرا </a:t>
            </a:r>
            <a:r>
              <a:rPr lang="ar-SA" sz="2000" dirty="0" smtClean="0"/>
              <a:t>عليه </a:t>
            </a:r>
            <a:r>
              <a:rPr lang="ar-SA" sz="2000" dirty="0"/>
              <a:t>من مشكلات مستقبلا .</a:t>
            </a:r>
            <a:endParaRPr lang="en-US" sz="2000" dirty="0"/>
          </a:p>
        </p:txBody>
      </p:sp>
      <p:pic>
        <p:nvPicPr>
          <p:cNvPr id="4" name="Picture 5" descr="C:\Users\HP\AppData\Local\Microsoft\Windows\Temporary Internet Files\Content.IE5\KCICU4ST\creative_idea[1].jpg"/>
          <p:cNvPicPr>
            <a:picLocks noChangeAspect="1" noChangeArrowheads="1"/>
          </p:cNvPicPr>
          <p:nvPr/>
        </p:nvPicPr>
        <p:blipFill>
          <a:blip r:embed="rId2" cstate="email">
            <a:extLst>
              <a:ext uri="{BEBA8EAE-BF5A-486C-A8C5-ECC9F3942E4B}">
                <a14:imgProps xmlns:a14="http://schemas.microsoft.com/office/drawing/2010/main">
                  <a14:imgLayer r:embed="rId3">
                    <a14:imgEffect>
                      <a14:colorTemperature colorTemp="88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48632" y="1563024"/>
            <a:ext cx="1182624" cy="118262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وسيلة شرح مستطيلة 4"/>
          <p:cNvSpPr/>
          <p:nvPr/>
        </p:nvSpPr>
        <p:spPr>
          <a:xfrm>
            <a:off x="1101552" y="1522495"/>
            <a:ext cx="7961376" cy="1538758"/>
          </a:xfrm>
          <a:prstGeom prst="wedgeRectCallout">
            <a:avLst>
              <a:gd name="adj1" fmla="val -52705"/>
              <a:gd name="adj2" fmla="val 11407"/>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89466" y="6331266"/>
            <a:ext cx="5631670" cy="400110"/>
          </a:xfrm>
          <a:prstGeom prst="rect">
            <a:avLst/>
          </a:prstGeom>
          <a:noFill/>
        </p:spPr>
        <p:txBody>
          <a:bodyPr wrap="none" rtlCol="0">
            <a:spAutoFit/>
          </a:bodyPr>
          <a:lstStyle/>
          <a:p>
            <a:pPr algn="r" rtl="1"/>
            <a:r>
              <a:rPr lang="ar-SA" sz="2000" dirty="0"/>
              <a:t> </a:t>
            </a:r>
            <a:r>
              <a:rPr lang="ar-SA" sz="2000" dirty="0" smtClean="0"/>
              <a:t>٨ </a:t>
            </a:r>
            <a:r>
              <a:rPr lang="ar-SA" sz="2000" dirty="0"/>
              <a:t> يقوم العميل بتنفيذ الخطة الموضوعة لحل المشكلة وهو المسؤول</a:t>
            </a:r>
            <a:endParaRPr lang="en-US" sz="2000" dirty="0"/>
          </a:p>
        </p:txBody>
      </p:sp>
      <p:sp>
        <p:nvSpPr>
          <p:cNvPr id="7" name="TextBox 6"/>
          <p:cNvSpPr txBox="1"/>
          <p:nvPr/>
        </p:nvSpPr>
        <p:spPr>
          <a:xfrm>
            <a:off x="5995876" y="3274245"/>
            <a:ext cx="2914580" cy="523220"/>
          </a:xfrm>
          <a:prstGeom prst="rect">
            <a:avLst/>
          </a:prstGeom>
          <a:noFill/>
        </p:spPr>
        <p:txBody>
          <a:bodyPr wrap="none" rtlCol="0">
            <a:spAutoFit/>
          </a:bodyPr>
          <a:lstStyle/>
          <a:p>
            <a:r>
              <a:rPr lang="ar-SA" sz="2800" b="1" dirty="0">
                <a:solidFill>
                  <a:srgbClr val="60266D"/>
                </a:solidFill>
              </a:rPr>
              <a:t>اسلوب حل المشكلات : </a:t>
            </a:r>
          </a:p>
        </p:txBody>
      </p:sp>
      <p:sp>
        <p:nvSpPr>
          <p:cNvPr id="8" name="TextBox 7"/>
          <p:cNvSpPr txBox="1"/>
          <p:nvPr/>
        </p:nvSpPr>
        <p:spPr>
          <a:xfrm>
            <a:off x="3909823" y="3818491"/>
            <a:ext cx="5161991" cy="400110"/>
          </a:xfrm>
          <a:prstGeom prst="rect">
            <a:avLst/>
          </a:prstGeom>
          <a:noFill/>
        </p:spPr>
        <p:txBody>
          <a:bodyPr wrap="none" rtlCol="0">
            <a:spAutoFit/>
          </a:bodyPr>
          <a:lstStyle/>
          <a:p>
            <a:r>
              <a:rPr lang="ar-SA" sz="2000" dirty="0"/>
              <a:t>١ بعد التشخيص وتحديد المشكله يبدا العمل في حصرها </a:t>
            </a:r>
            <a:r>
              <a:rPr lang="ar-SA" sz="2000" dirty="0" smtClean="0"/>
              <a:t>وحلها</a:t>
            </a:r>
            <a:endParaRPr lang="ar-SA" sz="2000" dirty="0"/>
          </a:p>
        </p:txBody>
      </p:sp>
      <p:sp>
        <p:nvSpPr>
          <p:cNvPr id="9" name="TextBox 8"/>
          <p:cNvSpPr txBox="1"/>
          <p:nvPr/>
        </p:nvSpPr>
        <p:spPr>
          <a:xfrm>
            <a:off x="5282028" y="4174398"/>
            <a:ext cx="4064652" cy="400110"/>
          </a:xfrm>
          <a:prstGeom prst="rect">
            <a:avLst/>
          </a:prstGeom>
          <a:noFill/>
        </p:spPr>
        <p:txBody>
          <a:bodyPr wrap="square" rtlCol="0">
            <a:spAutoFit/>
          </a:bodyPr>
          <a:lstStyle/>
          <a:p>
            <a:r>
              <a:rPr lang="ar-SA" sz="2000" dirty="0" smtClean="0"/>
              <a:t>٢ تدرس </a:t>
            </a:r>
            <a:r>
              <a:rPr lang="ar-SA" sz="2000" dirty="0"/>
              <a:t>المشكله من كل ابعادها وتفهم جيدا </a:t>
            </a:r>
            <a:endParaRPr lang="en-US" sz="2000" dirty="0"/>
          </a:p>
        </p:txBody>
      </p:sp>
      <p:sp>
        <p:nvSpPr>
          <p:cNvPr id="10" name="TextBox 9"/>
          <p:cNvSpPr txBox="1"/>
          <p:nvPr/>
        </p:nvSpPr>
        <p:spPr>
          <a:xfrm>
            <a:off x="4152386" y="4533797"/>
            <a:ext cx="4937570" cy="400110"/>
          </a:xfrm>
          <a:prstGeom prst="rect">
            <a:avLst/>
          </a:prstGeom>
          <a:noFill/>
        </p:spPr>
        <p:txBody>
          <a:bodyPr wrap="none" rtlCol="0">
            <a:spAutoFit/>
          </a:bodyPr>
          <a:lstStyle/>
          <a:p>
            <a:r>
              <a:rPr lang="ar-SA" sz="2000" dirty="0"/>
              <a:t>٣ استعراض المحاولات السابقه لحل المشكلة وسبب اخفاقها</a:t>
            </a:r>
            <a:endParaRPr lang="en-US" sz="2000" dirty="0"/>
          </a:p>
        </p:txBody>
      </p:sp>
      <p:sp>
        <p:nvSpPr>
          <p:cNvPr id="11" name="TextBox 10"/>
          <p:cNvSpPr txBox="1"/>
          <p:nvPr/>
        </p:nvSpPr>
        <p:spPr>
          <a:xfrm>
            <a:off x="5487549" y="4868330"/>
            <a:ext cx="3555782" cy="400110"/>
          </a:xfrm>
          <a:prstGeom prst="rect">
            <a:avLst/>
          </a:prstGeom>
          <a:noFill/>
        </p:spPr>
        <p:txBody>
          <a:bodyPr wrap="none" rtlCol="0">
            <a:spAutoFit/>
          </a:bodyPr>
          <a:lstStyle/>
          <a:p>
            <a:r>
              <a:rPr lang="ar-SA" sz="2000" dirty="0"/>
              <a:t>٤ اقتراح عدد من الحلول الرئيسية </a:t>
            </a:r>
            <a:r>
              <a:rPr lang="ar-SA" sz="2000" dirty="0" smtClean="0"/>
              <a:t>والبديلة</a:t>
            </a:r>
            <a:endParaRPr lang="ar-SA" sz="2000" dirty="0"/>
          </a:p>
        </p:txBody>
      </p:sp>
      <p:sp>
        <p:nvSpPr>
          <p:cNvPr id="12" name="TextBox 11"/>
          <p:cNvSpPr txBox="1"/>
          <p:nvPr/>
        </p:nvSpPr>
        <p:spPr>
          <a:xfrm>
            <a:off x="6829689" y="5208762"/>
            <a:ext cx="2391559" cy="400110"/>
          </a:xfrm>
          <a:prstGeom prst="rect">
            <a:avLst/>
          </a:prstGeom>
          <a:noFill/>
        </p:spPr>
        <p:txBody>
          <a:bodyPr wrap="square" rtlCol="0">
            <a:spAutoFit/>
          </a:bodyPr>
          <a:lstStyle/>
          <a:p>
            <a:r>
              <a:rPr lang="ar-SA" sz="2000" dirty="0"/>
              <a:t>٥ تحديد الحلول </a:t>
            </a:r>
            <a:r>
              <a:rPr lang="ar-SA" sz="2000" dirty="0" smtClean="0"/>
              <a:t>المرتضاه</a:t>
            </a:r>
            <a:endParaRPr lang="ar-SA" sz="2000" dirty="0"/>
          </a:p>
        </p:txBody>
      </p:sp>
      <p:sp>
        <p:nvSpPr>
          <p:cNvPr id="13" name="TextBox 12"/>
          <p:cNvSpPr txBox="1"/>
          <p:nvPr/>
        </p:nvSpPr>
        <p:spPr>
          <a:xfrm>
            <a:off x="7063751" y="5582746"/>
            <a:ext cx="1959191" cy="400110"/>
          </a:xfrm>
          <a:prstGeom prst="rect">
            <a:avLst/>
          </a:prstGeom>
          <a:noFill/>
        </p:spPr>
        <p:txBody>
          <a:bodyPr wrap="none" rtlCol="0">
            <a:spAutoFit/>
          </a:bodyPr>
          <a:lstStyle/>
          <a:p>
            <a:r>
              <a:rPr lang="ar-SA" sz="2000" dirty="0"/>
              <a:t>٦ الحرص على </a:t>
            </a:r>
            <a:r>
              <a:rPr lang="ar-SA" sz="2000" dirty="0" smtClean="0"/>
              <a:t>التأني</a:t>
            </a:r>
            <a:endParaRPr lang="ar-SA" sz="2000" dirty="0"/>
          </a:p>
        </p:txBody>
      </p:sp>
      <p:sp>
        <p:nvSpPr>
          <p:cNvPr id="14" name="TextBox 13"/>
          <p:cNvSpPr txBox="1"/>
          <p:nvPr/>
        </p:nvSpPr>
        <p:spPr>
          <a:xfrm>
            <a:off x="3841233" y="5936331"/>
            <a:ext cx="5190845" cy="400110"/>
          </a:xfrm>
          <a:prstGeom prst="rect">
            <a:avLst/>
          </a:prstGeom>
          <a:noFill/>
        </p:spPr>
        <p:txBody>
          <a:bodyPr wrap="none" rtlCol="0">
            <a:spAutoFit/>
          </a:bodyPr>
          <a:lstStyle/>
          <a:p>
            <a:r>
              <a:rPr lang="ar-SA" sz="2000" dirty="0"/>
              <a:t>٧ يقوم المرشد بالمساعده فقط ويوجه للوصول الى حل </a:t>
            </a:r>
            <a:r>
              <a:rPr lang="ar-SA" sz="2000" dirty="0" smtClean="0"/>
              <a:t>المشكلة</a:t>
            </a:r>
            <a:endParaRPr lang="ar-SA" sz="2000" dirty="0"/>
          </a:p>
        </p:txBody>
      </p:sp>
      <p:sp>
        <p:nvSpPr>
          <p:cNvPr id="15" name="TextBox 14"/>
          <p:cNvSpPr txBox="1"/>
          <p:nvPr/>
        </p:nvSpPr>
        <p:spPr>
          <a:xfrm>
            <a:off x="2850186" y="3535140"/>
            <a:ext cx="931665" cy="461665"/>
          </a:xfrm>
          <a:prstGeom prst="rect">
            <a:avLst/>
          </a:prstGeom>
          <a:noFill/>
        </p:spPr>
        <p:txBody>
          <a:bodyPr wrap="none" rtlCol="0">
            <a:spAutoFit/>
          </a:bodyPr>
          <a:lstStyle/>
          <a:p>
            <a:r>
              <a:rPr lang="ar-SA" sz="2400" b="1" dirty="0" smtClean="0">
                <a:solidFill>
                  <a:srgbClr val="FF0000"/>
                </a:solidFill>
              </a:rPr>
              <a:t>ملاحظة</a:t>
            </a:r>
            <a:endParaRPr lang="en-US" sz="2400" b="1" dirty="0">
              <a:solidFill>
                <a:srgbClr val="FF0000"/>
              </a:solidFill>
            </a:endParaRPr>
          </a:p>
        </p:txBody>
      </p:sp>
      <p:sp>
        <p:nvSpPr>
          <p:cNvPr id="16" name="Oval Callout 15"/>
          <p:cNvSpPr/>
          <p:nvPr/>
        </p:nvSpPr>
        <p:spPr>
          <a:xfrm rot="15870596">
            <a:off x="-88970" y="3739596"/>
            <a:ext cx="2714724" cy="2466556"/>
          </a:xfrm>
          <a:prstGeom prst="wedgeEllipseCallout">
            <a:avLst>
              <a:gd name="adj1" fmla="val 32887"/>
              <a:gd name="adj2" fmla="val 6423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7" name="TextBox 16"/>
          <p:cNvSpPr txBox="1"/>
          <p:nvPr/>
        </p:nvSpPr>
        <p:spPr>
          <a:xfrm>
            <a:off x="121608" y="4147024"/>
            <a:ext cx="2429584" cy="1754327"/>
          </a:xfrm>
          <a:prstGeom prst="rect">
            <a:avLst/>
          </a:prstGeom>
          <a:noFill/>
        </p:spPr>
        <p:txBody>
          <a:bodyPr wrap="square" rtlCol="0">
            <a:spAutoFit/>
          </a:bodyPr>
          <a:lstStyle/>
          <a:p>
            <a:pPr algn="ctr" rtl="1"/>
            <a:r>
              <a:rPr lang="ar-SA" b="1" dirty="0"/>
              <a:t> بعض العملاء يضعون شروط لحل </a:t>
            </a:r>
            <a:r>
              <a:rPr lang="ar-SA" b="1" dirty="0" smtClean="0"/>
              <a:t>المشكلة</a:t>
            </a:r>
          </a:p>
          <a:p>
            <a:pPr algn="ctr" rtl="1"/>
            <a:r>
              <a:rPr lang="ar-SA" b="1" dirty="0" smtClean="0"/>
              <a:t> </a:t>
            </a:r>
            <a:r>
              <a:rPr lang="ar-SA" b="1" dirty="0"/>
              <a:t>وقد تكون عائق </a:t>
            </a:r>
            <a:r>
              <a:rPr lang="ar-SA" b="1" dirty="0" smtClean="0"/>
              <a:t>للعملية</a:t>
            </a:r>
          </a:p>
          <a:p>
            <a:pPr algn="ctr" rtl="1"/>
            <a:r>
              <a:rPr lang="ar-SA" b="1" dirty="0" smtClean="0"/>
              <a:t> على المرشد أن يذكرهم انه لا </a:t>
            </a:r>
            <a:r>
              <a:rPr lang="ar-SA" b="1" dirty="0"/>
              <a:t>شروط </a:t>
            </a:r>
            <a:endParaRPr lang="ar-SA" b="1" dirty="0" smtClean="0"/>
          </a:p>
          <a:p>
            <a:pPr algn="ctr" rtl="1"/>
            <a:r>
              <a:rPr lang="ar-SA" b="1" dirty="0" smtClean="0"/>
              <a:t>في </a:t>
            </a:r>
            <a:r>
              <a:rPr lang="ar-SA" b="1" dirty="0"/>
              <a:t>عملية الإرشاد .</a:t>
            </a:r>
            <a:endParaRPr lang="en-US" b="1" dirty="0"/>
          </a:p>
        </p:txBody>
      </p:sp>
    </p:spTree>
    <p:extLst>
      <p:ext uri="{BB962C8B-B14F-4D97-AF65-F5344CB8AC3E}">
        <p14:creationId xmlns:p14="http://schemas.microsoft.com/office/powerpoint/2010/main" val="335366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005" y="20225"/>
            <a:ext cx="2171996" cy="1411941"/>
          </a:xfrm>
        </p:spPr>
        <p:txBody>
          <a:bodyPr/>
          <a:lstStyle/>
          <a:p>
            <a:r>
              <a:rPr lang="ar-SA" dirty="0" smtClean="0"/>
              <a:t>التشاور : </a:t>
            </a:r>
            <a:endParaRPr lang="en-US" dirty="0"/>
          </a:p>
        </p:txBody>
      </p:sp>
      <p:sp>
        <p:nvSpPr>
          <p:cNvPr id="3" name="TextBox 2"/>
          <p:cNvSpPr txBox="1"/>
          <p:nvPr/>
        </p:nvSpPr>
        <p:spPr>
          <a:xfrm>
            <a:off x="77189" y="1532890"/>
            <a:ext cx="9002697" cy="707886"/>
          </a:xfrm>
          <a:prstGeom prst="rect">
            <a:avLst/>
          </a:prstGeom>
          <a:noFill/>
        </p:spPr>
        <p:txBody>
          <a:bodyPr wrap="square" rtlCol="0">
            <a:spAutoFit/>
          </a:bodyPr>
          <a:lstStyle/>
          <a:p>
            <a:pPr algn="r"/>
            <a:r>
              <a:rPr lang="ar-SA" sz="2000" dirty="0" smtClean="0"/>
              <a:t>* </a:t>
            </a:r>
            <a:r>
              <a:rPr lang="ar-SA" sz="2000" b="1" dirty="0" smtClean="0"/>
              <a:t>التشاور </a:t>
            </a:r>
            <a:r>
              <a:rPr lang="ar-SA" sz="2000" b="1" dirty="0"/>
              <a:t>بين الأخصائيين فقط بخصوص العمل يتضمن التعاون وتبادل المعلومات والتخطيط المشترك </a:t>
            </a:r>
            <a:endParaRPr lang="ar-SA" sz="2000" b="1" dirty="0" smtClean="0"/>
          </a:p>
          <a:p>
            <a:pPr algn="r"/>
            <a:r>
              <a:rPr lang="ar-SA" sz="2000" b="1" dirty="0" smtClean="0"/>
              <a:t>من </a:t>
            </a:r>
            <a:r>
              <a:rPr lang="ar-SA" sz="2000" b="1" dirty="0"/>
              <a:t>اجل </a:t>
            </a:r>
            <a:r>
              <a:rPr lang="ar-SA" sz="2000" b="1" dirty="0" smtClean="0"/>
              <a:t>مصلحة </a:t>
            </a:r>
            <a:r>
              <a:rPr lang="ar-SA" sz="2000" b="1" dirty="0"/>
              <a:t>العميل .</a:t>
            </a:r>
            <a:endParaRPr lang="en-US" sz="2000" b="1" dirty="0"/>
          </a:p>
        </p:txBody>
      </p:sp>
      <p:sp>
        <p:nvSpPr>
          <p:cNvPr id="4" name="TextBox 3"/>
          <p:cNvSpPr txBox="1"/>
          <p:nvPr/>
        </p:nvSpPr>
        <p:spPr>
          <a:xfrm>
            <a:off x="5652004" y="2271022"/>
            <a:ext cx="3440365" cy="523220"/>
          </a:xfrm>
          <a:prstGeom prst="rect">
            <a:avLst/>
          </a:prstGeom>
          <a:noFill/>
        </p:spPr>
        <p:txBody>
          <a:bodyPr wrap="none" rtlCol="0">
            <a:spAutoFit/>
          </a:bodyPr>
          <a:lstStyle/>
          <a:p>
            <a:r>
              <a:rPr lang="ar-SA" sz="2800" b="1" dirty="0">
                <a:solidFill>
                  <a:srgbClr val="60266D"/>
                </a:solidFill>
              </a:rPr>
              <a:t>بين التشاور وتقديم النصح :</a:t>
            </a:r>
          </a:p>
        </p:txBody>
      </p:sp>
      <p:sp>
        <p:nvSpPr>
          <p:cNvPr id="9" name="TextBox 8"/>
          <p:cNvSpPr txBox="1"/>
          <p:nvPr/>
        </p:nvSpPr>
        <p:spPr>
          <a:xfrm>
            <a:off x="793871" y="2869050"/>
            <a:ext cx="8363187" cy="707886"/>
          </a:xfrm>
          <a:prstGeom prst="rect">
            <a:avLst/>
          </a:prstGeom>
          <a:noFill/>
        </p:spPr>
        <p:txBody>
          <a:bodyPr wrap="none" rtlCol="0">
            <a:spAutoFit/>
          </a:bodyPr>
          <a:lstStyle/>
          <a:p>
            <a:pPr algn="r"/>
            <a:r>
              <a:rPr lang="ar-SA" sz="2000" dirty="0" smtClean="0"/>
              <a:t> </a:t>
            </a:r>
            <a:r>
              <a:rPr lang="ar-SA" sz="2000" b="1" dirty="0" smtClean="0"/>
              <a:t>ـ </a:t>
            </a:r>
            <a:r>
              <a:rPr lang="ar-SA" sz="2000" dirty="0" smtClean="0"/>
              <a:t>تقديم </a:t>
            </a:r>
            <a:r>
              <a:rPr lang="ar-SA" sz="2000" dirty="0"/>
              <a:t>النصح من جانب المرشد في عملية الإرشاد يكون غير مباشر وغير إجباري وغير ملزم </a:t>
            </a:r>
            <a:r>
              <a:rPr lang="ar-SA" sz="2000" dirty="0" smtClean="0"/>
              <a:t>للعميل</a:t>
            </a:r>
          </a:p>
          <a:p>
            <a:pPr algn="r"/>
            <a:r>
              <a:rPr lang="ar-SA" sz="2000" dirty="0"/>
              <a:t>وبهذا المعنى يقرب النصح من المشورة . </a:t>
            </a:r>
          </a:p>
        </p:txBody>
      </p:sp>
      <p:sp>
        <p:nvSpPr>
          <p:cNvPr id="10" name="TextBox 9"/>
          <p:cNvSpPr txBox="1"/>
          <p:nvPr/>
        </p:nvSpPr>
        <p:spPr>
          <a:xfrm>
            <a:off x="5129214" y="3565736"/>
            <a:ext cx="4055919" cy="400110"/>
          </a:xfrm>
          <a:prstGeom prst="rect">
            <a:avLst/>
          </a:prstGeom>
          <a:noFill/>
        </p:spPr>
        <p:txBody>
          <a:bodyPr wrap="none" rtlCol="0">
            <a:spAutoFit/>
          </a:bodyPr>
          <a:lstStyle/>
          <a:p>
            <a:r>
              <a:rPr lang="ar-SA" sz="2000" dirty="0" smtClean="0"/>
              <a:t> </a:t>
            </a:r>
            <a:r>
              <a:rPr lang="ar-SA" sz="2000" b="1" dirty="0" smtClean="0"/>
              <a:t>ـ</a:t>
            </a:r>
            <a:r>
              <a:rPr lang="ar-SA" sz="2000" dirty="0" smtClean="0"/>
              <a:t> إذا </a:t>
            </a:r>
            <a:r>
              <a:rPr lang="ar-SA" sz="2000" dirty="0"/>
              <a:t>كانت النصيحة على شكل اقتراح فلا بأس </a:t>
            </a:r>
            <a:r>
              <a:rPr lang="ar-SA" sz="2000" dirty="0" smtClean="0"/>
              <a:t>.</a:t>
            </a:r>
            <a:endParaRPr lang="ar-SA" sz="2000" dirty="0"/>
          </a:p>
        </p:txBody>
      </p:sp>
      <p:sp>
        <p:nvSpPr>
          <p:cNvPr id="11" name="TextBox 10"/>
          <p:cNvSpPr txBox="1"/>
          <p:nvPr/>
        </p:nvSpPr>
        <p:spPr>
          <a:xfrm>
            <a:off x="304299" y="4014650"/>
            <a:ext cx="8759215" cy="707886"/>
          </a:xfrm>
          <a:prstGeom prst="rect">
            <a:avLst/>
          </a:prstGeom>
          <a:noFill/>
        </p:spPr>
        <p:txBody>
          <a:bodyPr wrap="square" rtlCol="0">
            <a:spAutoFit/>
          </a:bodyPr>
          <a:lstStyle/>
          <a:p>
            <a:pPr algn="r" rtl="1"/>
            <a:r>
              <a:rPr lang="ar-SA" sz="2000" b="1" dirty="0" smtClean="0"/>
              <a:t>ـ</a:t>
            </a:r>
            <a:r>
              <a:rPr lang="ar-SA" sz="2000" dirty="0" smtClean="0"/>
              <a:t> إذا </a:t>
            </a:r>
            <a:r>
              <a:rPr lang="ar-SA" sz="2000" dirty="0"/>
              <a:t>كانت النصيحة على أنها أمراً يقدمه المرشد فقد لا يقبله العميل وقد يفسره على ان المرشد لا </a:t>
            </a:r>
            <a:r>
              <a:rPr lang="ar-SA" sz="2000" dirty="0" smtClean="0"/>
              <a:t>يقيم</a:t>
            </a:r>
          </a:p>
          <a:p>
            <a:pPr algn="r" rtl="1"/>
            <a:r>
              <a:rPr lang="ar-SA" sz="2000" dirty="0" smtClean="0"/>
              <a:t>له </a:t>
            </a:r>
            <a:r>
              <a:rPr lang="ar-SA" sz="2000" dirty="0"/>
              <a:t>ولا لرأيه وزناً وقد لا يستطيع تنفيذ </a:t>
            </a:r>
            <a:r>
              <a:rPr lang="ar-SA" sz="2000" dirty="0" smtClean="0"/>
              <a:t>النصيحة </a:t>
            </a:r>
            <a:r>
              <a:rPr lang="ar-SA" sz="2000" dirty="0"/>
              <a:t>او ينفذها بدون اقتناع . </a:t>
            </a:r>
            <a:endParaRPr lang="en-US" sz="2000" dirty="0"/>
          </a:p>
        </p:txBody>
      </p:sp>
      <p:sp>
        <p:nvSpPr>
          <p:cNvPr id="12" name="Explosion 1 11"/>
          <p:cNvSpPr/>
          <p:nvPr/>
        </p:nvSpPr>
        <p:spPr>
          <a:xfrm>
            <a:off x="7039574" y="5349949"/>
            <a:ext cx="1970932" cy="1121328"/>
          </a:xfrm>
          <a:prstGeom prst="irregularSeal1">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2000" b="1" dirty="0" smtClean="0">
                <a:solidFill>
                  <a:srgbClr val="FF0000"/>
                </a:solidFill>
              </a:rPr>
              <a:t>الخلاصه</a:t>
            </a:r>
            <a:endParaRPr lang="en-US" sz="2000" b="1" dirty="0">
              <a:solidFill>
                <a:srgbClr val="FF0000"/>
              </a:solidFill>
            </a:endParaRPr>
          </a:p>
        </p:txBody>
      </p:sp>
      <p:sp>
        <p:nvSpPr>
          <p:cNvPr id="13" name="Rectangle 12"/>
          <p:cNvSpPr/>
          <p:nvPr/>
        </p:nvSpPr>
        <p:spPr>
          <a:xfrm>
            <a:off x="310768" y="5425282"/>
            <a:ext cx="6661237" cy="1200328"/>
          </a:xfrm>
          <a:prstGeom prst="rect">
            <a:avLst/>
          </a:prstGeom>
        </p:spPr>
        <p:txBody>
          <a:bodyPr wrap="square">
            <a:spAutoFit/>
          </a:bodyPr>
          <a:lstStyle/>
          <a:p>
            <a:pPr algn="r" rtl="1"/>
            <a:r>
              <a:rPr lang="ar-SA" sz="2400" b="1" dirty="0"/>
              <a:t> </a:t>
            </a:r>
            <a:r>
              <a:rPr lang="ar-SA" sz="2400" b="1" dirty="0" smtClean="0"/>
              <a:t>يجب </a:t>
            </a:r>
            <a:r>
              <a:rPr lang="ar-SA" sz="2400" b="1" dirty="0"/>
              <a:t>أن يقدم المرشد النصح على شكل اقتراحات وبطريقة "خذها او اتركها" بحرية تامة لتكون أقرب الى التشاور وتبادل الآراء وأبعد ما تكون عن الامر والاجبار .</a:t>
            </a:r>
          </a:p>
        </p:txBody>
      </p:sp>
    </p:spTree>
    <p:extLst>
      <p:ext uri="{BB962C8B-B14F-4D97-AF65-F5344CB8AC3E}">
        <p14:creationId xmlns:p14="http://schemas.microsoft.com/office/powerpoint/2010/main" val="2664865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9162" y="47056"/>
            <a:ext cx="2134838" cy="1411941"/>
          </a:xfrm>
        </p:spPr>
        <p:txBody>
          <a:bodyPr/>
          <a:lstStyle/>
          <a:p>
            <a:r>
              <a:rPr lang="ar-SA" dirty="0" smtClean="0"/>
              <a:t>التقييم :</a:t>
            </a:r>
            <a:endParaRPr lang="en-US" dirty="0"/>
          </a:p>
        </p:txBody>
      </p:sp>
      <p:sp>
        <p:nvSpPr>
          <p:cNvPr id="3" name="Rectangle 2"/>
          <p:cNvSpPr/>
          <p:nvPr/>
        </p:nvSpPr>
        <p:spPr>
          <a:xfrm>
            <a:off x="1159560" y="1488785"/>
            <a:ext cx="7898296" cy="769441"/>
          </a:xfrm>
          <a:prstGeom prst="rect">
            <a:avLst/>
          </a:prstGeom>
        </p:spPr>
        <p:txBody>
          <a:bodyPr wrap="square">
            <a:spAutoFit/>
          </a:bodyPr>
          <a:lstStyle/>
          <a:p>
            <a:pPr algn="r" rtl="1"/>
            <a:r>
              <a:rPr lang="ar-SA" sz="2400" b="1" u="sng" dirty="0" err="1">
                <a:solidFill>
                  <a:schemeClr val="accent4">
                    <a:lumMod val="50000"/>
                  </a:schemeClr>
                </a:solidFill>
              </a:rPr>
              <a:t>التقيم</a:t>
            </a:r>
            <a:r>
              <a:rPr lang="ar-SA" sz="2400" b="1" u="sng" dirty="0">
                <a:solidFill>
                  <a:schemeClr val="accent4">
                    <a:lumMod val="50000"/>
                  </a:schemeClr>
                </a:solidFill>
              </a:rPr>
              <a:t> </a:t>
            </a:r>
            <a:r>
              <a:rPr lang="ar-SA" dirty="0" smtClean="0"/>
              <a:t>:</a:t>
            </a:r>
          </a:p>
          <a:p>
            <a:pPr algn="r" rtl="1"/>
            <a:r>
              <a:rPr lang="ar-SA" sz="2000" dirty="0" smtClean="0">
                <a:solidFill>
                  <a:schemeClr val="tx2"/>
                </a:solidFill>
              </a:rPr>
              <a:t>هو </a:t>
            </a:r>
            <a:r>
              <a:rPr lang="ar-SA" sz="2000" dirty="0">
                <a:solidFill>
                  <a:schemeClr val="tx2"/>
                </a:solidFill>
              </a:rPr>
              <a:t>عملية تقدير نتائج اﻹرشاد وظروف عملية اﻹرشاد وجهود كل من المرشد والعميل. </a:t>
            </a:r>
            <a:endParaRPr lang="en-US" sz="2000" dirty="0">
              <a:solidFill>
                <a:schemeClr val="tx2"/>
              </a:solidFill>
            </a:endParaRPr>
          </a:p>
        </p:txBody>
      </p:sp>
      <p:sp>
        <p:nvSpPr>
          <p:cNvPr id="4" name="Rectangle 3"/>
          <p:cNvSpPr/>
          <p:nvPr/>
        </p:nvSpPr>
        <p:spPr>
          <a:xfrm>
            <a:off x="1457740" y="2198714"/>
            <a:ext cx="7686260" cy="1077218"/>
          </a:xfrm>
          <a:prstGeom prst="rect">
            <a:avLst/>
          </a:prstGeom>
        </p:spPr>
        <p:txBody>
          <a:bodyPr wrap="square">
            <a:spAutoFit/>
          </a:bodyPr>
          <a:lstStyle/>
          <a:p>
            <a:pPr algn="r" rtl="1"/>
            <a:r>
              <a:rPr lang="ar-SA" sz="2400" b="1" u="sng" dirty="0">
                <a:solidFill>
                  <a:schemeClr val="accent4">
                    <a:lumMod val="50000"/>
                  </a:schemeClr>
                </a:solidFill>
              </a:rPr>
              <a:t>أهداف التقييم </a:t>
            </a:r>
            <a:r>
              <a:rPr lang="ar-SA" dirty="0" smtClean="0"/>
              <a:t>:</a:t>
            </a:r>
            <a:endParaRPr lang="ar-SA" dirty="0"/>
          </a:p>
          <a:p>
            <a:pPr algn="r" rtl="1"/>
            <a:r>
              <a:rPr lang="ar-SA" sz="2000" dirty="0">
                <a:solidFill>
                  <a:schemeClr val="tx2"/>
                </a:solidFill>
              </a:rPr>
              <a:t>1/الكشف عن مدى فعالية ونجاح العملية في تحقيق أهدافها. </a:t>
            </a:r>
          </a:p>
          <a:p>
            <a:pPr algn="r" rtl="1"/>
            <a:r>
              <a:rPr lang="ar-SA" sz="2000" dirty="0">
                <a:solidFill>
                  <a:schemeClr val="tx2"/>
                </a:solidFill>
              </a:rPr>
              <a:t>2/ تقرير مدى فعالية طريقة اﻹرشاد المستخدمة. </a:t>
            </a:r>
          </a:p>
        </p:txBody>
      </p:sp>
      <p:sp>
        <p:nvSpPr>
          <p:cNvPr id="5" name="Rectangle 4"/>
          <p:cNvSpPr/>
          <p:nvPr/>
        </p:nvSpPr>
        <p:spPr>
          <a:xfrm>
            <a:off x="1391480" y="3188952"/>
            <a:ext cx="7739269" cy="1384995"/>
          </a:xfrm>
          <a:prstGeom prst="rect">
            <a:avLst/>
          </a:prstGeom>
        </p:spPr>
        <p:txBody>
          <a:bodyPr wrap="square">
            <a:spAutoFit/>
          </a:bodyPr>
          <a:lstStyle/>
          <a:p>
            <a:pPr algn="r"/>
            <a:r>
              <a:rPr lang="ar-SA" dirty="0" smtClean="0"/>
              <a:t> </a:t>
            </a:r>
            <a:r>
              <a:rPr lang="ar-SA" sz="2400" b="1" u="sng" dirty="0">
                <a:solidFill>
                  <a:schemeClr val="accent4">
                    <a:lumMod val="50000"/>
                  </a:schemeClr>
                </a:solidFill>
              </a:rPr>
              <a:t>معايير التقييم:</a:t>
            </a:r>
          </a:p>
          <a:p>
            <a:pPr algn="r" rtl="1"/>
            <a:r>
              <a:rPr lang="ar-SA" dirty="0" smtClean="0"/>
              <a:t>1</a:t>
            </a:r>
            <a:r>
              <a:rPr lang="ar-SA" sz="2000" dirty="0">
                <a:solidFill>
                  <a:schemeClr val="tx2"/>
                </a:solidFill>
              </a:rPr>
              <a:t>/ تحقيق أهداف عملية اﻹرشاد مثل تحقيق الذات وحل مشكلة العميل وتحقيق التوافق النفسي</a:t>
            </a:r>
          </a:p>
          <a:p>
            <a:pPr algn="r" rtl="1"/>
            <a:r>
              <a:rPr lang="ar-SA" sz="2000" dirty="0">
                <a:solidFill>
                  <a:schemeClr val="tx2"/>
                </a:solidFill>
              </a:rPr>
              <a:t>2/شعور العميل بالراحة والسعادة والرضا والتغير النمو إلى أفضل في شخصيتة وميوله واتجاهاته </a:t>
            </a:r>
          </a:p>
        </p:txBody>
      </p:sp>
      <p:sp>
        <p:nvSpPr>
          <p:cNvPr id="6" name="Rectangle 5"/>
          <p:cNvSpPr/>
          <p:nvPr/>
        </p:nvSpPr>
        <p:spPr>
          <a:xfrm>
            <a:off x="450573" y="4512005"/>
            <a:ext cx="8627166" cy="1077218"/>
          </a:xfrm>
          <a:prstGeom prst="rect">
            <a:avLst/>
          </a:prstGeom>
        </p:spPr>
        <p:txBody>
          <a:bodyPr wrap="square">
            <a:spAutoFit/>
          </a:bodyPr>
          <a:lstStyle/>
          <a:p>
            <a:pPr algn="r" rtl="1"/>
            <a:r>
              <a:rPr lang="ar-SA" sz="2400" b="1" u="sng" dirty="0">
                <a:solidFill>
                  <a:schemeClr val="accent4">
                    <a:lumMod val="50000"/>
                  </a:schemeClr>
                </a:solidFill>
              </a:rPr>
              <a:t>أهم طرق ووسائل عملية التقييم </a:t>
            </a:r>
            <a:r>
              <a:rPr lang="ar-SA" dirty="0"/>
              <a:t>:</a:t>
            </a:r>
          </a:p>
          <a:p>
            <a:pPr algn="r" rtl="1"/>
            <a:r>
              <a:rPr lang="ar-SA" dirty="0"/>
              <a:t>1</a:t>
            </a:r>
            <a:r>
              <a:rPr lang="ar-SA" sz="2000" dirty="0">
                <a:solidFill>
                  <a:schemeClr val="tx2"/>
                </a:solidFill>
              </a:rPr>
              <a:t>/ لتقييم التجريبي </a:t>
            </a:r>
            <a:r>
              <a:rPr lang="ar-SA" sz="2000" dirty="0" smtClean="0">
                <a:solidFill>
                  <a:schemeClr val="tx2"/>
                </a:solidFill>
              </a:rPr>
              <a:t>. مقارنة بين مجموعتان ضابطة وتجريبية.</a:t>
            </a:r>
            <a:endParaRPr lang="ar-SA" sz="2000" dirty="0">
              <a:solidFill>
                <a:schemeClr val="tx2"/>
              </a:solidFill>
            </a:endParaRPr>
          </a:p>
          <a:p>
            <a:pPr algn="r" rtl="1"/>
            <a:r>
              <a:rPr lang="ar-SA" sz="2000" dirty="0">
                <a:solidFill>
                  <a:schemeClr val="tx2"/>
                </a:solidFill>
              </a:rPr>
              <a:t>2/ التقييم العام مثل (التقارير الذاتية -مقاييس </a:t>
            </a:r>
            <a:r>
              <a:rPr lang="ar-SA" sz="2000" dirty="0" smtClean="0">
                <a:solidFill>
                  <a:schemeClr val="tx2"/>
                </a:solidFill>
              </a:rPr>
              <a:t>التقدير- </a:t>
            </a:r>
            <a:r>
              <a:rPr lang="ar-SA" sz="2000" dirty="0">
                <a:solidFill>
                  <a:schemeClr val="tx2"/>
                </a:solidFill>
              </a:rPr>
              <a:t>قوائم المراجعة . )</a:t>
            </a:r>
          </a:p>
        </p:txBody>
      </p:sp>
      <p:sp>
        <p:nvSpPr>
          <p:cNvPr id="7" name="Rectangle 6"/>
          <p:cNvSpPr/>
          <p:nvPr/>
        </p:nvSpPr>
        <p:spPr>
          <a:xfrm>
            <a:off x="1689651" y="5604661"/>
            <a:ext cx="7388087" cy="1077218"/>
          </a:xfrm>
          <a:prstGeom prst="rect">
            <a:avLst/>
          </a:prstGeom>
        </p:spPr>
        <p:txBody>
          <a:bodyPr wrap="square">
            <a:spAutoFit/>
          </a:bodyPr>
          <a:lstStyle/>
          <a:p>
            <a:pPr algn="r" rtl="1"/>
            <a:r>
              <a:rPr lang="ar-SA" sz="2400" b="1" u="sng" dirty="0">
                <a:solidFill>
                  <a:schemeClr val="accent4">
                    <a:lumMod val="50000"/>
                  </a:schemeClr>
                </a:solidFill>
              </a:rPr>
              <a:t>صعوبات عملية التقييم </a:t>
            </a:r>
            <a:r>
              <a:rPr lang="ar-SA" dirty="0" smtClean="0"/>
              <a:t>:</a:t>
            </a:r>
            <a:endParaRPr lang="ar-SA" dirty="0"/>
          </a:p>
          <a:p>
            <a:pPr algn="r" rtl="1"/>
            <a:r>
              <a:rPr lang="ar-SA" dirty="0"/>
              <a:t>*</a:t>
            </a:r>
            <a:r>
              <a:rPr lang="ar-SA" sz="2000" dirty="0">
                <a:solidFill>
                  <a:schemeClr val="tx2"/>
                </a:solidFill>
              </a:rPr>
              <a:t>الخلط بين الوسائل والغايات وبين العملية ونتائجها .</a:t>
            </a:r>
          </a:p>
          <a:p>
            <a:pPr algn="r" rtl="1"/>
            <a:r>
              <a:rPr lang="ar-SA" sz="2000" dirty="0">
                <a:solidFill>
                  <a:schemeClr val="tx2"/>
                </a:solidFill>
              </a:rPr>
              <a:t>* نقص الجهد والمال اللازم </a:t>
            </a:r>
            <a:r>
              <a:rPr lang="ar-SA" sz="2000" dirty="0" err="1" smtClean="0">
                <a:solidFill>
                  <a:schemeClr val="tx2"/>
                </a:solidFill>
              </a:rPr>
              <a:t>ﻻجرائها</a:t>
            </a:r>
            <a:r>
              <a:rPr lang="ar-SA" sz="2000" dirty="0" smtClean="0">
                <a:solidFill>
                  <a:schemeClr val="tx2"/>
                </a:solidFill>
              </a:rPr>
              <a:t>. </a:t>
            </a:r>
            <a:endParaRPr lang="ar-SA" sz="2000" dirty="0">
              <a:solidFill>
                <a:schemeClr val="tx2"/>
              </a:solidFill>
            </a:endParaRPr>
          </a:p>
        </p:txBody>
      </p:sp>
    </p:spTree>
    <p:extLst>
      <p:ext uri="{BB962C8B-B14F-4D97-AF65-F5344CB8AC3E}">
        <p14:creationId xmlns:p14="http://schemas.microsoft.com/office/powerpoint/2010/main" val="16885218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majorFont>
      <a:minorFont>
        <a:latin typeface="Candara"/>
        <a:ea typeface=""/>
        <a:cs typeface=""/>
        <a:font script="Jpan" typeface="メイリオ"/>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414</TotalTime>
  <Words>1483</Words>
  <Application>Microsoft Office PowerPoint</Application>
  <PresentationFormat>عرض على الشاشة (3:4)‏</PresentationFormat>
  <Paragraphs>211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Infusion</vt:lpstr>
      <vt:lpstr>الاستبصار :</vt:lpstr>
      <vt:lpstr>الاستبصار :</vt:lpstr>
      <vt:lpstr>التعلم : </vt:lpstr>
      <vt:lpstr>تعديل وتغيرالسلوك :</vt:lpstr>
      <vt:lpstr>النمو وتغير الشخصية :</vt:lpstr>
      <vt:lpstr>اتخاذ القرارات :</vt:lpstr>
      <vt:lpstr>حل المشكلات :</vt:lpstr>
      <vt:lpstr>التشاور : </vt:lpstr>
      <vt:lpstr>التقييم :</vt:lpstr>
      <vt:lpstr>الانهاء :</vt:lpstr>
      <vt:lpstr>المتابعة :</vt:lpstr>
      <vt:lpstr>المتابعة :</vt:lpstr>
      <vt:lpstr>طوارئ عمليه الارشاد النفسي :</vt:lpstr>
      <vt:lpstr>طوارئ عمليه الارشاد النفسي :</vt:lpstr>
      <vt:lpstr>طوارئ عمليه الارشاد النفسي :</vt:lpstr>
      <vt:lpstr>مشكلات عملية الارشاد النفسي :</vt:lpstr>
      <vt:lpstr>مكان عملية الارشاد النفسي :</vt:lpstr>
    </vt:vector>
  </TitlesOfParts>
  <Company>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MA</dc:creator>
  <cp:lastModifiedBy>hams</cp:lastModifiedBy>
  <cp:revision>43</cp:revision>
  <cp:lastPrinted>2015-09-22T14:57:33Z</cp:lastPrinted>
  <dcterms:created xsi:type="dcterms:W3CDTF">2015-09-22T10:47:34Z</dcterms:created>
  <dcterms:modified xsi:type="dcterms:W3CDTF">2016-03-01T19:04:47Z</dcterms:modified>
</cp:coreProperties>
</file>