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3F770-8959-4C3C-89E2-E6AE91A4A879}" type="datetimeFigureOut">
              <a:rPr lang="ar-SA" smtClean="0"/>
              <a:t>29/10/33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5B8B-3A5D-481F-8119-870D327C462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3F770-8959-4C3C-89E2-E6AE91A4A879}" type="datetimeFigureOut">
              <a:rPr lang="ar-SA" smtClean="0"/>
              <a:t>29/10/33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5B8B-3A5D-481F-8119-870D327C46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3F770-8959-4C3C-89E2-E6AE91A4A879}" type="datetimeFigureOut">
              <a:rPr lang="ar-SA" smtClean="0"/>
              <a:t>29/10/33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5B8B-3A5D-481F-8119-870D327C46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3F770-8959-4C3C-89E2-E6AE91A4A879}" type="datetimeFigureOut">
              <a:rPr lang="ar-SA" smtClean="0"/>
              <a:t>29/10/33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5B8B-3A5D-481F-8119-870D327C46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3F770-8959-4C3C-89E2-E6AE91A4A879}" type="datetimeFigureOut">
              <a:rPr lang="ar-SA" smtClean="0"/>
              <a:t>29/10/33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5B8B-3A5D-481F-8119-870D327C462C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3F770-8959-4C3C-89E2-E6AE91A4A879}" type="datetimeFigureOut">
              <a:rPr lang="ar-SA" smtClean="0"/>
              <a:t>29/10/33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5B8B-3A5D-481F-8119-870D327C46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3F770-8959-4C3C-89E2-E6AE91A4A879}" type="datetimeFigureOut">
              <a:rPr lang="ar-SA" smtClean="0"/>
              <a:t>29/10/33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5B8B-3A5D-481F-8119-870D327C46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3F770-8959-4C3C-89E2-E6AE91A4A879}" type="datetimeFigureOut">
              <a:rPr lang="ar-SA" smtClean="0"/>
              <a:t>29/10/33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5B8B-3A5D-481F-8119-870D327C46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3F770-8959-4C3C-89E2-E6AE91A4A879}" type="datetimeFigureOut">
              <a:rPr lang="ar-SA" smtClean="0"/>
              <a:t>29/10/33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5B8B-3A5D-481F-8119-870D327C462C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3F770-8959-4C3C-89E2-E6AE91A4A879}" type="datetimeFigureOut">
              <a:rPr lang="ar-SA" smtClean="0"/>
              <a:t>29/10/33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5B8B-3A5D-481F-8119-870D327C46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3F770-8959-4C3C-89E2-E6AE91A4A879}" type="datetimeFigureOut">
              <a:rPr lang="ar-SA" smtClean="0"/>
              <a:t>29/10/33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5B8B-3A5D-481F-8119-870D327C462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993F770-8959-4C3C-89E2-E6AE91A4A879}" type="datetimeFigureOut">
              <a:rPr lang="ar-SA" smtClean="0"/>
              <a:t>29/10/33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8B5B8B-3A5D-481F-8119-870D327C462C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المحاضرة الأولى</a:t>
            </a:r>
            <a:endParaRPr lang="ar-SA" b="1" dirty="0"/>
          </a:p>
        </p:txBody>
      </p:sp>
      <p:sp>
        <p:nvSpPr>
          <p:cNvPr id="7" name="عنوان فرعي 6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8124852" cy="3143272"/>
          </a:xfrm>
        </p:spPr>
        <p:txBody>
          <a:bodyPr>
            <a:noAutofit/>
          </a:bodyPr>
          <a:lstStyle/>
          <a:p>
            <a:pPr algn="ctr"/>
            <a:r>
              <a:rPr lang="ar-SA" sz="8000" b="1" dirty="0" smtClean="0"/>
              <a:t>العلم والبحث العلمي</a:t>
            </a:r>
            <a:endParaRPr lang="ar-SA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الطريقة العلمية في البحث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يراعى في تحديد المشكلة واختيارها ما يلي:</a:t>
            </a:r>
          </a:p>
          <a:p>
            <a:r>
              <a:rPr lang="ar-SA" b="1" dirty="0" smtClean="0"/>
              <a:t>1- أن تنبع من شعور الباحث بوجود صعوبة أو غموض يدفعه إلى الحيرة.</a:t>
            </a:r>
          </a:p>
          <a:p>
            <a:r>
              <a:rPr lang="ar-SA" b="1" dirty="0" smtClean="0"/>
              <a:t>2- أن يولد هذا الشعور لدى الباحث إحساساً بوجود خطأ أو غموض يحتاج لمزيد من التفسير.</a:t>
            </a:r>
          </a:p>
          <a:p>
            <a:r>
              <a:rPr lang="ar-SA" b="1" dirty="0" smtClean="0"/>
              <a:t>3- أن يحدد الشعور الغامض بالمشكلة مجال المشكلة.</a:t>
            </a:r>
          </a:p>
          <a:p>
            <a:r>
              <a:rPr lang="ar-SA" b="1" dirty="0" smtClean="0"/>
              <a:t>4- عرض الباحث لمشكلته بدقة وصياغتها بشكل محدد وواضح.</a:t>
            </a:r>
          </a:p>
          <a:p>
            <a:endParaRPr lang="ar-SA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الفرق بين السلوك العلمي والسلوك العادي</a:t>
            </a:r>
            <a:endParaRPr lang="ar-SA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28728" y="1285860"/>
          <a:ext cx="7499350" cy="52180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50006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سلوك</a:t>
                      </a:r>
                      <a:r>
                        <a:rPr lang="ar-SA" sz="2000" b="1" baseline="0" dirty="0" smtClean="0"/>
                        <a:t> الإنسان العادي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سلوك الباحث العلمي</a:t>
                      </a:r>
                      <a:endParaRPr lang="ar-SA" sz="2000" b="1" dirty="0"/>
                    </a:p>
                  </a:txBody>
                  <a:tcPr/>
                </a:tc>
              </a:tr>
              <a:tr h="722293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يميل إلى التمسك بآراء</a:t>
                      </a:r>
                      <a:r>
                        <a:rPr lang="ar-SA" b="1" baseline="0" dirty="0" smtClean="0"/>
                        <a:t> ليس لها سند علمي ويقبل قواعد ومفاهيم دون إخضاعها للتجريب.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لا يتساهل في قبول نظريات وأفكار دون فحصها وإخضاعها للتجريب باستخدام الطريقة العلمية.</a:t>
                      </a:r>
                      <a:endParaRPr lang="ar-SA" b="1" dirty="0"/>
                    </a:p>
                  </a:txBody>
                  <a:tcPr/>
                </a:tc>
              </a:tr>
              <a:tr h="722293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يميل لإثبات فكرة ما بالبحث عن الشواهد التي تؤيد ما يذهب إليه, </a:t>
                      </a:r>
                      <a:r>
                        <a:rPr lang="ar-SA" b="1" dirty="0" err="1" smtClean="0"/>
                        <a:t>ويهمل</a:t>
                      </a:r>
                      <a:r>
                        <a:rPr lang="ar-SA" b="1" dirty="0" smtClean="0"/>
                        <a:t> ما يتعارض مع فكرته.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يرفض التمسك بالنزعة</a:t>
                      </a:r>
                      <a:r>
                        <a:rPr lang="ar-SA" b="1" baseline="0" dirty="0" smtClean="0"/>
                        <a:t> الانتقائية ويبحث دائماً عن الأدلة والبراهين ويخضعها للتجريب بموضوعية.</a:t>
                      </a:r>
                      <a:endParaRPr lang="ar-SA" b="1" dirty="0"/>
                    </a:p>
                  </a:txBody>
                  <a:tcPr/>
                </a:tc>
              </a:tr>
              <a:tr h="722293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يحمل أفكاراً مسبقة ويسعى لإثباتها.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يتجرد من أفكاره السابقة ويتحرى المصداقية والأمانة في بحثه عن النتائج.</a:t>
                      </a:r>
                    </a:p>
                  </a:txBody>
                  <a:tcPr/>
                </a:tc>
              </a:tr>
              <a:tr h="722293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ينظر إلى الحوادث</a:t>
                      </a:r>
                      <a:r>
                        <a:rPr lang="ar-SA" b="1" baseline="0" dirty="0" smtClean="0"/>
                        <a:t> المتلازمة على أنها ترتبط ارتباط السبب بالنتيجة.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يحرص على التدقيق في هذا التلازم بطرق علمية منهجية.</a:t>
                      </a:r>
                      <a:endParaRPr lang="ar-SA" b="1" dirty="0"/>
                    </a:p>
                  </a:txBody>
                  <a:tcPr/>
                </a:tc>
              </a:tr>
              <a:tr h="795485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لا</a:t>
                      </a:r>
                      <a:r>
                        <a:rPr lang="ar-SA" b="1" baseline="0" dirty="0" smtClean="0"/>
                        <a:t> يستخدم أسلوب تثبيت المعلومات وضبط المتغيرات, وينسب النتائج إلى عوامل غير مرتبطة </a:t>
                      </a:r>
                      <a:r>
                        <a:rPr lang="ar-SA" b="1" baseline="0" dirty="0" err="1" smtClean="0"/>
                        <a:t>بها</a:t>
                      </a:r>
                      <a:r>
                        <a:rPr lang="ar-SA" b="1" baseline="0" dirty="0" smtClean="0"/>
                        <a:t>.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يستخدم أسلوب تثبيت المعلومات وضبط المتغيرات .</a:t>
                      </a:r>
                      <a:endParaRPr lang="ar-SA" b="1" dirty="0"/>
                    </a:p>
                  </a:txBody>
                  <a:tcPr/>
                </a:tc>
              </a:tr>
              <a:tr h="722293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يستخدم انطباعاته الذاتية عن الأشياء والحوادث.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يستخدم النظريات والفروض في تفسيره للحوادث</a:t>
                      </a:r>
                      <a:r>
                        <a:rPr lang="ar-SA" b="1" baseline="0" dirty="0" smtClean="0"/>
                        <a:t> ثم يخضعها للفحص والتجريب.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تعريف البحث العلمي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البحث العلمي هو:</a:t>
            </a:r>
          </a:p>
          <a:p>
            <a:r>
              <a:rPr lang="ar-SA" sz="3600" b="1" dirty="0" smtClean="0"/>
              <a:t>هو مجموعة الجهود المنظمة التي يقوم </a:t>
            </a:r>
            <a:r>
              <a:rPr lang="ar-SA" sz="3600" b="1" dirty="0" err="1" smtClean="0"/>
              <a:t>بها</a:t>
            </a:r>
            <a:r>
              <a:rPr lang="ar-SA" sz="3600" b="1" dirty="0" smtClean="0"/>
              <a:t> الإنسان, مستخدماً الأسلوب العلمي وقواعد الطريقة العلمية, في سعيه لزيادة سيطرته على بيئته واكتشاف ظواهرها وتحديد العلاقات بين هذه الظواهر.</a:t>
            </a:r>
            <a:endParaRPr lang="ar-SA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ميادين البحث العلمي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تتسع ميادين البحث العلمي لتشمل مشكلات الحياة جميعها وفي مختلف ميادينها, فالبحث العلمي لا يقتصر على دراسة الظواهر الطبيعية بل يشمل دراسة الظواهر النفسية والاجتماعية .</a:t>
            </a:r>
          </a:p>
          <a:p>
            <a:endParaRPr lang="ar-SA" b="1" dirty="0" smtClean="0"/>
          </a:p>
          <a:p>
            <a:r>
              <a:rPr lang="ar-SA" b="1" dirty="0" smtClean="0"/>
              <a:t>إلا أن دراسة الظواهر الإنسانية تختلف عن دراسة الظواهر الطبيعية في عدد من المجالات..</a:t>
            </a:r>
            <a:endParaRPr lang="ar-S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تعريف العلم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/>
              <a:t>نشاط يهدف إلى زيادة قدرة الإنسان في السيطرة على الطبيعة.</a:t>
            </a:r>
          </a:p>
          <a:p>
            <a:pPr>
              <a:buNone/>
            </a:pPr>
            <a:endParaRPr lang="ar-SA" sz="3600" b="1" dirty="0" smtClean="0"/>
          </a:p>
          <a:p>
            <a:r>
              <a:rPr lang="ar-SA" sz="3600" b="1" dirty="0" smtClean="0"/>
              <a:t>حيث ازدادت معارف الإنسان وزادت معها قدرته على فهم الظواهر الطبيعية وبالتالي زادت قدرته على ضبطها والتحكم </a:t>
            </a:r>
            <a:r>
              <a:rPr lang="ar-SA" sz="3600" b="1" dirty="0" err="1" smtClean="0"/>
              <a:t>بها</a:t>
            </a:r>
            <a:r>
              <a:rPr lang="ar-SA" sz="3600" b="1" dirty="0" smtClean="0"/>
              <a:t>.</a:t>
            </a:r>
            <a:endParaRPr lang="ar-SA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أهداف العلم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الفهم:</a:t>
            </a:r>
          </a:p>
          <a:p>
            <a:r>
              <a:rPr lang="ar-SA" b="1" dirty="0" smtClean="0"/>
              <a:t>التعرف على علاقة الظاهرة بالظواهر الأخرى التي أدت إلى وقوعها, وفهم ما سينتج عنها من ظواهر.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التنبؤ:</a:t>
            </a:r>
          </a:p>
          <a:p>
            <a:r>
              <a:rPr lang="ar-SA" b="1" dirty="0" smtClean="0"/>
              <a:t>قدرة الباحث على الاستنتاج من خلال فهمه لظاهرة معينة وقوانينها على ظاهرة أخرى مرتبطة بهذا الفهم.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الضبط والتحكم:</a:t>
            </a:r>
          </a:p>
          <a:p>
            <a:r>
              <a:rPr lang="ar-SA" b="1" dirty="0" smtClean="0"/>
              <a:t>التحكم بالظواهر المختلفة وذلك من خلال التدخل لإنتاج ظواهر مرغوب فيها.</a:t>
            </a:r>
            <a:endParaRPr lang="ar-S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الافتراضات التي تقوم عليها الطريقة العلمية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أولاً: الطبيعة العامة:</a:t>
            </a:r>
          </a:p>
          <a:p>
            <a:r>
              <a:rPr lang="ar-SA" sz="4000" b="1" dirty="0" smtClean="0"/>
              <a:t>1- مسلمة الحتمية.</a:t>
            </a:r>
          </a:p>
          <a:p>
            <a:r>
              <a:rPr lang="ar-SA" sz="4000" b="1" dirty="0" smtClean="0"/>
              <a:t>2- مسلمة الثبات.</a:t>
            </a:r>
          </a:p>
          <a:p>
            <a:r>
              <a:rPr lang="ar-SA" sz="4000" b="1" dirty="0" smtClean="0"/>
              <a:t>3- مسلمة الأنواع الطبيعية.</a:t>
            </a:r>
            <a:endParaRPr lang="ar-SA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الافتراضات التي تقوم عليها الطريقة العلمية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ثانياً: مسلمات خاصة بالطبيعة البشرية:</a:t>
            </a:r>
          </a:p>
          <a:p>
            <a:r>
              <a:rPr lang="ar-SA" sz="4000" b="1" dirty="0" smtClean="0"/>
              <a:t>1- مسلمة صحة الإدراك.</a:t>
            </a:r>
          </a:p>
          <a:p>
            <a:r>
              <a:rPr lang="ar-SA" sz="4000" b="1" dirty="0" smtClean="0"/>
              <a:t>2- مسلمة صحة التذكر.</a:t>
            </a:r>
          </a:p>
          <a:p>
            <a:r>
              <a:rPr lang="ar-SA" sz="4000" b="1" dirty="0" smtClean="0"/>
              <a:t>3- مسلمة صحة التفكير والاستدلال.</a:t>
            </a:r>
            <a:endParaRPr lang="ar-SA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الطرق القديمة في الوصول إلى المعرفة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/>
              <a:t>1- المحاولة والخطأ.</a:t>
            </a:r>
          </a:p>
          <a:p>
            <a:r>
              <a:rPr lang="ar-SA" sz="4000" b="1" dirty="0" smtClean="0"/>
              <a:t>2- اللجوء إلى السلطة.</a:t>
            </a:r>
          </a:p>
          <a:p>
            <a:r>
              <a:rPr lang="ar-SA" sz="4000" b="1" dirty="0" smtClean="0"/>
              <a:t>3- التفكير القياسي.</a:t>
            </a:r>
          </a:p>
          <a:p>
            <a:r>
              <a:rPr lang="ar-SA" sz="4000" b="1" dirty="0" smtClean="0"/>
              <a:t>4- التفكير الاستقرائي.</a:t>
            </a:r>
          </a:p>
          <a:p>
            <a:r>
              <a:rPr lang="ar-SA" sz="4000" b="1" dirty="0" smtClean="0"/>
              <a:t>5- الاستقراء الناقص.</a:t>
            </a:r>
            <a:endParaRPr lang="ar-SA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مراحل الفكر الإنساني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يرى </a:t>
            </a:r>
            <a:r>
              <a:rPr lang="ar-SA" b="1" dirty="0" err="1" smtClean="0"/>
              <a:t>أوغست</a:t>
            </a:r>
            <a:r>
              <a:rPr lang="ar-SA" b="1" dirty="0" smtClean="0"/>
              <a:t> كونت أن الفكر الإنساني مرّ بمراحل ثلاث هي: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1- المرحلة الحسية: </a:t>
            </a:r>
            <a:r>
              <a:rPr lang="ar-SA" b="1" dirty="0" smtClean="0"/>
              <a:t>مرحلة اعتماد الإنسان على حواسه ( ما يراه, وما يسمعه ), دون محاولة معرفة العلاقات القائمة بين الظواهر.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2- مرحلة المعرفة الفلسفية التأملية </a:t>
            </a:r>
            <a:r>
              <a:rPr lang="ar-SA" b="1" dirty="0" smtClean="0"/>
              <a:t>القائمة على فكر الإنسان في الموت والحياة.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3- مرحلة المعرفة العلمية التجريبية </a:t>
            </a:r>
            <a:r>
              <a:rPr lang="ar-SA" b="1" dirty="0" smtClean="0"/>
              <a:t>القائمة على تفسير الظواهر تفسيراً علمياً.</a:t>
            </a:r>
            <a:endParaRPr lang="ar-SA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الطريقة العلمية في البحث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الطريقة العلمية هي:</a:t>
            </a:r>
          </a:p>
          <a:p>
            <a:r>
              <a:rPr lang="ar-SA" b="1" dirty="0" smtClean="0"/>
              <a:t>طريقة تجمع بين الفكر والملاحظة وبين القياس والاستقراء, فهي أسلوب ملاحظة الحقائق باستخدام أساليب القياس والتحليل, وفق خطوات منظمة </a:t>
            </a:r>
            <a:r>
              <a:rPr lang="ar-SA" b="1" dirty="0" smtClean="0">
                <a:solidFill>
                  <a:srgbClr val="FF0000"/>
                </a:solidFill>
              </a:rPr>
              <a:t>هي:</a:t>
            </a:r>
          </a:p>
          <a:p>
            <a:r>
              <a:rPr lang="ar-SA" b="1" dirty="0" smtClean="0"/>
              <a:t>1- الشعور بالمشكلة.</a:t>
            </a:r>
          </a:p>
          <a:p>
            <a:r>
              <a:rPr lang="ar-SA" b="1" dirty="0" smtClean="0"/>
              <a:t>2- تحديد المشكلة.</a:t>
            </a:r>
          </a:p>
          <a:p>
            <a:r>
              <a:rPr lang="ar-SA" b="1" dirty="0" smtClean="0"/>
              <a:t>3- وضع الفروض أو حلول مؤقتة للمشكلة.</a:t>
            </a:r>
          </a:p>
          <a:p>
            <a:r>
              <a:rPr lang="ar-SA" b="1" dirty="0" smtClean="0"/>
              <a:t>4- استنباط نتائج الحلول المقترحة.</a:t>
            </a:r>
          </a:p>
          <a:p>
            <a:r>
              <a:rPr lang="ar-SA" b="1" dirty="0" smtClean="0"/>
              <a:t>5- اختبار صحة الفروض.</a:t>
            </a:r>
            <a:endParaRPr lang="ar-S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الطريقة العلمية في البحث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كما يحددها باحثون آخرون بهذه الخطوات:</a:t>
            </a:r>
          </a:p>
          <a:p>
            <a:r>
              <a:rPr lang="ar-SA" b="1" dirty="0" smtClean="0"/>
              <a:t>1- تحديد المشكلة.</a:t>
            </a:r>
          </a:p>
          <a:p>
            <a:r>
              <a:rPr lang="ar-SA" b="1" dirty="0" smtClean="0"/>
              <a:t>2- جمع المعلومات والبيانات المتعلقة </a:t>
            </a:r>
            <a:r>
              <a:rPr lang="ar-SA" b="1" dirty="0" err="1" smtClean="0"/>
              <a:t>بها</a:t>
            </a:r>
            <a:r>
              <a:rPr lang="ar-SA" b="1" dirty="0" smtClean="0"/>
              <a:t>.</a:t>
            </a:r>
          </a:p>
          <a:p>
            <a:r>
              <a:rPr lang="ar-SA" b="1" dirty="0" smtClean="0"/>
              <a:t>3- فرض الفروض.</a:t>
            </a:r>
          </a:p>
          <a:p>
            <a:r>
              <a:rPr lang="ar-SA" b="1" dirty="0" smtClean="0"/>
              <a:t>4- اختبار صحة هذه الفروض.</a:t>
            </a:r>
          </a:p>
          <a:p>
            <a:r>
              <a:rPr lang="ar-SA" b="1" dirty="0" smtClean="0"/>
              <a:t>5- الوصول إلى النتائج.</a:t>
            </a:r>
          </a:p>
          <a:p>
            <a:r>
              <a:rPr lang="ar-SA" b="1" dirty="0" smtClean="0"/>
              <a:t>6- الوصول لحلول لهذه المشكلة.</a:t>
            </a:r>
            <a:endParaRPr lang="ar-S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</TotalTime>
  <Words>634</Words>
  <Application>Microsoft Office PowerPoint</Application>
  <PresentationFormat>عرض على الشاشة (3:4)‏</PresentationFormat>
  <Paragraphs>78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انقلاب</vt:lpstr>
      <vt:lpstr>المحاضرة الأولى</vt:lpstr>
      <vt:lpstr>تعريف العلم</vt:lpstr>
      <vt:lpstr>أهداف العلم</vt:lpstr>
      <vt:lpstr>الافتراضات التي تقوم عليها الطريقة العلمية</vt:lpstr>
      <vt:lpstr>الافتراضات التي تقوم عليها الطريقة العلمية</vt:lpstr>
      <vt:lpstr>الطرق القديمة في الوصول إلى المعرفة</vt:lpstr>
      <vt:lpstr>مراحل الفكر الإنساني</vt:lpstr>
      <vt:lpstr>الطريقة العلمية في البحث</vt:lpstr>
      <vt:lpstr>الطريقة العلمية في البحث</vt:lpstr>
      <vt:lpstr>الطريقة العلمية في البحث</vt:lpstr>
      <vt:lpstr>الفرق بين السلوك العلمي والسلوك العادي</vt:lpstr>
      <vt:lpstr>تعريف البحث العلمي</vt:lpstr>
      <vt:lpstr>ميادين البحث العلمي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</dc:title>
  <dc:creator>HASEB</dc:creator>
  <cp:lastModifiedBy>HASEB</cp:lastModifiedBy>
  <cp:revision>24</cp:revision>
  <dcterms:created xsi:type="dcterms:W3CDTF">2012-09-15T04:17:29Z</dcterms:created>
  <dcterms:modified xsi:type="dcterms:W3CDTF">2012-09-15T05:32:16Z</dcterms:modified>
</cp:coreProperties>
</file>