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84" r:id="rId1"/>
  </p:sldMasterIdLst>
  <p:notesMasterIdLst>
    <p:notesMasterId r:id="rId37"/>
  </p:notesMasterIdLst>
  <p:sldIdLst>
    <p:sldId id="256" r:id="rId2"/>
    <p:sldId id="285" r:id="rId3"/>
    <p:sldId id="303" r:id="rId4"/>
    <p:sldId id="293" r:id="rId5"/>
    <p:sldId id="257" r:id="rId6"/>
    <p:sldId id="271" r:id="rId7"/>
    <p:sldId id="294" r:id="rId8"/>
    <p:sldId id="295" r:id="rId9"/>
    <p:sldId id="296" r:id="rId10"/>
    <p:sldId id="258" r:id="rId11"/>
    <p:sldId id="288" r:id="rId12"/>
    <p:sldId id="297" r:id="rId13"/>
    <p:sldId id="298" r:id="rId14"/>
    <p:sldId id="279" r:id="rId15"/>
    <p:sldId id="289" r:id="rId16"/>
    <p:sldId id="259" r:id="rId17"/>
    <p:sldId id="290" r:id="rId18"/>
    <p:sldId id="291" r:id="rId19"/>
    <p:sldId id="260" r:id="rId20"/>
    <p:sldId id="292" r:id="rId21"/>
    <p:sldId id="299" r:id="rId22"/>
    <p:sldId id="300" r:id="rId23"/>
    <p:sldId id="301" r:id="rId24"/>
    <p:sldId id="262" r:id="rId25"/>
    <p:sldId id="263" r:id="rId26"/>
    <p:sldId id="264" r:id="rId27"/>
    <p:sldId id="265" r:id="rId28"/>
    <p:sldId id="266" r:id="rId29"/>
    <p:sldId id="267" r:id="rId30"/>
    <p:sldId id="268" r:id="rId31"/>
    <p:sldId id="269" r:id="rId32"/>
    <p:sldId id="276" r:id="rId33"/>
    <p:sldId id="272" r:id="rId34"/>
    <p:sldId id="275" r:id="rId35"/>
    <p:sldId id="277" r:id="rId3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FDC7E"/>
    <a:srgbClr val="C4E59F"/>
    <a:srgbClr val="C0E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79396" autoAdjust="0"/>
  </p:normalViewPr>
  <p:slideViewPr>
    <p:cSldViewPr>
      <p:cViewPr>
        <p:scale>
          <a:sx n="76" d="100"/>
          <a:sy n="76" d="100"/>
        </p:scale>
        <p:origin x="-1206" y="7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4D93940C-9D6E-43A6-A21D-AFCE9B4E9719}" type="datetimeFigureOut">
              <a:rPr lang="ar-SA"/>
              <a:pPr>
                <a:defRPr/>
              </a:pPr>
              <a:t>04/03/37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AB7C3328-ACCF-46D2-AD10-0D307684F6A5}" type="slidenum">
              <a:rPr lang="ar-SA"/>
              <a:pPr>
                <a:defRPr/>
              </a:pPr>
              <a:t>‹#›</a:t>
            </a:fld>
            <a:endParaRPr lang="ar-SA"/>
          </a:p>
        </p:txBody>
      </p:sp>
    </p:spTree>
    <p:extLst>
      <p:ext uri="{BB962C8B-B14F-4D97-AF65-F5344CB8AC3E}">
        <p14:creationId xmlns:p14="http://schemas.microsoft.com/office/powerpoint/2010/main" xmlns="" val="1474164283"/>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defRPr/>
            </a:pPr>
            <a:fld id="{AB7C3328-ACCF-46D2-AD10-0D307684F6A5}" type="slidenum">
              <a:rPr lang="ar-SA" smtClean="0"/>
              <a:pPr>
                <a:defRPr/>
              </a:pPr>
              <a:t>4</a:t>
            </a:fld>
            <a:endParaRPr lang="ar-SA"/>
          </a:p>
        </p:txBody>
      </p:sp>
    </p:spTree>
    <p:extLst>
      <p:ext uri="{BB962C8B-B14F-4D97-AF65-F5344CB8AC3E}">
        <p14:creationId xmlns:p14="http://schemas.microsoft.com/office/powerpoint/2010/main" xmlns="" val="343087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عنصر نائب للملاحظات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ar-SA" dirty="0" smtClean="0"/>
          </a:p>
        </p:txBody>
      </p:sp>
      <p:sp>
        <p:nvSpPr>
          <p:cNvPr id="32772" name="عنصر نائب لرقم الشريحة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cs typeface="Tahoma" pitchFamily="34" charset="0"/>
              </a:defRPr>
            </a:lvl1pPr>
            <a:lvl2pPr marL="742950" indent="-285750">
              <a:defRPr>
                <a:solidFill>
                  <a:schemeClr val="tx1"/>
                </a:solidFill>
                <a:latin typeface="Trebuchet MS" pitchFamily="34" charset="0"/>
                <a:cs typeface="Tahoma" pitchFamily="34" charset="0"/>
              </a:defRPr>
            </a:lvl2pPr>
            <a:lvl3pPr marL="1143000" indent="-228600">
              <a:defRPr>
                <a:solidFill>
                  <a:schemeClr val="tx1"/>
                </a:solidFill>
                <a:latin typeface="Trebuchet MS" pitchFamily="34" charset="0"/>
                <a:cs typeface="Tahoma" pitchFamily="34" charset="0"/>
              </a:defRPr>
            </a:lvl3pPr>
            <a:lvl4pPr marL="1600200" indent="-228600">
              <a:defRPr>
                <a:solidFill>
                  <a:schemeClr val="tx1"/>
                </a:solidFill>
                <a:latin typeface="Trebuchet MS" pitchFamily="34" charset="0"/>
                <a:cs typeface="Tahoma" pitchFamily="34" charset="0"/>
              </a:defRPr>
            </a:lvl4pPr>
            <a:lvl5pPr marL="2057400" indent="-228600">
              <a:defRPr>
                <a:solidFill>
                  <a:schemeClr val="tx1"/>
                </a:solidFill>
                <a:latin typeface="Trebuchet MS" pitchFamily="34" charset="0"/>
                <a:cs typeface="Tahoma" pitchFamily="34" charset="0"/>
              </a:defRPr>
            </a:lvl5pPr>
            <a:lvl6pPr marL="2514600" indent="-228600" fontAlgn="base">
              <a:spcBef>
                <a:spcPct val="0"/>
              </a:spcBef>
              <a:spcAft>
                <a:spcPct val="0"/>
              </a:spcAft>
              <a:defRPr>
                <a:solidFill>
                  <a:schemeClr val="tx1"/>
                </a:solidFill>
                <a:latin typeface="Trebuchet MS" pitchFamily="34" charset="0"/>
                <a:cs typeface="Tahoma" pitchFamily="34" charset="0"/>
              </a:defRPr>
            </a:lvl6pPr>
            <a:lvl7pPr marL="2971800" indent="-228600" fontAlgn="base">
              <a:spcBef>
                <a:spcPct val="0"/>
              </a:spcBef>
              <a:spcAft>
                <a:spcPct val="0"/>
              </a:spcAft>
              <a:defRPr>
                <a:solidFill>
                  <a:schemeClr val="tx1"/>
                </a:solidFill>
                <a:latin typeface="Trebuchet MS" pitchFamily="34" charset="0"/>
                <a:cs typeface="Tahoma" pitchFamily="34" charset="0"/>
              </a:defRPr>
            </a:lvl7pPr>
            <a:lvl8pPr marL="3429000" indent="-228600" fontAlgn="base">
              <a:spcBef>
                <a:spcPct val="0"/>
              </a:spcBef>
              <a:spcAft>
                <a:spcPct val="0"/>
              </a:spcAft>
              <a:defRPr>
                <a:solidFill>
                  <a:schemeClr val="tx1"/>
                </a:solidFill>
                <a:latin typeface="Trebuchet MS" pitchFamily="34" charset="0"/>
                <a:cs typeface="Tahoma" pitchFamily="34" charset="0"/>
              </a:defRPr>
            </a:lvl8pPr>
            <a:lvl9pPr marL="3886200" indent="-228600" fontAlgn="base">
              <a:spcBef>
                <a:spcPct val="0"/>
              </a:spcBef>
              <a:spcAft>
                <a:spcPct val="0"/>
              </a:spcAft>
              <a:defRPr>
                <a:solidFill>
                  <a:schemeClr val="tx1"/>
                </a:solidFill>
                <a:latin typeface="Trebuchet MS" pitchFamily="34" charset="0"/>
                <a:cs typeface="Tahoma" pitchFamily="34" charset="0"/>
              </a:defRPr>
            </a:lvl9pPr>
          </a:lstStyle>
          <a:p>
            <a:pPr fontAlgn="base">
              <a:spcBef>
                <a:spcPct val="0"/>
              </a:spcBef>
              <a:spcAft>
                <a:spcPct val="0"/>
              </a:spcAft>
            </a:pPr>
            <a:fld id="{A238C58C-F1D5-464E-A831-253895B02D7D}" type="slidenum">
              <a:rPr lang="ar-SA" altLang="ar-SA">
                <a:latin typeface="Calibri" pitchFamily="34" charset="0"/>
                <a:cs typeface="Arial" pitchFamily="34" charset="0"/>
              </a:rPr>
              <a:pPr fontAlgn="base">
                <a:spcBef>
                  <a:spcPct val="0"/>
                </a:spcBef>
                <a:spcAft>
                  <a:spcPct val="0"/>
                </a:spcAft>
              </a:pPr>
              <a:t>10</a:t>
            </a:fld>
            <a:endParaRPr lang="ar-SA" altLang="ar-SA">
              <a:latin typeface="Calibri"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عنصر نائب للملاحظات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ar-SA" dirty="0" smtClean="0"/>
          </a:p>
        </p:txBody>
      </p:sp>
      <p:sp>
        <p:nvSpPr>
          <p:cNvPr id="33796" name="عنصر نائب لرقم الشريحة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cs typeface="Tahoma" pitchFamily="34" charset="0"/>
              </a:defRPr>
            </a:lvl1pPr>
            <a:lvl2pPr marL="742950" indent="-285750">
              <a:defRPr>
                <a:solidFill>
                  <a:schemeClr val="tx1"/>
                </a:solidFill>
                <a:latin typeface="Trebuchet MS" pitchFamily="34" charset="0"/>
                <a:cs typeface="Tahoma" pitchFamily="34" charset="0"/>
              </a:defRPr>
            </a:lvl2pPr>
            <a:lvl3pPr marL="1143000" indent="-228600">
              <a:defRPr>
                <a:solidFill>
                  <a:schemeClr val="tx1"/>
                </a:solidFill>
                <a:latin typeface="Trebuchet MS" pitchFamily="34" charset="0"/>
                <a:cs typeface="Tahoma" pitchFamily="34" charset="0"/>
              </a:defRPr>
            </a:lvl3pPr>
            <a:lvl4pPr marL="1600200" indent="-228600">
              <a:defRPr>
                <a:solidFill>
                  <a:schemeClr val="tx1"/>
                </a:solidFill>
                <a:latin typeface="Trebuchet MS" pitchFamily="34" charset="0"/>
                <a:cs typeface="Tahoma" pitchFamily="34" charset="0"/>
              </a:defRPr>
            </a:lvl4pPr>
            <a:lvl5pPr marL="2057400" indent="-228600">
              <a:defRPr>
                <a:solidFill>
                  <a:schemeClr val="tx1"/>
                </a:solidFill>
                <a:latin typeface="Trebuchet MS" pitchFamily="34" charset="0"/>
                <a:cs typeface="Tahoma" pitchFamily="34" charset="0"/>
              </a:defRPr>
            </a:lvl5pPr>
            <a:lvl6pPr marL="2514600" indent="-228600" fontAlgn="base">
              <a:spcBef>
                <a:spcPct val="0"/>
              </a:spcBef>
              <a:spcAft>
                <a:spcPct val="0"/>
              </a:spcAft>
              <a:defRPr>
                <a:solidFill>
                  <a:schemeClr val="tx1"/>
                </a:solidFill>
                <a:latin typeface="Trebuchet MS" pitchFamily="34" charset="0"/>
                <a:cs typeface="Tahoma" pitchFamily="34" charset="0"/>
              </a:defRPr>
            </a:lvl6pPr>
            <a:lvl7pPr marL="2971800" indent="-228600" fontAlgn="base">
              <a:spcBef>
                <a:spcPct val="0"/>
              </a:spcBef>
              <a:spcAft>
                <a:spcPct val="0"/>
              </a:spcAft>
              <a:defRPr>
                <a:solidFill>
                  <a:schemeClr val="tx1"/>
                </a:solidFill>
                <a:latin typeface="Trebuchet MS" pitchFamily="34" charset="0"/>
                <a:cs typeface="Tahoma" pitchFamily="34" charset="0"/>
              </a:defRPr>
            </a:lvl7pPr>
            <a:lvl8pPr marL="3429000" indent="-228600" fontAlgn="base">
              <a:spcBef>
                <a:spcPct val="0"/>
              </a:spcBef>
              <a:spcAft>
                <a:spcPct val="0"/>
              </a:spcAft>
              <a:defRPr>
                <a:solidFill>
                  <a:schemeClr val="tx1"/>
                </a:solidFill>
                <a:latin typeface="Trebuchet MS" pitchFamily="34" charset="0"/>
                <a:cs typeface="Tahoma" pitchFamily="34" charset="0"/>
              </a:defRPr>
            </a:lvl8pPr>
            <a:lvl9pPr marL="3886200" indent="-228600" fontAlgn="base">
              <a:spcBef>
                <a:spcPct val="0"/>
              </a:spcBef>
              <a:spcAft>
                <a:spcPct val="0"/>
              </a:spcAft>
              <a:defRPr>
                <a:solidFill>
                  <a:schemeClr val="tx1"/>
                </a:solidFill>
                <a:latin typeface="Trebuchet MS" pitchFamily="34" charset="0"/>
                <a:cs typeface="Tahoma" pitchFamily="34" charset="0"/>
              </a:defRPr>
            </a:lvl9pPr>
          </a:lstStyle>
          <a:p>
            <a:pPr fontAlgn="base">
              <a:spcBef>
                <a:spcPct val="0"/>
              </a:spcBef>
              <a:spcAft>
                <a:spcPct val="0"/>
              </a:spcAft>
            </a:pPr>
            <a:fld id="{39384BAD-941D-4BD2-96FD-16D04C8827C9}" type="slidenum">
              <a:rPr lang="ar-SA" altLang="ar-SA">
                <a:latin typeface="Calibri" pitchFamily="34" charset="0"/>
                <a:cs typeface="Arial" pitchFamily="34" charset="0"/>
              </a:rPr>
              <a:pPr fontAlgn="base">
                <a:spcBef>
                  <a:spcPct val="0"/>
                </a:spcBef>
                <a:spcAft>
                  <a:spcPct val="0"/>
                </a:spcAft>
              </a:pPr>
              <a:t>14</a:t>
            </a:fld>
            <a:endParaRPr lang="ar-SA" altLang="ar-SA">
              <a:latin typeface="Calibri"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عنصر نائب للملاحظات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A" altLang="ar-SA" dirty="0" smtClean="0"/>
          </a:p>
        </p:txBody>
      </p:sp>
      <p:sp>
        <p:nvSpPr>
          <p:cNvPr id="34820" name="عنصر نائب لرقم الشريحة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cs typeface="Tahoma" pitchFamily="34" charset="0"/>
              </a:defRPr>
            </a:lvl1pPr>
            <a:lvl2pPr marL="742950" indent="-285750">
              <a:defRPr>
                <a:solidFill>
                  <a:schemeClr val="tx1"/>
                </a:solidFill>
                <a:latin typeface="Trebuchet MS" pitchFamily="34" charset="0"/>
                <a:cs typeface="Tahoma" pitchFamily="34" charset="0"/>
              </a:defRPr>
            </a:lvl2pPr>
            <a:lvl3pPr marL="1143000" indent="-228600">
              <a:defRPr>
                <a:solidFill>
                  <a:schemeClr val="tx1"/>
                </a:solidFill>
                <a:latin typeface="Trebuchet MS" pitchFamily="34" charset="0"/>
                <a:cs typeface="Tahoma" pitchFamily="34" charset="0"/>
              </a:defRPr>
            </a:lvl3pPr>
            <a:lvl4pPr marL="1600200" indent="-228600">
              <a:defRPr>
                <a:solidFill>
                  <a:schemeClr val="tx1"/>
                </a:solidFill>
                <a:latin typeface="Trebuchet MS" pitchFamily="34" charset="0"/>
                <a:cs typeface="Tahoma" pitchFamily="34" charset="0"/>
              </a:defRPr>
            </a:lvl4pPr>
            <a:lvl5pPr marL="2057400" indent="-228600">
              <a:defRPr>
                <a:solidFill>
                  <a:schemeClr val="tx1"/>
                </a:solidFill>
                <a:latin typeface="Trebuchet MS" pitchFamily="34" charset="0"/>
                <a:cs typeface="Tahoma" pitchFamily="34" charset="0"/>
              </a:defRPr>
            </a:lvl5pPr>
            <a:lvl6pPr marL="2514600" indent="-228600" fontAlgn="base">
              <a:spcBef>
                <a:spcPct val="0"/>
              </a:spcBef>
              <a:spcAft>
                <a:spcPct val="0"/>
              </a:spcAft>
              <a:defRPr>
                <a:solidFill>
                  <a:schemeClr val="tx1"/>
                </a:solidFill>
                <a:latin typeface="Trebuchet MS" pitchFamily="34" charset="0"/>
                <a:cs typeface="Tahoma" pitchFamily="34" charset="0"/>
              </a:defRPr>
            </a:lvl6pPr>
            <a:lvl7pPr marL="2971800" indent="-228600" fontAlgn="base">
              <a:spcBef>
                <a:spcPct val="0"/>
              </a:spcBef>
              <a:spcAft>
                <a:spcPct val="0"/>
              </a:spcAft>
              <a:defRPr>
                <a:solidFill>
                  <a:schemeClr val="tx1"/>
                </a:solidFill>
                <a:latin typeface="Trebuchet MS" pitchFamily="34" charset="0"/>
                <a:cs typeface="Tahoma" pitchFamily="34" charset="0"/>
              </a:defRPr>
            </a:lvl7pPr>
            <a:lvl8pPr marL="3429000" indent="-228600" fontAlgn="base">
              <a:spcBef>
                <a:spcPct val="0"/>
              </a:spcBef>
              <a:spcAft>
                <a:spcPct val="0"/>
              </a:spcAft>
              <a:defRPr>
                <a:solidFill>
                  <a:schemeClr val="tx1"/>
                </a:solidFill>
                <a:latin typeface="Trebuchet MS" pitchFamily="34" charset="0"/>
                <a:cs typeface="Tahoma" pitchFamily="34" charset="0"/>
              </a:defRPr>
            </a:lvl8pPr>
            <a:lvl9pPr marL="3886200" indent="-228600" fontAlgn="base">
              <a:spcBef>
                <a:spcPct val="0"/>
              </a:spcBef>
              <a:spcAft>
                <a:spcPct val="0"/>
              </a:spcAft>
              <a:defRPr>
                <a:solidFill>
                  <a:schemeClr val="tx1"/>
                </a:solidFill>
                <a:latin typeface="Trebuchet MS" pitchFamily="34" charset="0"/>
                <a:cs typeface="Tahoma" pitchFamily="34" charset="0"/>
              </a:defRPr>
            </a:lvl9pPr>
          </a:lstStyle>
          <a:p>
            <a:pPr fontAlgn="base">
              <a:spcBef>
                <a:spcPct val="0"/>
              </a:spcBef>
              <a:spcAft>
                <a:spcPct val="0"/>
              </a:spcAft>
            </a:pPr>
            <a:fld id="{F0DE16C6-7B4D-42B5-97D4-0BDBBA698632}" type="slidenum">
              <a:rPr lang="ar-SA" altLang="ar-SA">
                <a:latin typeface="Calibri" pitchFamily="34" charset="0"/>
                <a:cs typeface="Arial" pitchFamily="34" charset="0"/>
              </a:rPr>
              <a:pPr fontAlgn="base">
                <a:spcBef>
                  <a:spcPct val="0"/>
                </a:spcBef>
                <a:spcAft>
                  <a:spcPct val="0"/>
                </a:spcAft>
              </a:pPr>
              <a:t>16</a:t>
            </a:fld>
            <a:endParaRPr lang="ar-SA" altLang="ar-SA">
              <a:latin typeface="Calibri"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عنصر نائب للملاحظات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ar-SA" altLang="ar-SA" b="1" dirty="0" smtClean="0">
                <a:cs typeface="Arabic Transparent" pitchFamily="2" charset="-78"/>
              </a:rPr>
              <a:t>يمكن استخدام الألعاب لافتتاح أحد الأنشطة  أو الدورات فهي طريقة فعالة لتأمين أقصى درجات انتباه المشاركين واهتمامهم .</a:t>
            </a:r>
          </a:p>
          <a:p>
            <a:pPr>
              <a:spcBef>
                <a:spcPct val="0"/>
              </a:spcBef>
            </a:pPr>
            <a:r>
              <a:rPr lang="ar-SA" altLang="ar-SA" b="1" dirty="0" smtClean="0">
                <a:cs typeface="Arabic Transparent" pitchFamily="2" charset="-78"/>
              </a:rPr>
              <a:t>يمكن استخدام الألعاب خلال عدة مراحل أثناء سير البرنامج أو المقرر التدريبي أو التعليمي كنوع من التغيير والتنوع للخبرة التعليمية . </a:t>
            </a:r>
          </a:p>
          <a:p>
            <a:pPr>
              <a:spcBef>
                <a:spcPct val="0"/>
              </a:spcBef>
            </a:pPr>
            <a:r>
              <a:rPr lang="ar-SA" altLang="ar-SA" b="1" dirty="0" smtClean="0">
                <a:cs typeface="Arabic Transparent" pitchFamily="2" charset="-78"/>
              </a:rPr>
              <a:t>يمكن استخدام الألعاب  لاختتام (أو تلخيص ) أحد الجلسات أ و البرامج </a:t>
            </a:r>
            <a:endParaRPr lang="en-US" altLang="ar-SA" b="1" dirty="0" smtClean="0">
              <a:cs typeface="Arabic Transparent" pitchFamily="2" charset="-78"/>
            </a:endParaRPr>
          </a:p>
          <a:p>
            <a:pPr>
              <a:spcBef>
                <a:spcPct val="0"/>
              </a:spcBef>
            </a:pPr>
            <a:r>
              <a:rPr lang="ar-SA" altLang="ar-SA" b="1" dirty="0" smtClean="0">
                <a:cs typeface="Arabic Transparent" pitchFamily="2" charset="-78"/>
              </a:rPr>
              <a:t>يمكن استخدام الالعاب التدريبية عندما تكون ذات صلة بموضوع التدريب الذي يتم تعليمه.</a:t>
            </a:r>
          </a:p>
          <a:p>
            <a:pPr>
              <a:spcBef>
                <a:spcPct val="0"/>
              </a:spcBef>
            </a:pPr>
            <a:r>
              <a:rPr lang="ar-SA" altLang="ar-SA" b="1" dirty="0" smtClean="0">
                <a:cs typeface="Arabic Transparent" pitchFamily="2" charset="-78"/>
              </a:rPr>
              <a:t>يمكن استخدام الالعاب التدريبية لأنعاش ذاكرة وأداء المشاركين عقب فترة راحة بين اجزاء الدورة .</a:t>
            </a:r>
          </a:p>
          <a:p>
            <a:pPr>
              <a:spcBef>
                <a:spcPct val="0"/>
              </a:spcBef>
            </a:pPr>
            <a:r>
              <a:rPr lang="ar-SA" altLang="ar-SA" b="1" dirty="0" smtClean="0">
                <a:cs typeface="Arabic Transparent" pitchFamily="2" charset="-78"/>
              </a:rPr>
              <a:t>يمكن استخدام التمارين كوسيلة لاستيعاب الفائض من الطاقة أو لأنعاش الصف وإعادة الحيوية .</a:t>
            </a:r>
          </a:p>
          <a:p>
            <a:pPr>
              <a:spcBef>
                <a:spcPct val="0"/>
              </a:spcBef>
            </a:pPr>
            <a:r>
              <a:rPr lang="ar-SA" altLang="ar-SA" b="1" dirty="0" smtClean="0">
                <a:cs typeface="Arabic Transparent" pitchFamily="2" charset="-78"/>
              </a:rPr>
              <a:t>من المهم انتقاء الطرق الشيقة والمناسبة للموضوع لتحقيق هدف ايصال المعلومات او تنمية المهارات او تعديل القناعات .</a:t>
            </a:r>
          </a:p>
          <a:p>
            <a:pPr>
              <a:spcBef>
                <a:spcPct val="0"/>
              </a:spcBef>
            </a:pPr>
            <a:endParaRPr lang="ar-SA" altLang="ar-SA" dirty="0" smtClean="0"/>
          </a:p>
        </p:txBody>
      </p:sp>
      <p:sp>
        <p:nvSpPr>
          <p:cNvPr id="35844" name="عنصر نائب لرقم الشريحة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cs typeface="Tahoma" pitchFamily="34" charset="0"/>
              </a:defRPr>
            </a:lvl1pPr>
            <a:lvl2pPr marL="742950" indent="-285750">
              <a:defRPr>
                <a:solidFill>
                  <a:schemeClr val="tx1"/>
                </a:solidFill>
                <a:latin typeface="Trebuchet MS" pitchFamily="34" charset="0"/>
                <a:cs typeface="Tahoma" pitchFamily="34" charset="0"/>
              </a:defRPr>
            </a:lvl2pPr>
            <a:lvl3pPr marL="1143000" indent="-228600">
              <a:defRPr>
                <a:solidFill>
                  <a:schemeClr val="tx1"/>
                </a:solidFill>
                <a:latin typeface="Trebuchet MS" pitchFamily="34" charset="0"/>
                <a:cs typeface="Tahoma" pitchFamily="34" charset="0"/>
              </a:defRPr>
            </a:lvl3pPr>
            <a:lvl4pPr marL="1600200" indent="-228600">
              <a:defRPr>
                <a:solidFill>
                  <a:schemeClr val="tx1"/>
                </a:solidFill>
                <a:latin typeface="Trebuchet MS" pitchFamily="34" charset="0"/>
                <a:cs typeface="Tahoma" pitchFamily="34" charset="0"/>
              </a:defRPr>
            </a:lvl4pPr>
            <a:lvl5pPr marL="2057400" indent="-228600">
              <a:defRPr>
                <a:solidFill>
                  <a:schemeClr val="tx1"/>
                </a:solidFill>
                <a:latin typeface="Trebuchet MS" pitchFamily="34" charset="0"/>
                <a:cs typeface="Tahoma" pitchFamily="34" charset="0"/>
              </a:defRPr>
            </a:lvl5pPr>
            <a:lvl6pPr marL="2514600" indent="-228600" fontAlgn="base">
              <a:spcBef>
                <a:spcPct val="0"/>
              </a:spcBef>
              <a:spcAft>
                <a:spcPct val="0"/>
              </a:spcAft>
              <a:defRPr>
                <a:solidFill>
                  <a:schemeClr val="tx1"/>
                </a:solidFill>
                <a:latin typeface="Trebuchet MS" pitchFamily="34" charset="0"/>
                <a:cs typeface="Tahoma" pitchFamily="34" charset="0"/>
              </a:defRPr>
            </a:lvl6pPr>
            <a:lvl7pPr marL="2971800" indent="-228600" fontAlgn="base">
              <a:spcBef>
                <a:spcPct val="0"/>
              </a:spcBef>
              <a:spcAft>
                <a:spcPct val="0"/>
              </a:spcAft>
              <a:defRPr>
                <a:solidFill>
                  <a:schemeClr val="tx1"/>
                </a:solidFill>
                <a:latin typeface="Trebuchet MS" pitchFamily="34" charset="0"/>
                <a:cs typeface="Tahoma" pitchFamily="34" charset="0"/>
              </a:defRPr>
            </a:lvl7pPr>
            <a:lvl8pPr marL="3429000" indent="-228600" fontAlgn="base">
              <a:spcBef>
                <a:spcPct val="0"/>
              </a:spcBef>
              <a:spcAft>
                <a:spcPct val="0"/>
              </a:spcAft>
              <a:defRPr>
                <a:solidFill>
                  <a:schemeClr val="tx1"/>
                </a:solidFill>
                <a:latin typeface="Trebuchet MS" pitchFamily="34" charset="0"/>
                <a:cs typeface="Tahoma" pitchFamily="34" charset="0"/>
              </a:defRPr>
            </a:lvl8pPr>
            <a:lvl9pPr marL="3886200" indent="-228600" fontAlgn="base">
              <a:spcBef>
                <a:spcPct val="0"/>
              </a:spcBef>
              <a:spcAft>
                <a:spcPct val="0"/>
              </a:spcAft>
              <a:defRPr>
                <a:solidFill>
                  <a:schemeClr val="tx1"/>
                </a:solidFill>
                <a:latin typeface="Trebuchet MS" pitchFamily="34" charset="0"/>
                <a:cs typeface="Tahoma" pitchFamily="34" charset="0"/>
              </a:defRPr>
            </a:lvl9pPr>
          </a:lstStyle>
          <a:p>
            <a:pPr fontAlgn="base">
              <a:spcBef>
                <a:spcPct val="0"/>
              </a:spcBef>
              <a:spcAft>
                <a:spcPct val="0"/>
              </a:spcAft>
            </a:pPr>
            <a:fld id="{9BA5F5A0-1441-4ECD-8D9B-74BE60436901}" type="slidenum">
              <a:rPr lang="ar-SA" altLang="ar-SA">
                <a:latin typeface="Calibri" pitchFamily="34" charset="0"/>
                <a:cs typeface="Arial" pitchFamily="34" charset="0"/>
              </a:rPr>
              <a:pPr fontAlgn="base">
                <a:spcBef>
                  <a:spcPct val="0"/>
                </a:spcBef>
                <a:spcAft>
                  <a:spcPct val="0"/>
                </a:spcAft>
              </a:pPr>
              <a:t>19</a:t>
            </a:fld>
            <a:endParaRPr lang="ar-SA" altLang="ar-SA">
              <a:latin typeface="Calibri"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مستطيل 3"/>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رابط مستقيم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عنوان 11"/>
          <p:cNvSpPr>
            <a:spLocks noGrp="1"/>
          </p:cNvSpPr>
          <p:nvPr>
            <p:ph type="ctrTitle"/>
          </p:nvPr>
        </p:nvSpPr>
        <p:spPr>
          <a:xfrm>
            <a:off x="3366868" y="533400"/>
            <a:ext cx="5105400" cy="2868168"/>
          </a:xfrm>
        </p:spPr>
        <p:txBody>
          <a:bodyPr>
            <a:noAutofit/>
          </a:bodyPr>
          <a:lstStyle>
            <a:lvl1pPr algn="r">
              <a:defRPr sz="4200" b="1"/>
            </a:lvl1pPr>
            <a:extLst/>
          </a:lstStyle>
          <a:p>
            <a:r>
              <a:rPr lang="ar-SA" smtClean="0"/>
              <a:t>انقر لتحرير نمط العنوان الرئيسي</a:t>
            </a:r>
            <a:endParaRPr lang="en-US"/>
          </a:p>
        </p:txBody>
      </p:sp>
      <p:sp>
        <p:nvSpPr>
          <p:cNvPr id="25" name="عنوان فرعي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ar-SA" smtClean="0"/>
              <a:t>انقر لتحرير نمط العنوان الثانوي الرئيسي</a:t>
            </a:r>
            <a:endParaRPr lang="en-US"/>
          </a:p>
        </p:txBody>
      </p:sp>
      <p:sp>
        <p:nvSpPr>
          <p:cNvPr id="6" name="عنصر نائب للتاريخ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42B9D0D8-49D5-4200-9D1F-75C91B25DA21}" type="datetimeFigureOut">
              <a:rPr lang="ar-SA"/>
              <a:pPr>
                <a:defRPr/>
              </a:pPr>
              <a:t>04/03/37</a:t>
            </a:fld>
            <a:endParaRPr lang="ar-SA"/>
          </a:p>
        </p:txBody>
      </p:sp>
      <p:sp>
        <p:nvSpPr>
          <p:cNvPr id="7" name="عنصر نائب للتذييل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ar-SA"/>
          </a:p>
        </p:txBody>
      </p:sp>
      <p:sp>
        <p:nvSpPr>
          <p:cNvPr id="8" name="عنصر نائب لرقم الشريحة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EE0ED234-E9DD-4B15-B29B-B793DBF730FC}" type="slidenum">
              <a:rPr lang="ar-SA"/>
              <a:pPr>
                <a:defRPr/>
              </a:pPr>
              <a:t>‹#›</a:t>
            </a:fld>
            <a:endParaRPr lang="ar-SA"/>
          </a:p>
        </p:txBody>
      </p:sp>
    </p:spTree>
    <p:extLst>
      <p:ext uri="{BB962C8B-B14F-4D97-AF65-F5344CB8AC3E}">
        <p14:creationId xmlns:p14="http://schemas.microsoft.com/office/powerpoint/2010/main" xmlns="" val="9101969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6"/>
          <p:cNvSpPr>
            <a:spLocks noGrp="1"/>
          </p:cNvSpPr>
          <p:nvPr>
            <p:ph type="dt" sz="half" idx="10"/>
          </p:nvPr>
        </p:nvSpPr>
        <p:spPr/>
        <p:txBody>
          <a:bodyPr/>
          <a:lstStyle>
            <a:lvl1pPr>
              <a:defRPr/>
            </a:lvl1pPr>
          </a:lstStyle>
          <a:p>
            <a:pPr>
              <a:defRPr/>
            </a:pPr>
            <a:fld id="{91790234-EC5F-4300-888C-39F19FD357E9}" type="datetimeFigureOut">
              <a:rPr lang="ar-SA"/>
              <a:pPr>
                <a:defRPr/>
              </a:pPr>
              <a:t>04/03/37</a:t>
            </a:fld>
            <a:endParaRPr lang="ar-SA"/>
          </a:p>
        </p:txBody>
      </p:sp>
      <p:sp>
        <p:nvSpPr>
          <p:cNvPr id="5" name="عنصر نائب للتذييل 3"/>
          <p:cNvSpPr>
            <a:spLocks noGrp="1"/>
          </p:cNvSpPr>
          <p:nvPr>
            <p:ph type="ftr" sz="quarter" idx="11"/>
          </p:nvPr>
        </p:nvSpPr>
        <p:spPr/>
        <p:txBody>
          <a:bodyPr/>
          <a:lstStyle>
            <a:lvl1pPr>
              <a:defRPr/>
            </a:lvl1pPr>
          </a:lstStyle>
          <a:p>
            <a:pPr>
              <a:defRPr/>
            </a:pPr>
            <a:endParaRPr lang="ar-SA"/>
          </a:p>
        </p:txBody>
      </p:sp>
      <p:sp>
        <p:nvSpPr>
          <p:cNvPr id="6" name="عنصر نائب لرقم الشريحة 15"/>
          <p:cNvSpPr>
            <a:spLocks noGrp="1"/>
          </p:cNvSpPr>
          <p:nvPr>
            <p:ph type="sldNum" sz="quarter" idx="12"/>
          </p:nvPr>
        </p:nvSpPr>
        <p:spPr/>
        <p:txBody>
          <a:bodyPr/>
          <a:lstStyle>
            <a:lvl1pPr>
              <a:defRPr/>
            </a:lvl1pPr>
          </a:lstStyle>
          <a:p>
            <a:pPr>
              <a:defRPr/>
            </a:pPr>
            <a:fld id="{0431F085-8F3A-440E-9FBF-756E3A45B498}" type="slidenum">
              <a:rPr lang="ar-SA"/>
              <a:pPr>
                <a:defRPr/>
              </a:pPr>
              <a:t>‹#›</a:t>
            </a:fld>
            <a:endParaRPr lang="ar-SA"/>
          </a:p>
        </p:txBody>
      </p:sp>
    </p:spTree>
    <p:extLst>
      <p:ext uri="{BB962C8B-B14F-4D97-AF65-F5344CB8AC3E}">
        <p14:creationId xmlns:p14="http://schemas.microsoft.com/office/powerpoint/2010/main" xmlns="" val="359904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5"/>
            <a:ext cx="1524000" cy="5851525"/>
          </a:xfrm>
        </p:spPr>
        <p:txBody>
          <a:bodyPr vert="eaVert" anchor="t"/>
          <a:lstStyle>
            <a:extLs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42"/>
            <a:ext cx="6019800" cy="5851525"/>
          </a:xfrm>
        </p:spPr>
        <p:txBody>
          <a:bodyPr vert="eaVert"/>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a:xfrm>
            <a:off x="4243388" y="6557963"/>
            <a:ext cx="2001837" cy="227012"/>
          </a:xfrm>
        </p:spPr>
        <p:txBody>
          <a:bodyPr/>
          <a:lstStyle>
            <a:lvl1pPr>
              <a:defRPr/>
            </a:lvl1pPr>
            <a:extLst/>
          </a:lstStyle>
          <a:p>
            <a:pPr>
              <a:defRPr/>
            </a:pPr>
            <a:fld id="{6DD4DB2E-EADC-4427-8715-EF3D78E8D9F1}" type="datetimeFigureOut">
              <a:rPr lang="ar-SA"/>
              <a:pPr>
                <a:defRPr/>
              </a:pPr>
              <a:t>04/03/37</a:t>
            </a:fld>
            <a:endParaRPr lang="ar-SA"/>
          </a:p>
        </p:txBody>
      </p:sp>
      <p:sp>
        <p:nvSpPr>
          <p:cNvPr id="5" name="عنصر نائب للتذييل 4"/>
          <p:cNvSpPr>
            <a:spLocks noGrp="1"/>
          </p:cNvSpPr>
          <p:nvPr>
            <p:ph type="ftr" sz="quarter" idx="11"/>
          </p:nvPr>
        </p:nvSpPr>
        <p:spPr>
          <a:xfrm>
            <a:off x="457200" y="6556375"/>
            <a:ext cx="3657600" cy="228600"/>
          </a:xfrm>
        </p:spPr>
        <p:txBody>
          <a:bodyPr/>
          <a:lstStyle>
            <a:lvl1pPr>
              <a:defRPr/>
            </a:lvl1pPr>
            <a:extLst/>
          </a:lstStyle>
          <a:p>
            <a:pPr>
              <a:defRPr/>
            </a:pPr>
            <a:endParaRPr lang="ar-SA"/>
          </a:p>
        </p:txBody>
      </p:sp>
      <p:sp>
        <p:nvSpPr>
          <p:cNvPr id="6" name="عنصر نائب لرقم الشريحة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9945F20C-A863-4419-BAE9-5F9327D8E0DA}" type="slidenum">
              <a:rPr lang="ar-SA"/>
              <a:pPr>
                <a:defRPr/>
              </a:pPr>
              <a:t>‹#›</a:t>
            </a:fld>
            <a:endParaRPr lang="ar-SA"/>
          </a:p>
        </p:txBody>
      </p:sp>
    </p:spTree>
    <p:extLst>
      <p:ext uri="{BB962C8B-B14F-4D97-AF65-F5344CB8AC3E}">
        <p14:creationId xmlns:p14="http://schemas.microsoft.com/office/powerpoint/2010/main" xmlns="" val="200448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6"/>
          <p:cNvSpPr>
            <a:spLocks noGrp="1"/>
          </p:cNvSpPr>
          <p:nvPr>
            <p:ph type="dt" sz="half" idx="10"/>
          </p:nvPr>
        </p:nvSpPr>
        <p:spPr/>
        <p:txBody>
          <a:bodyPr/>
          <a:lstStyle>
            <a:lvl1pPr>
              <a:defRPr/>
            </a:lvl1pPr>
          </a:lstStyle>
          <a:p>
            <a:pPr>
              <a:defRPr/>
            </a:pPr>
            <a:fld id="{4C1AC6F8-38B8-438A-BD2C-148278B614C5}" type="datetimeFigureOut">
              <a:rPr lang="ar-SA"/>
              <a:pPr>
                <a:defRPr/>
              </a:pPr>
              <a:t>04/03/37</a:t>
            </a:fld>
            <a:endParaRPr lang="ar-SA"/>
          </a:p>
        </p:txBody>
      </p:sp>
      <p:sp>
        <p:nvSpPr>
          <p:cNvPr id="5" name="عنصر نائب للتذييل 3"/>
          <p:cNvSpPr>
            <a:spLocks noGrp="1"/>
          </p:cNvSpPr>
          <p:nvPr>
            <p:ph type="ftr" sz="quarter" idx="11"/>
          </p:nvPr>
        </p:nvSpPr>
        <p:spPr/>
        <p:txBody>
          <a:bodyPr/>
          <a:lstStyle>
            <a:lvl1pPr>
              <a:defRPr/>
            </a:lvl1pPr>
          </a:lstStyle>
          <a:p>
            <a:pPr>
              <a:defRPr/>
            </a:pPr>
            <a:endParaRPr lang="ar-SA"/>
          </a:p>
        </p:txBody>
      </p:sp>
      <p:sp>
        <p:nvSpPr>
          <p:cNvPr id="6" name="عنصر نائب لرقم الشريحة 15"/>
          <p:cNvSpPr>
            <a:spLocks noGrp="1"/>
          </p:cNvSpPr>
          <p:nvPr>
            <p:ph type="sldNum" sz="quarter" idx="12"/>
          </p:nvPr>
        </p:nvSpPr>
        <p:spPr/>
        <p:txBody>
          <a:bodyPr/>
          <a:lstStyle>
            <a:lvl1pPr>
              <a:defRPr/>
            </a:lvl1pPr>
          </a:lstStyle>
          <a:p>
            <a:pPr>
              <a:defRPr/>
            </a:pPr>
            <a:fld id="{66AC699A-68EB-4EDC-8D73-43BE27D05ACA}" type="slidenum">
              <a:rPr lang="ar-SA"/>
              <a:pPr>
                <a:defRPr/>
              </a:pPr>
              <a:t>‹#›</a:t>
            </a:fld>
            <a:endParaRPr lang="ar-SA"/>
          </a:p>
        </p:txBody>
      </p:sp>
    </p:spTree>
    <p:extLst>
      <p:ext uri="{BB962C8B-B14F-4D97-AF65-F5344CB8AC3E}">
        <p14:creationId xmlns:p14="http://schemas.microsoft.com/office/powerpoint/2010/main" xmlns="" val="61103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7"/>
            <a:ext cx="6255488" cy="1362075"/>
          </a:xfrm>
        </p:spPr>
        <p:txBody>
          <a:bodyPr anchor="t"/>
          <a:lstStyle>
            <a:lvl1pPr algn="r">
              <a:buNone/>
              <a:defRPr sz="4200" b="1" cap="all"/>
            </a:lvl1pPr>
            <a:extLst/>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ar-SA" smtClean="0"/>
              <a:t>انقر لتحرير أنماط النص الرئيسي</a:t>
            </a:r>
          </a:p>
        </p:txBody>
      </p:sp>
      <p:sp>
        <p:nvSpPr>
          <p:cNvPr id="4" name="عنصر نائب للتاريخ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4844487E-0402-4610-A1A0-1DFB2E48D4F0}" type="datetimeFigureOut">
              <a:rPr lang="ar-SA"/>
              <a:pPr>
                <a:defRPr/>
              </a:pPr>
              <a:t>04/03/37</a:t>
            </a:fld>
            <a:endParaRPr lang="ar-SA"/>
          </a:p>
        </p:txBody>
      </p:sp>
      <p:sp>
        <p:nvSpPr>
          <p:cNvPr id="5" name="عنصر نائب للتذييل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ar-SA"/>
          </a:p>
        </p:txBody>
      </p:sp>
      <p:sp>
        <p:nvSpPr>
          <p:cNvPr id="6" name="عنصر نائب لرقم الشريحة 5"/>
          <p:cNvSpPr>
            <a:spLocks noGrp="1"/>
          </p:cNvSpPr>
          <p:nvPr>
            <p:ph type="sldNum" sz="quarter" idx="12"/>
          </p:nvPr>
        </p:nvSpPr>
        <p:spPr>
          <a:xfrm>
            <a:off x="6734175" y="6554788"/>
            <a:ext cx="587375" cy="228600"/>
          </a:xfrm>
        </p:spPr>
        <p:txBody>
          <a:bodyPr/>
          <a:lstStyle>
            <a:lvl1pPr>
              <a:defRPr/>
            </a:lvl1pPr>
            <a:extLst/>
          </a:lstStyle>
          <a:p>
            <a:pPr>
              <a:defRPr/>
            </a:pPr>
            <a:fld id="{0D9DEC14-7989-4168-97DB-C6E99AD4DF81}" type="slidenum">
              <a:rPr lang="ar-SA"/>
              <a:pPr>
                <a:defRPr/>
              </a:pPr>
              <a:t>‹#›</a:t>
            </a:fld>
            <a:endParaRPr lang="ar-SA"/>
          </a:p>
        </p:txBody>
      </p:sp>
    </p:spTree>
    <p:extLst>
      <p:ext uri="{BB962C8B-B14F-4D97-AF65-F5344CB8AC3E}">
        <p14:creationId xmlns:p14="http://schemas.microsoft.com/office/powerpoint/2010/main" xmlns="" val="19065843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26"/>
          <p:cNvSpPr>
            <a:spLocks noGrp="1"/>
          </p:cNvSpPr>
          <p:nvPr>
            <p:ph type="dt" sz="half" idx="10"/>
          </p:nvPr>
        </p:nvSpPr>
        <p:spPr/>
        <p:txBody>
          <a:bodyPr/>
          <a:lstStyle>
            <a:lvl1pPr>
              <a:defRPr/>
            </a:lvl1pPr>
          </a:lstStyle>
          <a:p>
            <a:pPr>
              <a:defRPr/>
            </a:pPr>
            <a:fld id="{5081ED04-4154-4D54-B583-E9911DA29D44}" type="datetimeFigureOut">
              <a:rPr lang="ar-SA"/>
              <a:pPr>
                <a:defRPr/>
              </a:pPr>
              <a:t>04/03/37</a:t>
            </a:fld>
            <a:endParaRPr lang="ar-SA"/>
          </a:p>
        </p:txBody>
      </p:sp>
      <p:sp>
        <p:nvSpPr>
          <p:cNvPr id="6" name="عنصر نائب للتذييل 3"/>
          <p:cNvSpPr>
            <a:spLocks noGrp="1"/>
          </p:cNvSpPr>
          <p:nvPr>
            <p:ph type="ftr" sz="quarter" idx="11"/>
          </p:nvPr>
        </p:nvSpPr>
        <p:spPr/>
        <p:txBody>
          <a:bodyPr/>
          <a:lstStyle>
            <a:lvl1pPr>
              <a:defRPr/>
            </a:lvl1pPr>
          </a:lstStyle>
          <a:p>
            <a:pPr>
              <a:defRPr/>
            </a:pPr>
            <a:endParaRPr lang="ar-SA"/>
          </a:p>
        </p:txBody>
      </p:sp>
      <p:sp>
        <p:nvSpPr>
          <p:cNvPr id="7" name="عنصر نائب لرقم الشريحة 15"/>
          <p:cNvSpPr>
            <a:spLocks noGrp="1"/>
          </p:cNvSpPr>
          <p:nvPr>
            <p:ph type="sldNum" sz="quarter" idx="12"/>
          </p:nvPr>
        </p:nvSpPr>
        <p:spPr/>
        <p:txBody>
          <a:bodyPr/>
          <a:lstStyle>
            <a:lvl1pPr>
              <a:defRPr/>
            </a:lvl1pPr>
          </a:lstStyle>
          <a:p>
            <a:pPr>
              <a:defRPr/>
            </a:pPr>
            <a:fld id="{EFF549D2-3FFC-4E88-B96D-33FA60B0FEC5}" type="slidenum">
              <a:rPr lang="ar-SA"/>
              <a:pPr>
                <a:defRPr/>
              </a:pPr>
              <a:t>‹#›</a:t>
            </a:fld>
            <a:endParaRPr lang="ar-SA"/>
          </a:p>
        </p:txBody>
      </p:sp>
    </p:spTree>
    <p:extLst>
      <p:ext uri="{BB962C8B-B14F-4D97-AF65-F5344CB8AC3E}">
        <p14:creationId xmlns:p14="http://schemas.microsoft.com/office/powerpoint/2010/main" xmlns="" val="139611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lvl1pPr>
              <a:defRPr/>
            </a:lvl1pPr>
            <a:extLst/>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ar-SA" smtClean="0"/>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26"/>
          <p:cNvSpPr>
            <a:spLocks noGrp="1"/>
          </p:cNvSpPr>
          <p:nvPr>
            <p:ph type="dt" sz="half" idx="10"/>
          </p:nvPr>
        </p:nvSpPr>
        <p:spPr/>
        <p:txBody>
          <a:bodyPr/>
          <a:lstStyle>
            <a:lvl1pPr>
              <a:defRPr/>
            </a:lvl1pPr>
          </a:lstStyle>
          <a:p>
            <a:pPr>
              <a:defRPr/>
            </a:pPr>
            <a:fld id="{CD538C72-D3E1-4EAB-90DE-5965786459EC}" type="datetimeFigureOut">
              <a:rPr lang="ar-SA"/>
              <a:pPr>
                <a:defRPr/>
              </a:pPr>
              <a:t>04/03/37</a:t>
            </a:fld>
            <a:endParaRPr lang="ar-SA"/>
          </a:p>
        </p:txBody>
      </p:sp>
      <p:sp>
        <p:nvSpPr>
          <p:cNvPr id="8" name="عنصر نائب للتذييل 3"/>
          <p:cNvSpPr>
            <a:spLocks noGrp="1"/>
          </p:cNvSpPr>
          <p:nvPr>
            <p:ph type="ftr" sz="quarter" idx="11"/>
          </p:nvPr>
        </p:nvSpPr>
        <p:spPr/>
        <p:txBody>
          <a:bodyPr/>
          <a:lstStyle>
            <a:lvl1pPr>
              <a:defRPr/>
            </a:lvl1pPr>
          </a:lstStyle>
          <a:p>
            <a:pPr>
              <a:defRPr/>
            </a:pPr>
            <a:endParaRPr lang="ar-SA"/>
          </a:p>
        </p:txBody>
      </p:sp>
      <p:sp>
        <p:nvSpPr>
          <p:cNvPr id="9" name="عنصر نائب لرقم الشريحة 15"/>
          <p:cNvSpPr>
            <a:spLocks noGrp="1"/>
          </p:cNvSpPr>
          <p:nvPr>
            <p:ph type="sldNum" sz="quarter" idx="12"/>
          </p:nvPr>
        </p:nvSpPr>
        <p:spPr/>
        <p:txBody>
          <a:bodyPr/>
          <a:lstStyle>
            <a:lvl1pPr>
              <a:defRPr/>
            </a:lvl1pPr>
          </a:lstStyle>
          <a:p>
            <a:pPr>
              <a:defRPr/>
            </a:pPr>
            <a:fld id="{95EA01E6-4D18-45E7-BBB7-7B0DA70723F8}" type="slidenum">
              <a:rPr lang="ar-SA"/>
              <a:pPr>
                <a:defRPr/>
              </a:pPr>
              <a:t>‹#›</a:t>
            </a:fld>
            <a:endParaRPr lang="ar-SA"/>
          </a:p>
        </p:txBody>
      </p:sp>
    </p:spTree>
    <p:extLst>
      <p:ext uri="{BB962C8B-B14F-4D97-AF65-F5344CB8AC3E}">
        <p14:creationId xmlns:p14="http://schemas.microsoft.com/office/powerpoint/2010/main" xmlns="" val="245827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extLst/>
          </a:lstStyle>
          <a:p>
            <a:r>
              <a:rPr lang="ar-SA" smtClean="0"/>
              <a:t>انقر لتحرير نمط العنوان الرئيسي</a:t>
            </a:r>
            <a:endParaRPr lang="en-US"/>
          </a:p>
        </p:txBody>
      </p:sp>
      <p:sp>
        <p:nvSpPr>
          <p:cNvPr id="3" name="عنصر نائب للتاريخ 26"/>
          <p:cNvSpPr>
            <a:spLocks noGrp="1"/>
          </p:cNvSpPr>
          <p:nvPr>
            <p:ph type="dt" sz="half" idx="10"/>
          </p:nvPr>
        </p:nvSpPr>
        <p:spPr/>
        <p:txBody>
          <a:bodyPr/>
          <a:lstStyle>
            <a:lvl1pPr>
              <a:defRPr/>
            </a:lvl1pPr>
          </a:lstStyle>
          <a:p>
            <a:pPr>
              <a:defRPr/>
            </a:pPr>
            <a:fld id="{0E7EE299-900A-4B7F-9BBD-9641C675C45F}" type="datetimeFigureOut">
              <a:rPr lang="ar-SA"/>
              <a:pPr>
                <a:defRPr/>
              </a:pPr>
              <a:t>04/03/37</a:t>
            </a:fld>
            <a:endParaRPr lang="ar-SA"/>
          </a:p>
        </p:txBody>
      </p:sp>
      <p:sp>
        <p:nvSpPr>
          <p:cNvPr id="4" name="عنصر نائب للتذييل 3"/>
          <p:cNvSpPr>
            <a:spLocks noGrp="1"/>
          </p:cNvSpPr>
          <p:nvPr>
            <p:ph type="ftr" sz="quarter" idx="11"/>
          </p:nvPr>
        </p:nvSpPr>
        <p:spPr/>
        <p:txBody>
          <a:bodyPr/>
          <a:lstStyle>
            <a:lvl1pPr>
              <a:defRPr/>
            </a:lvl1pPr>
          </a:lstStyle>
          <a:p>
            <a:pPr>
              <a:defRPr/>
            </a:pPr>
            <a:endParaRPr lang="ar-SA"/>
          </a:p>
        </p:txBody>
      </p:sp>
      <p:sp>
        <p:nvSpPr>
          <p:cNvPr id="5" name="عنصر نائب لرقم الشريحة 15"/>
          <p:cNvSpPr>
            <a:spLocks noGrp="1"/>
          </p:cNvSpPr>
          <p:nvPr>
            <p:ph type="sldNum" sz="quarter" idx="12"/>
          </p:nvPr>
        </p:nvSpPr>
        <p:spPr/>
        <p:txBody>
          <a:bodyPr/>
          <a:lstStyle>
            <a:lvl1pPr>
              <a:defRPr/>
            </a:lvl1pPr>
          </a:lstStyle>
          <a:p>
            <a:pPr>
              <a:defRPr/>
            </a:pPr>
            <a:fld id="{9EFE841F-04DB-42E1-87B9-496BE300D600}" type="slidenum">
              <a:rPr lang="ar-SA"/>
              <a:pPr>
                <a:defRPr/>
              </a:pPr>
              <a:t>‹#›</a:t>
            </a:fld>
            <a:endParaRPr lang="ar-SA"/>
          </a:p>
        </p:txBody>
      </p:sp>
    </p:spTree>
    <p:extLst>
      <p:ext uri="{BB962C8B-B14F-4D97-AF65-F5344CB8AC3E}">
        <p14:creationId xmlns:p14="http://schemas.microsoft.com/office/powerpoint/2010/main" xmlns="" val="225451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26"/>
          <p:cNvSpPr>
            <a:spLocks noGrp="1"/>
          </p:cNvSpPr>
          <p:nvPr>
            <p:ph type="dt" sz="half" idx="10"/>
          </p:nvPr>
        </p:nvSpPr>
        <p:spPr/>
        <p:txBody>
          <a:bodyPr/>
          <a:lstStyle>
            <a:lvl1pPr>
              <a:defRPr/>
            </a:lvl1pPr>
          </a:lstStyle>
          <a:p>
            <a:pPr>
              <a:defRPr/>
            </a:pPr>
            <a:fld id="{CC7421C2-FCA8-4B44-ADBD-F02CD3C94CF3}" type="datetimeFigureOut">
              <a:rPr lang="ar-SA"/>
              <a:pPr>
                <a:defRPr/>
              </a:pPr>
              <a:t>04/03/37</a:t>
            </a:fld>
            <a:endParaRPr lang="ar-SA"/>
          </a:p>
        </p:txBody>
      </p:sp>
      <p:sp>
        <p:nvSpPr>
          <p:cNvPr id="3" name="عنصر نائب للتذييل 3"/>
          <p:cNvSpPr>
            <a:spLocks noGrp="1"/>
          </p:cNvSpPr>
          <p:nvPr>
            <p:ph type="ftr" sz="quarter" idx="11"/>
          </p:nvPr>
        </p:nvSpPr>
        <p:spPr/>
        <p:txBody>
          <a:bodyPr/>
          <a:lstStyle>
            <a:lvl1pPr>
              <a:defRPr/>
            </a:lvl1pPr>
          </a:lstStyle>
          <a:p>
            <a:pPr>
              <a:defRPr/>
            </a:pPr>
            <a:endParaRPr lang="ar-SA"/>
          </a:p>
        </p:txBody>
      </p:sp>
      <p:sp>
        <p:nvSpPr>
          <p:cNvPr id="4" name="عنصر نائب لرقم الشريحة 15"/>
          <p:cNvSpPr>
            <a:spLocks noGrp="1"/>
          </p:cNvSpPr>
          <p:nvPr>
            <p:ph type="sldNum" sz="quarter" idx="12"/>
          </p:nvPr>
        </p:nvSpPr>
        <p:spPr/>
        <p:txBody>
          <a:bodyPr/>
          <a:lstStyle>
            <a:lvl1pPr>
              <a:defRPr/>
            </a:lvl1pPr>
          </a:lstStyle>
          <a:p>
            <a:pPr>
              <a:defRPr/>
            </a:pPr>
            <a:fld id="{06AB6269-EC27-4D42-A8B3-566CBF702DDB}" type="slidenum">
              <a:rPr lang="ar-SA"/>
              <a:pPr>
                <a:defRPr/>
              </a:pPr>
              <a:t>‹#›</a:t>
            </a:fld>
            <a:endParaRPr lang="ar-SA"/>
          </a:p>
        </p:txBody>
      </p:sp>
    </p:spTree>
    <p:extLst>
      <p:ext uri="{BB962C8B-B14F-4D97-AF65-F5344CB8AC3E}">
        <p14:creationId xmlns:p14="http://schemas.microsoft.com/office/powerpoint/2010/main" xmlns="" val="47729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a:lstStyle>
            <a:lvl1pPr algn="l">
              <a:buNone/>
              <a:defRPr lang="en-US" sz="2400" baseline="0" smtClean="0"/>
            </a:lvl1pPr>
            <a:extLst/>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ar-SA" smtClean="0"/>
              <a:t>انقر لتحرير أنماط النص الرئيسي</a:t>
            </a:r>
          </a:p>
        </p:txBody>
      </p:sp>
      <p:sp>
        <p:nvSpPr>
          <p:cNvPr id="4" name="عنصر نائب للمحتوى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26"/>
          <p:cNvSpPr>
            <a:spLocks noGrp="1"/>
          </p:cNvSpPr>
          <p:nvPr>
            <p:ph type="dt" sz="half" idx="10"/>
          </p:nvPr>
        </p:nvSpPr>
        <p:spPr/>
        <p:txBody>
          <a:bodyPr/>
          <a:lstStyle>
            <a:lvl1pPr>
              <a:defRPr/>
            </a:lvl1pPr>
          </a:lstStyle>
          <a:p>
            <a:pPr>
              <a:defRPr/>
            </a:pPr>
            <a:fld id="{C2D84FD4-3D7F-4701-8B67-250892367132}" type="datetimeFigureOut">
              <a:rPr lang="ar-SA"/>
              <a:pPr>
                <a:defRPr/>
              </a:pPr>
              <a:t>04/03/37</a:t>
            </a:fld>
            <a:endParaRPr lang="ar-SA"/>
          </a:p>
        </p:txBody>
      </p:sp>
      <p:sp>
        <p:nvSpPr>
          <p:cNvPr id="6" name="عنصر نائب للتذييل 3"/>
          <p:cNvSpPr>
            <a:spLocks noGrp="1"/>
          </p:cNvSpPr>
          <p:nvPr>
            <p:ph type="ftr" sz="quarter" idx="11"/>
          </p:nvPr>
        </p:nvSpPr>
        <p:spPr/>
        <p:txBody>
          <a:bodyPr/>
          <a:lstStyle>
            <a:lvl1pPr>
              <a:defRPr/>
            </a:lvl1pPr>
          </a:lstStyle>
          <a:p>
            <a:pPr>
              <a:defRPr/>
            </a:pPr>
            <a:endParaRPr lang="ar-SA"/>
          </a:p>
        </p:txBody>
      </p:sp>
      <p:sp>
        <p:nvSpPr>
          <p:cNvPr id="7" name="عنصر نائب لرقم الشريحة 15"/>
          <p:cNvSpPr>
            <a:spLocks noGrp="1"/>
          </p:cNvSpPr>
          <p:nvPr>
            <p:ph type="sldNum" sz="quarter" idx="12"/>
          </p:nvPr>
        </p:nvSpPr>
        <p:spPr/>
        <p:txBody>
          <a:bodyPr/>
          <a:lstStyle>
            <a:lvl1pPr>
              <a:defRPr/>
            </a:lvl1pPr>
          </a:lstStyle>
          <a:p>
            <a:pPr>
              <a:defRPr/>
            </a:pPr>
            <a:fld id="{850E2F5A-D46F-43B2-8FC4-46D7A098597E}" type="slidenum">
              <a:rPr lang="ar-SA"/>
              <a:pPr>
                <a:defRPr/>
              </a:pPr>
              <a:t>‹#›</a:t>
            </a:fld>
            <a:endParaRPr lang="ar-SA"/>
          </a:p>
        </p:txBody>
      </p:sp>
    </p:spTree>
    <p:extLst>
      <p:ext uri="{BB962C8B-B14F-4D97-AF65-F5344CB8AC3E}">
        <p14:creationId xmlns:p14="http://schemas.microsoft.com/office/powerpoint/2010/main" xmlns="" val="1475198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مستطيل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مستطيل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عنوان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ar-SA" smtClean="0"/>
              <a:t>انقر لتحرير نمط العنوان الرئيسي</a:t>
            </a:r>
            <a:endParaRPr lang="en-US" dirty="0"/>
          </a:p>
        </p:txBody>
      </p:sp>
      <p:sp>
        <p:nvSpPr>
          <p:cNvPr id="4" name="عنصر نائب للنص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ar-SA" smtClean="0"/>
              <a:t>انقر لتحرير أنماط النص الرئيسي</a:t>
            </a:r>
          </a:p>
        </p:txBody>
      </p:sp>
      <p:sp>
        <p:nvSpPr>
          <p:cNvPr id="10" name="عنصر نائب للصورة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ar-SA" noProof="0" smtClean="0"/>
              <a:t>انقر فوق الأيقونة لإضافة صورة</a:t>
            </a:r>
            <a:endParaRPr lang="en-US" noProof="0" dirty="0"/>
          </a:p>
        </p:txBody>
      </p:sp>
      <p:sp>
        <p:nvSpPr>
          <p:cNvPr id="7" name="عنصر نائب للتاريخ 4"/>
          <p:cNvSpPr>
            <a:spLocks noGrp="1"/>
          </p:cNvSpPr>
          <p:nvPr>
            <p:ph type="dt" sz="half" idx="10"/>
          </p:nvPr>
        </p:nvSpPr>
        <p:spPr/>
        <p:txBody>
          <a:bodyPr/>
          <a:lstStyle>
            <a:lvl1pPr>
              <a:defRPr/>
            </a:lvl1pPr>
            <a:extLst/>
          </a:lstStyle>
          <a:p>
            <a:pPr>
              <a:defRPr/>
            </a:pPr>
            <a:fld id="{D79FF7C2-B6C0-4415-89D3-7790FC3AC8F4}" type="datetimeFigureOut">
              <a:rPr lang="ar-SA"/>
              <a:pPr>
                <a:defRPr/>
              </a:pPr>
              <a:t>04/03/37</a:t>
            </a:fld>
            <a:endParaRPr lang="ar-SA"/>
          </a:p>
        </p:txBody>
      </p:sp>
      <p:sp>
        <p:nvSpPr>
          <p:cNvPr id="8" name="عنصر نائب للتذييل 5"/>
          <p:cNvSpPr>
            <a:spLocks noGrp="1"/>
          </p:cNvSpPr>
          <p:nvPr>
            <p:ph type="ftr" sz="quarter" idx="11"/>
          </p:nvPr>
        </p:nvSpPr>
        <p:spPr/>
        <p:txBody>
          <a:bodyPr/>
          <a:lstStyle>
            <a:lvl1pPr>
              <a:defRPr/>
            </a:lvl1pPr>
            <a:extLst/>
          </a:lstStyle>
          <a:p>
            <a:pPr>
              <a:defRPr/>
            </a:pPr>
            <a:endParaRPr lang="ar-SA"/>
          </a:p>
        </p:txBody>
      </p:sp>
      <p:sp>
        <p:nvSpPr>
          <p:cNvPr id="9" name="عنصر نائب لرقم الشريحة 6"/>
          <p:cNvSpPr>
            <a:spLocks noGrp="1"/>
          </p:cNvSpPr>
          <p:nvPr>
            <p:ph type="sldNum" sz="quarter" idx="12"/>
          </p:nvPr>
        </p:nvSpPr>
        <p:spPr/>
        <p:txBody>
          <a:bodyPr/>
          <a:lstStyle>
            <a:lvl1pPr>
              <a:defRPr/>
            </a:lvl1pPr>
            <a:extLst/>
          </a:lstStyle>
          <a:p>
            <a:pPr>
              <a:defRPr/>
            </a:pPr>
            <a:fld id="{E1D2180E-353D-44F8-820A-1E349BD75328}" type="slidenum">
              <a:rPr lang="ar-SA"/>
              <a:pPr>
                <a:defRPr/>
              </a:pPr>
              <a:t>‹#›</a:t>
            </a:fld>
            <a:endParaRPr lang="ar-SA"/>
          </a:p>
        </p:txBody>
      </p:sp>
    </p:spTree>
    <p:extLst>
      <p:ext uri="{BB962C8B-B14F-4D97-AF65-F5344CB8AC3E}">
        <p14:creationId xmlns:p14="http://schemas.microsoft.com/office/powerpoint/2010/main" xmlns="" val="341823318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عنصر نائب للعنوان 2"/>
          <p:cNvSpPr>
            <a:spLocks noGrp="1"/>
          </p:cNvSpPr>
          <p:nvPr>
            <p:ph type="title"/>
          </p:nvPr>
        </p:nvSpPr>
        <p:spPr>
          <a:xfrm>
            <a:off x="457200" y="320675"/>
            <a:ext cx="7239000" cy="1143000"/>
          </a:xfrm>
          <a:prstGeom prst="rect">
            <a:avLst/>
          </a:prstGeom>
        </p:spPr>
        <p:txBody>
          <a:bodyPr vert="horz" wrap="square" lIns="45720" tIns="0" rIns="45720" bIns="0" numCol="1" anchor="b" anchorCtr="0" compatLnSpc="1">
            <a:prstTxWarp prst="textNoShape">
              <a:avLst/>
            </a:prstTxWarp>
            <a:normAutofit/>
          </a:bodyPr>
          <a:lstStyle/>
          <a:p>
            <a:pPr lvl="0"/>
            <a:r>
              <a:rPr lang="ar-SA" altLang="ar-SA" smtClean="0"/>
              <a:t>انقر لتحرير نمط العنوان الرئيسي</a:t>
            </a:r>
          </a:p>
        </p:txBody>
      </p:sp>
      <p:sp>
        <p:nvSpPr>
          <p:cNvPr id="1030" name="عنصر نائب للنص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smtClean="0"/>
              <a:t>انقر لتحرير أنماط النص الرئيسي</a:t>
            </a:r>
          </a:p>
          <a:p>
            <a:pPr lvl="1"/>
            <a:r>
              <a:rPr lang="ar-SA" altLang="ar-SA" smtClean="0"/>
              <a:t>المستوى الثاني</a:t>
            </a:r>
          </a:p>
          <a:p>
            <a:pPr lvl="2"/>
            <a:r>
              <a:rPr lang="ar-SA" altLang="ar-SA" smtClean="0"/>
              <a:t>المستوى الثالث</a:t>
            </a:r>
          </a:p>
          <a:p>
            <a:pPr lvl="3"/>
            <a:r>
              <a:rPr lang="ar-SA" altLang="ar-SA" smtClean="0"/>
              <a:t>المستوى الرابع</a:t>
            </a:r>
          </a:p>
          <a:p>
            <a:pPr lvl="4"/>
            <a:r>
              <a:rPr lang="ar-SA" altLang="ar-SA" smtClean="0"/>
              <a:t>المستوى الخامس</a:t>
            </a:r>
          </a:p>
        </p:txBody>
      </p:sp>
      <p:sp>
        <p:nvSpPr>
          <p:cNvPr id="27" name="عنصر نائب للتاريخ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cs typeface="+mn-cs"/>
              </a:defRPr>
            </a:lvl1pPr>
            <a:extLst/>
          </a:lstStyle>
          <a:p>
            <a:pPr>
              <a:defRPr/>
            </a:pPr>
            <a:fld id="{85A3668D-FF44-4CD4-B75C-2020D4F86954}" type="datetimeFigureOut">
              <a:rPr lang="ar-SA"/>
              <a:pPr>
                <a:defRPr/>
              </a:pPr>
              <a:t>04/03/37</a:t>
            </a:fld>
            <a:endParaRPr lang="ar-SA"/>
          </a:p>
        </p:txBody>
      </p:sp>
      <p:sp>
        <p:nvSpPr>
          <p:cNvPr id="4" name="عنصر نائب للتذييل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ar-SA"/>
          </a:p>
        </p:txBody>
      </p:sp>
      <p:sp>
        <p:nvSpPr>
          <p:cNvPr id="16" name="عنصر نائب لرقم الشريحة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B9C4C497-36B2-4710-917D-AFC528576A1E}"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4007" r:id="rId1"/>
    <p:sldLayoutId id="2147484000" r:id="rId2"/>
    <p:sldLayoutId id="2147484008" r:id="rId3"/>
    <p:sldLayoutId id="2147484001" r:id="rId4"/>
    <p:sldLayoutId id="2147484002" r:id="rId5"/>
    <p:sldLayoutId id="2147484003" r:id="rId6"/>
    <p:sldLayoutId id="2147484004" r:id="rId7"/>
    <p:sldLayoutId id="2147484005" r:id="rId8"/>
    <p:sldLayoutId id="2147484009" r:id="rId9"/>
    <p:sldLayoutId id="2147484006" r:id="rId10"/>
    <p:sldLayoutId id="2147484010" r:id="rId11"/>
  </p:sldLayoutIdLst>
  <p:txStyles>
    <p:titleStyle>
      <a:lvl1pPr algn="l" rtl="1"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fontAlgn="base">
        <a:spcBef>
          <a:spcPct val="0"/>
        </a:spcBef>
        <a:spcAft>
          <a:spcPct val="0"/>
        </a:spcAft>
        <a:defRPr sz="3800" b="1">
          <a:solidFill>
            <a:schemeClr val="tx1"/>
          </a:solidFill>
          <a:latin typeface="Trebuchet MS" pitchFamily="34" charset="0"/>
          <a:cs typeface="Tahoma" pitchFamily="34" charset="0"/>
        </a:defRPr>
      </a:lvl2pPr>
      <a:lvl3pPr algn="l" rtl="1" fontAlgn="base">
        <a:spcBef>
          <a:spcPct val="0"/>
        </a:spcBef>
        <a:spcAft>
          <a:spcPct val="0"/>
        </a:spcAft>
        <a:defRPr sz="3800" b="1">
          <a:solidFill>
            <a:schemeClr val="tx1"/>
          </a:solidFill>
          <a:latin typeface="Trebuchet MS" pitchFamily="34" charset="0"/>
          <a:cs typeface="Tahoma" pitchFamily="34" charset="0"/>
        </a:defRPr>
      </a:lvl3pPr>
      <a:lvl4pPr algn="l" rtl="1" fontAlgn="base">
        <a:spcBef>
          <a:spcPct val="0"/>
        </a:spcBef>
        <a:spcAft>
          <a:spcPct val="0"/>
        </a:spcAft>
        <a:defRPr sz="3800" b="1">
          <a:solidFill>
            <a:schemeClr val="tx1"/>
          </a:solidFill>
          <a:latin typeface="Trebuchet MS" pitchFamily="34" charset="0"/>
          <a:cs typeface="Tahoma" pitchFamily="34" charset="0"/>
        </a:defRPr>
      </a:lvl4pPr>
      <a:lvl5pPr algn="l" rtl="1" fontAlgn="base">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p:titleStyle>
    <p:bodyStyle>
      <a:lvl1pPr marL="273050" indent="-273050" algn="r" rtl="1"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r" rtl="1"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r" rtl="1"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r" rtl="1"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r" rtl="1"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 Id="rId5" Type="http://schemas.openxmlformats.org/officeDocument/2006/relationships/image" Target="../media/image27.gif"/><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duotone>
              <a:schemeClr val="accent5">
                <a:shade val="45000"/>
                <a:satMod val="135000"/>
              </a:schemeClr>
              <a:prstClr val="white"/>
            </a:duotone>
            <a:extLst/>
          </a:blip>
          <a:srcRect/>
          <a:stretch>
            <a:fillRect/>
          </a:stretch>
        </p:blipFill>
        <p:spPr bwMode="auto">
          <a:xfrm>
            <a:off x="2362199" y="1928192"/>
            <a:ext cx="7102451" cy="5029200"/>
          </a:xfrm>
          <a:prstGeom prst="rect">
            <a:avLst/>
          </a:prstGeom>
          <a:ln>
            <a:noFill/>
          </a:ln>
          <a:effectLst>
            <a:softEdge rad="635000"/>
          </a:effectLst>
        </p:spPr>
      </p:pic>
      <p:sp>
        <p:nvSpPr>
          <p:cNvPr id="2" name="عنوان 1"/>
          <p:cNvSpPr>
            <a:spLocks noGrp="1"/>
          </p:cNvSpPr>
          <p:nvPr>
            <p:ph type="ctrTitle"/>
          </p:nvPr>
        </p:nvSpPr>
        <p:spPr>
          <a:xfrm>
            <a:off x="2624430" y="1650199"/>
            <a:ext cx="6400800" cy="762000"/>
          </a:xfrm>
        </p:spPr>
        <p:txBody>
          <a:bodyPr/>
          <a:lstStyle/>
          <a:p>
            <a:pPr algn="ctr" fontAlgn="auto">
              <a:spcAft>
                <a:spcPts val="0"/>
              </a:spcAft>
              <a:defRPr/>
            </a:pPr>
            <a:r>
              <a:rPr lang="ar-SA" sz="6000" dirty="0"/>
              <a:t>الألعاب التدريبية </a:t>
            </a:r>
          </a:p>
        </p:txBody>
      </p:sp>
      <p:sp>
        <p:nvSpPr>
          <p:cNvPr id="7" name="عنوان فرعي 2"/>
          <p:cNvSpPr txBox="1">
            <a:spLocks/>
          </p:cNvSpPr>
          <p:nvPr/>
        </p:nvSpPr>
        <p:spPr>
          <a:xfrm>
            <a:off x="3356035" y="6317343"/>
            <a:ext cx="5114778" cy="457200"/>
          </a:xfrm>
          <a:prstGeom prst="rect">
            <a:avLst/>
          </a:prstGeom>
        </p:spPr>
        <p:txBody>
          <a:bodyPr lIns="45720" tIns="0" rIns="45720" bIns="0">
            <a:normAutofit/>
          </a:bodyPr>
          <a:lstStyle>
            <a:lvl1pPr marL="0" indent="0" algn="r" rtl="1"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1"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1"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1"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1"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1"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1"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1"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1"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ctr" fontAlgn="auto">
              <a:spcAft>
                <a:spcPts val="0"/>
              </a:spcAft>
              <a:defRPr/>
            </a:pPr>
            <a:endParaRPr lang="ar-SA" sz="2800" b="1" dirty="0">
              <a:ln w="19050" cmpd="sng">
                <a:solidFill>
                  <a:schemeClr val="tx1"/>
                </a:solidFill>
                <a:prstDash val="solid"/>
                <a:miter lim="800000"/>
              </a:ln>
              <a:solidFill>
                <a:schemeClr val="bg1"/>
              </a:solidFill>
              <a:effectLst>
                <a:outerShdw blurRad="50800" dist="38100" dir="2700000" algn="tl" rotWithShape="0">
                  <a:prstClr val="black">
                    <a:alpha val="40000"/>
                  </a:prstClr>
                </a:outerShdw>
              </a:effectLst>
            </a:endParaRPr>
          </a:p>
        </p:txBody>
      </p:sp>
      <p:pic>
        <p:nvPicPr>
          <p:cNvPr id="6" name="Picture 5" descr="ksu_ico"/>
          <p:cNvPicPr/>
          <p:nvPr/>
        </p:nvPicPr>
        <p:blipFill>
          <a:blip r:embed="rId3"/>
          <a:srcRect/>
          <a:stretch>
            <a:fillRect/>
          </a:stretch>
        </p:blipFill>
        <p:spPr bwMode="auto">
          <a:xfrm>
            <a:off x="500034" y="714356"/>
            <a:ext cx="1500198" cy="1143008"/>
          </a:xfrm>
          <a:prstGeom prst="rect">
            <a:avLst/>
          </a:prstGeom>
          <a:noFill/>
        </p:spPr>
      </p:pic>
      <p:sp>
        <p:nvSpPr>
          <p:cNvPr id="1026" name="Text Box 2"/>
          <p:cNvSpPr txBox="1">
            <a:spLocks noChangeArrowheads="1"/>
          </p:cNvSpPr>
          <p:nvPr/>
        </p:nvSpPr>
        <p:spPr bwMode="auto">
          <a:xfrm>
            <a:off x="428596" y="2357430"/>
            <a:ext cx="1704970" cy="3454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ts val="500"/>
              </a:spcBef>
              <a:spcAft>
                <a:spcPts val="500"/>
              </a:spcAft>
              <a:buClrTx/>
              <a:buSzTx/>
              <a:buFontTx/>
              <a:buNone/>
              <a:tabLst/>
            </a:pPr>
            <a:r>
              <a:rPr kumimoji="0" lang="ar-SA" sz="1400" b="1" i="0" u="none" strike="noStrike" cap="none" normalizeH="0" baseline="0" dirty="0" smtClean="0">
                <a:ln>
                  <a:noFill/>
                </a:ln>
                <a:solidFill>
                  <a:schemeClr val="tx1"/>
                </a:solidFill>
                <a:effectLst/>
                <a:latin typeface="Farsi Simple Bold" charset="-78"/>
                <a:ea typeface="Arial" pitchFamily="34" charset="0"/>
                <a:cs typeface="Farsi Simple Bold" charset="-78"/>
              </a:rPr>
              <a:t>إعداد وتنفيذ</a:t>
            </a:r>
            <a:endParaRPr kumimoji="0" lang="ar-SA" sz="1400" b="1" i="0" u="none" strike="noStrike" cap="none" normalizeH="0" baseline="0" dirty="0" smtClean="0">
              <a:ln>
                <a:noFill/>
              </a:ln>
              <a:solidFill>
                <a:schemeClr val="tx1"/>
              </a:solidFill>
              <a:effectLst/>
              <a:latin typeface="Calibri" pitchFamily="34" charset="0"/>
              <a:ea typeface="Arial" pitchFamily="34" charset="0"/>
              <a:cs typeface="Farsi Simple Bold" charset="-78"/>
            </a:endParaRPr>
          </a:p>
          <a:p>
            <a:pPr marL="0" marR="0" lvl="0" indent="0" algn="ctr" defTabSz="914400" rtl="1" eaLnBrk="1" fontAlgn="base" latinLnBrk="0" hangingPunct="1">
              <a:lnSpc>
                <a:spcPct val="100000"/>
              </a:lnSpc>
              <a:spcBef>
                <a:spcPts val="500"/>
              </a:spcBef>
              <a:spcAft>
                <a:spcPts val="500"/>
              </a:spcAft>
              <a:buClrTx/>
              <a:buSzTx/>
              <a:buFontTx/>
              <a:buNone/>
              <a:tabLst/>
            </a:pPr>
            <a:r>
              <a:rPr kumimoji="0" lang="ar-SA" sz="1400" b="1" i="0" u="none" strike="noStrike" cap="none" normalizeH="0" baseline="0" dirty="0" smtClean="0">
                <a:ln>
                  <a:noFill/>
                </a:ln>
                <a:solidFill>
                  <a:schemeClr val="tx1"/>
                </a:solidFill>
                <a:effectLst/>
                <a:latin typeface="Calibri" pitchFamily="34" charset="0"/>
                <a:ea typeface="Arial" pitchFamily="34" charset="0"/>
                <a:cs typeface="Farsi Simple Bold" charset="-78"/>
              </a:rPr>
              <a:t>نايف المطيري</a:t>
            </a:r>
          </a:p>
          <a:p>
            <a:pPr marL="0" marR="0" lvl="0" indent="0" algn="ctr" defTabSz="914400" rtl="1" eaLnBrk="1" fontAlgn="base" latinLnBrk="0" hangingPunct="1">
              <a:lnSpc>
                <a:spcPct val="100000"/>
              </a:lnSpc>
              <a:spcBef>
                <a:spcPts val="500"/>
              </a:spcBef>
              <a:spcAft>
                <a:spcPts val="500"/>
              </a:spcAft>
              <a:buClrTx/>
              <a:buSzTx/>
              <a:buFontTx/>
              <a:buNone/>
              <a:tabLst/>
            </a:pPr>
            <a:r>
              <a:rPr kumimoji="0" lang="ar-SA" sz="1400" b="1" i="0" u="none" strike="noStrike" cap="none" normalizeH="0" baseline="0" dirty="0" smtClean="0">
                <a:ln>
                  <a:noFill/>
                </a:ln>
                <a:solidFill>
                  <a:schemeClr val="tx1"/>
                </a:solidFill>
                <a:effectLst/>
                <a:latin typeface="Calibri" pitchFamily="34" charset="0"/>
                <a:ea typeface="Arial" pitchFamily="34" charset="0"/>
                <a:cs typeface="Farsi Simple Bold" charset="-78"/>
              </a:rPr>
              <a:t>خالد العتيبي</a:t>
            </a:r>
          </a:p>
          <a:p>
            <a:pPr marL="0" marR="0" lvl="0" indent="0" algn="ctr" defTabSz="914400" rtl="1" eaLnBrk="1" fontAlgn="base" latinLnBrk="0" hangingPunct="1">
              <a:lnSpc>
                <a:spcPct val="100000"/>
              </a:lnSpc>
              <a:spcBef>
                <a:spcPts val="500"/>
              </a:spcBef>
              <a:spcAft>
                <a:spcPts val="500"/>
              </a:spcAft>
              <a:buClrTx/>
              <a:buSzTx/>
              <a:buFontTx/>
              <a:buNone/>
              <a:tabLst/>
            </a:pPr>
            <a:r>
              <a:rPr kumimoji="0" lang="ar-SA" sz="1400" b="1" i="0" u="none" strike="noStrike" cap="none" normalizeH="0" baseline="0" dirty="0" smtClean="0">
                <a:ln>
                  <a:noFill/>
                </a:ln>
                <a:solidFill>
                  <a:schemeClr val="tx1"/>
                </a:solidFill>
                <a:effectLst/>
                <a:latin typeface="Calibri" pitchFamily="34" charset="0"/>
                <a:ea typeface="Arial" pitchFamily="34" charset="0"/>
                <a:cs typeface="Farsi Simple Bold" charset="-78"/>
              </a:rPr>
              <a:t>عيسى المطيري</a:t>
            </a:r>
          </a:p>
          <a:p>
            <a:pPr marL="0" marR="0" lvl="0" indent="0" algn="ctr" defTabSz="914400" rtl="1" eaLnBrk="1" fontAlgn="base" latinLnBrk="0" hangingPunct="1">
              <a:lnSpc>
                <a:spcPct val="100000"/>
              </a:lnSpc>
              <a:spcBef>
                <a:spcPts val="500"/>
              </a:spcBef>
              <a:spcAft>
                <a:spcPts val="500"/>
              </a:spcAft>
              <a:buClrTx/>
              <a:buSzTx/>
              <a:buFontTx/>
              <a:buNone/>
              <a:tabLst/>
            </a:pPr>
            <a:r>
              <a:rPr kumimoji="0" lang="ar-SA" sz="1400" b="1" i="0" u="none" strike="noStrike" cap="none" normalizeH="0" baseline="0" dirty="0" smtClean="0">
                <a:ln>
                  <a:noFill/>
                </a:ln>
                <a:solidFill>
                  <a:schemeClr val="tx1"/>
                </a:solidFill>
                <a:effectLst/>
                <a:latin typeface="Calibri" pitchFamily="34" charset="0"/>
                <a:ea typeface="Arial" pitchFamily="34" charset="0"/>
                <a:cs typeface="Farsi Simple Bold" charset="-78"/>
              </a:rPr>
              <a:t>قبلان آل فطيح</a:t>
            </a:r>
          </a:p>
          <a:p>
            <a:pPr marL="0" marR="0" lvl="0" indent="0" algn="ctr" defTabSz="914400" rtl="1" eaLnBrk="1" fontAlgn="base" latinLnBrk="0" hangingPunct="1">
              <a:lnSpc>
                <a:spcPct val="100000"/>
              </a:lnSpc>
              <a:spcBef>
                <a:spcPts val="500"/>
              </a:spcBef>
              <a:spcAft>
                <a:spcPts val="500"/>
              </a:spcAft>
              <a:buClrTx/>
              <a:buSzTx/>
              <a:buFontTx/>
              <a:buNone/>
              <a:tabLst/>
            </a:pPr>
            <a:r>
              <a:rPr kumimoji="0" lang="ar-SA" sz="1400" b="1" i="0" u="none" strike="noStrike" cap="none" normalizeH="0" baseline="0" dirty="0" smtClean="0">
                <a:ln>
                  <a:noFill/>
                </a:ln>
                <a:solidFill>
                  <a:schemeClr val="tx1"/>
                </a:solidFill>
                <a:effectLst/>
                <a:latin typeface="Calibri" pitchFamily="34" charset="0"/>
                <a:ea typeface="Arial" pitchFamily="34" charset="0"/>
                <a:cs typeface="Farsi Simple Bold" charset="-78"/>
              </a:rPr>
              <a:t>عبد الرزاق الشاوي</a:t>
            </a:r>
          </a:p>
          <a:p>
            <a:pPr marL="0" marR="0" lvl="0" indent="0" algn="ctr" defTabSz="914400" rtl="1" eaLnBrk="1" fontAlgn="base" latinLnBrk="0" hangingPunct="1">
              <a:lnSpc>
                <a:spcPct val="100000"/>
              </a:lnSpc>
              <a:spcBef>
                <a:spcPts val="500"/>
              </a:spcBef>
              <a:spcAft>
                <a:spcPts val="500"/>
              </a:spcAft>
              <a:buClrTx/>
              <a:buSzTx/>
              <a:buFontTx/>
              <a:buNone/>
              <a:tabLst/>
            </a:pPr>
            <a:endParaRPr kumimoji="0" lang="ar-SA" sz="1400" b="1" i="0" u="none" strike="noStrike" cap="none" normalizeH="0" baseline="0" dirty="0" smtClean="0">
              <a:ln>
                <a:noFill/>
              </a:ln>
              <a:solidFill>
                <a:schemeClr val="tx1"/>
              </a:solidFill>
              <a:effectLst/>
              <a:latin typeface="Calibri" pitchFamily="34" charset="0"/>
              <a:ea typeface="Arial" pitchFamily="34" charset="0"/>
              <a:cs typeface="Farsi Simple Bold" charset="-78"/>
            </a:endParaRPr>
          </a:p>
          <a:p>
            <a:pPr marL="0" marR="0" lvl="0" indent="0" algn="ctr" defTabSz="914400" rtl="1" eaLnBrk="1" fontAlgn="base" latinLnBrk="0" hangingPunct="1">
              <a:lnSpc>
                <a:spcPct val="100000"/>
              </a:lnSpc>
              <a:spcBef>
                <a:spcPts val="500"/>
              </a:spcBef>
              <a:spcAft>
                <a:spcPts val="50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Arial" pitchFamily="34" charset="0"/>
              <a:cs typeface="Farsi Simple Bold" charset="-78"/>
            </a:endParaRPr>
          </a:p>
          <a:p>
            <a:pPr marL="0" marR="0" lvl="0" indent="0" algn="ctr" defTabSz="914400" rtl="1" eaLnBrk="1" fontAlgn="base" latinLnBrk="0" hangingPunct="1">
              <a:lnSpc>
                <a:spcPct val="100000"/>
              </a:lnSpc>
              <a:spcBef>
                <a:spcPts val="500"/>
              </a:spcBef>
              <a:spcAft>
                <a:spcPts val="500"/>
              </a:spcAft>
              <a:buClrTx/>
              <a:buSzTx/>
              <a:buFontTx/>
              <a:buNone/>
              <a:tabLst/>
            </a:pPr>
            <a:r>
              <a:rPr kumimoji="0" lang="ar-SA" sz="1400" b="1" i="0" u="none" strike="noStrike" cap="none" normalizeH="0" baseline="0" dirty="0" smtClean="0">
                <a:ln>
                  <a:noFill/>
                </a:ln>
                <a:solidFill>
                  <a:schemeClr val="tx1"/>
                </a:solidFill>
                <a:effectLst/>
                <a:latin typeface="Calibri" pitchFamily="34" charset="0"/>
                <a:ea typeface="Arial" pitchFamily="34" charset="0"/>
                <a:cs typeface="Farsi Simple Bold" charset="-78"/>
              </a:rPr>
              <a:t>إشراف الدكتور فايز الفايز</a:t>
            </a:r>
            <a:endParaRPr kumimoji="0" lang="en-US" sz="1400" b="1" i="0" u="none" strike="noStrike" cap="none" normalizeH="0" baseline="0" dirty="0" smtClean="0">
              <a:ln>
                <a:noFill/>
              </a:ln>
              <a:solidFill>
                <a:schemeClr val="tx1"/>
              </a:solidFill>
              <a:effectLst/>
              <a:latin typeface="Calibri" pitchFamily="34" charset="0"/>
              <a:ea typeface="Arial" pitchFamily="34" charset="0"/>
              <a:cs typeface="Farsi Simple Bold" charset="-78"/>
            </a:endParaRPr>
          </a:p>
          <a:p>
            <a:pPr marL="0" marR="0" lvl="0" indent="0" algn="ctr" defTabSz="914400" rtl="1" eaLnBrk="1" fontAlgn="base" latinLnBrk="0" hangingPunct="1">
              <a:lnSpc>
                <a:spcPct val="100000"/>
              </a:lnSpc>
              <a:spcBef>
                <a:spcPts val="500"/>
              </a:spcBef>
              <a:spcAft>
                <a:spcPts val="5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Arial" pitchFamily="34" charset="0"/>
                <a:cs typeface="Farsi Simple Bold" charset="-78"/>
              </a:rPr>
              <a:t>1437</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2000"/>
                                        <p:tgtEl>
                                          <p:spTgt spid="2"/>
                                        </p:tgtEl>
                                      </p:cBhvr>
                                    </p:animEffect>
                                  </p:childTnLst>
                                </p:cTn>
                              </p:par>
                              <p:par>
                                <p:cTn id="11" presetID="53" presetClass="entr" presetSubtype="16"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3" cstate="print">
            <a:duotone>
              <a:schemeClr val="accent5">
                <a:shade val="45000"/>
                <a:satMod val="135000"/>
              </a:schemeClr>
              <a:prstClr val="white"/>
            </a:duotone>
            <a:extLst/>
          </a:blip>
          <a:stretch>
            <a:fillRect/>
          </a:stretch>
        </p:blipFill>
        <p:spPr>
          <a:xfrm flipH="1">
            <a:off x="29028" y="1927670"/>
            <a:ext cx="5000171" cy="4904930"/>
          </a:xfrm>
          <a:prstGeom prst="rect">
            <a:avLst/>
          </a:prstGeom>
        </p:spPr>
      </p:pic>
      <p:sp>
        <p:nvSpPr>
          <p:cNvPr id="9" name="شكل حر 8"/>
          <p:cNvSpPr/>
          <p:nvPr/>
        </p:nvSpPr>
        <p:spPr>
          <a:xfrm>
            <a:off x="3378101" y="1270188"/>
            <a:ext cx="1235668" cy="1235668"/>
          </a:xfrm>
          <a:custGeom>
            <a:avLst/>
            <a:gdLst>
              <a:gd name="connsiteX0" fmla="*/ 0 w 1235668"/>
              <a:gd name="connsiteY0" fmla="*/ 617834 h 1235668"/>
              <a:gd name="connsiteX1" fmla="*/ 617834 w 1235668"/>
              <a:gd name="connsiteY1" fmla="*/ 0 h 1235668"/>
              <a:gd name="connsiteX2" fmla="*/ 1235668 w 1235668"/>
              <a:gd name="connsiteY2" fmla="*/ 617834 h 1235668"/>
              <a:gd name="connsiteX3" fmla="*/ 617834 w 1235668"/>
              <a:gd name="connsiteY3" fmla="*/ 1235668 h 1235668"/>
              <a:gd name="connsiteX4" fmla="*/ 0 w 1235668"/>
              <a:gd name="connsiteY4" fmla="*/ 617834 h 123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668" h="1235668">
                <a:moveTo>
                  <a:pt x="0" y="617834"/>
                </a:moveTo>
                <a:cubicBezTo>
                  <a:pt x="0" y="276614"/>
                  <a:pt x="276614" y="0"/>
                  <a:pt x="617834" y="0"/>
                </a:cubicBezTo>
                <a:cubicBezTo>
                  <a:pt x="959054" y="0"/>
                  <a:pt x="1235668" y="276614"/>
                  <a:pt x="1235668" y="617834"/>
                </a:cubicBezTo>
                <a:cubicBezTo>
                  <a:pt x="1235668" y="959054"/>
                  <a:pt x="959054" y="1235668"/>
                  <a:pt x="617834" y="1235668"/>
                </a:cubicBezTo>
                <a:cubicBezTo>
                  <a:pt x="276614" y="1235668"/>
                  <a:pt x="0" y="959054"/>
                  <a:pt x="0" y="617834"/>
                </a:cubicBez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205089" tIns="205089" rIns="205089" bIns="205089" numCol="1" spcCol="1270" anchor="ctr" anchorCtr="0">
            <a:noAutofit/>
          </a:bodyPr>
          <a:lstStyle/>
          <a:p>
            <a:pPr lvl="0" algn="ctr" defTabSz="844550" rtl="1">
              <a:lnSpc>
                <a:spcPct val="90000"/>
              </a:lnSpc>
              <a:spcBef>
                <a:spcPct val="0"/>
              </a:spcBef>
              <a:spcAft>
                <a:spcPct val="35000"/>
              </a:spcAft>
            </a:pPr>
            <a:r>
              <a:rPr lang="ar-SA" altLang="ar-SA" sz="1900" b="1" kern="1200" dirty="0" smtClean="0">
                <a:cs typeface="Arabic Transparent" pitchFamily="2" charset="-78"/>
              </a:rPr>
              <a:t>واقعية </a:t>
            </a:r>
            <a:endParaRPr lang="ar-SA" sz="1900" kern="1200" dirty="0"/>
          </a:p>
        </p:txBody>
      </p:sp>
      <p:sp>
        <p:nvSpPr>
          <p:cNvPr id="10" name="شكل حر 9"/>
          <p:cNvSpPr/>
          <p:nvPr/>
        </p:nvSpPr>
        <p:spPr>
          <a:xfrm rot="1542857">
            <a:off x="4658905" y="2077671"/>
            <a:ext cx="327670" cy="417038"/>
          </a:xfrm>
          <a:custGeom>
            <a:avLst/>
            <a:gdLst>
              <a:gd name="connsiteX0" fmla="*/ 0 w 327670"/>
              <a:gd name="connsiteY0" fmla="*/ 83408 h 417038"/>
              <a:gd name="connsiteX1" fmla="*/ 163835 w 327670"/>
              <a:gd name="connsiteY1" fmla="*/ 83408 h 417038"/>
              <a:gd name="connsiteX2" fmla="*/ 163835 w 327670"/>
              <a:gd name="connsiteY2" fmla="*/ 0 h 417038"/>
              <a:gd name="connsiteX3" fmla="*/ 327670 w 327670"/>
              <a:gd name="connsiteY3" fmla="*/ 208519 h 417038"/>
              <a:gd name="connsiteX4" fmla="*/ 163835 w 327670"/>
              <a:gd name="connsiteY4" fmla="*/ 417038 h 417038"/>
              <a:gd name="connsiteX5" fmla="*/ 163835 w 327670"/>
              <a:gd name="connsiteY5" fmla="*/ 333630 h 417038"/>
              <a:gd name="connsiteX6" fmla="*/ 0 w 327670"/>
              <a:gd name="connsiteY6" fmla="*/ 333630 h 417038"/>
              <a:gd name="connsiteX7" fmla="*/ 0 w 327670"/>
              <a:gd name="connsiteY7" fmla="*/ 83408 h 41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70" h="417038">
                <a:moveTo>
                  <a:pt x="0" y="83408"/>
                </a:moveTo>
                <a:lnTo>
                  <a:pt x="163835" y="83408"/>
                </a:lnTo>
                <a:lnTo>
                  <a:pt x="163835" y="0"/>
                </a:lnTo>
                <a:lnTo>
                  <a:pt x="327670" y="208519"/>
                </a:lnTo>
                <a:lnTo>
                  <a:pt x="163835" y="417038"/>
                </a:lnTo>
                <a:lnTo>
                  <a:pt x="163835" y="333630"/>
                </a:lnTo>
                <a:lnTo>
                  <a:pt x="0" y="333630"/>
                </a:lnTo>
                <a:lnTo>
                  <a:pt x="0" y="83408"/>
                </a:lnTo>
                <a:close/>
              </a:path>
            </a:pathLst>
          </a:custGeom>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1" tIns="83407" rIns="98301" bIns="83408" numCol="1" spcCol="1270" anchor="ctr" anchorCtr="0">
            <a:noAutofit/>
          </a:bodyPr>
          <a:lstStyle/>
          <a:p>
            <a:pPr lvl="0" algn="ctr" defTabSz="666750" rtl="1">
              <a:lnSpc>
                <a:spcPct val="90000"/>
              </a:lnSpc>
              <a:spcBef>
                <a:spcPct val="0"/>
              </a:spcBef>
              <a:spcAft>
                <a:spcPct val="35000"/>
              </a:spcAft>
            </a:pPr>
            <a:endParaRPr lang="ar-SA" sz="1500" kern="1200"/>
          </a:p>
        </p:txBody>
      </p:sp>
      <p:sp>
        <p:nvSpPr>
          <p:cNvPr id="11" name="شكل حر 10"/>
          <p:cNvSpPr/>
          <p:nvPr/>
        </p:nvSpPr>
        <p:spPr>
          <a:xfrm>
            <a:off x="5048420" y="2074571"/>
            <a:ext cx="1235668" cy="1235668"/>
          </a:xfrm>
          <a:custGeom>
            <a:avLst/>
            <a:gdLst>
              <a:gd name="connsiteX0" fmla="*/ 0 w 1235668"/>
              <a:gd name="connsiteY0" fmla="*/ 617834 h 1235668"/>
              <a:gd name="connsiteX1" fmla="*/ 617834 w 1235668"/>
              <a:gd name="connsiteY1" fmla="*/ 0 h 1235668"/>
              <a:gd name="connsiteX2" fmla="*/ 1235668 w 1235668"/>
              <a:gd name="connsiteY2" fmla="*/ 617834 h 1235668"/>
              <a:gd name="connsiteX3" fmla="*/ 617834 w 1235668"/>
              <a:gd name="connsiteY3" fmla="*/ 1235668 h 1235668"/>
              <a:gd name="connsiteX4" fmla="*/ 0 w 1235668"/>
              <a:gd name="connsiteY4" fmla="*/ 617834 h 123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668" h="1235668">
                <a:moveTo>
                  <a:pt x="0" y="617834"/>
                </a:moveTo>
                <a:cubicBezTo>
                  <a:pt x="0" y="276614"/>
                  <a:pt x="276614" y="0"/>
                  <a:pt x="617834" y="0"/>
                </a:cubicBezTo>
                <a:cubicBezTo>
                  <a:pt x="959054" y="0"/>
                  <a:pt x="1235668" y="276614"/>
                  <a:pt x="1235668" y="617834"/>
                </a:cubicBezTo>
                <a:cubicBezTo>
                  <a:pt x="1235668" y="959054"/>
                  <a:pt x="959054" y="1235668"/>
                  <a:pt x="617834" y="1235668"/>
                </a:cubicBezTo>
                <a:cubicBezTo>
                  <a:pt x="276614" y="1235668"/>
                  <a:pt x="0" y="959054"/>
                  <a:pt x="0" y="617834"/>
                </a:cubicBezTo>
                <a:close/>
              </a:path>
            </a:pathLst>
          </a:custGeom>
        </p:spPr>
        <p:style>
          <a:lnRef idx="3">
            <a:schemeClr val="lt1">
              <a:hueOff val="0"/>
              <a:satOff val="0"/>
              <a:lumOff val="0"/>
              <a:alphaOff val="0"/>
            </a:schemeClr>
          </a:lnRef>
          <a:fillRef idx="1">
            <a:schemeClr val="accent5">
              <a:hueOff val="-3009300"/>
              <a:satOff val="7410"/>
              <a:lumOff val="-163"/>
              <a:alphaOff val="0"/>
            </a:schemeClr>
          </a:fillRef>
          <a:effectRef idx="1">
            <a:schemeClr val="accent5">
              <a:hueOff val="-3009300"/>
              <a:satOff val="7410"/>
              <a:lumOff val="-163"/>
              <a:alphaOff val="0"/>
            </a:schemeClr>
          </a:effectRef>
          <a:fontRef idx="minor">
            <a:schemeClr val="lt1"/>
          </a:fontRef>
        </p:style>
        <p:txBody>
          <a:bodyPr spcFirstLastPara="0" vert="horz" wrap="square" lIns="205089" tIns="205089" rIns="205089" bIns="205089" numCol="1" spcCol="1270" anchor="ctr" anchorCtr="0">
            <a:noAutofit/>
          </a:bodyPr>
          <a:lstStyle/>
          <a:p>
            <a:pPr lvl="0" algn="ctr" defTabSz="844550" rtl="1">
              <a:lnSpc>
                <a:spcPct val="90000"/>
              </a:lnSpc>
              <a:spcBef>
                <a:spcPct val="0"/>
              </a:spcBef>
              <a:spcAft>
                <a:spcPct val="35000"/>
              </a:spcAft>
            </a:pPr>
            <a:r>
              <a:rPr lang="ar-SA" altLang="ar-SA" sz="1900" b="1" kern="1200" dirty="0" smtClean="0">
                <a:cs typeface="Arabic Transparent" pitchFamily="2" charset="-78"/>
              </a:rPr>
              <a:t>الاشتراكية</a:t>
            </a:r>
            <a:endParaRPr lang="ar-SA" sz="1900" kern="1200" dirty="0"/>
          </a:p>
        </p:txBody>
      </p:sp>
      <p:sp>
        <p:nvSpPr>
          <p:cNvPr id="12" name="شكل حر 11"/>
          <p:cNvSpPr/>
          <p:nvPr/>
        </p:nvSpPr>
        <p:spPr>
          <a:xfrm rot="4628571">
            <a:off x="5706623" y="3378561"/>
            <a:ext cx="327670" cy="417038"/>
          </a:xfrm>
          <a:custGeom>
            <a:avLst/>
            <a:gdLst>
              <a:gd name="connsiteX0" fmla="*/ 0 w 327670"/>
              <a:gd name="connsiteY0" fmla="*/ 83408 h 417038"/>
              <a:gd name="connsiteX1" fmla="*/ 163835 w 327670"/>
              <a:gd name="connsiteY1" fmla="*/ 83408 h 417038"/>
              <a:gd name="connsiteX2" fmla="*/ 163835 w 327670"/>
              <a:gd name="connsiteY2" fmla="*/ 0 h 417038"/>
              <a:gd name="connsiteX3" fmla="*/ 327670 w 327670"/>
              <a:gd name="connsiteY3" fmla="*/ 208519 h 417038"/>
              <a:gd name="connsiteX4" fmla="*/ 163835 w 327670"/>
              <a:gd name="connsiteY4" fmla="*/ 417038 h 417038"/>
              <a:gd name="connsiteX5" fmla="*/ 163835 w 327670"/>
              <a:gd name="connsiteY5" fmla="*/ 333630 h 417038"/>
              <a:gd name="connsiteX6" fmla="*/ 0 w 327670"/>
              <a:gd name="connsiteY6" fmla="*/ 333630 h 417038"/>
              <a:gd name="connsiteX7" fmla="*/ 0 w 327670"/>
              <a:gd name="connsiteY7" fmla="*/ 83408 h 41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70" h="417038">
                <a:moveTo>
                  <a:pt x="0" y="83408"/>
                </a:moveTo>
                <a:lnTo>
                  <a:pt x="163835" y="83408"/>
                </a:lnTo>
                <a:lnTo>
                  <a:pt x="163835" y="0"/>
                </a:lnTo>
                <a:lnTo>
                  <a:pt x="327670" y="208519"/>
                </a:lnTo>
                <a:lnTo>
                  <a:pt x="163835" y="417038"/>
                </a:lnTo>
                <a:lnTo>
                  <a:pt x="163835" y="333630"/>
                </a:lnTo>
                <a:lnTo>
                  <a:pt x="0" y="333630"/>
                </a:lnTo>
                <a:lnTo>
                  <a:pt x="0" y="83408"/>
                </a:lnTo>
                <a:close/>
              </a:path>
            </a:pathLst>
          </a:custGeom>
        </p:spPr>
        <p:style>
          <a:lnRef idx="0">
            <a:schemeClr val="lt1">
              <a:hueOff val="0"/>
              <a:satOff val="0"/>
              <a:lumOff val="0"/>
              <a:alphaOff val="0"/>
            </a:schemeClr>
          </a:lnRef>
          <a:fillRef idx="1">
            <a:schemeClr val="accent5">
              <a:hueOff val="-3009300"/>
              <a:satOff val="7410"/>
              <a:lumOff val="-163"/>
              <a:alphaOff val="0"/>
            </a:schemeClr>
          </a:fillRef>
          <a:effectRef idx="1">
            <a:schemeClr val="accent5">
              <a:hueOff val="-3009300"/>
              <a:satOff val="7410"/>
              <a:lumOff val="-163"/>
              <a:alphaOff val="0"/>
            </a:schemeClr>
          </a:effectRef>
          <a:fontRef idx="minor">
            <a:schemeClr val="lt1"/>
          </a:fontRef>
        </p:style>
        <p:txBody>
          <a:bodyPr spcFirstLastPara="0" vert="horz" wrap="square" lIns="0" tIns="83408" rIns="98300" bIns="83407" numCol="1" spcCol="1270" anchor="ctr" anchorCtr="0">
            <a:noAutofit/>
          </a:bodyPr>
          <a:lstStyle/>
          <a:p>
            <a:pPr lvl="0" algn="ctr" defTabSz="666750" rtl="1">
              <a:lnSpc>
                <a:spcPct val="90000"/>
              </a:lnSpc>
              <a:spcBef>
                <a:spcPct val="0"/>
              </a:spcBef>
              <a:spcAft>
                <a:spcPct val="35000"/>
              </a:spcAft>
            </a:pPr>
            <a:endParaRPr lang="ar-SA" sz="1500" kern="1200"/>
          </a:p>
        </p:txBody>
      </p:sp>
      <p:sp>
        <p:nvSpPr>
          <p:cNvPr id="13" name="شكل حر 12"/>
          <p:cNvSpPr/>
          <p:nvPr/>
        </p:nvSpPr>
        <p:spPr>
          <a:xfrm>
            <a:off x="5460955" y="3882003"/>
            <a:ext cx="1235668" cy="1235668"/>
          </a:xfrm>
          <a:custGeom>
            <a:avLst/>
            <a:gdLst>
              <a:gd name="connsiteX0" fmla="*/ 0 w 1235668"/>
              <a:gd name="connsiteY0" fmla="*/ 617834 h 1235668"/>
              <a:gd name="connsiteX1" fmla="*/ 617834 w 1235668"/>
              <a:gd name="connsiteY1" fmla="*/ 0 h 1235668"/>
              <a:gd name="connsiteX2" fmla="*/ 1235668 w 1235668"/>
              <a:gd name="connsiteY2" fmla="*/ 617834 h 1235668"/>
              <a:gd name="connsiteX3" fmla="*/ 617834 w 1235668"/>
              <a:gd name="connsiteY3" fmla="*/ 1235668 h 1235668"/>
              <a:gd name="connsiteX4" fmla="*/ 0 w 1235668"/>
              <a:gd name="connsiteY4" fmla="*/ 617834 h 123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668" h="1235668">
                <a:moveTo>
                  <a:pt x="0" y="617834"/>
                </a:moveTo>
                <a:cubicBezTo>
                  <a:pt x="0" y="276614"/>
                  <a:pt x="276614" y="0"/>
                  <a:pt x="617834" y="0"/>
                </a:cubicBezTo>
                <a:cubicBezTo>
                  <a:pt x="959054" y="0"/>
                  <a:pt x="1235668" y="276614"/>
                  <a:pt x="1235668" y="617834"/>
                </a:cubicBezTo>
                <a:cubicBezTo>
                  <a:pt x="1235668" y="959054"/>
                  <a:pt x="959054" y="1235668"/>
                  <a:pt x="617834" y="1235668"/>
                </a:cubicBezTo>
                <a:cubicBezTo>
                  <a:pt x="276614" y="1235668"/>
                  <a:pt x="0" y="959054"/>
                  <a:pt x="0" y="617834"/>
                </a:cubicBezTo>
                <a:close/>
              </a:path>
            </a:pathLst>
          </a:custGeom>
        </p:spPr>
        <p:style>
          <a:lnRef idx="3">
            <a:schemeClr val="lt1">
              <a:hueOff val="0"/>
              <a:satOff val="0"/>
              <a:lumOff val="0"/>
              <a:alphaOff val="0"/>
            </a:schemeClr>
          </a:lnRef>
          <a:fillRef idx="1">
            <a:schemeClr val="accent5">
              <a:hueOff val="-6018599"/>
              <a:satOff val="14820"/>
              <a:lumOff val="-327"/>
              <a:alphaOff val="0"/>
            </a:schemeClr>
          </a:fillRef>
          <a:effectRef idx="1">
            <a:schemeClr val="accent5">
              <a:hueOff val="-6018599"/>
              <a:satOff val="14820"/>
              <a:lumOff val="-327"/>
              <a:alphaOff val="0"/>
            </a:schemeClr>
          </a:effectRef>
          <a:fontRef idx="minor">
            <a:schemeClr val="lt1"/>
          </a:fontRef>
        </p:style>
        <p:txBody>
          <a:bodyPr spcFirstLastPara="0" vert="horz" wrap="square" lIns="205089" tIns="205089" rIns="205089" bIns="205089" numCol="1" spcCol="1270" anchor="ctr" anchorCtr="0">
            <a:noAutofit/>
          </a:bodyPr>
          <a:lstStyle/>
          <a:p>
            <a:pPr lvl="0" algn="ctr" defTabSz="844550" rtl="1">
              <a:lnSpc>
                <a:spcPct val="90000"/>
              </a:lnSpc>
              <a:spcBef>
                <a:spcPct val="0"/>
              </a:spcBef>
              <a:spcAft>
                <a:spcPct val="35000"/>
              </a:spcAft>
            </a:pPr>
            <a:r>
              <a:rPr lang="ar-SA" altLang="ar-SA" sz="1900" b="1" dirty="0">
                <a:cs typeface="Arabic Transparent" pitchFamily="2" charset="-78"/>
              </a:rPr>
              <a:t>إ</a:t>
            </a:r>
            <a:r>
              <a:rPr lang="ar-SA" altLang="ar-SA" sz="1900" b="1" kern="1200" dirty="0" smtClean="0">
                <a:cs typeface="Arabic Transparent" pitchFamily="2" charset="-78"/>
              </a:rPr>
              <a:t>براز الدور</a:t>
            </a:r>
            <a:endParaRPr lang="ar-SA" sz="1900" kern="1200" dirty="0"/>
          </a:p>
        </p:txBody>
      </p:sp>
      <p:sp>
        <p:nvSpPr>
          <p:cNvPr id="14" name="شكل حر 13"/>
          <p:cNvSpPr/>
          <p:nvPr/>
        </p:nvSpPr>
        <p:spPr>
          <a:xfrm rot="18514286">
            <a:off x="5342788" y="5008791"/>
            <a:ext cx="327671" cy="417039"/>
          </a:xfrm>
          <a:custGeom>
            <a:avLst/>
            <a:gdLst>
              <a:gd name="connsiteX0" fmla="*/ 0 w 327670"/>
              <a:gd name="connsiteY0" fmla="*/ 83408 h 417038"/>
              <a:gd name="connsiteX1" fmla="*/ 163835 w 327670"/>
              <a:gd name="connsiteY1" fmla="*/ 83408 h 417038"/>
              <a:gd name="connsiteX2" fmla="*/ 163835 w 327670"/>
              <a:gd name="connsiteY2" fmla="*/ 0 h 417038"/>
              <a:gd name="connsiteX3" fmla="*/ 327670 w 327670"/>
              <a:gd name="connsiteY3" fmla="*/ 208519 h 417038"/>
              <a:gd name="connsiteX4" fmla="*/ 163835 w 327670"/>
              <a:gd name="connsiteY4" fmla="*/ 417038 h 417038"/>
              <a:gd name="connsiteX5" fmla="*/ 163835 w 327670"/>
              <a:gd name="connsiteY5" fmla="*/ 333630 h 417038"/>
              <a:gd name="connsiteX6" fmla="*/ 0 w 327670"/>
              <a:gd name="connsiteY6" fmla="*/ 333630 h 417038"/>
              <a:gd name="connsiteX7" fmla="*/ 0 w 327670"/>
              <a:gd name="connsiteY7" fmla="*/ 83408 h 41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70" h="417038">
                <a:moveTo>
                  <a:pt x="327670" y="333630"/>
                </a:moveTo>
                <a:lnTo>
                  <a:pt x="163835" y="333630"/>
                </a:lnTo>
                <a:lnTo>
                  <a:pt x="163835" y="417038"/>
                </a:lnTo>
                <a:lnTo>
                  <a:pt x="0" y="208519"/>
                </a:lnTo>
                <a:lnTo>
                  <a:pt x="163835" y="0"/>
                </a:lnTo>
                <a:lnTo>
                  <a:pt x="163835" y="83408"/>
                </a:lnTo>
                <a:lnTo>
                  <a:pt x="327670" y="83408"/>
                </a:lnTo>
                <a:lnTo>
                  <a:pt x="327670" y="333630"/>
                </a:lnTo>
                <a:close/>
              </a:path>
            </a:pathLst>
          </a:custGeom>
        </p:spPr>
        <p:style>
          <a:lnRef idx="0">
            <a:schemeClr val="lt1">
              <a:hueOff val="0"/>
              <a:satOff val="0"/>
              <a:lumOff val="0"/>
              <a:alphaOff val="0"/>
            </a:schemeClr>
          </a:lnRef>
          <a:fillRef idx="1">
            <a:schemeClr val="accent5">
              <a:hueOff val="-6018599"/>
              <a:satOff val="14820"/>
              <a:lumOff val="-327"/>
              <a:alphaOff val="0"/>
            </a:schemeClr>
          </a:fillRef>
          <a:effectRef idx="1">
            <a:schemeClr val="accent5">
              <a:hueOff val="-6018599"/>
              <a:satOff val="14820"/>
              <a:lumOff val="-327"/>
              <a:alphaOff val="0"/>
            </a:schemeClr>
          </a:effectRef>
          <a:fontRef idx="minor">
            <a:schemeClr val="lt1"/>
          </a:fontRef>
        </p:style>
        <p:txBody>
          <a:bodyPr spcFirstLastPara="0" vert="horz" wrap="square" lIns="98299" tIns="83408" rIns="2" bIns="83408" numCol="1" spcCol="1270" anchor="ctr" anchorCtr="0">
            <a:noAutofit/>
          </a:bodyPr>
          <a:lstStyle/>
          <a:p>
            <a:pPr lvl="0" algn="ctr" defTabSz="666750" rtl="1">
              <a:lnSpc>
                <a:spcPct val="90000"/>
              </a:lnSpc>
              <a:spcBef>
                <a:spcPct val="0"/>
              </a:spcBef>
              <a:spcAft>
                <a:spcPct val="35000"/>
              </a:spcAft>
            </a:pPr>
            <a:endParaRPr lang="ar-SA" sz="1500" kern="1200"/>
          </a:p>
        </p:txBody>
      </p:sp>
      <p:sp>
        <p:nvSpPr>
          <p:cNvPr id="15" name="شكل حر 14"/>
          <p:cNvSpPr/>
          <p:nvPr/>
        </p:nvSpPr>
        <p:spPr>
          <a:xfrm>
            <a:off x="4305058" y="5331452"/>
            <a:ext cx="1235668" cy="1235668"/>
          </a:xfrm>
          <a:custGeom>
            <a:avLst/>
            <a:gdLst>
              <a:gd name="connsiteX0" fmla="*/ 0 w 1235668"/>
              <a:gd name="connsiteY0" fmla="*/ 617834 h 1235668"/>
              <a:gd name="connsiteX1" fmla="*/ 617834 w 1235668"/>
              <a:gd name="connsiteY1" fmla="*/ 0 h 1235668"/>
              <a:gd name="connsiteX2" fmla="*/ 1235668 w 1235668"/>
              <a:gd name="connsiteY2" fmla="*/ 617834 h 1235668"/>
              <a:gd name="connsiteX3" fmla="*/ 617834 w 1235668"/>
              <a:gd name="connsiteY3" fmla="*/ 1235668 h 1235668"/>
              <a:gd name="connsiteX4" fmla="*/ 0 w 1235668"/>
              <a:gd name="connsiteY4" fmla="*/ 617834 h 123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668" h="1235668">
                <a:moveTo>
                  <a:pt x="0" y="617834"/>
                </a:moveTo>
                <a:cubicBezTo>
                  <a:pt x="0" y="276614"/>
                  <a:pt x="276614" y="0"/>
                  <a:pt x="617834" y="0"/>
                </a:cubicBezTo>
                <a:cubicBezTo>
                  <a:pt x="959054" y="0"/>
                  <a:pt x="1235668" y="276614"/>
                  <a:pt x="1235668" y="617834"/>
                </a:cubicBezTo>
                <a:cubicBezTo>
                  <a:pt x="1235668" y="959054"/>
                  <a:pt x="959054" y="1235668"/>
                  <a:pt x="617834" y="1235668"/>
                </a:cubicBezTo>
                <a:cubicBezTo>
                  <a:pt x="276614" y="1235668"/>
                  <a:pt x="0" y="959054"/>
                  <a:pt x="0" y="617834"/>
                </a:cubicBezTo>
                <a:close/>
              </a:path>
            </a:pathLst>
          </a:custGeom>
        </p:spPr>
        <p:style>
          <a:lnRef idx="3">
            <a:schemeClr val="lt1">
              <a:hueOff val="0"/>
              <a:satOff val="0"/>
              <a:lumOff val="0"/>
              <a:alphaOff val="0"/>
            </a:schemeClr>
          </a:lnRef>
          <a:fillRef idx="1">
            <a:schemeClr val="accent5">
              <a:hueOff val="-9027899"/>
              <a:satOff val="22229"/>
              <a:lumOff val="-490"/>
              <a:alphaOff val="0"/>
            </a:schemeClr>
          </a:fillRef>
          <a:effectRef idx="1">
            <a:schemeClr val="accent5">
              <a:hueOff val="-9027899"/>
              <a:satOff val="22229"/>
              <a:lumOff val="-490"/>
              <a:alphaOff val="0"/>
            </a:schemeClr>
          </a:effectRef>
          <a:fontRef idx="minor">
            <a:schemeClr val="lt1"/>
          </a:fontRef>
        </p:style>
        <p:txBody>
          <a:bodyPr spcFirstLastPara="0" vert="horz" wrap="square" lIns="205089" tIns="205089" rIns="205089" bIns="205089" numCol="1" spcCol="1270" anchor="ctr" anchorCtr="0">
            <a:noAutofit/>
          </a:bodyPr>
          <a:lstStyle/>
          <a:p>
            <a:pPr lvl="0" algn="ctr" defTabSz="844550" rtl="1">
              <a:lnSpc>
                <a:spcPct val="90000"/>
              </a:lnSpc>
              <a:spcBef>
                <a:spcPct val="0"/>
              </a:spcBef>
              <a:spcAft>
                <a:spcPct val="35000"/>
              </a:spcAft>
            </a:pPr>
            <a:r>
              <a:rPr lang="ar-SA" altLang="ar-SA" sz="1900" b="1" kern="1200" dirty="0" smtClean="0">
                <a:cs typeface="Arabic Transparent" pitchFamily="2" charset="-78"/>
              </a:rPr>
              <a:t>سرعة وفاعلية التعلم</a:t>
            </a:r>
            <a:endParaRPr lang="ar-SA" sz="1900" kern="1200" dirty="0"/>
          </a:p>
        </p:txBody>
      </p:sp>
      <p:sp>
        <p:nvSpPr>
          <p:cNvPr id="16" name="شكل حر 15"/>
          <p:cNvSpPr/>
          <p:nvPr/>
        </p:nvSpPr>
        <p:spPr>
          <a:xfrm>
            <a:off x="3841374" y="5740767"/>
            <a:ext cx="327671" cy="417038"/>
          </a:xfrm>
          <a:custGeom>
            <a:avLst/>
            <a:gdLst>
              <a:gd name="connsiteX0" fmla="*/ 0 w 327670"/>
              <a:gd name="connsiteY0" fmla="*/ 83408 h 417038"/>
              <a:gd name="connsiteX1" fmla="*/ 163835 w 327670"/>
              <a:gd name="connsiteY1" fmla="*/ 83408 h 417038"/>
              <a:gd name="connsiteX2" fmla="*/ 163835 w 327670"/>
              <a:gd name="connsiteY2" fmla="*/ 0 h 417038"/>
              <a:gd name="connsiteX3" fmla="*/ 327670 w 327670"/>
              <a:gd name="connsiteY3" fmla="*/ 208519 h 417038"/>
              <a:gd name="connsiteX4" fmla="*/ 163835 w 327670"/>
              <a:gd name="connsiteY4" fmla="*/ 417038 h 417038"/>
              <a:gd name="connsiteX5" fmla="*/ 163835 w 327670"/>
              <a:gd name="connsiteY5" fmla="*/ 333630 h 417038"/>
              <a:gd name="connsiteX6" fmla="*/ 0 w 327670"/>
              <a:gd name="connsiteY6" fmla="*/ 333630 h 417038"/>
              <a:gd name="connsiteX7" fmla="*/ 0 w 327670"/>
              <a:gd name="connsiteY7" fmla="*/ 83408 h 41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70" h="417038">
                <a:moveTo>
                  <a:pt x="327670" y="333630"/>
                </a:moveTo>
                <a:lnTo>
                  <a:pt x="163835" y="333630"/>
                </a:lnTo>
                <a:lnTo>
                  <a:pt x="163835" y="417038"/>
                </a:lnTo>
                <a:lnTo>
                  <a:pt x="0" y="208519"/>
                </a:lnTo>
                <a:lnTo>
                  <a:pt x="163835" y="0"/>
                </a:lnTo>
                <a:lnTo>
                  <a:pt x="163835" y="83408"/>
                </a:lnTo>
                <a:lnTo>
                  <a:pt x="327670" y="83408"/>
                </a:lnTo>
                <a:lnTo>
                  <a:pt x="327670" y="333630"/>
                </a:lnTo>
                <a:close/>
              </a:path>
            </a:pathLst>
          </a:custGeom>
        </p:spPr>
        <p:style>
          <a:lnRef idx="0">
            <a:schemeClr val="lt1">
              <a:hueOff val="0"/>
              <a:satOff val="0"/>
              <a:lumOff val="0"/>
              <a:alphaOff val="0"/>
            </a:schemeClr>
          </a:lnRef>
          <a:fillRef idx="1">
            <a:schemeClr val="accent5">
              <a:hueOff val="-9027899"/>
              <a:satOff val="22229"/>
              <a:lumOff val="-490"/>
              <a:alphaOff val="0"/>
            </a:schemeClr>
          </a:fillRef>
          <a:effectRef idx="1">
            <a:schemeClr val="accent5">
              <a:hueOff val="-9027899"/>
              <a:satOff val="22229"/>
              <a:lumOff val="-490"/>
              <a:alphaOff val="0"/>
            </a:schemeClr>
          </a:effectRef>
          <a:fontRef idx="minor">
            <a:schemeClr val="lt1"/>
          </a:fontRef>
        </p:style>
        <p:txBody>
          <a:bodyPr spcFirstLastPara="0" vert="horz" wrap="square" lIns="98301" tIns="83408" rIns="1" bIns="83408" numCol="1" spcCol="1270" anchor="ctr" anchorCtr="0">
            <a:noAutofit/>
          </a:bodyPr>
          <a:lstStyle/>
          <a:p>
            <a:pPr lvl="0" algn="ctr" defTabSz="666750" rtl="1">
              <a:lnSpc>
                <a:spcPct val="90000"/>
              </a:lnSpc>
              <a:spcBef>
                <a:spcPct val="0"/>
              </a:spcBef>
              <a:spcAft>
                <a:spcPct val="35000"/>
              </a:spcAft>
            </a:pPr>
            <a:endParaRPr lang="ar-SA" sz="1500" kern="1200"/>
          </a:p>
        </p:txBody>
      </p:sp>
      <p:sp>
        <p:nvSpPr>
          <p:cNvPr id="17" name="شكل حر 16"/>
          <p:cNvSpPr/>
          <p:nvPr/>
        </p:nvSpPr>
        <p:spPr>
          <a:xfrm>
            <a:off x="2451144" y="5331452"/>
            <a:ext cx="1235668" cy="1235668"/>
          </a:xfrm>
          <a:custGeom>
            <a:avLst/>
            <a:gdLst>
              <a:gd name="connsiteX0" fmla="*/ 0 w 1235668"/>
              <a:gd name="connsiteY0" fmla="*/ 617834 h 1235668"/>
              <a:gd name="connsiteX1" fmla="*/ 617834 w 1235668"/>
              <a:gd name="connsiteY1" fmla="*/ 0 h 1235668"/>
              <a:gd name="connsiteX2" fmla="*/ 1235668 w 1235668"/>
              <a:gd name="connsiteY2" fmla="*/ 617834 h 1235668"/>
              <a:gd name="connsiteX3" fmla="*/ 617834 w 1235668"/>
              <a:gd name="connsiteY3" fmla="*/ 1235668 h 1235668"/>
              <a:gd name="connsiteX4" fmla="*/ 0 w 1235668"/>
              <a:gd name="connsiteY4" fmla="*/ 617834 h 123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668" h="1235668">
                <a:moveTo>
                  <a:pt x="0" y="617834"/>
                </a:moveTo>
                <a:cubicBezTo>
                  <a:pt x="0" y="276614"/>
                  <a:pt x="276614" y="0"/>
                  <a:pt x="617834" y="0"/>
                </a:cubicBezTo>
                <a:cubicBezTo>
                  <a:pt x="959054" y="0"/>
                  <a:pt x="1235668" y="276614"/>
                  <a:pt x="1235668" y="617834"/>
                </a:cubicBezTo>
                <a:cubicBezTo>
                  <a:pt x="1235668" y="959054"/>
                  <a:pt x="959054" y="1235668"/>
                  <a:pt x="617834" y="1235668"/>
                </a:cubicBezTo>
                <a:cubicBezTo>
                  <a:pt x="276614" y="1235668"/>
                  <a:pt x="0" y="959054"/>
                  <a:pt x="0" y="617834"/>
                </a:cubicBezTo>
                <a:close/>
              </a:path>
            </a:pathLst>
          </a:custGeom>
        </p:spPr>
        <p:style>
          <a:lnRef idx="3">
            <a:schemeClr val="lt1">
              <a:hueOff val="0"/>
              <a:satOff val="0"/>
              <a:lumOff val="0"/>
              <a:alphaOff val="0"/>
            </a:schemeClr>
          </a:lnRef>
          <a:fillRef idx="1">
            <a:schemeClr val="accent5">
              <a:hueOff val="-12037199"/>
              <a:satOff val="29639"/>
              <a:lumOff val="-653"/>
              <a:alphaOff val="0"/>
            </a:schemeClr>
          </a:fillRef>
          <a:effectRef idx="1">
            <a:schemeClr val="accent5">
              <a:hueOff val="-12037199"/>
              <a:satOff val="29639"/>
              <a:lumOff val="-653"/>
              <a:alphaOff val="0"/>
            </a:schemeClr>
          </a:effectRef>
          <a:fontRef idx="minor">
            <a:schemeClr val="lt1"/>
          </a:fontRef>
        </p:style>
        <p:txBody>
          <a:bodyPr spcFirstLastPara="0" vert="horz" wrap="square" lIns="205089" tIns="205089" rIns="205089" bIns="205089" numCol="1" spcCol="1270" anchor="ctr" anchorCtr="0">
            <a:noAutofit/>
          </a:bodyPr>
          <a:lstStyle/>
          <a:p>
            <a:pPr lvl="0" algn="ctr" defTabSz="844550" rtl="1">
              <a:lnSpc>
                <a:spcPct val="90000"/>
              </a:lnSpc>
              <a:spcBef>
                <a:spcPct val="0"/>
              </a:spcBef>
              <a:spcAft>
                <a:spcPct val="35000"/>
              </a:spcAft>
            </a:pPr>
            <a:r>
              <a:rPr lang="ar-SA" altLang="ar-SA" sz="1900" b="1" kern="1200" dirty="0" smtClean="0">
                <a:cs typeface="Arabic Transparent" pitchFamily="2" charset="-78"/>
              </a:rPr>
              <a:t>اكتشاف السلوك </a:t>
            </a:r>
            <a:endParaRPr lang="ar-SA" sz="1900" kern="1200" dirty="0"/>
          </a:p>
        </p:txBody>
      </p:sp>
      <p:sp>
        <p:nvSpPr>
          <p:cNvPr id="18" name="شكل حر 17"/>
          <p:cNvSpPr/>
          <p:nvPr/>
        </p:nvSpPr>
        <p:spPr>
          <a:xfrm rot="3085714">
            <a:off x="2332977" y="5023292"/>
            <a:ext cx="327670" cy="417039"/>
          </a:xfrm>
          <a:custGeom>
            <a:avLst/>
            <a:gdLst>
              <a:gd name="connsiteX0" fmla="*/ 0 w 327670"/>
              <a:gd name="connsiteY0" fmla="*/ 83408 h 417038"/>
              <a:gd name="connsiteX1" fmla="*/ 163835 w 327670"/>
              <a:gd name="connsiteY1" fmla="*/ 83408 h 417038"/>
              <a:gd name="connsiteX2" fmla="*/ 163835 w 327670"/>
              <a:gd name="connsiteY2" fmla="*/ 0 h 417038"/>
              <a:gd name="connsiteX3" fmla="*/ 327670 w 327670"/>
              <a:gd name="connsiteY3" fmla="*/ 208519 h 417038"/>
              <a:gd name="connsiteX4" fmla="*/ 163835 w 327670"/>
              <a:gd name="connsiteY4" fmla="*/ 417038 h 417038"/>
              <a:gd name="connsiteX5" fmla="*/ 163835 w 327670"/>
              <a:gd name="connsiteY5" fmla="*/ 333630 h 417038"/>
              <a:gd name="connsiteX6" fmla="*/ 0 w 327670"/>
              <a:gd name="connsiteY6" fmla="*/ 333630 h 417038"/>
              <a:gd name="connsiteX7" fmla="*/ 0 w 327670"/>
              <a:gd name="connsiteY7" fmla="*/ 83408 h 41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70" h="417038">
                <a:moveTo>
                  <a:pt x="327670" y="333630"/>
                </a:moveTo>
                <a:lnTo>
                  <a:pt x="163835" y="333630"/>
                </a:lnTo>
                <a:lnTo>
                  <a:pt x="163835" y="417038"/>
                </a:lnTo>
                <a:lnTo>
                  <a:pt x="0" y="208519"/>
                </a:lnTo>
                <a:lnTo>
                  <a:pt x="163835" y="0"/>
                </a:lnTo>
                <a:lnTo>
                  <a:pt x="163835" y="83408"/>
                </a:lnTo>
                <a:lnTo>
                  <a:pt x="327670" y="83408"/>
                </a:lnTo>
                <a:lnTo>
                  <a:pt x="327670" y="333630"/>
                </a:lnTo>
                <a:close/>
              </a:path>
            </a:pathLst>
          </a:custGeom>
        </p:spPr>
        <p:style>
          <a:lnRef idx="0">
            <a:schemeClr val="lt1">
              <a:hueOff val="0"/>
              <a:satOff val="0"/>
              <a:lumOff val="0"/>
              <a:alphaOff val="0"/>
            </a:schemeClr>
          </a:lnRef>
          <a:fillRef idx="1">
            <a:schemeClr val="accent5">
              <a:hueOff val="-12037199"/>
              <a:satOff val="29639"/>
              <a:lumOff val="-653"/>
              <a:alphaOff val="0"/>
            </a:schemeClr>
          </a:fillRef>
          <a:effectRef idx="1">
            <a:schemeClr val="accent5">
              <a:hueOff val="-12037199"/>
              <a:satOff val="29639"/>
              <a:lumOff val="-653"/>
              <a:alphaOff val="0"/>
            </a:schemeClr>
          </a:effectRef>
          <a:fontRef idx="minor">
            <a:schemeClr val="lt1"/>
          </a:fontRef>
        </p:style>
        <p:txBody>
          <a:bodyPr spcFirstLastPara="0" vert="horz" wrap="square" lIns="98301" tIns="83408" rIns="-1" bIns="83408" numCol="1" spcCol="1270" anchor="ctr" anchorCtr="0">
            <a:noAutofit/>
          </a:bodyPr>
          <a:lstStyle/>
          <a:p>
            <a:pPr lvl="0" algn="ctr" defTabSz="666750" rtl="1">
              <a:lnSpc>
                <a:spcPct val="90000"/>
              </a:lnSpc>
              <a:spcBef>
                <a:spcPct val="0"/>
              </a:spcBef>
              <a:spcAft>
                <a:spcPct val="35000"/>
              </a:spcAft>
            </a:pPr>
            <a:endParaRPr lang="ar-SA" sz="1500" kern="1200"/>
          </a:p>
        </p:txBody>
      </p:sp>
      <p:sp>
        <p:nvSpPr>
          <p:cNvPr id="19" name="شكل حر 18"/>
          <p:cNvSpPr/>
          <p:nvPr/>
        </p:nvSpPr>
        <p:spPr>
          <a:xfrm>
            <a:off x="1295248" y="3882003"/>
            <a:ext cx="1235668" cy="1235668"/>
          </a:xfrm>
          <a:custGeom>
            <a:avLst/>
            <a:gdLst>
              <a:gd name="connsiteX0" fmla="*/ 0 w 1235668"/>
              <a:gd name="connsiteY0" fmla="*/ 617834 h 1235668"/>
              <a:gd name="connsiteX1" fmla="*/ 617834 w 1235668"/>
              <a:gd name="connsiteY1" fmla="*/ 0 h 1235668"/>
              <a:gd name="connsiteX2" fmla="*/ 1235668 w 1235668"/>
              <a:gd name="connsiteY2" fmla="*/ 617834 h 1235668"/>
              <a:gd name="connsiteX3" fmla="*/ 617834 w 1235668"/>
              <a:gd name="connsiteY3" fmla="*/ 1235668 h 1235668"/>
              <a:gd name="connsiteX4" fmla="*/ 0 w 1235668"/>
              <a:gd name="connsiteY4" fmla="*/ 617834 h 123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668" h="1235668">
                <a:moveTo>
                  <a:pt x="0" y="617834"/>
                </a:moveTo>
                <a:cubicBezTo>
                  <a:pt x="0" y="276614"/>
                  <a:pt x="276614" y="0"/>
                  <a:pt x="617834" y="0"/>
                </a:cubicBezTo>
                <a:cubicBezTo>
                  <a:pt x="959054" y="0"/>
                  <a:pt x="1235668" y="276614"/>
                  <a:pt x="1235668" y="617834"/>
                </a:cubicBezTo>
                <a:cubicBezTo>
                  <a:pt x="1235668" y="959054"/>
                  <a:pt x="959054" y="1235668"/>
                  <a:pt x="617834" y="1235668"/>
                </a:cubicBezTo>
                <a:cubicBezTo>
                  <a:pt x="276614" y="1235668"/>
                  <a:pt x="0" y="959054"/>
                  <a:pt x="0" y="617834"/>
                </a:cubicBezTo>
                <a:close/>
              </a:path>
            </a:pathLst>
          </a:custGeom>
        </p:spPr>
        <p:style>
          <a:lnRef idx="3">
            <a:schemeClr val="lt1">
              <a:hueOff val="0"/>
              <a:satOff val="0"/>
              <a:lumOff val="0"/>
              <a:alphaOff val="0"/>
            </a:schemeClr>
          </a:lnRef>
          <a:fillRef idx="1">
            <a:schemeClr val="accent5">
              <a:hueOff val="-15046498"/>
              <a:satOff val="37049"/>
              <a:lumOff val="-817"/>
              <a:alphaOff val="0"/>
            </a:schemeClr>
          </a:fillRef>
          <a:effectRef idx="1">
            <a:schemeClr val="accent5">
              <a:hueOff val="-15046498"/>
              <a:satOff val="37049"/>
              <a:lumOff val="-817"/>
              <a:alphaOff val="0"/>
            </a:schemeClr>
          </a:effectRef>
          <a:fontRef idx="minor">
            <a:schemeClr val="lt1"/>
          </a:fontRef>
        </p:style>
        <p:txBody>
          <a:bodyPr spcFirstLastPara="0" vert="horz" wrap="square" lIns="205089" tIns="205089" rIns="205089" bIns="205089" numCol="1" spcCol="1270" anchor="ctr" anchorCtr="0">
            <a:noAutofit/>
          </a:bodyPr>
          <a:lstStyle/>
          <a:p>
            <a:pPr lvl="0" algn="ctr" defTabSz="844550" rtl="1">
              <a:lnSpc>
                <a:spcPct val="90000"/>
              </a:lnSpc>
              <a:spcBef>
                <a:spcPct val="0"/>
              </a:spcBef>
              <a:spcAft>
                <a:spcPct val="35000"/>
              </a:spcAft>
            </a:pPr>
            <a:r>
              <a:rPr lang="ar-SA" altLang="ar-SA" sz="1900" b="1" kern="1200" dirty="0" smtClean="0">
                <a:cs typeface="Arabic Transparent" pitchFamily="2" charset="-78"/>
              </a:rPr>
              <a:t>تطوير  مهارات  </a:t>
            </a:r>
            <a:endParaRPr lang="ar-SA" sz="1900" kern="1200" dirty="0"/>
          </a:p>
        </p:txBody>
      </p:sp>
      <p:sp>
        <p:nvSpPr>
          <p:cNvPr id="20" name="شكل حر 19"/>
          <p:cNvSpPr/>
          <p:nvPr/>
        </p:nvSpPr>
        <p:spPr>
          <a:xfrm rot="16971429">
            <a:off x="1953451" y="3396644"/>
            <a:ext cx="327670" cy="417038"/>
          </a:xfrm>
          <a:custGeom>
            <a:avLst/>
            <a:gdLst>
              <a:gd name="connsiteX0" fmla="*/ 0 w 327670"/>
              <a:gd name="connsiteY0" fmla="*/ 83408 h 417038"/>
              <a:gd name="connsiteX1" fmla="*/ 163835 w 327670"/>
              <a:gd name="connsiteY1" fmla="*/ 83408 h 417038"/>
              <a:gd name="connsiteX2" fmla="*/ 163835 w 327670"/>
              <a:gd name="connsiteY2" fmla="*/ 0 h 417038"/>
              <a:gd name="connsiteX3" fmla="*/ 327670 w 327670"/>
              <a:gd name="connsiteY3" fmla="*/ 208519 h 417038"/>
              <a:gd name="connsiteX4" fmla="*/ 163835 w 327670"/>
              <a:gd name="connsiteY4" fmla="*/ 417038 h 417038"/>
              <a:gd name="connsiteX5" fmla="*/ 163835 w 327670"/>
              <a:gd name="connsiteY5" fmla="*/ 333630 h 417038"/>
              <a:gd name="connsiteX6" fmla="*/ 0 w 327670"/>
              <a:gd name="connsiteY6" fmla="*/ 333630 h 417038"/>
              <a:gd name="connsiteX7" fmla="*/ 0 w 327670"/>
              <a:gd name="connsiteY7" fmla="*/ 83408 h 41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70" h="417038">
                <a:moveTo>
                  <a:pt x="0" y="83408"/>
                </a:moveTo>
                <a:lnTo>
                  <a:pt x="163835" y="83408"/>
                </a:lnTo>
                <a:lnTo>
                  <a:pt x="163835" y="0"/>
                </a:lnTo>
                <a:lnTo>
                  <a:pt x="327670" y="208519"/>
                </a:lnTo>
                <a:lnTo>
                  <a:pt x="163835" y="417038"/>
                </a:lnTo>
                <a:lnTo>
                  <a:pt x="163835" y="333630"/>
                </a:lnTo>
                <a:lnTo>
                  <a:pt x="0" y="333630"/>
                </a:lnTo>
                <a:lnTo>
                  <a:pt x="0" y="83408"/>
                </a:lnTo>
                <a:close/>
              </a:path>
            </a:pathLst>
          </a:custGeom>
        </p:spPr>
        <p:style>
          <a:lnRef idx="0">
            <a:schemeClr val="lt1">
              <a:hueOff val="0"/>
              <a:satOff val="0"/>
              <a:lumOff val="0"/>
              <a:alphaOff val="0"/>
            </a:schemeClr>
          </a:lnRef>
          <a:fillRef idx="1">
            <a:schemeClr val="accent5">
              <a:hueOff val="-15046498"/>
              <a:satOff val="37049"/>
              <a:lumOff val="-817"/>
              <a:alphaOff val="0"/>
            </a:schemeClr>
          </a:fillRef>
          <a:effectRef idx="1">
            <a:schemeClr val="accent5">
              <a:hueOff val="-15046498"/>
              <a:satOff val="37049"/>
              <a:lumOff val="-817"/>
              <a:alphaOff val="0"/>
            </a:schemeClr>
          </a:effectRef>
          <a:fontRef idx="minor">
            <a:schemeClr val="lt1"/>
          </a:fontRef>
        </p:style>
        <p:txBody>
          <a:bodyPr spcFirstLastPara="0" vert="horz" wrap="square" lIns="0" tIns="83407" rIns="98300" bIns="83408" numCol="1" spcCol="1270" anchor="ctr" anchorCtr="0">
            <a:noAutofit/>
          </a:bodyPr>
          <a:lstStyle/>
          <a:p>
            <a:pPr lvl="0" algn="ctr" defTabSz="666750" rtl="1">
              <a:lnSpc>
                <a:spcPct val="90000"/>
              </a:lnSpc>
              <a:spcBef>
                <a:spcPct val="0"/>
              </a:spcBef>
              <a:spcAft>
                <a:spcPct val="35000"/>
              </a:spcAft>
            </a:pPr>
            <a:endParaRPr lang="ar-SA" sz="1500" kern="1200"/>
          </a:p>
        </p:txBody>
      </p:sp>
      <p:sp>
        <p:nvSpPr>
          <p:cNvPr id="21" name="شكل حر 20"/>
          <p:cNvSpPr/>
          <p:nvPr/>
        </p:nvSpPr>
        <p:spPr>
          <a:xfrm>
            <a:off x="1707783" y="2074571"/>
            <a:ext cx="1235668" cy="1235668"/>
          </a:xfrm>
          <a:custGeom>
            <a:avLst/>
            <a:gdLst>
              <a:gd name="connsiteX0" fmla="*/ 0 w 1235668"/>
              <a:gd name="connsiteY0" fmla="*/ 617834 h 1235668"/>
              <a:gd name="connsiteX1" fmla="*/ 617834 w 1235668"/>
              <a:gd name="connsiteY1" fmla="*/ 0 h 1235668"/>
              <a:gd name="connsiteX2" fmla="*/ 1235668 w 1235668"/>
              <a:gd name="connsiteY2" fmla="*/ 617834 h 1235668"/>
              <a:gd name="connsiteX3" fmla="*/ 617834 w 1235668"/>
              <a:gd name="connsiteY3" fmla="*/ 1235668 h 1235668"/>
              <a:gd name="connsiteX4" fmla="*/ 0 w 1235668"/>
              <a:gd name="connsiteY4" fmla="*/ 617834 h 123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668" h="1235668">
                <a:moveTo>
                  <a:pt x="0" y="617834"/>
                </a:moveTo>
                <a:cubicBezTo>
                  <a:pt x="0" y="276614"/>
                  <a:pt x="276614" y="0"/>
                  <a:pt x="617834" y="0"/>
                </a:cubicBezTo>
                <a:cubicBezTo>
                  <a:pt x="959054" y="0"/>
                  <a:pt x="1235668" y="276614"/>
                  <a:pt x="1235668" y="617834"/>
                </a:cubicBezTo>
                <a:cubicBezTo>
                  <a:pt x="1235668" y="959054"/>
                  <a:pt x="959054" y="1235668"/>
                  <a:pt x="617834" y="1235668"/>
                </a:cubicBezTo>
                <a:cubicBezTo>
                  <a:pt x="276614" y="1235668"/>
                  <a:pt x="0" y="959054"/>
                  <a:pt x="0" y="617834"/>
                </a:cubicBezTo>
                <a:close/>
              </a:path>
            </a:pathLst>
          </a:custGeom>
        </p:spPr>
        <p:style>
          <a:lnRef idx="3">
            <a:schemeClr val="lt1">
              <a:hueOff val="0"/>
              <a:satOff val="0"/>
              <a:lumOff val="0"/>
              <a:alphaOff val="0"/>
            </a:schemeClr>
          </a:lnRef>
          <a:fillRef idx="1">
            <a:schemeClr val="accent5">
              <a:hueOff val="-18055798"/>
              <a:satOff val="44459"/>
              <a:lumOff val="-980"/>
              <a:alphaOff val="0"/>
            </a:schemeClr>
          </a:fillRef>
          <a:effectRef idx="1">
            <a:schemeClr val="accent5">
              <a:hueOff val="-18055798"/>
              <a:satOff val="44459"/>
              <a:lumOff val="-980"/>
              <a:alphaOff val="0"/>
            </a:schemeClr>
          </a:effectRef>
          <a:fontRef idx="minor">
            <a:schemeClr val="lt1"/>
          </a:fontRef>
        </p:style>
        <p:txBody>
          <a:bodyPr spcFirstLastPara="0" vert="horz" wrap="square" lIns="205089" tIns="205089" rIns="205089" bIns="205089" numCol="1" spcCol="1270" anchor="ctr" anchorCtr="0">
            <a:noAutofit/>
          </a:bodyPr>
          <a:lstStyle/>
          <a:p>
            <a:pPr lvl="0" algn="ctr" defTabSz="844550" rtl="1">
              <a:lnSpc>
                <a:spcPct val="90000"/>
              </a:lnSpc>
              <a:spcBef>
                <a:spcPct val="0"/>
              </a:spcBef>
              <a:spcAft>
                <a:spcPct val="35000"/>
              </a:spcAft>
            </a:pPr>
            <a:r>
              <a:rPr lang="ar-SA" altLang="ar-SA" sz="1900" b="1" kern="1200" dirty="0" smtClean="0">
                <a:cs typeface="Arabic Transparent" pitchFamily="2" charset="-78"/>
              </a:rPr>
              <a:t>تثبيت المعلومة الجديدة</a:t>
            </a:r>
            <a:endParaRPr lang="ar-SA" sz="1900" kern="1200" dirty="0"/>
          </a:p>
        </p:txBody>
      </p:sp>
      <p:sp>
        <p:nvSpPr>
          <p:cNvPr id="22" name="شكل حر 21"/>
          <p:cNvSpPr/>
          <p:nvPr/>
        </p:nvSpPr>
        <p:spPr>
          <a:xfrm rot="20057143">
            <a:off x="2988586" y="2085718"/>
            <a:ext cx="327670" cy="417038"/>
          </a:xfrm>
          <a:custGeom>
            <a:avLst/>
            <a:gdLst>
              <a:gd name="connsiteX0" fmla="*/ 0 w 327670"/>
              <a:gd name="connsiteY0" fmla="*/ 83408 h 417038"/>
              <a:gd name="connsiteX1" fmla="*/ 163835 w 327670"/>
              <a:gd name="connsiteY1" fmla="*/ 83408 h 417038"/>
              <a:gd name="connsiteX2" fmla="*/ 163835 w 327670"/>
              <a:gd name="connsiteY2" fmla="*/ 0 h 417038"/>
              <a:gd name="connsiteX3" fmla="*/ 327670 w 327670"/>
              <a:gd name="connsiteY3" fmla="*/ 208519 h 417038"/>
              <a:gd name="connsiteX4" fmla="*/ 163835 w 327670"/>
              <a:gd name="connsiteY4" fmla="*/ 417038 h 417038"/>
              <a:gd name="connsiteX5" fmla="*/ 163835 w 327670"/>
              <a:gd name="connsiteY5" fmla="*/ 333630 h 417038"/>
              <a:gd name="connsiteX6" fmla="*/ 0 w 327670"/>
              <a:gd name="connsiteY6" fmla="*/ 333630 h 417038"/>
              <a:gd name="connsiteX7" fmla="*/ 0 w 327670"/>
              <a:gd name="connsiteY7" fmla="*/ 83408 h 41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70" h="417038">
                <a:moveTo>
                  <a:pt x="0" y="83408"/>
                </a:moveTo>
                <a:lnTo>
                  <a:pt x="163835" y="83408"/>
                </a:lnTo>
                <a:lnTo>
                  <a:pt x="163835" y="0"/>
                </a:lnTo>
                <a:lnTo>
                  <a:pt x="327670" y="208519"/>
                </a:lnTo>
                <a:lnTo>
                  <a:pt x="163835" y="417038"/>
                </a:lnTo>
                <a:lnTo>
                  <a:pt x="163835" y="333630"/>
                </a:lnTo>
                <a:lnTo>
                  <a:pt x="0" y="333630"/>
                </a:lnTo>
                <a:lnTo>
                  <a:pt x="0" y="83408"/>
                </a:lnTo>
                <a:close/>
              </a:path>
            </a:pathLst>
          </a:custGeom>
        </p:spPr>
        <p:style>
          <a:lnRef idx="0">
            <a:schemeClr val="lt1">
              <a:hueOff val="0"/>
              <a:satOff val="0"/>
              <a:lumOff val="0"/>
              <a:alphaOff val="0"/>
            </a:schemeClr>
          </a:lnRef>
          <a:fillRef idx="1">
            <a:schemeClr val="accent5">
              <a:hueOff val="-18055798"/>
              <a:satOff val="44459"/>
              <a:lumOff val="-980"/>
              <a:alphaOff val="0"/>
            </a:schemeClr>
          </a:fillRef>
          <a:effectRef idx="1">
            <a:schemeClr val="accent5">
              <a:hueOff val="-18055798"/>
              <a:satOff val="44459"/>
              <a:lumOff val="-980"/>
              <a:alphaOff val="0"/>
            </a:schemeClr>
          </a:effectRef>
          <a:fontRef idx="minor">
            <a:schemeClr val="lt1"/>
          </a:fontRef>
        </p:style>
        <p:txBody>
          <a:bodyPr spcFirstLastPara="0" vert="horz" wrap="square" lIns="-1" tIns="83408" rIns="98301" bIns="83407" numCol="1" spcCol="1270" anchor="ctr" anchorCtr="0">
            <a:noAutofit/>
          </a:bodyPr>
          <a:lstStyle/>
          <a:p>
            <a:pPr lvl="0" algn="ctr" defTabSz="666750" rtl="1">
              <a:lnSpc>
                <a:spcPct val="90000"/>
              </a:lnSpc>
              <a:spcBef>
                <a:spcPct val="0"/>
              </a:spcBef>
              <a:spcAft>
                <a:spcPct val="35000"/>
              </a:spcAft>
            </a:pPr>
            <a:endParaRPr lang="ar-SA" sz="1500" kern="1200"/>
          </a:p>
        </p:txBody>
      </p:sp>
      <p:sp>
        <p:nvSpPr>
          <p:cNvPr id="23" name="مستطيل 22"/>
          <p:cNvSpPr/>
          <p:nvPr/>
        </p:nvSpPr>
        <p:spPr>
          <a:xfrm>
            <a:off x="179512" y="260648"/>
            <a:ext cx="7920880" cy="720080"/>
          </a:xfrm>
          <a:prstGeom prst="rect">
            <a:avLst/>
          </a:prstGeom>
          <a:gradFill flip="none" rotWithShape="1">
            <a:gsLst>
              <a:gs pos="100000">
                <a:schemeClr val="accent2">
                  <a:lumMod val="60000"/>
                  <a:lumOff val="40000"/>
                </a:schemeClr>
              </a:gs>
              <a:gs pos="59000">
                <a:schemeClr val="accent2">
                  <a:lumMod val="60000"/>
                  <a:lumOff val="40000"/>
                </a:schemeClr>
              </a:gs>
              <a:gs pos="17000">
                <a:schemeClr val="accent2">
                  <a:lumMod val="60000"/>
                  <a:lumOff val="40000"/>
                  <a:alpha val="0"/>
                </a:schemeClr>
              </a:gs>
            </a:gsLst>
            <a:lin ang="0" scaled="1"/>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solidFill>
                <a:schemeClr val="accent2"/>
              </a:solidFill>
            </a:endParaRPr>
          </a:p>
        </p:txBody>
      </p:sp>
      <p:sp>
        <p:nvSpPr>
          <p:cNvPr id="2" name="عنوان 1"/>
          <p:cNvSpPr>
            <a:spLocks noGrp="1"/>
          </p:cNvSpPr>
          <p:nvPr>
            <p:ph type="title"/>
          </p:nvPr>
        </p:nvSpPr>
        <p:spPr>
          <a:xfrm>
            <a:off x="457200" y="233968"/>
            <a:ext cx="7239000" cy="746760"/>
          </a:xfrm>
        </p:spPr>
        <p:txBody>
          <a:bodyPr/>
          <a:lstStyle/>
          <a:p>
            <a:pPr algn="r" fontAlgn="auto">
              <a:spcAft>
                <a:spcPts val="0"/>
              </a:spcAft>
              <a:defRPr/>
            </a:pPr>
            <a:r>
              <a:rPr lang="ar-SA" sz="4400" dirty="0" smtClean="0">
                <a:cs typeface="Arabic Transparent" panose="02010000000000000000" pitchFamily="2" charset="-78"/>
              </a:rPr>
              <a:t>خصائص الألعاب </a:t>
            </a:r>
            <a:endParaRPr lang="ar-SA" sz="4400" dirty="0">
              <a:cs typeface="Arabic Transparent" panose="02010000000000000000" pitchFamily="2" charset="-78"/>
            </a:endParaRPr>
          </a:p>
        </p:txBody>
      </p:sp>
      <p:sp>
        <p:nvSpPr>
          <p:cNvPr id="7" name="شكل بيضاوي 6"/>
          <p:cNvSpPr/>
          <p:nvPr/>
        </p:nvSpPr>
        <p:spPr>
          <a:xfrm>
            <a:off x="3059832" y="2996952"/>
            <a:ext cx="2160240"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cs typeface="Arabic Transparent" panose="02010000000000000000" pitchFamily="2" charset="-78"/>
              </a:rPr>
              <a:t>فوائد الألعاب </a:t>
            </a:r>
            <a:endParaRPr lang="ar-SA" sz="4400" b="1" dirty="0"/>
          </a:p>
        </p:txBody>
      </p:sp>
      <p:pic>
        <p:nvPicPr>
          <p:cNvPr id="3" name="صورة 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179512" y="96813"/>
            <a:ext cx="1047750" cy="1047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91680" y="620687"/>
            <a:ext cx="6004520" cy="842987"/>
          </a:xfrm>
          <a:solidFill>
            <a:srgbClr val="00B0F0"/>
          </a:solidFill>
        </p:spPr>
        <p:txBody>
          <a:bodyPr/>
          <a:lstStyle/>
          <a:p>
            <a:pPr algn="r"/>
            <a:r>
              <a:rPr lang="ar-SA" dirty="0" smtClean="0"/>
              <a:t>مميزات الألعاب التدريبية</a:t>
            </a:r>
            <a:endParaRPr lang="ar-SA" dirty="0"/>
          </a:p>
        </p:txBody>
      </p:sp>
      <p:sp>
        <p:nvSpPr>
          <p:cNvPr id="3" name="عنصر نائب للمحتوى 2"/>
          <p:cNvSpPr>
            <a:spLocks noGrp="1"/>
          </p:cNvSpPr>
          <p:nvPr>
            <p:ph idx="1"/>
          </p:nvPr>
        </p:nvSpPr>
        <p:spPr/>
        <p:txBody>
          <a:bodyPr/>
          <a:lstStyle/>
          <a:p>
            <a:r>
              <a:rPr lang="ar-SA" sz="2400" dirty="0"/>
              <a:t>يمكن للألعاب </a:t>
            </a:r>
            <a:r>
              <a:rPr lang="ar-SA" sz="2400" dirty="0" smtClean="0"/>
              <a:t>أن </a:t>
            </a:r>
            <a:r>
              <a:rPr lang="ar-SA" sz="2400" dirty="0"/>
              <a:t>توفر درجة من الواقعية </a:t>
            </a:r>
            <a:r>
              <a:rPr lang="ar-SA" sz="2400" dirty="0" smtClean="0"/>
              <a:t>وهو </a:t>
            </a:r>
            <a:r>
              <a:rPr lang="ar-SA" sz="2400" dirty="0" err="1" smtClean="0"/>
              <a:t>مالايمكن</a:t>
            </a:r>
            <a:r>
              <a:rPr lang="ar-SA" sz="2400" dirty="0" smtClean="0"/>
              <a:t> </a:t>
            </a:r>
            <a:r>
              <a:rPr lang="ar-SA" sz="2400" dirty="0"/>
              <a:t>لكثير من الأساليب التعليمية الأخرى </a:t>
            </a:r>
            <a:r>
              <a:rPr lang="ar-SA" sz="2400" dirty="0" smtClean="0"/>
              <a:t>أن تقدمه </a:t>
            </a:r>
            <a:r>
              <a:rPr lang="ar-SA" sz="2400" dirty="0"/>
              <a:t>. </a:t>
            </a:r>
          </a:p>
          <a:p>
            <a:r>
              <a:rPr lang="ar-SA" sz="2400" dirty="0"/>
              <a:t>تمتاز الألعاب بدرجة عالية من المتعة والتحفيز للتعلم . </a:t>
            </a:r>
          </a:p>
          <a:p>
            <a:r>
              <a:rPr lang="ar-SA" sz="2400" dirty="0"/>
              <a:t>تمتاز الألعاب بقدرتها على توفير المشاركة للجميع </a:t>
            </a:r>
            <a:r>
              <a:rPr lang="ar-SA" sz="2400" dirty="0" smtClean="0"/>
              <a:t>.</a:t>
            </a:r>
            <a:endParaRPr lang="ar-SA" sz="2400" dirty="0"/>
          </a:p>
          <a:p>
            <a:r>
              <a:rPr lang="ar-SA" sz="2400" dirty="0"/>
              <a:t>وتعمل الألعاب على إبراز وتأكيد دور المشاركين </a:t>
            </a:r>
            <a:r>
              <a:rPr lang="ar-SA" sz="2400" dirty="0" smtClean="0"/>
              <a:t>.</a:t>
            </a:r>
            <a:endParaRPr lang="ar-SA" sz="2400" dirty="0"/>
          </a:p>
          <a:p>
            <a:r>
              <a:rPr lang="ar-SA" sz="2400" dirty="0"/>
              <a:t>ويمتاز التعلم الناتج عن الألعاب بسرعته </a:t>
            </a:r>
            <a:r>
              <a:rPr lang="ar-SA" sz="2400" dirty="0" smtClean="0"/>
              <a:t>وفاعليته .</a:t>
            </a:r>
            <a:endParaRPr lang="ar-SA" sz="2400" dirty="0"/>
          </a:p>
          <a:p>
            <a:r>
              <a:rPr lang="ar-SA" sz="2400" dirty="0"/>
              <a:t>يمكن استخدام الألعاب لاكتشاف </a:t>
            </a:r>
            <a:r>
              <a:rPr lang="ar-SA" sz="2400" dirty="0" smtClean="0"/>
              <a:t>السلوك .</a:t>
            </a:r>
            <a:endParaRPr lang="ar-SA" sz="2400" dirty="0"/>
          </a:p>
          <a:p>
            <a:r>
              <a:rPr lang="ar-SA" sz="2400" dirty="0"/>
              <a:t>يمكن للألعاب أن تساعد في تطوير وتنمية المهارات </a:t>
            </a:r>
            <a:r>
              <a:rPr lang="ar-SA" sz="2400" dirty="0" smtClean="0"/>
              <a:t>.</a:t>
            </a:r>
            <a:endParaRPr lang="ar-SA" sz="2400" dirty="0"/>
          </a:p>
          <a:p>
            <a:r>
              <a:rPr lang="ar-SA" sz="2400" dirty="0"/>
              <a:t>تساهم في تثبيت المعلومات والمهارات والأفكار الجديدة بأذهان </a:t>
            </a:r>
            <a:r>
              <a:rPr lang="ar-SA" sz="2400" dirty="0" smtClean="0"/>
              <a:t>المتعلمين .</a:t>
            </a:r>
            <a:endParaRPr lang="ar-SA" sz="2400" dirty="0"/>
          </a:p>
          <a:p>
            <a:endParaRPr lang="ar-SA"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4312" y="401613"/>
            <a:ext cx="1047750" cy="1047750"/>
          </a:xfrm>
          <a:prstGeom prst="rect">
            <a:avLst/>
          </a:prstGeom>
        </p:spPr>
      </p:pic>
    </p:spTree>
    <p:extLst>
      <p:ext uri="{BB962C8B-B14F-4D97-AF65-F5344CB8AC3E}">
        <p14:creationId xmlns:p14="http://schemas.microsoft.com/office/powerpoint/2010/main" xmlns="" val="3208930884"/>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4">
              <a:lumMod val="60000"/>
              <a:lumOff val="40000"/>
            </a:schemeClr>
          </a:solidFill>
        </p:spPr>
        <p:txBody>
          <a:bodyPr>
            <a:normAutofit fontScale="90000"/>
          </a:bodyPr>
          <a:lstStyle/>
          <a:p>
            <a:pPr algn="ctr"/>
            <a:r>
              <a:rPr lang="ar-SA" dirty="0" smtClean="0"/>
              <a:t>ملخص مزايا </a:t>
            </a:r>
            <a:r>
              <a:rPr lang="ar-SA" dirty="0"/>
              <a:t>وعيوب اللعبة التعليمية</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1779441742"/>
              </p:ext>
            </p:extLst>
          </p:nvPr>
        </p:nvGraphicFramePr>
        <p:xfrm>
          <a:off x="457200" y="1609725"/>
          <a:ext cx="7239000" cy="3479800"/>
        </p:xfrm>
        <a:graphic>
          <a:graphicData uri="http://schemas.openxmlformats.org/drawingml/2006/table">
            <a:tbl>
              <a:tblPr rtl="1" firstRow="1" bandRow="1">
                <a:tableStyleId>{5C22544A-7EE6-4342-B048-85BDC9FD1C3A}</a:tableStyleId>
              </a:tblPr>
              <a:tblGrid>
                <a:gridCol w="3619500"/>
                <a:gridCol w="3619500"/>
              </a:tblGrid>
              <a:tr h="370840">
                <a:tc>
                  <a:txBody>
                    <a:bodyPr/>
                    <a:lstStyle/>
                    <a:p>
                      <a:pPr rtl="1"/>
                      <a:r>
                        <a:rPr lang="ar-SA" dirty="0" smtClean="0"/>
                        <a:t>عيوب اللعبة التعليمية</a:t>
                      </a:r>
                      <a:endParaRPr lang="ar-SA" dirty="0"/>
                    </a:p>
                  </a:txBody>
                  <a:tcPr/>
                </a:tc>
                <a:tc>
                  <a:txBody>
                    <a:bodyPr/>
                    <a:lstStyle/>
                    <a:p>
                      <a:pPr rtl="1"/>
                      <a:r>
                        <a:rPr lang="ar-SA" dirty="0" smtClean="0"/>
                        <a:t>مزايا اللعبة التعليمية</a:t>
                      </a:r>
                      <a:endParaRPr lang="ar-SA" dirty="0"/>
                    </a:p>
                  </a:txBody>
                  <a:tcPr/>
                </a:tc>
              </a:tr>
              <a:tr h="370840">
                <a:tc>
                  <a:txBody>
                    <a:bodyPr/>
                    <a:lstStyle/>
                    <a:p>
                      <a:pPr rtl="1"/>
                      <a:r>
                        <a:rPr lang="ar-SA" dirty="0" smtClean="0"/>
                        <a:t>صعوبة فهم تعليمات اللعبة.</a:t>
                      </a:r>
                    </a:p>
                    <a:p>
                      <a:pPr rtl="1"/>
                      <a:endParaRPr lang="ar-SA" dirty="0"/>
                    </a:p>
                  </a:txBody>
                  <a:tcPr/>
                </a:tc>
                <a:tc>
                  <a:txBody>
                    <a:bodyPr/>
                    <a:lstStyle/>
                    <a:p>
                      <a:pPr rtl="1"/>
                      <a:r>
                        <a:rPr lang="ar-SA" dirty="0" smtClean="0"/>
                        <a:t>إيجاد جو ديمقراطي في غرفة الصف .</a:t>
                      </a:r>
                      <a:endParaRPr lang="ar-SA" dirty="0"/>
                    </a:p>
                  </a:txBody>
                  <a:tcPr/>
                </a:tc>
              </a:tr>
              <a:tr h="370840">
                <a:tc>
                  <a:txBody>
                    <a:bodyPr/>
                    <a:lstStyle/>
                    <a:p>
                      <a:pPr rtl="1"/>
                      <a:r>
                        <a:rPr lang="ar-SA" dirty="0" smtClean="0"/>
                        <a:t>صعوبة تنفيذ اللعبة مع الأعداد الكبيرة </a:t>
                      </a:r>
                    </a:p>
                    <a:p>
                      <a:pPr rtl="1"/>
                      <a:endParaRPr lang="ar-SA" dirty="0"/>
                    </a:p>
                  </a:txBody>
                  <a:tcPr/>
                </a:tc>
                <a:tc>
                  <a:txBody>
                    <a:bodyPr/>
                    <a:lstStyle/>
                    <a:p>
                      <a:pPr rtl="1"/>
                      <a:r>
                        <a:rPr lang="ar-SA" dirty="0" smtClean="0"/>
                        <a:t>تزيد دافعية التعلم لدى التلاميذ.</a:t>
                      </a:r>
                      <a:endParaRPr lang="ar-SA" dirty="0"/>
                    </a:p>
                  </a:txBody>
                  <a:tcPr/>
                </a:tc>
              </a:tr>
              <a:tr h="370840">
                <a:tc>
                  <a:txBody>
                    <a:bodyPr/>
                    <a:lstStyle/>
                    <a:p>
                      <a:pPr rtl="1"/>
                      <a:r>
                        <a:rPr lang="ar-SA" dirty="0" smtClean="0"/>
                        <a:t>ارتفاع تكاليف الألعاب التعليمية .</a:t>
                      </a:r>
                    </a:p>
                    <a:p>
                      <a:pPr rtl="1"/>
                      <a:endParaRPr lang="ar-SA" dirty="0"/>
                    </a:p>
                  </a:txBody>
                  <a:tcPr/>
                </a:tc>
                <a:tc>
                  <a:txBody>
                    <a:bodyPr/>
                    <a:lstStyle/>
                    <a:p>
                      <a:pPr rtl="1"/>
                      <a:r>
                        <a:rPr lang="ar-SA" dirty="0" smtClean="0"/>
                        <a:t>المشاركة الايجابية للمتعلم في عملية التعلم .</a:t>
                      </a:r>
                      <a:endParaRPr lang="ar-SA" dirty="0"/>
                    </a:p>
                  </a:txBody>
                  <a:tcPr/>
                </a:tc>
              </a:tr>
              <a:tr h="370840">
                <a:tc>
                  <a:txBody>
                    <a:bodyPr/>
                    <a:lstStyle/>
                    <a:p>
                      <a:pPr rtl="1"/>
                      <a:r>
                        <a:rPr lang="ar-SA" dirty="0" smtClean="0"/>
                        <a:t>عدم وضوح المفاهيم التي تتضمنها الألعاب التعليمية بسهولة .</a:t>
                      </a:r>
                    </a:p>
                    <a:p>
                      <a:pPr rtl="1"/>
                      <a:endParaRPr lang="ar-SA" dirty="0"/>
                    </a:p>
                  </a:txBody>
                  <a:tcPr/>
                </a:tc>
                <a:tc>
                  <a:txBody>
                    <a:bodyPr/>
                    <a:lstStyle/>
                    <a:p>
                      <a:pPr rtl="1"/>
                      <a:r>
                        <a:rPr lang="ar-SA" dirty="0" smtClean="0"/>
                        <a:t>تساعد في تعلم التلاميذ من جميع الجوانب(المعرفية- </a:t>
                      </a:r>
                      <a:r>
                        <a:rPr lang="ar-SA" dirty="0" err="1" smtClean="0"/>
                        <a:t>المهارية</a:t>
                      </a:r>
                      <a:r>
                        <a:rPr lang="ar-SA" dirty="0" smtClean="0"/>
                        <a:t>- الوجدانية).</a:t>
                      </a:r>
                    </a:p>
                    <a:p>
                      <a:pPr rtl="1"/>
                      <a:endParaRPr lang="ar-SA" dirty="0"/>
                    </a:p>
                  </a:txBody>
                  <a:tcPr/>
                </a:tc>
              </a:tr>
            </a:tbl>
          </a:graphicData>
        </a:graphic>
      </p:graphicFrame>
    </p:spTree>
    <p:extLst>
      <p:ext uri="{BB962C8B-B14F-4D97-AF65-F5344CB8AC3E}">
        <p14:creationId xmlns:p14="http://schemas.microsoft.com/office/powerpoint/2010/main" xmlns="" val="62565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31640" y="320675"/>
            <a:ext cx="6364560" cy="1143000"/>
          </a:xfrm>
          <a:solidFill>
            <a:schemeClr val="accent2"/>
          </a:solidFill>
        </p:spPr>
        <p:txBody>
          <a:bodyPr>
            <a:noAutofit/>
          </a:bodyPr>
          <a:lstStyle/>
          <a:p>
            <a:pPr algn="ctr"/>
            <a:r>
              <a:rPr lang="ar-SA" sz="2400" dirty="0"/>
              <a:t/>
            </a:r>
            <a:br>
              <a:rPr lang="ar-SA" sz="2400" dirty="0"/>
            </a:br>
            <a:r>
              <a:rPr lang="ar-SA" sz="2400" dirty="0"/>
              <a:t>مواصفات اللعبة المتميزة </a:t>
            </a:r>
            <a:br>
              <a:rPr lang="ar-SA" sz="2400" dirty="0"/>
            </a:br>
            <a:r>
              <a:rPr lang="ar-SA" sz="2400" dirty="0"/>
              <a:t>وكيف تختار اللعبة المناسبة : </a:t>
            </a:r>
            <a:br>
              <a:rPr lang="ar-SA" sz="2400" dirty="0"/>
            </a:br>
            <a:endParaRPr lang="ar-SA" sz="2400" dirty="0"/>
          </a:p>
        </p:txBody>
      </p:sp>
      <p:sp>
        <p:nvSpPr>
          <p:cNvPr id="3" name="عنصر نائب للمحتوى 2"/>
          <p:cNvSpPr>
            <a:spLocks noGrp="1"/>
          </p:cNvSpPr>
          <p:nvPr>
            <p:ph idx="1"/>
          </p:nvPr>
        </p:nvSpPr>
        <p:spPr/>
        <p:txBody>
          <a:bodyPr/>
          <a:lstStyle/>
          <a:p>
            <a:r>
              <a:rPr lang="ar-SA" sz="1800" dirty="0"/>
              <a:t>أن تكون مناسبة لتحقق أهداف الدورة ومتوافقة معها ؟</a:t>
            </a:r>
          </a:p>
          <a:p>
            <a:r>
              <a:rPr lang="ar-SA" sz="1800" dirty="0"/>
              <a:t>أن تكون شيقة وفيها تحدي.</a:t>
            </a:r>
          </a:p>
          <a:p>
            <a:r>
              <a:rPr lang="ar-SA" sz="1800" dirty="0"/>
              <a:t> تتوفر فيها مجال الممارسة لجميع.</a:t>
            </a:r>
          </a:p>
          <a:p>
            <a:r>
              <a:rPr lang="ar-SA" sz="1800" dirty="0"/>
              <a:t>الشكل الجمالي والألوان </a:t>
            </a:r>
            <a:r>
              <a:rPr lang="ar-SA" sz="1800" dirty="0" smtClean="0"/>
              <a:t>.</a:t>
            </a:r>
          </a:p>
          <a:p>
            <a:r>
              <a:rPr lang="ar-SA" sz="1800" dirty="0" smtClean="0"/>
              <a:t>تَحَكُّم </a:t>
            </a:r>
            <a:r>
              <a:rPr lang="ar-SA" sz="1800" dirty="0"/>
              <a:t>من </a:t>
            </a:r>
            <a:r>
              <a:rPr lang="ar-SA" sz="1800" dirty="0" smtClean="0"/>
              <a:t>قبل  المدرب </a:t>
            </a:r>
            <a:r>
              <a:rPr lang="ar-SA" sz="1800" dirty="0"/>
              <a:t>على العملية   -تستهلك الكثير من الوقت </a:t>
            </a:r>
            <a:r>
              <a:rPr lang="ar-SA" sz="1800" dirty="0" smtClean="0"/>
              <a:t>في تطويرها </a:t>
            </a:r>
            <a:r>
              <a:rPr lang="ar-SA" sz="1800" dirty="0"/>
              <a:t>قد يكون مكلفاً . </a:t>
            </a:r>
          </a:p>
          <a:p>
            <a:r>
              <a:rPr lang="ar-SA" sz="2000" dirty="0"/>
              <a:t> </a:t>
            </a:r>
            <a:r>
              <a:rPr lang="ar-SA" sz="1800" dirty="0"/>
              <a:t>عامل المنافسة قد يقلل من التركيز على الهدف التدريبي .</a:t>
            </a:r>
          </a:p>
          <a:p>
            <a:r>
              <a:rPr lang="ar-SA" sz="1800" dirty="0"/>
              <a:t>-يمكن التعامل معها على أنها ألعاب </a:t>
            </a:r>
            <a:r>
              <a:rPr lang="ar-SA" sz="1800" dirty="0" smtClean="0"/>
              <a:t>فقط .</a:t>
            </a:r>
            <a:endParaRPr lang="ar-SA" sz="1800" dirty="0"/>
          </a:p>
          <a:p>
            <a:r>
              <a:rPr lang="ar-SA" sz="1800" dirty="0"/>
              <a:t> -الألعاب والتمارين المعقدة قد تؤدي إلى اللبس </a:t>
            </a:r>
            <a:r>
              <a:rPr lang="ar-SA" sz="1800" dirty="0" smtClean="0"/>
              <a:t>.</a:t>
            </a:r>
            <a:endParaRPr lang="ar-SA" sz="1800" dirty="0"/>
          </a:p>
          <a:p>
            <a:r>
              <a:rPr lang="ar-SA" sz="1800" dirty="0"/>
              <a:t>-الألعاب البسيطة قد تكون مضجرة وغير </a:t>
            </a:r>
            <a:r>
              <a:rPr lang="ar-SA" sz="1800" dirty="0" smtClean="0"/>
              <a:t>مفيدة .</a:t>
            </a:r>
            <a:endParaRPr lang="ar-SA" sz="1800" dirty="0"/>
          </a:p>
          <a:p>
            <a:endParaRPr lang="ar-SA" sz="1800" dirty="0"/>
          </a:p>
          <a:p>
            <a:endParaRPr lang="ar-SA" sz="1800" dirty="0"/>
          </a:p>
          <a:p>
            <a:endParaRPr lang="ar-SA" dirty="0"/>
          </a:p>
        </p:txBody>
      </p:sp>
      <p:pic>
        <p:nvPicPr>
          <p:cNvPr id="4" name="صورة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179512" y="332655"/>
            <a:ext cx="1047750" cy="1008113"/>
          </a:xfrm>
          <a:prstGeom prst="rect">
            <a:avLst/>
          </a:prstGeom>
        </p:spPr>
      </p:pic>
    </p:spTree>
    <p:extLst>
      <p:ext uri="{BB962C8B-B14F-4D97-AF65-F5344CB8AC3E}">
        <p14:creationId xmlns:p14="http://schemas.microsoft.com/office/powerpoint/2010/main" xmlns="" val="208432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print">
            <a:duotone>
              <a:schemeClr val="accent5">
                <a:shade val="45000"/>
                <a:satMod val="135000"/>
              </a:schemeClr>
              <a:prstClr val="white"/>
            </a:duotone>
            <a:extLst/>
          </a:blip>
          <a:stretch>
            <a:fillRect/>
          </a:stretch>
        </p:blipFill>
        <p:spPr>
          <a:xfrm flipH="1">
            <a:off x="29028" y="1927670"/>
            <a:ext cx="5000171" cy="4904930"/>
          </a:xfrm>
          <a:prstGeom prst="rect">
            <a:avLst/>
          </a:prstGeom>
        </p:spPr>
      </p:pic>
      <p:sp>
        <p:nvSpPr>
          <p:cNvPr id="9" name="شكل حر 8"/>
          <p:cNvSpPr/>
          <p:nvPr/>
        </p:nvSpPr>
        <p:spPr>
          <a:xfrm rot="18180782" flipH="1">
            <a:off x="4779746" y="4756644"/>
            <a:ext cx="1240520" cy="45176"/>
          </a:xfrm>
          <a:custGeom>
            <a:avLst/>
            <a:gdLst/>
            <a:ahLst/>
            <a:cxnLst/>
            <a:rect l="0" t="0" r="0" b="0"/>
            <a:pathLst>
              <a:path>
                <a:moveTo>
                  <a:pt x="0" y="21291"/>
                </a:moveTo>
                <a:lnTo>
                  <a:pt x="1240520" y="21291"/>
                </a:lnTo>
              </a:path>
            </a:pathLst>
          </a:custGeom>
          <a:noFill/>
        </p:spPr>
        <p:style>
          <a:lnRef idx="2">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0" name="شكل حر 9"/>
          <p:cNvSpPr/>
          <p:nvPr/>
        </p:nvSpPr>
        <p:spPr>
          <a:xfrm rot="19831509" flipH="1">
            <a:off x="4487068" y="4270312"/>
            <a:ext cx="1146230" cy="42583"/>
          </a:xfrm>
          <a:custGeom>
            <a:avLst/>
            <a:gdLst/>
            <a:ahLst/>
            <a:cxnLst/>
            <a:rect l="0" t="0" r="0" b="0"/>
            <a:pathLst>
              <a:path>
                <a:moveTo>
                  <a:pt x="0" y="21291"/>
                </a:moveTo>
                <a:lnTo>
                  <a:pt x="1080427" y="21291"/>
                </a:lnTo>
              </a:path>
            </a:pathLst>
          </a:custGeom>
          <a:noFill/>
        </p:spPr>
        <p:style>
          <a:lnRef idx="2">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1" name="شكل حر 10"/>
          <p:cNvSpPr/>
          <p:nvPr/>
        </p:nvSpPr>
        <p:spPr>
          <a:xfrm flipH="1">
            <a:off x="4404719" y="3701218"/>
            <a:ext cx="1154401" cy="42583"/>
          </a:xfrm>
          <a:custGeom>
            <a:avLst/>
            <a:gdLst/>
            <a:ahLst/>
            <a:cxnLst/>
            <a:rect l="0" t="0" r="0" b="0"/>
            <a:pathLst>
              <a:path>
                <a:moveTo>
                  <a:pt x="0" y="21291"/>
                </a:moveTo>
                <a:lnTo>
                  <a:pt x="1088130" y="21291"/>
                </a:lnTo>
              </a:path>
            </a:pathLst>
          </a:custGeom>
          <a:noFill/>
        </p:spPr>
        <p:style>
          <a:lnRef idx="2">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2" name="شكل حر 11"/>
          <p:cNvSpPr/>
          <p:nvPr/>
        </p:nvSpPr>
        <p:spPr>
          <a:xfrm rot="1774509" flipH="1">
            <a:off x="4527645" y="3140035"/>
            <a:ext cx="1103354" cy="42583"/>
          </a:xfrm>
          <a:custGeom>
            <a:avLst/>
            <a:gdLst/>
            <a:ahLst/>
            <a:cxnLst/>
            <a:rect l="0" t="0" r="0" b="0"/>
            <a:pathLst>
              <a:path>
                <a:moveTo>
                  <a:pt x="0" y="21291"/>
                </a:moveTo>
                <a:lnTo>
                  <a:pt x="1040013" y="21291"/>
                </a:lnTo>
              </a:path>
            </a:pathLst>
          </a:custGeom>
          <a:noFill/>
        </p:spPr>
        <p:style>
          <a:lnRef idx="2">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3" name="شكل حر 12"/>
          <p:cNvSpPr/>
          <p:nvPr/>
        </p:nvSpPr>
        <p:spPr>
          <a:xfrm rot="3433388" flipH="1">
            <a:off x="4827814" y="2664487"/>
            <a:ext cx="1186577" cy="45176"/>
          </a:xfrm>
          <a:custGeom>
            <a:avLst/>
            <a:gdLst/>
            <a:ahLst/>
            <a:cxnLst/>
            <a:rect l="0" t="0" r="0" b="0"/>
            <a:pathLst>
              <a:path>
                <a:moveTo>
                  <a:pt x="0" y="21291"/>
                </a:moveTo>
                <a:lnTo>
                  <a:pt x="1186577" y="21291"/>
                </a:lnTo>
              </a:path>
            </a:pathLst>
          </a:custGeom>
          <a:noFill/>
        </p:spPr>
        <p:style>
          <a:lnRef idx="2">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5" name="شكل حر 14"/>
          <p:cNvSpPr/>
          <p:nvPr/>
        </p:nvSpPr>
        <p:spPr>
          <a:xfrm flipH="1">
            <a:off x="3989667" y="960470"/>
            <a:ext cx="1415216" cy="1333972"/>
          </a:xfrm>
          <a:custGeom>
            <a:avLst/>
            <a:gdLst>
              <a:gd name="connsiteX0" fmla="*/ 0 w 1333972"/>
              <a:gd name="connsiteY0" fmla="*/ 666986 h 1333972"/>
              <a:gd name="connsiteX1" fmla="*/ 666986 w 1333972"/>
              <a:gd name="connsiteY1" fmla="*/ 0 h 1333972"/>
              <a:gd name="connsiteX2" fmla="*/ 1333972 w 1333972"/>
              <a:gd name="connsiteY2" fmla="*/ 666986 h 1333972"/>
              <a:gd name="connsiteX3" fmla="*/ 666986 w 1333972"/>
              <a:gd name="connsiteY3" fmla="*/ 1333972 h 1333972"/>
              <a:gd name="connsiteX4" fmla="*/ 0 w 1333972"/>
              <a:gd name="connsiteY4" fmla="*/ 666986 h 1333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972" h="1333972">
                <a:moveTo>
                  <a:pt x="0" y="666986"/>
                </a:moveTo>
                <a:cubicBezTo>
                  <a:pt x="0" y="298620"/>
                  <a:pt x="298620" y="0"/>
                  <a:pt x="666986" y="0"/>
                </a:cubicBezTo>
                <a:cubicBezTo>
                  <a:pt x="1035352" y="0"/>
                  <a:pt x="1333972" y="298620"/>
                  <a:pt x="1333972" y="666986"/>
                </a:cubicBezTo>
                <a:cubicBezTo>
                  <a:pt x="1333972" y="1035352"/>
                  <a:pt x="1035352" y="1333972"/>
                  <a:pt x="666986" y="1333972"/>
                </a:cubicBezTo>
                <a:cubicBezTo>
                  <a:pt x="298620" y="1333972"/>
                  <a:pt x="0" y="1035352"/>
                  <a:pt x="0" y="666986"/>
                </a:cubicBezTo>
                <a:close/>
              </a:path>
            </a:pathLst>
          </a:custGeom>
        </p:spPr>
        <p:style>
          <a:lnRef idx="2">
            <a:schemeClr val="lt1">
              <a:hueOff val="0"/>
              <a:satOff val="0"/>
              <a:lumOff val="0"/>
              <a:alphaOff val="0"/>
            </a:schemeClr>
          </a:lnRef>
          <a:fillRef idx="1">
            <a:schemeClr val="accent2">
              <a:hueOff val="-3241512"/>
              <a:satOff val="6667"/>
              <a:lumOff val="-510"/>
              <a:alphaOff val="0"/>
            </a:schemeClr>
          </a:fillRef>
          <a:effectRef idx="0">
            <a:schemeClr val="accent2">
              <a:hueOff val="-3241512"/>
              <a:satOff val="6667"/>
              <a:lumOff val="-510"/>
              <a:alphaOff val="0"/>
            </a:schemeClr>
          </a:effectRef>
          <a:fontRef idx="minor">
            <a:schemeClr val="lt1"/>
          </a:fontRef>
        </p:style>
        <p:txBody>
          <a:bodyPr spcFirstLastPara="0" vert="horz" wrap="square" lIns="202976" tIns="202976" rIns="202976" bIns="202976" numCol="1" spcCol="1270" anchor="ctr" anchorCtr="0">
            <a:noAutofit/>
          </a:bodyPr>
          <a:lstStyle/>
          <a:p>
            <a:pPr lvl="0" algn="ctr" defTabSz="533400" rtl="1">
              <a:lnSpc>
                <a:spcPct val="90000"/>
              </a:lnSpc>
              <a:spcBef>
                <a:spcPct val="0"/>
              </a:spcBef>
              <a:spcAft>
                <a:spcPct val="35000"/>
              </a:spcAft>
            </a:pPr>
            <a:r>
              <a:rPr lang="ar-SA" altLang="ar-SA" sz="2000" b="1" kern="1200" dirty="0" smtClean="0">
                <a:cs typeface="Arabic Transparent" pitchFamily="2" charset="-78"/>
              </a:rPr>
              <a:t>تعلم النتائج دون خطورة للمصادر</a:t>
            </a:r>
            <a:endParaRPr lang="ar-SA" sz="2000" kern="1200" dirty="0"/>
          </a:p>
        </p:txBody>
      </p:sp>
      <p:sp>
        <p:nvSpPr>
          <p:cNvPr id="16" name="شكل حر 15"/>
          <p:cNvSpPr/>
          <p:nvPr/>
        </p:nvSpPr>
        <p:spPr>
          <a:xfrm flipH="1">
            <a:off x="3329574" y="1948441"/>
            <a:ext cx="1358443" cy="1280467"/>
          </a:xfrm>
          <a:custGeom>
            <a:avLst/>
            <a:gdLst>
              <a:gd name="connsiteX0" fmla="*/ 0 w 1280458"/>
              <a:gd name="connsiteY0" fmla="*/ 640234 h 1280467"/>
              <a:gd name="connsiteX1" fmla="*/ 640229 w 1280458"/>
              <a:gd name="connsiteY1" fmla="*/ 0 h 1280467"/>
              <a:gd name="connsiteX2" fmla="*/ 1280458 w 1280458"/>
              <a:gd name="connsiteY2" fmla="*/ 640234 h 1280467"/>
              <a:gd name="connsiteX3" fmla="*/ 640229 w 1280458"/>
              <a:gd name="connsiteY3" fmla="*/ 1280468 h 1280467"/>
              <a:gd name="connsiteX4" fmla="*/ 0 w 1280458"/>
              <a:gd name="connsiteY4" fmla="*/ 640234 h 128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58" h="1280467">
                <a:moveTo>
                  <a:pt x="0" y="640234"/>
                </a:moveTo>
                <a:cubicBezTo>
                  <a:pt x="0" y="286643"/>
                  <a:pt x="286640" y="0"/>
                  <a:pt x="640229" y="0"/>
                </a:cubicBezTo>
                <a:cubicBezTo>
                  <a:pt x="993818" y="0"/>
                  <a:pt x="1280458" y="286643"/>
                  <a:pt x="1280458" y="640234"/>
                </a:cubicBezTo>
                <a:cubicBezTo>
                  <a:pt x="1280458" y="993825"/>
                  <a:pt x="993818" y="1280468"/>
                  <a:pt x="640229" y="1280468"/>
                </a:cubicBezTo>
                <a:cubicBezTo>
                  <a:pt x="286640" y="1280468"/>
                  <a:pt x="0" y="993825"/>
                  <a:pt x="0" y="640234"/>
                </a:cubicBezTo>
                <a:close/>
              </a:path>
            </a:pathLst>
          </a:custGeom>
        </p:spPr>
        <p:style>
          <a:lnRef idx="2">
            <a:schemeClr val="lt1">
              <a:hueOff val="0"/>
              <a:satOff val="0"/>
              <a:lumOff val="0"/>
              <a:alphaOff val="0"/>
            </a:schemeClr>
          </a:lnRef>
          <a:fillRef idx="1">
            <a:schemeClr val="accent2">
              <a:hueOff val="-6483024"/>
              <a:satOff val="13334"/>
              <a:lumOff val="-1020"/>
              <a:alphaOff val="0"/>
            </a:schemeClr>
          </a:fillRef>
          <a:effectRef idx="0">
            <a:schemeClr val="accent2">
              <a:hueOff val="-6483024"/>
              <a:satOff val="13334"/>
              <a:lumOff val="-1020"/>
              <a:alphaOff val="0"/>
            </a:schemeClr>
          </a:effectRef>
          <a:fontRef idx="minor">
            <a:schemeClr val="lt1"/>
          </a:fontRef>
        </p:style>
        <p:txBody>
          <a:bodyPr spcFirstLastPara="0" vert="horz" wrap="square" lIns="195139" tIns="195140" rIns="195139" bIns="195140" numCol="1" spcCol="1270" anchor="ctr" anchorCtr="0">
            <a:noAutofit/>
          </a:bodyPr>
          <a:lstStyle/>
          <a:p>
            <a:pPr lvl="0" algn="ctr" defTabSz="533400" rtl="1">
              <a:lnSpc>
                <a:spcPct val="90000"/>
              </a:lnSpc>
              <a:spcBef>
                <a:spcPct val="0"/>
              </a:spcBef>
              <a:spcAft>
                <a:spcPct val="35000"/>
              </a:spcAft>
            </a:pPr>
            <a:r>
              <a:rPr lang="ar-SA" altLang="ar-SA" sz="2800" b="1" kern="1200" dirty="0" smtClean="0">
                <a:cs typeface="Arabic Transparent" pitchFamily="2" charset="-78"/>
              </a:rPr>
              <a:t>قيم</a:t>
            </a:r>
            <a:endParaRPr lang="ar-SA" sz="1050" kern="1200" dirty="0"/>
          </a:p>
        </p:txBody>
      </p:sp>
      <p:sp>
        <p:nvSpPr>
          <p:cNvPr id="17" name="شكل حر 16"/>
          <p:cNvSpPr/>
          <p:nvPr/>
        </p:nvSpPr>
        <p:spPr>
          <a:xfrm flipH="1">
            <a:off x="3116722" y="3115483"/>
            <a:ext cx="1287995" cy="1214054"/>
          </a:xfrm>
          <a:custGeom>
            <a:avLst/>
            <a:gdLst>
              <a:gd name="connsiteX0" fmla="*/ 0 w 1214054"/>
              <a:gd name="connsiteY0" fmla="*/ 607027 h 1214054"/>
              <a:gd name="connsiteX1" fmla="*/ 607027 w 1214054"/>
              <a:gd name="connsiteY1" fmla="*/ 0 h 1214054"/>
              <a:gd name="connsiteX2" fmla="*/ 1214054 w 1214054"/>
              <a:gd name="connsiteY2" fmla="*/ 607027 h 1214054"/>
              <a:gd name="connsiteX3" fmla="*/ 607027 w 1214054"/>
              <a:gd name="connsiteY3" fmla="*/ 1214054 h 1214054"/>
              <a:gd name="connsiteX4" fmla="*/ 0 w 1214054"/>
              <a:gd name="connsiteY4" fmla="*/ 607027 h 1214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054" h="1214054">
                <a:moveTo>
                  <a:pt x="0" y="607027"/>
                </a:moveTo>
                <a:cubicBezTo>
                  <a:pt x="0" y="271775"/>
                  <a:pt x="271775" y="0"/>
                  <a:pt x="607027" y="0"/>
                </a:cubicBezTo>
                <a:cubicBezTo>
                  <a:pt x="942279" y="0"/>
                  <a:pt x="1214054" y="271775"/>
                  <a:pt x="1214054" y="607027"/>
                </a:cubicBezTo>
                <a:cubicBezTo>
                  <a:pt x="1214054" y="942279"/>
                  <a:pt x="942279" y="1214054"/>
                  <a:pt x="607027" y="1214054"/>
                </a:cubicBezTo>
                <a:cubicBezTo>
                  <a:pt x="271775" y="1214054"/>
                  <a:pt x="0" y="942279"/>
                  <a:pt x="0" y="607027"/>
                </a:cubicBezTo>
                <a:close/>
              </a:path>
            </a:pathLst>
          </a:custGeom>
        </p:spPr>
        <p:style>
          <a:lnRef idx="2">
            <a:schemeClr val="lt1">
              <a:hueOff val="0"/>
              <a:satOff val="0"/>
              <a:lumOff val="0"/>
              <a:alphaOff val="0"/>
            </a:schemeClr>
          </a:lnRef>
          <a:fillRef idx="1">
            <a:schemeClr val="accent2">
              <a:hueOff val="-9724536"/>
              <a:satOff val="20000"/>
              <a:lumOff val="-1529"/>
              <a:alphaOff val="0"/>
            </a:schemeClr>
          </a:fillRef>
          <a:effectRef idx="0">
            <a:schemeClr val="accent2">
              <a:hueOff val="-9724536"/>
              <a:satOff val="20000"/>
              <a:lumOff val="-1529"/>
              <a:alphaOff val="0"/>
            </a:schemeClr>
          </a:effectRef>
          <a:fontRef idx="minor">
            <a:schemeClr val="lt1"/>
          </a:fontRef>
        </p:style>
        <p:txBody>
          <a:bodyPr spcFirstLastPara="0" vert="horz" wrap="square" lIns="184144" tIns="184144" rIns="184144" bIns="184144" numCol="1" spcCol="1270" anchor="ctr" anchorCtr="0">
            <a:noAutofit/>
          </a:bodyPr>
          <a:lstStyle/>
          <a:p>
            <a:pPr lvl="0" algn="ctr" defTabSz="444500" rtl="1">
              <a:lnSpc>
                <a:spcPct val="90000"/>
              </a:lnSpc>
              <a:spcBef>
                <a:spcPct val="0"/>
              </a:spcBef>
              <a:spcAft>
                <a:spcPct val="35000"/>
              </a:spcAft>
            </a:pPr>
            <a:r>
              <a:rPr lang="ar-SA" altLang="ar-SA" sz="2000" b="1" kern="1200" dirty="0" smtClean="0">
                <a:cs typeface="Arabic Transparent" pitchFamily="2" charset="-78"/>
              </a:rPr>
              <a:t>قناعات</a:t>
            </a:r>
          </a:p>
          <a:p>
            <a:pPr lvl="0" algn="ctr" defTabSz="444500" rtl="1">
              <a:lnSpc>
                <a:spcPct val="90000"/>
              </a:lnSpc>
              <a:spcBef>
                <a:spcPct val="0"/>
              </a:spcBef>
              <a:spcAft>
                <a:spcPct val="35000"/>
              </a:spcAft>
            </a:pPr>
            <a:r>
              <a:rPr lang="ar-SA" altLang="ar-SA" sz="2000" b="1" kern="1200" dirty="0" smtClean="0">
                <a:cs typeface="Arabic Transparent" pitchFamily="2" charset="-78"/>
              </a:rPr>
              <a:t>سلوك</a:t>
            </a:r>
            <a:endParaRPr lang="ar-SA" sz="2000" kern="1200" dirty="0"/>
          </a:p>
        </p:txBody>
      </p:sp>
      <p:sp>
        <p:nvSpPr>
          <p:cNvPr id="18" name="شكل حر 17"/>
          <p:cNvSpPr/>
          <p:nvPr/>
        </p:nvSpPr>
        <p:spPr>
          <a:xfrm flipH="1">
            <a:off x="3355587" y="4248803"/>
            <a:ext cx="1289078" cy="1215083"/>
          </a:xfrm>
          <a:custGeom>
            <a:avLst/>
            <a:gdLst>
              <a:gd name="connsiteX0" fmla="*/ 0 w 1215075"/>
              <a:gd name="connsiteY0" fmla="*/ 607542 h 1215083"/>
              <a:gd name="connsiteX1" fmla="*/ 607538 w 1215075"/>
              <a:gd name="connsiteY1" fmla="*/ 0 h 1215083"/>
              <a:gd name="connsiteX2" fmla="*/ 1215076 w 1215075"/>
              <a:gd name="connsiteY2" fmla="*/ 607542 h 1215083"/>
              <a:gd name="connsiteX3" fmla="*/ 607538 w 1215075"/>
              <a:gd name="connsiteY3" fmla="*/ 1215084 h 1215083"/>
              <a:gd name="connsiteX4" fmla="*/ 0 w 1215075"/>
              <a:gd name="connsiteY4" fmla="*/ 607542 h 121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075" h="1215083">
                <a:moveTo>
                  <a:pt x="0" y="607542"/>
                </a:moveTo>
                <a:cubicBezTo>
                  <a:pt x="0" y="272006"/>
                  <a:pt x="272004" y="0"/>
                  <a:pt x="607538" y="0"/>
                </a:cubicBezTo>
                <a:cubicBezTo>
                  <a:pt x="943072" y="0"/>
                  <a:pt x="1215076" y="272006"/>
                  <a:pt x="1215076" y="607542"/>
                </a:cubicBezTo>
                <a:cubicBezTo>
                  <a:pt x="1215076" y="943078"/>
                  <a:pt x="943072" y="1215084"/>
                  <a:pt x="607538" y="1215084"/>
                </a:cubicBezTo>
                <a:cubicBezTo>
                  <a:pt x="272004" y="1215084"/>
                  <a:pt x="0" y="943078"/>
                  <a:pt x="0" y="607542"/>
                </a:cubicBezTo>
                <a:close/>
              </a:path>
            </a:pathLst>
          </a:custGeom>
        </p:spPr>
        <p:style>
          <a:lnRef idx="2">
            <a:schemeClr val="lt1">
              <a:hueOff val="0"/>
              <a:satOff val="0"/>
              <a:lumOff val="0"/>
              <a:alphaOff val="0"/>
            </a:schemeClr>
          </a:lnRef>
          <a:fillRef idx="1">
            <a:schemeClr val="accent2">
              <a:hueOff val="-12966049"/>
              <a:satOff val="26667"/>
              <a:lumOff val="-2039"/>
              <a:alphaOff val="0"/>
            </a:schemeClr>
          </a:fillRef>
          <a:effectRef idx="0">
            <a:schemeClr val="accent2">
              <a:hueOff val="-12966049"/>
              <a:satOff val="26667"/>
              <a:lumOff val="-2039"/>
              <a:alphaOff val="0"/>
            </a:schemeClr>
          </a:effectRef>
          <a:fontRef idx="minor">
            <a:schemeClr val="lt1"/>
          </a:fontRef>
        </p:style>
        <p:txBody>
          <a:bodyPr spcFirstLastPara="0" vert="horz" wrap="square" lIns="184294" tIns="184295" rIns="184294" bIns="184295" numCol="1" spcCol="1270" anchor="ctr" anchorCtr="0">
            <a:noAutofit/>
          </a:bodyPr>
          <a:lstStyle/>
          <a:p>
            <a:pPr lvl="0" algn="ctr" defTabSz="444500" rtl="1">
              <a:lnSpc>
                <a:spcPct val="90000"/>
              </a:lnSpc>
              <a:spcBef>
                <a:spcPct val="0"/>
              </a:spcBef>
              <a:spcAft>
                <a:spcPct val="35000"/>
              </a:spcAft>
            </a:pPr>
            <a:r>
              <a:rPr lang="ar-SA" altLang="ar-SA" sz="1600" b="1" kern="1200" dirty="0" smtClean="0">
                <a:cs typeface="Arabic Transparent" pitchFamily="2" charset="-78"/>
              </a:rPr>
              <a:t>تحفيز الطاقة الذهنية والوجدانية </a:t>
            </a:r>
            <a:endParaRPr lang="ar-SA" sz="1600" kern="1200" dirty="0"/>
          </a:p>
        </p:txBody>
      </p:sp>
      <p:sp>
        <p:nvSpPr>
          <p:cNvPr id="19" name="شكل حر 18"/>
          <p:cNvSpPr/>
          <p:nvPr/>
        </p:nvSpPr>
        <p:spPr>
          <a:xfrm flipH="1">
            <a:off x="4028652" y="5199573"/>
            <a:ext cx="1311258" cy="1235982"/>
          </a:xfrm>
          <a:custGeom>
            <a:avLst/>
            <a:gdLst>
              <a:gd name="connsiteX0" fmla="*/ 0 w 1235982"/>
              <a:gd name="connsiteY0" fmla="*/ 617991 h 1235982"/>
              <a:gd name="connsiteX1" fmla="*/ 617991 w 1235982"/>
              <a:gd name="connsiteY1" fmla="*/ 0 h 1235982"/>
              <a:gd name="connsiteX2" fmla="*/ 1235982 w 1235982"/>
              <a:gd name="connsiteY2" fmla="*/ 617991 h 1235982"/>
              <a:gd name="connsiteX3" fmla="*/ 617991 w 1235982"/>
              <a:gd name="connsiteY3" fmla="*/ 1235982 h 1235982"/>
              <a:gd name="connsiteX4" fmla="*/ 0 w 1235982"/>
              <a:gd name="connsiteY4" fmla="*/ 617991 h 1235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982" h="1235982">
                <a:moveTo>
                  <a:pt x="0" y="617991"/>
                </a:moveTo>
                <a:cubicBezTo>
                  <a:pt x="0" y="276684"/>
                  <a:pt x="276684" y="0"/>
                  <a:pt x="617991" y="0"/>
                </a:cubicBezTo>
                <a:cubicBezTo>
                  <a:pt x="959298" y="0"/>
                  <a:pt x="1235982" y="276684"/>
                  <a:pt x="1235982" y="617991"/>
                </a:cubicBezTo>
                <a:cubicBezTo>
                  <a:pt x="1235982" y="959298"/>
                  <a:pt x="959298" y="1235982"/>
                  <a:pt x="617991" y="1235982"/>
                </a:cubicBezTo>
                <a:cubicBezTo>
                  <a:pt x="276684" y="1235982"/>
                  <a:pt x="0" y="959298"/>
                  <a:pt x="0" y="617991"/>
                </a:cubicBezTo>
                <a:close/>
              </a:path>
            </a:pathLst>
          </a:custGeom>
        </p:spPr>
        <p:style>
          <a:lnRef idx="2">
            <a:schemeClr val="lt1">
              <a:hueOff val="0"/>
              <a:satOff val="0"/>
              <a:lumOff val="0"/>
              <a:alphaOff val="0"/>
            </a:schemeClr>
          </a:lnRef>
          <a:fillRef idx="1">
            <a:schemeClr val="accent2">
              <a:hueOff val="-16207560"/>
              <a:satOff val="33334"/>
              <a:lumOff val="-2549"/>
              <a:alphaOff val="0"/>
            </a:schemeClr>
          </a:fillRef>
          <a:effectRef idx="0">
            <a:schemeClr val="accent2">
              <a:hueOff val="-16207560"/>
              <a:satOff val="33334"/>
              <a:lumOff val="-2549"/>
              <a:alphaOff val="0"/>
            </a:schemeClr>
          </a:effectRef>
          <a:fontRef idx="minor">
            <a:schemeClr val="lt1"/>
          </a:fontRef>
        </p:style>
        <p:txBody>
          <a:bodyPr spcFirstLastPara="0" vert="horz" wrap="square" lIns="187355" tIns="187355" rIns="187355" bIns="187355" numCol="1" spcCol="1270" anchor="ctr" anchorCtr="0">
            <a:noAutofit/>
          </a:bodyPr>
          <a:lstStyle/>
          <a:p>
            <a:pPr lvl="0" algn="ctr" defTabSz="444500" rtl="1">
              <a:lnSpc>
                <a:spcPct val="90000"/>
              </a:lnSpc>
              <a:spcBef>
                <a:spcPct val="0"/>
              </a:spcBef>
              <a:spcAft>
                <a:spcPct val="35000"/>
              </a:spcAft>
            </a:pPr>
            <a:r>
              <a:rPr lang="ar-SA" altLang="ar-SA" sz="2000" b="1" kern="1200" dirty="0" smtClean="0">
                <a:cs typeface="Arabic Transparent" pitchFamily="2" charset="-78"/>
              </a:rPr>
              <a:t>العفوية</a:t>
            </a:r>
            <a:endParaRPr lang="ar-SA" sz="1000" kern="1200" dirty="0"/>
          </a:p>
        </p:txBody>
      </p:sp>
      <p:grpSp>
        <p:nvGrpSpPr>
          <p:cNvPr id="21" name="مجموعة 20"/>
          <p:cNvGrpSpPr/>
          <p:nvPr/>
        </p:nvGrpSpPr>
        <p:grpSpPr>
          <a:xfrm>
            <a:off x="5315139" y="2955930"/>
            <a:ext cx="1626534" cy="1533158"/>
            <a:chOff x="5315139" y="2955930"/>
            <a:chExt cx="1626534" cy="1533158"/>
          </a:xfrm>
        </p:grpSpPr>
        <p:sp>
          <p:nvSpPr>
            <p:cNvPr id="14" name="شكل بيضاوي 13"/>
            <p:cNvSpPr/>
            <p:nvPr/>
          </p:nvSpPr>
          <p:spPr>
            <a:xfrm flipH="1">
              <a:off x="5315139" y="2955930"/>
              <a:ext cx="1626534" cy="1533158"/>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مستطيل 19"/>
            <p:cNvSpPr/>
            <p:nvPr/>
          </p:nvSpPr>
          <p:spPr>
            <a:xfrm>
              <a:off x="5446439" y="3212976"/>
              <a:ext cx="1340432" cy="1077218"/>
            </a:xfrm>
            <a:prstGeom prst="rect">
              <a:avLst/>
            </a:prstGeom>
          </p:spPr>
          <p:txBody>
            <a:bodyPr wrap="none">
              <a:spAutoFit/>
            </a:bodyPr>
            <a:lstStyle/>
            <a:p>
              <a:pPr algn="ctr"/>
              <a:r>
                <a:rPr lang="ar-SA" sz="3200" b="1" dirty="0" smtClean="0">
                  <a:solidFill>
                    <a:schemeClr val="bg1"/>
                  </a:solidFill>
                  <a:cs typeface="Arabic Transparent" panose="02010000000000000000" pitchFamily="2" charset="-78"/>
                </a:rPr>
                <a:t>فوائد</a:t>
              </a:r>
            </a:p>
            <a:p>
              <a:pPr algn="ctr"/>
              <a:r>
                <a:rPr lang="ar-SA" sz="3200" b="1" dirty="0" smtClean="0">
                  <a:solidFill>
                    <a:schemeClr val="bg1"/>
                  </a:solidFill>
                  <a:cs typeface="Arabic Transparent" panose="02010000000000000000" pitchFamily="2" charset="-78"/>
                </a:rPr>
                <a:t> </a:t>
              </a:r>
              <a:r>
                <a:rPr lang="ar-SA" sz="3200" b="1" dirty="0">
                  <a:solidFill>
                    <a:schemeClr val="bg1"/>
                  </a:solidFill>
                  <a:cs typeface="Arabic Transparent" panose="02010000000000000000" pitchFamily="2" charset="-78"/>
                </a:rPr>
                <a:t>الألعاب </a:t>
              </a:r>
              <a:endParaRPr lang="ar-SA" sz="3200" b="1" dirty="0">
                <a:solidFill>
                  <a:schemeClr val="bg1"/>
                </a:solidFill>
              </a:endParaRPr>
            </a:p>
          </p:txBody>
        </p:sp>
      </p:grpSp>
      <p:sp>
        <p:nvSpPr>
          <p:cNvPr id="22" name="مستطيل 21"/>
          <p:cNvSpPr/>
          <p:nvPr/>
        </p:nvSpPr>
        <p:spPr>
          <a:xfrm>
            <a:off x="179512" y="260648"/>
            <a:ext cx="7920880" cy="720080"/>
          </a:xfrm>
          <a:prstGeom prst="rect">
            <a:avLst/>
          </a:prstGeom>
          <a:gradFill flip="none" rotWithShape="1">
            <a:gsLst>
              <a:gs pos="100000">
                <a:schemeClr val="accent2">
                  <a:lumMod val="60000"/>
                  <a:lumOff val="40000"/>
                </a:schemeClr>
              </a:gs>
              <a:gs pos="59000">
                <a:schemeClr val="accent2">
                  <a:lumMod val="60000"/>
                  <a:lumOff val="40000"/>
                </a:schemeClr>
              </a:gs>
              <a:gs pos="17000">
                <a:schemeClr val="accent2">
                  <a:lumMod val="60000"/>
                  <a:lumOff val="40000"/>
                  <a:alpha val="0"/>
                </a:schemeClr>
              </a:gs>
            </a:gsLst>
            <a:lin ang="0" scaled="1"/>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solidFill>
                <a:schemeClr val="accent2"/>
              </a:solidFill>
            </a:endParaRPr>
          </a:p>
        </p:txBody>
      </p:sp>
      <p:sp>
        <p:nvSpPr>
          <p:cNvPr id="23" name="عنوان 1"/>
          <p:cNvSpPr>
            <a:spLocks noGrp="1"/>
          </p:cNvSpPr>
          <p:nvPr>
            <p:ph type="title"/>
          </p:nvPr>
        </p:nvSpPr>
        <p:spPr>
          <a:xfrm>
            <a:off x="457200" y="233968"/>
            <a:ext cx="7239000" cy="746760"/>
          </a:xfrm>
        </p:spPr>
        <p:txBody>
          <a:bodyPr/>
          <a:lstStyle/>
          <a:p>
            <a:pPr algn="r" fontAlgn="auto">
              <a:spcAft>
                <a:spcPts val="0"/>
              </a:spcAft>
              <a:defRPr/>
            </a:pPr>
            <a:r>
              <a:rPr lang="ar-SA" sz="4400" dirty="0">
                <a:cs typeface="Arabic Transparent" panose="02010000000000000000" pitchFamily="2" charset="-78"/>
              </a:rPr>
              <a:t>فوائد الألعاب </a:t>
            </a:r>
          </a:p>
        </p:txBody>
      </p:sp>
      <p:pic>
        <p:nvPicPr>
          <p:cNvPr id="24" name="صورة 23"/>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179512" y="96813"/>
            <a:ext cx="1047750" cy="1047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righ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right)">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right)">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32062" y="320675"/>
            <a:ext cx="6164138" cy="876077"/>
          </a:xfrm>
          <a:solidFill>
            <a:srgbClr val="FFC000"/>
          </a:solidFill>
        </p:spPr>
        <p:txBody>
          <a:bodyPr/>
          <a:lstStyle/>
          <a:p>
            <a:pPr algn="ctr"/>
            <a:r>
              <a:rPr lang="ar-SA" dirty="0" smtClean="0"/>
              <a:t>اسهامات الألعاب</a:t>
            </a:r>
            <a:endParaRPr lang="ar-SA" dirty="0"/>
          </a:p>
        </p:txBody>
      </p:sp>
      <p:sp>
        <p:nvSpPr>
          <p:cNvPr id="3" name="عنصر نائب للمحتوى 2"/>
          <p:cNvSpPr>
            <a:spLocks noGrp="1"/>
          </p:cNvSpPr>
          <p:nvPr>
            <p:ph idx="1"/>
          </p:nvPr>
        </p:nvSpPr>
        <p:spPr/>
        <p:txBody>
          <a:bodyPr/>
          <a:lstStyle/>
          <a:p>
            <a:r>
              <a:rPr lang="ar-SA" dirty="0"/>
              <a:t>تساهم الألعاب </a:t>
            </a:r>
            <a:r>
              <a:rPr lang="ar-SA" dirty="0" smtClean="0"/>
              <a:t>في </a:t>
            </a:r>
            <a:r>
              <a:rPr lang="ar-SA" dirty="0"/>
              <a:t>تدعيم وتعزيز المبادئ  والقيم والمفاهيم والأفكار وبالتالي تغيير القناعات لدى المتدربين والمتعلمين والذي يؤدي إلى تغيير السلوك.</a:t>
            </a:r>
          </a:p>
          <a:p>
            <a:r>
              <a:rPr lang="ar-SA" dirty="0" smtClean="0"/>
              <a:t>تساهم الألعاب </a:t>
            </a:r>
            <a:r>
              <a:rPr lang="ar-SA" dirty="0"/>
              <a:t>على تحريك واستثارة العقل ومن ثم تحفيز القدرات والطاقات الذهنية والفكرية والإبداعية والعاطفية والعفوية والتلقائية لدى المشاركين .</a:t>
            </a:r>
          </a:p>
          <a:p>
            <a:r>
              <a:rPr lang="ar-SA" dirty="0" smtClean="0"/>
              <a:t>تساهم الألعاب في تعلم </a:t>
            </a:r>
            <a:r>
              <a:rPr lang="ar-SA" dirty="0"/>
              <a:t>النتائج والآثار المترتبة على القرار من دون تعريض الموارد والمصادر المكلفة للمخاطرة </a:t>
            </a:r>
            <a:r>
              <a:rPr lang="ar-SA" dirty="0" smtClean="0"/>
              <a:t>.</a:t>
            </a:r>
            <a:endParaRPr lang="ar-SA" dirty="0"/>
          </a:p>
          <a:p>
            <a:endParaRPr lang="ar-SA"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4312" y="260648"/>
            <a:ext cx="1047750" cy="936103"/>
          </a:xfrm>
          <a:prstGeom prst="rect">
            <a:avLst/>
          </a:prstGeom>
        </p:spPr>
      </p:pic>
    </p:spTree>
    <p:extLst>
      <p:ext uri="{BB962C8B-B14F-4D97-AF65-F5344CB8AC3E}">
        <p14:creationId xmlns:p14="http://schemas.microsoft.com/office/powerpoint/2010/main" xmlns="" val="342789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duotone>
              <a:schemeClr val="accent5">
                <a:shade val="45000"/>
                <a:satMod val="135000"/>
              </a:schemeClr>
              <a:prstClr val="white"/>
            </a:duotone>
            <a:extLst/>
          </a:blip>
          <a:srcRect/>
          <a:stretch>
            <a:fillRect/>
          </a:stretch>
        </p:blipFill>
        <p:spPr bwMode="auto">
          <a:xfrm>
            <a:off x="3628" y="3300549"/>
            <a:ext cx="4492171" cy="3593737"/>
          </a:xfrm>
          <a:prstGeom prst="rect">
            <a:avLst/>
          </a:prstGeom>
          <a:noFill/>
          <a:ln>
            <a:noFill/>
          </a:ln>
          <a:extLst/>
        </p:spPr>
      </p:pic>
      <p:sp>
        <p:nvSpPr>
          <p:cNvPr id="7" name="شكل حر 6"/>
          <p:cNvSpPr/>
          <p:nvPr/>
        </p:nvSpPr>
        <p:spPr>
          <a:xfrm flipH="1">
            <a:off x="1979712" y="1386961"/>
            <a:ext cx="4608514" cy="376946"/>
          </a:xfrm>
          <a:custGeom>
            <a:avLst/>
            <a:gdLst>
              <a:gd name="connsiteX0" fmla="*/ 36146 w 216873"/>
              <a:gd name="connsiteY0" fmla="*/ 0 h 2350341"/>
              <a:gd name="connsiteX1" fmla="*/ 180727 w 216873"/>
              <a:gd name="connsiteY1" fmla="*/ 0 h 2350341"/>
              <a:gd name="connsiteX2" fmla="*/ 216873 w 216873"/>
              <a:gd name="connsiteY2" fmla="*/ 36146 h 2350341"/>
              <a:gd name="connsiteX3" fmla="*/ 216873 w 216873"/>
              <a:gd name="connsiteY3" fmla="*/ 2350341 h 2350341"/>
              <a:gd name="connsiteX4" fmla="*/ 216873 w 216873"/>
              <a:gd name="connsiteY4" fmla="*/ 2350341 h 2350341"/>
              <a:gd name="connsiteX5" fmla="*/ 0 w 216873"/>
              <a:gd name="connsiteY5" fmla="*/ 2350341 h 2350341"/>
              <a:gd name="connsiteX6" fmla="*/ 0 w 216873"/>
              <a:gd name="connsiteY6" fmla="*/ 2350341 h 2350341"/>
              <a:gd name="connsiteX7" fmla="*/ 0 w 216873"/>
              <a:gd name="connsiteY7" fmla="*/ 36146 h 2350341"/>
              <a:gd name="connsiteX8" fmla="*/ 36146 w 216873"/>
              <a:gd name="connsiteY8" fmla="*/ 0 h 235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3" h="2350341">
                <a:moveTo>
                  <a:pt x="216873" y="391733"/>
                </a:moveTo>
                <a:lnTo>
                  <a:pt x="216873" y="1958608"/>
                </a:lnTo>
                <a:cubicBezTo>
                  <a:pt x="216873" y="2174955"/>
                  <a:pt x="215380" y="2350336"/>
                  <a:pt x="213538" y="2350336"/>
                </a:cubicBezTo>
                <a:lnTo>
                  <a:pt x="0" y="2350336"/>
                </a:lnTo>
                <a:lnTo>
                  <a:pt x="0" y="2350336"/>
                </a:lnTo>
                <a:lnTo>
                  <a:pt x="0" y="5"/>
                </a:lnTo>
                <a:lnTo>
                  <a:pt x="0" y="5"/>
                </a:lnTo>
                <a:lnTo>
                  <a:pt x="213538" y="5"/>
                </a:lnTo>
                <a:cubicBezTo>
                  <a:pt x="215380" y="5"/>
                  <a:pt x="216873" y="175386"/>
                  <a:pt x="216873" y="391733"/>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9051" tIns="20111" rIns="29636" bIns="20113" numCol="1" spcCol="1270" anchor="ctr" anchorCtr="0">
            <a:noAutofit/>
          </a:bodyPr>
          <a:lstStyle/>
          <a:p>
            <a:pPr marL="57150" lvl="1" indent="-57150" defTabSz="222250">
              <a:lnSpc>
                <a:spcPct val="90000"/>
              </a:lnSpc>
              <a:spcAft>
                <a:spcPct val="15000"/>
              </a:spcAft>
              <a:buChar char="••"/>
            </a:pPr>
            <a:r>
              <a:rPr lang="ar-SA" altLang="ar-SA" sz="2400" b="1" dirty="0">
                <a:cs typeface="Arabic Transparent" pitchFamily="2" charset="-78"/>
              </a:rPr>
              <a:t>عدم التوافق مع </a:t>
            </a:r>
            <a:r>
              <a:rPr lang="ar-SA" altLang="ar-SA" sz="2400" b="1" dirty="0" smtClean="0">
                <a:cs typeface="Arabic Transparent" pitchFamily="2" charset="-78"/>
              </a:rPr>
              <a:t>الهدف</a:t>
            </a:r>
            <a:endParaRPr lang="ar-SA" sz="1600" b="1" kern="1200" dirty="0"/>
          </a:p>
        </p:txBody>
      </p:sp>
      <p:sp>
        <p:nvSpPr>
          <p:cNvPr id="8" name="شكل حر 7"/>
          <p:cNvSpPr/>
          <p:nvPr/>
        </p:nvSpPr>
        <p:spPr>
          <a:xfrm flipH="1">
            <a:off x="6588226" y="1339840"/>
            <a:ext cx="1440159" cy="471184"/>
          </a:xfrm>
          <a:custGeom>
            <a:avLst/>
            <a:gdLst>
              <a:gd name="connsiteX0" fmla="*/ 0 w 1322066"/>
              <a:gd name="connsiteY0" fmla="*/ 45183 h 271092"/>
              <a:gd name="connsiteX1" fmla="*/ 45183 w 1322066"/>
              <a:gd name="connsiteY1" fmla="*/ 0 h 271092"/>
              <a:gd name="connsiteX2" fmla="*/ 1276883 w 1322066"/>
              <a:gd name="connsiteY2" fmla="*/ 0 h 271092"/>
              <a:gd name="connsiteX3" fmla="*/ 1322066 w 1322066"/>
              <a:gd name="connsiteY3" fmla="*/ 45183 h 271092"/>
              <a:gd name="connsiteX4" fmla="*/ 1322066 w 1322066"/>
              <a:gd name="connsiteY4" fmla="*/ 225909 h 271092"/>
              <a:gd name="connsiteX5" fmla="*/ 1276883 w 1322066"/>
              <a:gd name="connsiteY5" fmla="*/ 271092 h 271092"/>
              <a:gd name="connsiteX6" fmla="*/ 45183 w 1322066"/>
              <a:gd name="connsiteY6" fmla="*/ 271092 h 271092"/>
              <a:gd name="connsiteX7" fmla="*/ 0 w 1322066"/>
              <a:gd name="connsiteY7" fmla="*/ 225909 h 271092"/>
              <a:gd name="connsiteX8" fmla="*/ 0 w 1322066"/>
              <a:gd name="connsiteY8" fmla="*/ 45183 h 27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066" h="271092">
                <a:moveTo>
                  <a:pt x="0" y="45183"/>
                </a:moveTo>
                <a:cubicBezTo>
                  <a:pt x="0" y="20229"/>
                  <a:pt x="20229" y="0"/>
                  <a:pt x="45183" y="0"/>
                </a:cubicBezTo>
                <a:lnTo>
                  <a:pt x="1276883" y="0"/>
                </a:lnTo>
                <a:cubicBezTo>
                  <a:pt x="1301837" y="0"/>
                  <a:pt x="1322066" y="20229"/>
                  <a:pt x="1322066" y="45183"/>
                </a:cubicBezTo>
                <a:lnTo>
                  <a:pt x="1322066" y="225909"/>
                </a:lnTo>
                <a:cubicBezTo>
                  <a:pt x="1322066" y="250863"/>
                  <a:pt x="1301837" y="271092"/>
                  <a:pt x="1276883" y="271092"/>
                </a:cubicBezTo>
                <a:lnTo>
                  <a:pt x="45183" y="271092"/>
                </a:lnTo>
                <a:cubicBezTo>
                  <a:pt x="20229" y="271092"/>
                  <a:pt x="0" y="250863"/>
                  <a:pt x="0" y="225909"/>
                </a:cubicBezTo>
                <a:lnTo>
                  <a:pt x="0" y="45183"/>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2764" tIns="37999" rIns="62764" bIns="37999" numCol="1" spcCol="1270" anchor="ctr" anchorCtr="0">
            <a:noAutofit/>
          </a:bodyPr>
          <a:lstStyle/>
          <a:p>
            <a:pPr lvl="0" algn="ctr" defTabSz="577850" rtl="1">
              <a:lnSpc>
                <a:spcPct val="90000"/>
              </a:lnSpc>
              <a:spcBef>
                <a:spcPct val="0"/>
              </a:spcBef>
              <a:spcAft>
                <a:spcPct val="35000"/>
              </a:spcAft>
            </a:pPr>
            <a:endParaRPr lang="ar-SA" sz="1300" kern="1200" dirty="0"/>
          </a:p>
        </p:txBody>
      </p:sp>
      <p:sp>
        <p:nvSpPr>
          <p:cNvPr id="9" name="شكل حر 8"/>
          <p:cNvSpPr/>
          <p:nvPr/>
        </p:nvSpPr>
        <p:spPr>
          <a:xfrm flipH="1">
            <a:off x="1979712" y="1881705"/>
            <a:ext cx="4608514" cy="376946"/>
          </a:xfrm>
          <a:custGeom>
            <a:avLst/>
            <a:gdLst>
              <a:gd name="connsiteX0" fmla="*/ 36146 w 216873"/>
              <a:gd name="connsiteY0" fmla="*/ 0 h 2350341"/>
              <a:gd name="connsiteX1" fmla="*/ 180727 w 216873"/>
              <a:gd name="connsiteY1" fmla="*/ 0 h 2350341"/>
              <a:gd name="connsiteX2" fmla="*/ 216873 w 216873"/>
              <a:gd name="connsiteY2" fmla="*/ 36146 h 2350341"/>
              <a:gd name="connsiteX3" fmla="*/ 216873 w 216873"/>
              <a:gd name="connsiteY3" fmla="*/ 2350341 h 2350341"/>
              <a:gd name="connsiteX4" fmla="*/ 216873 w 216873"/>
              <a:gd name="connsiteY4" fmla="*/ 2350341 h 2350341"/>
              <a:gd name="connsiteX5" fmla="*/ 0 w 216873"/>
              <a:gd name="connsiteY5" fmla="*/ 2350341 h 2350341"/>
              <a:gd name="connsiteX6" fmla="*/ 0 w 216873"/>
              <a:gd name="connsiteY6" fmla="*/ 2350341 h 2350341"/>
              <a:gd name="connsiteX7" fmla="*/ 0 w 216873"/>
              <a:gd name="connsiteY7" fmla="*/ 36146 h 2350341"/>
              <a:gd name="connsiteX8" fmla="*/ 36146 w 216873"/>
              <a:gd name="connsiteY8" fmla="*/ 0 h 235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3" h="2350341">
                <a:moveTo>
                  <a:pt x="216873" y="391733"/>
                </a:moveTo>
                <a:lnTo>
                  <a:pt x="216873" y="1958608"/>
                </a:lnTo>
                <a:cubicBezTo>
                  <a:pt x="216873" y="2174955"/>
                  <a:pt x="215380" y="2350336"/>
                  <a:pt x="213538" y="2350336"/>
                </a:cubicBezTo>
                <a:lnTo>
                  <a:pt x="0" y="2350336"/>
                </a:lnTo>
                <a:lnTo>
                  <a:pt x="0" y="2350336"/>
                </a:lnTo>
                <a:lnTo>
                  <a:pt x="0" y="5"/>
                </a:lnTo>
                <a:lnTo>
                  <a:pt x="0" y="5"/>
                </a:lnTo>
                <a:lnTo>
                  <a:pt x="213538" y="5"/>
                </a:lnTo>
                <a:cubicBezTo>
                  <a:pt x="215380" y="5"/>
                  <a:pt x="216873" y="175386"/>
                  <a:pt x="216873" y="391733"/>
                </a:cubicBezTo>
                <a:close/>
              </a:path>
            </a:pathLst>
          </a:custGeom>
        </p:spPr>
        <p:style>
          <a:lnRef idx="2">
            <a:schemeClr val="accent5">
              <a:tint val="40000"/>
              <a:alpha val="90000"/>
              <a:hueOff val="-2700255"/>
              <a:satOff val="7258"/>
              <a:lumOff val="266"/>
              <a:alphaOff val="0"/>
            </a:schemeClr>
          </a:lnRef>
          <a:fillRef idx="1">
            <a:schemeClr val="accent5">
              <a:tint val="40000"/>
              <a:alpha val="90000"/>
              <a:hueOff val="-2700255"/>
              <a:satOff val="7258"/>
              <a:lumOff val="266"/>
              <a:alphaOff val="0"/>
            </a:schemeClr>
          </a:fillRef>
          <a:effectRef idx="0">
            <a:schemeClr val="accent5">
              <a:tint val="40000"/>
              <a:alpha val="90000"/>
              <a:hueOff val="-2700255"/>
              <a:satOff val="7258"/>
              <a:lumOff val="266"/>
              <a:alphaOff val="0"/>
            </a:schemeClr>
          </a:effectRef>
          <a:fontRef idx="minor">
            <a:schemeClr val="dk1">
              <a:hueOff val="0"/>
              <a:satOff val="0"/>
              <a:lumOff val="0"/>
              <a:alphaOff val="0"/>
            </a:schemeClr>
          </a:fontRef>
        </p:style>
        <p:txBody>
          <a:bodyPr spcFirstLastPara="0" vert="horz" wrap="square" lIns="19051" tIns="20111" rIns="29636" bIns="20113" numCol="1" spcCol="1270" anchor="ctr" anchorCtr="0">
            <a:noAutofit/>
          </a:bodyPr>
          <a:lstStyle/>
          <a:p>
            <a:pPr marL="57150" lvl="1" indent="-57150" defTabSz="222250">
              <a:lnSpc>
                <a:spcPct val="90000"/>
              </a:lnSpc>
              <a:spcAft>
                <a:spcPct val="15000"/>
              </a:spcAft>
              <a:buChar char="••"/>
            </a:pPr>
            <a:r>
              <a:rPr lang="ar-SA" altLang="ar-SA" sz="2400" b="1" dirty="0">
                <a:cs typeface="Arabic Transparent" pitchFamily="2" charset="-78"/>
              </a:rPr>
              <a:t>عدم التفاعل</a:t>
            </a:r>
            <a:endParaRPr lang="ar-SA" sz="1600" kern="1200" dirty="0"/>
          </a:p>
        </p:txBody>
      </p:sp>
      <p:sp>
        <p:nvSpPr>
          <p:cNvPr id="10" name="شكل حر 9"/>
          <p:cNvSpPr/>
          <p:nvPr/>
        </p:nvSpPr>
        <p:spPr>
          <a:xfrm flipH="1">
            <a:off x="6588226" y="1834583"/>
            <a:ext cx="1440159" cy="471184"/>
          </a:xfrm>
          <a:custGeom>
            <a:avLst/>
            <a:gdLst>
              <a:gd name="connsiteX0" fmla="*/ 0 w 1322066"/>
              <a:gd name="connsiteY0" fmla="*/ 45183 h 271092"/>
              <a:gd name="connsiteX1" fmla="*/ 45183 w 1322066"/>
              <a:gd name="connsiteY1" fmla="*/ 0 h 271092"/>
              <a:gd name="connsiteX2" fmla="*/ 1276883 w 1322066"/>
              <a:gd name="connsiteY2" fmla="*/ 0 h 271092"/>
              <a:gd name="connsiteX3" fmla="*/ 1322066 w 1322066"/>
              <a:gd name="connsiteY3" fmla="*/ 45183 h 271092"/>
              <a:gd name="connsiteX4" fmla="*/ 1322066 w 1322066"/>
              <a:gd name="connsiteY4" fmla="*/ 225909 h 271092"/>
              <a:gd name="connsiteX5" fmla="*/ 1276883 w 1322066"/>
              <a:gd name="connsiteY5" fmla="*/ 271092 h 271092"/>
              <a:gd name="connsiteX6" fmla="*/ 45183 w 1322066"/>
              <a:gd name="connsiteY6" fmla="*/ 271092 h 271092"/>
              <a:gd name="connsiteX7" fmla="*/ 0 w 1322066"/>
              <a:gd name="connsiteY7" fmla="*/ 225909 h 271092"/>
              <a:gd name="connsiteX8" fmla="*/ 0 w 1322066"/>
              <a:gd name="connsiteY8" fmla="*/ 45183 h 27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066" h="271092">
                <a:moveTo>
                  <a:pt x="0" y="45183"/>
                </a:moveTo>
                <a:cubicBezTo>
                  <a:pt x="0" y="20229"/>
                  <a:pt x="20229" y="0"/>
                  <a:pt x="45183" y="0"/>
                </a:cubicBezTo>
                <a:lnTo>
                  <a:pt x="1276883" y="0"/>
                </a:lnTo>
                <a:cubicBezTo>
                  <a:pt x="1301837" y="0"/>
                  <a:pt x="1322066" y="20229"/>
                  <a:pt x="1322066" y="45183"/>
                </a:cubicBezTo>
                <a:lnTo>
                  <a:pt x="1322066" y="225909"/>
                </a:lnTo>
                <a:cubicBezTo>
                  <a:pt x="1322066" y="250863"/>
                  <a:pt x="1301837" y="271092"/>
                  <a:pt x="1276883" y="271092"/>
                </a:cubicBezTo>
                <a:lnTo>
                  <a:pt x="45183" y="271092"/>
                </a:lnTo>
                <a:cubicBezTo>
                  <a:pt x="20229" y="271092"/>
                  <a:pt x="0" y="250863"/>
                  <a:pt x="0" y="225909"/>
                </a:cubicBezTo>
                <a:lnTo>
                  <a:pt x="0" y="45183"/>
                </a:lnTo>
                <a:close/>
              </a:path>
            </a:pathLst>
          </a:custGeom>
        </p:spPr>
        <p:style>
          <a:lnRef idx="2">
            <a:schemeClr val="lt1">
              <a:hueOff val="0"/>
              <a:satOff val="0"/>
              <a:lumOff val="0"/>
              <a:alphaOff val="0"/>
            </a:schemeClr>
          </a:lnRef>
          <a:fillRef idx="1">
            <a:schemeClr val="accent5">
              <a:hueOff val="-2579400"/>
              <a:satOff val="6351"/>
              <a:lumOff val="-140"/>
              <a:alphaOff val="0"/>
            </a:schemeClr>
          </a:fillRef>
          <a:effectRef idx="0">
            <a:schemeClr val="accent5">
              <a:hueOff val="-2579400"/>
              <a:satOff val="6351"/>
              <a:lumOff val="-140"/>
              <a:alphaOff val="0"/>
            </a:schemeClr>
          </a:effectRef>
          <a:fontRef idx="minor">
            <a:schemeClr val="lt1"/>
          </a:fontRef>
        </p:style>
        <p:txBody>
          <a:bodyPr spcFirstLastPara="0" vert="horz" wrap="square" lIns="62764" tIns="37999" rIns="62764" bIns="37999" numCol="1" spcCol="1270" anchor="ctr" anchorCtr="0">
            <a:noAutofit/>
          </a:bodyPr>
          <a:lstStyle/>
          <a:p>
            <a:pPr lvl="0" algn="ctr" defTabSz="577850" rtl="1">
              <a:lnSpc>
                <a:spcPct val="90000"/>
              </a:lnSpc>
              <a:spcBef>
                <a:spcPct val="0"/>
              </a:spcBef>
              <a:spcAft>
                <a:spcPct val="35000"/>
              </a:spcAft>
            </a:pPr>
            <a:endParaRPr lang="ar-SA" sz="1300" kern="1200" dirty="0"/>
          </a:p>
        </p:txBody>
      </p:sp>
      <p:sp>
        <p:nvSpPr>
          <p:cNvPr id="11" name="شكل حر 10"/>
          <p:cNvSpPr/>
          <p:nvPr/>
        </p:nvSpPr>
        <p:spPr>
          <a:xfrm flipH="1">
            <a:off x="1979712" y="2376448"/>
            <a:ext cx="4608514" cy="376946"/>
          </a:xfrm>
          <a:custGeom>
            <a:avLst/>
            <a:gdLst>
              <a:gd name="connsiteX0" fmla="*/ 36146 w 216873"/>
              <a:gd name="connsiteY0" fmla="*/ 0 h 2350341"/>
              <a:gd name="connsiteX1" fmla="*/ 180727 w 216873"/>
              <a:gd name="connsiteY1" fmla="*/ 0 h 2350341"/>
              <a:gd name="connsiteX2" fmla="*/ 216873 w 216873"/>
              <a:gd name="connsiteY2" fmla="*/ 36146 h 2350341"/>
              <a:gd name="connsiteX3" fmla="*/ 216873 w 216873"/>
              <a:gd name="connsiteY3" fmla="*/ 2350341 h 2350341"/>
              <a:gd name="connsiteX4" fmla="*/ 216873 w 216873"/>
              <a:gd name="connsiteY4" fmla="*/ 2350341 h 2350341"/>
              <a:gd name="connsiteX5" fmla="*/ 0 w 216873"/>
              <a:gd name="connsiteY5" fmla="*/ 2350341 h 2350341"/>
              <a:gd name="connsiteX6" fmla="*/ 0 w 216873"/>
              <a:gd name="connsiteY6" fmla="*/ 2350341 h 2350341"/>
              <a:gd name="connsiteX7" fmla="*/ 0 w 216873"/>
              <a:gd name="connsiteY7" fmla="*/ 36146 h 2350341"/>
              <a:gd name="connsiteX8" fmla="*/ 36146 w 216873"/>
              <a:gd name="connsiteY8" fmla="*/ 0 h 235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3" h="2350341">
                <a:moveTo>
                  <a:pt x="216873" y="391733"/>
                </a:moveTo>
                <a:lnTo>
                  <a:pt x="216873" y="1958608"/>
                </a:lnTo>
                <a:cubicBezTo>
                  <a:pt x="216873" y="2174955"/>
                  <a:pt x="215380" y="2350336"/>
                  <a:pt x="213538" y="2350336"/>
                </a:cubicBezTo>
                <a:lnTo>
                  <a:pt x="0" y="2350336"/>
                </a:lnTo>
                <a:lnTo>
                  <a:pt x="0" y="2350336"/>
                </a:lnTo>
                <a:lnTo>
                  <a:pt x="0" y="5"/>
                </a:lnTo>
                <a:lnTo>
                  <a:pt x="0" y="5"/>
                </a:lnTo>
                <a:lnTo>
                  <a:pt x="213538" y="5"/>
                </a:lnTo>
                <a:cubicBezTo>
                  <a:pt x="215380" y="5"/>
                  <a:pt x="216873" y="175386"/>
                  <a:pt x="216873" y="391733"/>
                </a:cubicBezTo>
                <a:close/>
              </a:path>
            </a:pathLst>
          </a:custGeom>
        </p:spPr>
        <p:style>
          <a:lnRef idx="2">
            <a:schemeClr val="accent5">
              <a:tint val="40000"/>
              <a:alpha val="90000"/>
              <a:hueOff val="-5400509"/>
              <a:satOff val="14517"/>
              <a:lumOff val="532"/>
              <a:alphaOff val="0"/>
            </a:schemeClr>
          </a:lnRef>
          <a:fillRef idx="1">
            <a:schemeClr val="accent5">
              <a:tint val="40000"/>
              <a:alpha val="90000"/>
              <a:hueOff val="-5400509"/>
              <a:satOff val="14517"/>
              <a:lumOff val="532"/>
              <a:alphaOff val="0"/>
            </a:schemeClr>
          </a:fillRef>
          <a:effectRef idx="0">
            <a:schemeClr val="accent5">
              <a:tint val="40000"/>
              <a:alpha val="90000"/>
              <a:hueOff val="-5400509"/>
              <a:satOff val="14517"/>
              <a:lumOff val="532"/>
              <a:alphaOff val="0"/>
            </a:schemeClr>
          </a:effectRef>
          <a:fontRef idx="minor">
            <a:schemeClr val="dk1">
              <a:hueOff val="0"/>
              <a:satOff val="0"/>
              <a:lumOff val="0"/>
              <a:alphaOff val="0"/>
            </a:schemeClr>
          </a:fontRef>
        </p:style>
        <p:txBody>
          <a:bodyPr spcFirstLastPara="0" vert="horz" wrap="square" lIns="19051" tIns="20111" rIns="29636" bIns="20113" numCol="1" spcCol="1270" anchor="ctr" anchorCtr="0">
            <a:noAutofit/>
          </a:bodyPr>
          <a:lstStyle/>
          <a:p>
            <a:pPr marL="57150" lvl="1" indent="-57150" defTabSz="222250">
              <a:lnSpc>
                <a:spcPct val="90000"/>
              </a:lnSpc>
              <a:spcAft>
                <a:spcPct val="15000"/>
              </a:spcAft>
              <a:buChar char="••"/>
            </a:pPr>
            <a:r>
              <a:rPr lang="ar-SA" altLang="ar-SA" sz="2400" b="1" dirty="0">
                <a:cs typeface="Arabic Transparent" pitchFamily="2" charset="-78"/>
              </a:rPr>
              <a:t>ضعف تمكن </a:t>
            </a:r>
            <a:r>
              <a:rPr lang="ar-SA" altLang="ar-SA" sz="2400" b="1" dirty="0" smtClean="0">
                <a:cs typeface="Arabic Transparent" pitchFamily="2" charset="-78"/>
              </a:rPr>
              <a:t>المدرب</a:t>
            </a:r>
            <a:endParaRPr lang="ar-SA" sz="1600" kern="1200" dirty="0"/>
          </a:p>
        </p:txBody>
      </p:sp>
      <p:sp>
        <p:nvSpPr>
          <p:cNvPr id="12" name="شكل حر 11"/>
          <p:cNvSpPr/>
          <p:nvPr/>
        </p:nvSpPr>
        <p:spPr>
          <a:xfrm flipH="1">
            <a:off x="6588226" y="2329327"/>
            <a:ext cx="1440159" cy="471184"/>
          </a:xfrm>
          <a:custGeom>
            <a:avLst/>
            <a:gdLst>
              <a:gd name="connsiteX0" fmla="*/ 0 w 1322066"/>
              <a:gd name="connsiteY0" fmla="*/ 45183 h 271092"/>
              <a:gd name="connsiteX1" fmla="*/ 45183 w 1322066"/>
              <a:gd name="connsiteY1" fmla="*/ 0 h 271092"/>
              <a:gd name="connsiteX2" fmla="*/ 1276883 w 1322066"/>
              <a:gd name="connsiteY2" fmla="*/ 0 h 271092"/>
              <a:gd name="connsiteX3" fmla="*/ 1322066 w 1322066"/>
              <a:gd name="connsiteY3" fmla="*/ 45183 h 271092"/>
              <a:gd name="connsiteX4" fmla="*/ 1322066 w 1322066"/>
              <a:gd name="connsiteY4" fmla="*/ 225909 h 271092"/>
              <a:gd name="connsiteX5" fmla="*/ 1276883 w 1322066"/>
              <a:gd name="connsiteY5" fmla="*/ 271092 h 271092"/>
              <a:gd name="connsiteX6" fmla="*/ 45183 w 1322066"/>
              <a:gd name="connsiteY6" fmla="*/ 271092 h 271092"/>
              <a:gd name="connsiteX7" fmla="*/ 0 w 1322066"/>
              <a:gd name="connsiteY7" fmla="*/ 225909 h 271092"/>
              <a:gd name="connsiteX8" fmla="*/ 0 w 1322066"/>
              <a:gd name="connsiteY8" fmla="*/ 45183 h 27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066" h="271092">
                <a:moveTo>
                  <a:pt x="0" y="45183"/>
                </a:moveTo>
                <a:cubicBezTo>
                  <a:pt x="0" y="20229"/>
                  <a:pt x="20229" y="0"/>
                  <a:pt x="45183" y="0"/>
                </a:cubicBezTo>
                <a:lnTo>
                  <a:pt x="1276883" y="0"/>
                </a:lnTo>
                <a:cubicBezTo>
                  <a:pt x="1301837" y="0"/>
                  <a:pt x="1322066" y="20229"/>
                  <a:pt x="1322066" y="45183"/>
                </a:cubicBezTo>
                <a:lnTo>
                  <a:pt x="1322066" y="225909"/>
                </a:lnTo>
                <a:cubicBezTo>
                  <a:pt x="1322066" y="250863"/>
                  <a:pt x="1301837" y="271092"/>
                  <a:pt x="1276883" y="271092"/>
                </a:cubicBezTo>
                <a:lnTo>
                  <a:pt x="45183" y="271092"/>
                </a:lnTo>
                <a:cubicBezTo>
                  <a:pt x="20229" y="271092"/>
                  <a:pt x="0" y="250863"/>
                  <a:pt x="0" y="225909"/>
                </a:cubicBezTo>
                <a:lnTo>
                  <a:pt x="0" y="45183"/>
                </a:lnTo>
                <a:close/>
              </a:path>
            </a:pathLst>
          </a:custGeom>
        </p:spPr>
        <p:style>
          <a:lnRef idx="2">
            <a:schemeClr val="lt1">
              <a:hueOff val="0"/>
              <a:satOff val="0"/>
              <a:lumOff val="0"/>
              <a:alphaOff val="0"/>
            </a:schemeClr>
          </a:lnRef>
          <a:fillRef idx="1">
            <a:schemeClr val="accent5">
              <a:hueOff val="-5158800"/>
              <a:satOff val="12703"/>
              <a:lumOff val="-280"/>
              <a:alphaOff val="0"/>
            </a:schemeClr>
          </a:fillRef>
          <a:effectRef idx="0">
            <a:schemeClr val="accent5">
              <a:hueOff val="-5158800"/>
              <a:satOff val="12703"/>
              <a:lumOff val="-280"/>
              <a:alphaOff val="0"/>
            </a:schemeClr>
          </a:effectRef>
          <a:fontRef idx="minor">
            <a:schemeClr val="lt1"/>
          </a:fontRef>
        </p:style>
        <p:txBody>
          <a:bodyPr spcFirstLastPara="0" vert="horz" wrap="square" lIns="62764" tIns="37999" rIns="62764" bIns="37999" numCol="1" spcCol="1270" anchor="ctr" anchorCtr="0">
            <a:noAutofit/>
          </a:bodyPr>
          <a:lstStyle/>
          <a:p>
            <a:pPr lvl="0" algn="ctr" defTabSz="577850" rtl="1">
              <a:lnSpc>
                <a:spcPct val="90000"/>
              </a:lnSpc>
              <a:spcBef>
                <a:spcPct val="0"/>
              </a:spcBef>
              <a:spcAft>
                <a:spcPct val="35000"/>
              </a:spcAft>
            </a:pPr>
            <a:endParaRPr lang="ar-SA" sz="1300" kern="1200"/>
          </a:p>
        </p:txBody>
      </p:sp>
      <p:sp>
        <p:nvSpPr>
          <p:cNvPr id="13" name="شكل حر 12"/>
          <p:cNvSpPr/>
          <p:nvPr/>
        </p:nvSpPr>
        <p:spPr>
          <a:xfrm flipH="1">
            <a:off x="1979712" y="2871192"/>
            <a:ext cx="4608514" cy="376946"/>
          </a:xfrm>
          <a:custGeom>
            <a:avLst/>
            <a:gdLst>
              <a:gd name="connsiteX0" fmla="*/ 36146 w 216873"/>
              <a:gd name="connsiteY0" fmla="*/ 0 h 2350341"/>
              <a:gd name="connsiteX1" fmla="*/ 180727 w 216873"/>
              <a:gd name="connsiteY1" fmla="*/ 0 h 2350341"/>
              <a:gd name="connsiteX2" fmla="*/ 216873 w 216873"/>
              <a:gd name="connsiteY2" fmla="*/ 36146 h 2350341"/>
              <a:gd name="connsiteX3" fmla="*/ 216873 w 216873"/>
              <a:gd name="connsiteY3" fmla="*/ 2350341 h 2350341"/>
              <a:gd name="connsiteX4" fmla="*/ 216873 w 216873"/>
              <a:gd name="connsiteY4" fmla="*/ 2350341 h 2350341"/>
              <a:gd name="connsiteX5" fmla="*/ 0 w 216873"/>
              <a:gd name="connsiteY5" fmla="*/ 2350341 h 2350341"/>
              <a:gd name="connsiteX6" fmla="*/ 0 w 216873"/>
              <a:gd name="connsiteY6" fmla="*/ 2350341 h 2350341"/>
              <a:gd name="connsiteX7" fmla="*/ 0 w 216873"/>
              <a:gd name="connsiteY7" fmla="*/ 36146 h 2350341"/>
              <a:gd name="connsiteX8" fmla="*/ 36146 w 216873"/>
              <a:gd name="connsiteY8" fmla="*/ 0 h 235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3" h="2350341">
                <a:moveTo>
                  <a:pt x="216873" y="391733"/>
                </a:moveTo>
                <a:lnTo>
                  <a:pt x="216873" y="1958608"/>
                </a:lnTo>
                <a:cubicBezTo>
                  <a:pt x="216873" y="2174955"/>
                  <a:pt x="215380" y="2350336"/>
                  <a:pt x="213538" y="2350336"/>
                </a:cubicBezTo>
                <a:lnTo>
                  <a:pt x="0" y="2350336"/>
                </a:lnTo>
                <a:lnTo>
                  <a:pt x="0" y="2350336"/>
                </a:lnTo>
                <a:lnTo>
                  <a:pt x="0" y="5"/>
                </a:lnTo>
                <a:lnTo>
                  <a:pt x="0" y="5"/>
                </a:lnTo>
                <a:lnTo>
                  <a:pt x="213538" y="5"/>
                </a:lnTo>
                <a:cubicBezTo>
                  <a:pt x="215380" y="5"/>
                  <a:pt x="216873" y="175386"/>
                  <a:pt x="216873" y="391733"/>
                </a:cubicBezTo>
                <a:close/>
              </a:path>
            </a:pathLst>
          </a:custGeom>
        </p:spPr>
        <p:style>
          <a:lnRef idx="2">
            <a:schemeClr val="accent5">
              <a:tint val="40000"/>
              <a:alpha val="90000"/>
              <a:hueOff val="-8100764"/>
              <a:satOff val="21775"/>
              <a:lumOff val="798"/>
              <a:alphaOff val="0"/>
            </a:schemeClr>
          </a:lnRef>
          <a:fillRef idx="1">
            <a:schemeClr val="accent5">
              <a:tint val="40000"/>
              <a:alpha val="90000"/>
              <a:hueOff val="-8100764"/>
              <a:satOff val="21775"/>
              <a:lumOff val="798"/>
              <a:alphaOff val="0"/>
            </a:schemeClr>
          </a:fillRef>
          <a:effectRef idx="0">
            <a:schemeClr val="accent5">
              <a:tint val="40000"/>
              <a:alpha val="90000"/>
              <a:hueOff val="-8100764"/>
              <a:satOff val="21775"/>
              <a:lumOff val="798"/>
              <a:alphaOff val="0"/>
            </a:schemeClr>
          </a:effectRef>
          <a:fontRef idx="minor">
            <a:schemeClr val="dk1">
              <a:hueOff val="0"/>
              <a:satOff val="0"/>
              <a:lumOff val="0"/>
              <a:alphaOff val="0"/>
            </a:schemeClr>
          </a:fontRef>
        </p:style>
        <p:txBody>
          <a:bodyPr spcFirstLastPara="0" vert="horz" wrap="square" lIns="19051" tIns="20111" rIns="29636" bIns="20113" numCol="1" spcCol="1270" anchor="ctr" anchorCtr="0">
            <a:noAutofit/>
          </a:bodyPr>
          <a:lstStyle/>
          <a:p>
            <a:pPr marL="57150" lvl="1" indent="-57150" defTabSz="222250">
              <a:lnSpc>
                <a:spcPct val="90000"/>
              </a:lnSpc>
              <a:spcAft>
                <a:spcPct val="15000"/>
              </a:spcAft>
              <a:buChar char="••"/>
            </a:pPr>
            <a:r>
              <a:rPr lang="ar-SA" altLang="ar-SA" sz="2400" b="1" dirty="0">
                <a:cs typeface="Arabic Transparent" pitchFamily="2" charset="-78"/>
              </a:rPr>
              <a:t>فقدان </a:t>
            </a:r>
            <a:r>
              <a:rPr lang="ar-SA" altLang="ar-SA" sz="2400" b="1" dirty="0" smtClean="0">
                <a:cs typeface="Arabic Transparent" pitchFamily="2" charset="-78"/>
              </a:rPr>
              <a:t>السيطرة</a:t>
            </a:r>
            <a:endParaRPr lang="ar-SA" sz="1600" kern="1200" dirty="0"/>
          </a:p>
        </p:txBody>
      </p:sp>
      <p:sp>
        <p:nvSpPr>
          <p:cNvPr id="14" name="شكل حر 13"/>
          <p:cNvSpPr/>
          <p:nvPr/>
        </p:nvSpPr>
        <p:spPr>
          <a:xfrm flipH="1">
            <a:off x="6588226" y="2824070"/>
            <a:ext cx="1440159" cy="471184"/>
          </a:xfrm>
          <a:custGeom>
            <a:avLst/>
            <a:gdLst>
              <a:gd name="connsiteX0" fmla="*/ 0 w 1322066"/>
              <a:gd name="connsiteY0" fmla="*/ 45183 h 271092"/>
              <a:gd name="connsiteX1" fmla="*/ 45183 w 1322066"/>
              <a:gd name="connsiteY1" fmla="*/ 0 h 271092"/>
              <a:gd name="connsiteX2" fmla="*/ 1276883 w 1322066"/>
              <a:gd name="connsiteY2" fmla="*/ 0 h 271092"/>
              <a:gd name="connsiteX3" fmla="*/ 1322066 w 1322066"/>
              <a:gd name="connsiteY3" fmla="*/ 45183 h 271092"/>
              <a:gd name="connsiteX4" fmla="*/ 1322066 w 1322066"/>
              <a:gd name="connsiteY4" fmla="*/ 225909 h 271092"/>
              <a:gd name="connsiteX5" fmla="*/ 1276883 w 1322066"/>
              <a:gd name="connsiteY5" fmla="*/ 271092 h 271092"/>
              <a:gd name="connsiteX6" fmla="*/ 45183 w 1322066"/>
              <a:gd name="connsiteY6" fmla="*/ 271092 h 271092"/>
              <a:gd name="connsiteX7" fmla="*/ 0 w 1322066"/>
              <a:gd name="connsiteY7" fmla="*/ 225909 h 271092"/>
              <a:gd name="connsiteX8" fmla="*/ 0 w 1322066"/>
              <a:gd name="connsiteY8" fmla="*/ 45183 h 27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066" h="271092">
                <a:moveTo>
                  <a:pt x="0" y="45183"/>
                </a:moveTo>
                <a:cubicBezTo>
                  <a:pt x="0" y="20229"/>
                  <a:pt x="20229" y="0"/>
                  <a:pt x="45183" y="0"/>
                </a:cubicBezTo>
                <a:lnTo>
                  <a:pt x="1276883" y="0"/>
                </a:lnTo>
                <a:cubicBezTo>
                  <a:pt x="1301837" y="0"/>
                  <a:pt x="1322066" y="20229"/>
                  <a:pt x="1322066" y="45183"/>
                </a:cubicBezTo>
                <a:lnTo>
                  <a:pt x="1322066" y="225909"/>
                </a:lnTo>
                <a:cubicBezTo>
                  <a:pt x="1322066" y="250863"/>
                  <a:pt x="1301837" y="271092"/>
                  <a:pt x="1276883" y="271092"/>
                </a:cubicBezTo>
                <a:lnTo>
                  <a:pt x="45183" y="271092"/>
                </a:lnTo>
                <a:cubicBezTo>
                  <a:pt x="20229" y="271092"/>
                  <a:pt x="0" y="250863"/>
                  <a:pt x="0" y="225909"/>
                </a:cubicBezTo>
                <a:lnTo>
                  <a:pt x="0" y="45183"/>
                </a:lnTo>
                <a:close/>
              </a:path>
            </a:pathLst>
          </a:custGeom>
        </p:spPr>
        <p:style>
          <a:lnRef idx="2">
            <a:schemeClr val="lt1">
              <a:hueOff val="0"/>
              <a:satOff val="0"/>
              <a:lumOff val="0"/>
              <a:alphaOff val="0"/>
            </a:schemeClr>
          </a:lnRef>
          <a:fillRef idx="1">
            <a:schemeClr val="accent5">
              <a:hueOff val="-7738199"/>
              <a:satOff val="19054"/>
              <a:lumOff val="-420"/>
              <a:alphaOff val="0"/>
            </a:schemeClr>
          </a:fillRef>
          <a:effectRef idx="0">
            <a:schemeClr val="accent5">
              <a:hueOff val="-7738199"/>
              <a:satOff val="19054"/>
              <a:lumOff val="-420"/>
              <a:alphaOff val="0"/>
            </a:schemeClr>
          </a:effectRef>
          <a:fontRef idx="minor">
            <a:schemeClr val="lt1"/>
          </a:fontRef>
        </p:style>
        <p:txBody>
          <a:bodyPr spcFirstLastPara="0" vert="horz" wrap="square" lIns="62764" tIns="37999" rIns="62764" bIns="37999" numCol="1" spcCol="1270" anchor="ctr" anchorCtr="0">
            <a:noAutofit/>
          </a:bodyPr>
          <a:lstStyle/>
          <a:p>
            <a:pPr lvl="0" algn="ctr" defTabSz="577850" rtl="1">
              <a:lnSpc>
                <a:spcPct val="90000"/>
              </a:lnSpc>
              <a:spcBef>
                <a:spcPct val="0"/>
              </a:spcBef>
              <a:spcAft>
                <a:spcPct val="35000"/>
              </a:spcAft>
            </a:pPr>
            <a:endParaRPr lang="ar-SA" sz="1300" kern="1200" dirty="0"/>
          </a:p>
        </p:txBody>
      </p:sp>
      <p:sp>
        <p:nvSpPr>
          <p:cNvPr id="15" name="شكل حر 14"/>
          <p:cNvSpPr/>
          <p:nvPr/>
        </p:nvSpPr>
        <p:spPr>
          <a:xfrm flipH="1">
            <a:off x="1979712" y="3365932"/>
            <a:ext cx="4608514" cy="376946"/>
          </a:xfrm>
          <a:custGeom>
            <a:avLst/>
            <a:gdLst>
              <a:gd name="connsiteX0" fmla="*/ 36146 w 216873"/>
              <a:gd name="connsiteY0" fmla="*/ 0 h 2350341"/>
              <a:gd name="connsiteX1" fmla="*/ 180727 w 216873"/>
              <a:gd name="connsiteY1" fmla="*/ 0 h 2350341"/>
              <a:gd name="connsiteX2" fmla="*/ 216873 w 216873"/>
              <a:gd name="connsiteY2" fmla="*/ 36146 h 2350341"/>
              <a:gd name="connsiteX3" fmla="*/ 216873 w 216873"/>
              <a:gd name="connsiteY3" fmla="*/ 2350341 h 2350341"/>
              <a:gd name="connsiteX4" fmla="*/ 216873 w 216873"/>
              <a:gd name="connsiteY4" fmla="*/ 2350341 h 2350341"/>
              <a:gd name="connsiteX5" fmla="*/ 0 w 216873"/>
              <a:gd name="connsiteY5" fmla="*/ 2350341 h 2350341"/>
              <a:gd name="connsiteX6" fmla="*/ 0 w 216873"/>
              <a:gd name="connsiteY6" fmla="*/ 2350341 h 2350341"/>
              <a:gd name="connsiteX7" fmla="*/ 0 w 216873"/>
              <a:gd name="connsiteY7" fmla="*/ 36146 h 2350341"/>
              <a:gd name="connsiteX8" fmla="*/ 36146 w 216873"/>
              <a:gd name="connsiteY8" fmla="*/ 0 h 235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3" h="2350341">
                <a:moveTo>
                  <a:pt x="216873" y="391733"/>
                </a:moveTo>
                <a:lnTo>
                  <a:pt x="216873" y="1958608"/>
                </a:lnTo>
                <a:cubicBezTo>
                  <a:pt x="216873" y="2174955"/>
                  <a:pt x="215380" y="2350336"/>
                  <a:pt x="213538" y="2350336"/>
                </a:cubicBezTo>
                <a:lnTo>
                  <a:pt x="0" y="2350336"/>
                </a:lnTo>
                <a:lnTo>
                  <a:pt x="0" y="2350336"/>
                </a:lnTo>
                <a:lnTo>
                  <a:pt x="0" y="5"/>
                </a:lnTo>
                <a:lnTo>
                  <a:pt x="0" y="5"/>
                </a:lnTo>
                <a:lnTo>
                  <a:pt x="213538" y="5"/>
                </a:lnTo>
                <a:cubicBezTo>
                  <a:pt x="215380" y="5"/>
                  <a:pt x="216873" y="175386"/>
                  <a:pt x="216873" y="391733"/>
                </a:cubicBezTo>
                <a:close/>
              </a:path>
            </a:pathLst>
          </a:custGeom>
          <a:solidFill>
            <a:schemeClr val="accent5">
              <a:tint val="40000"/>
              <a:hueOff val="-10801019"/>
              <a:satOff val="29034"/>
              <a:lumOff val="1065"/>
              <a:alpha val="70000"/>
            </a:schemeClr>
          </a:solidFill>
        </p:spPr>
        <p:style>
          <a:lnRef idx="2">
            <a:schemeClr val="accent5">
              <a:tint val="40000"/>
              <a:alpha val="90000"/>
              <a:hueOff val="-10801019"/>
              <a:satOff val="29034"/>
              <a:lumOff val="1065"/>
              <a:alphaOff val="0"/>
            </a:schemeClr>
          </a:lnRef>
          <a:fillRef idx="1">
            <a:schemeClr val="accent5">
              <a:tint val="40000"/>
              <a:alpha val="90000"/>
              <a:hueOff val="-10801019"/>
              <a:satOff val="29034"/>
              <a:lumOff val="1065"/>
              <a:alphaOff val="0"/>
            </a:schemeClr>
          </a:fillRef>
          <a:effectRef idx="0">
            <a:schemeClr val="accent5">
              <a:tint val="40000"/>
              <a:alpha val="90000"/>
              <a:hueOff val="-10801019"/>
              <a:satOff val="29034"/>
              <a:lumOff val="1065"/>
              <a:alphaOff val="0"/>
            </a:schemeClr>
          </a:effectRef>
          <a:fontRef idx="minor">
            <a:schemeClr val="dk1">
              <a:hueOff val="0"/>
              <a:satOff val="0"/>
              <a:lumOff val="0"/>
              <a:alphaOff val="0"/>
            </a:schemeClr>
          </a:fontRef>
        </p:style>
        <p:txBody>
          <a:bodyPr spcFirstLastPara="0" vert="horz" wrap="square" lIns="19051" tIns="20112" rIns="29636" bIns="20112" numCol="1" spcCol="1270" anchor="ctr" anchorCtr="0">
            <a:noAutofit/>
          </a:bodyPr>
          <a:lstStyle/>
          <a:p>
            <a:pPr marL="57150" lvl="1" indent="-57150" defTabSz="222250">
              <a:lnSpc>
                <a:spcPct val="90000"/>
              </a:lnSpc>
              <a:spcAft>
                <a:spcPct val="15000"/>
              </a:spcAft>
              <a:buChar char="••"/>
            </a:pPr>
            <a:r>
              <a:rPr lang="ar-SA" altLang="ar-SA" sz="2400" b="1" dirty="0">
                <a:cs typeface="Arabic Transparent" pitchFamily="2" charset="-78"/>
              </a:rPr>
              <a:t>نفاذ الوقت قبل </a:t>
            </a:r>
            <a:r>
              <a:rPr lang="ar-SA" altLang="ar-SA" sz="2400" b="1" dirty="0" smtClean="0">
                <a:cs typeface="Arabic Transparent" pitchFamily="2" charset="-78"/>
              </a:rPr>
              <a:t>الانتهاء</a:t>
            </a:r>
            <a:endParaRPr lang="ar-SA" sz="2400" kern="1200" dirty="0"/>
          </a:p>
        </p:txBody>
      </p:sp>
      <p:sp>
        <p:nvSpPr>
          <p:cNvPr id="16" name="شكل حر 15"/>
          <p:cNvSpPr/>
          <p:nvPr/>
        </p:nvSpPr>
        <p:spPr>
          <a:xfrm flipH="1">
            <a:off x="6588226" y="3318814"/>
            <a:ext cx="1440159" cy="471184"/>
          </a:xfrm>
          <a:custGeom>
            <a:avLst/>
            <a:gdLst>
              <a:gd name="connsiteX0" fmla="*/ 0 w 1322066"/>
              <a:gd name="connsiteY0" fmla="*/ 45183 h 271092"/>
              <a:gd name="connsiteX1" fmla="*/ 45183 w 1322066"/>
              <a:gd name="connsiteY1" fmla="*/ 0 h 271092"/>
              <a:gd name="connsiteX2" fmla="*/ 1276883 w 1322066"/>
              <a:gd name="connsiteY2" fmla="*/ 0 h 271092"/>
              <a:gd name="connsiteX3" fmla="*/ 1322066 w 1322066"/>
              <a:gd name="connsiteY3" fmla="*/ 45183 h 271092"/>
              <a:gd name="connsiteX4" fmla="*/ 1322066 w 1322066"/>
              <a:gd name="connsiteY4" fmla="*/ 225909 h 271092"/>
              <a:gd name="connsiteX5" fmla="*/ 1276883 w 1322066"/>
              <a:gd name="connsiteY5" fmla="*/ 271092 h 271092"/>
              <a:gd name="connsiteX6" fmla="*/ 45183 w 1322066"/>
              <a:gd name="connsiteY6" fmla="*/ 271092 h 271092"/>
              <a:gd name="connsiteX7" fmla="*/ 0 w 1322066"/>
              <a:gd name="connsiteY7" fmla="*/ 225909 h 271092"/>
              <a:gd name="connsiteX8" fmla="*/ 0 w 1322066"/>
              <a:gd name="connsiteY8" fmla="*/ 45183 h 27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066" h="271092">
                <a:moveTo>
                  <a:pt x="0" y="45183"/>
                </a:moveTo>
                <a:cubicBezTo>
                  <a:pt x="0" y="20229"/>
                  <a:pt x="20229" y="0"/>
                  <a:pt x="45183" y="0"/>
                </a:cubicBezTo>
                <a:lnTo>
                  <a:pt x="1276883" y="0"/>
                </a:lnTo>
                <a:cubicBezTo>
                  <a:pt x="1301837" y="0"/>
                  <a:pt x="1322066" y="20229"/>
                  <a:pt x="1322066" y="45183"/>
                </a:cubicBezTo>
                <a:lnTo>
                  <a:pt x="1322066" y="225909"/>
                </a:lnTo>
                <a:cubicBezTo>
                  <a:pt x="1322066" y="250863"/>
                  <a:pt x="1301837" y="271092"/>
                  <a:pt x="1276883" y="271092"/>
                </a:cubicBezTo>
                <a:lnTo>
                  <a:pt x="45183" y="271092"/>
                </a:lnTo>
                <a:cubicBezTo>
                  <a:pt x="20229" y="271092"/>
                  <a:pt x="0" y="250863"/>
                  <a:pt x="0" y="225909"/>
                </a:cubicBezTo>
                <a:lnTo>
                  <a:pt x="0" y="45183"/>
                </a:lnTo>
                <a:close/>
              </a:path>
            </a:pathLst>
          </a:custGeom>
        </p:spPr>
        <p:style>
          <a:lnRef idx="2">
            <a:schemeClr val="lt1">
              <a:hueOff val="0"/>
              <a:satOff val="0"/>
              <a:lumOff val="0"/>
              <a:alphaOff val="0"/>
            </a:schemeClr>
          </a:lnRef>
          <a:fillRef idx="1">
            <a:schemeClr val="accent5">
              <a:hueOff val="-10317599"/>
              <a:satOff val="25405"/>
              <a:lumOff val="-560"/>
              <a:alphaOff val="0"/>
            </a:schemeClr>
          </a:fillRef>
          <a:effectRef idx="0">
            <a:schemeClr val="accent5">
              <a:hueOff val="-10317599"/>
              <a:satOff val="25405"/>
              <a:lumOff val="-560"/>
              <a:alphaOff val="0"/>
            </a:schemeClr>
          </a:effectRef>
          <a:fontRef idx="minor">
            <a:schemeClr val="lt1"/>
          </a:fontRef>
        </p:style>
        <p:txBody>
          <a:bodyPr spcFirstLastPara="0" vert="horz" wrap="square" lIns="62764" tIns="37999" rIns="62764" bIns="37999" numCol="1" spcCol="1270" anchor="ctr" anchorCtr="0">
            <a:noAutofit/>
          </a:bodyPr>
          <a:lstStyle/>
          <a:p>
            <a:pPr lvl="0" algn="ctr" defTabSz="577850" rtl="1">
              <a:lnSpc>
                <a:spcPct val="90000"/>
              </a:lnSpc>
              <a:spcBef>
                <a:spcPct val="0"/>
              </a:spcBef>
              <a:spcAft>
                <a:spcPct val="35000"/>
              </a:spcAft>
            </a:pPr>
            <a:endParaRPr lang="ar-SA" sz="1300" kern="1200" dirty="0"/>
          </a:p>
        </p:txBody>
      </p:sp>
      <p:sp>
        <p:nvSpPr>
          <p:cNvPr id="17" name="شكل حر 16"/>
          <p:cNvSpPr/>
          <p:nvPr/>
        </p:nvSpPr>
        <p:spPr>
          <a:xfrm flipH="1">
            <a:off x="1979712" y="3860675"/>
            <a:ext cx="4608514" cy="376946"/>
          </a:xfrm>
          <a:custGeom>
            <a:avLst/>
            <a:gdLst>
              <a:gd name="connsiteX0" fmla="*/ 36146 w 216873"/>
              <a:gd name="connsiteY0" fmla="*/ 0 h 2350341"/>
              <a:gd name="connsiteX1" fmla="*/ 180727 w 216873"/>
              <a:gd name="connsiteY1" fmla="*/ 0 h 2350341"/>
              <a:gd name="connsiteX2" fmla="*/ 216873 w 216873"/>
              <a:gd name="connsiteY2" fmla="*/ 36146 h 2350341"/>
              <a:gd name="connsiteX3" fmla="*/ 216873 w 216873"/>
              <a:gd name="connsiteY3" fmla="*/ 2350341 h 2350341"/>
              <a:gd name="connsiteX4" fmla="*/ 216873 w 216873"/>
              <a:gd name="connsiteY4" fmla="*/ 2350341 h 2350341"/>
              <a:gd name="connsiteX5" fmla="*/ 0 w 216873"/>
              <a:gd name="connsiteY5" fmla="*/ 2350341 h 2350341"/>
              <a:gd name="connsiteX6" fmla="*/ 0 w 216873"/>
              <a:gd name="connsiteY6" fmla="*/ 2350341 h 2350341"/>
              <a:gd name="connsiteX7" fmla="*/ 0 w 216873"/>
              <a:gd name="connsiteY7" fmla="*/ 36146 h 2350341"/>
              <a:gd name="connsiteX8" fmla="*/ 36146 w 216873"/>
              <a:gd name="connsiteY8" fmla="*/ 0 h 235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3" h="2350341">
                <a:moveTo>
                  <a:pt x="216873" y="391733"/>
                </a:moveTo>
                <a:lnTo>
                  <a:pt x="216873" y="1958608"/>
                </a:lnTo>
                <a:cubicBezTo>
                  <a:pt x="216873" y="2174955"/>
                  <a:pt x="215380" y="2350336"/>
                  <a:pt x="213538" y="2350336"/>
                </a:cubicBezTo>
                <a:lnTo>
                  <a:pt x="0" y="2350336"/>
                </a:lnTo>
                <a:lnTo>
                  <a:pt x="0" y="2350336"/>
                </a:lnTo>
                <a:lnTo>
                  <a:pt x="0" y="5"/>
                </a:lnTo>
                <a:lnTo>
                  <a:pt x="0" y="5"/>
                </a:lnTo>
                <a:lnTo>
                  <a:pt x="213538" y="5"/>
                </a:lnTo>
                <a:cubicBezTo>
                  <a:pt x="215380" y="5"/>
                  <a:pt x="216873" y="175386"/>
                  <a:pt x="216873" y="391733"/>
                </a:cubicBezTo>
                <a:close/>
              </a:path>
            </a:pathLst>
          </a:custGeom>
          <a:solidFill>
            <a:schemeClr val="accent5">
              <a:tint val="40000"/>
              <a:hueOff val="-13501273"/>
              <a:satOff val="36292"/>
              <a:lumOff val="1331"/>
              <a:alpha val="70000"/>
            </a:schemeClr>
          </a:solidFill>
        </p:spPr>
        <p:style>
          <a:lnRef idx="2">
            <a:schemeClr val="accent5">
              <a:tint val="40000"/>
              <a:alpha val="90000"/>
              <a:hueOff val="-13501273"/>
              <a:satOff val="36292"/>
              <a:lumOff val="1331"/>
              <a:alphaOff val="0"/>
            </a:schemeClr>
          </a:lnRef>
          <a:fillRef idx="1">
            <a:schemeClr val="accent5">
              <a:tint val="40000"/>
              <a:alpha val="90000"/>
              <a:hueOff val="-13501273"/>
              <a:satOff val="36292"/>
              <a:lumOff val="1331"/>
              <a:alphaOff val="0"/>
            </a:schemeClr>
          </a:fillRef>
          <a:effectRef idx="0">
            <a:schemeClr val="accent5">
              <a:tint val="40000"/>
              <a:alpha val="90000"/>
              <a:hueOff val="-13501273"/>
              <a:satOff val="36292"/>
              <a:lumOff val="1331"/>
              <a:alphaOff val="0"/>
            </a:schemeClr>
          </a:effectRef>
          <a:fontRef idx="minor">
            <a:schemeClr val="dk1">
              <a:hueOff val="0"/>
              <a:satOff val="0"/>
              <a:lumOff val="0"/>
              <a:alphaOff val="0"/>
            </a:schemeClr>
          </a:fontRef>
        </p:style>
        <p:txBody>
          <a:bodyPr spcFirstLastPara="0" vert="horz" wrap="square" lIns="19051" tIns="20112" rIns="29636" bIns="20112" numCol="1" spcCol="1270" anchor="ctr" anchorCtr="0">
            <a:noAutofit/>
          </a:bodyPr>
          <a:lstStyle/>
          <a:p>
            <a:pPr marL="57150" lvl="1" indent="-57150" defTabSz="222250">
              <a:lnSpc>
                <a:spcPct val="90000"/>
              </a:lnSpc>
              <a:spcAft>
                <a:spcPct val="15000"/>
              </a:spcAft>
              <a:buChar char="••"/>
            </a:pPr>
            <a:r>
              <a:rPr lang="ar-SA" altLang="ar-SA" sz="2400" b="1" dirty="0">
                <a:cs typeface="Arabic Transparent" pitchFamily="2" charset="-78"/>
              </a:rPr>
              <a:t>التفكير في الفوز فقط</a:t>
            </a:r>
            <a:endParaRPr lang="ar-SA" sz="2400" kern="1200" dirty="0"/>
          </a:p>
        </p:txBody>
      </p:sp>
      <p:sp>
        <p:nvSpPr>
          <p:cNvPr id="18" name="شكل حر 17"/>
          <p:cNvSpPr/>
          <p:nvPr/>
        </p:nvSpPr>
        <p:spPr>
          <a:xfrm flipH="1">
            <a:off x="6588226" y="3813557"/>
            <a:ext cx="1440159" cy="471184"/>
          </a:xfrm>
          <a:custGeom>
            <a:avLst/>
            <a:gdLst>
              <a:gd name="connsiteX0" fmla="*/ 0 w 1322066"/>
              <a:gd name="connsiteY0" fmla="*/ 45183 h 271092"/>
              <a:gd name="connsiteX1" fmla="*/ 45183 w 1322066"/>
              <a:gd name="connsiteY1" fmla="*/ 0 h 271092"/>
              <a:gd name="connsiteX2" fmla="*/ 1276883 w 1322066"/>
              <a:gd name="connsiteY2" fmla="*/ 0 h 271092"/>
              <a:gd name="connsiteX3" fmla="*/ 1322066 w 1322066"/>
              <a:gd name="connsiteY3" fmla="*/ 45183 h 271092"/>
              <a:gd name="connsiteX4" fmla="*/ 1322066 w 1322066"/>
              <a:gd name="connsiteY4" fmla="*/ 225909 h 271092"/>
              <a:gd name="connsiteX5" fmla="*/ 1276883 w 1322066"/>
              <a:gd name="connsiteY5" fmla="*/ 271092 h 271092"/>
              <a:gd name="connsiteX6" fmla="*/ 45183 w 1322066"/>
              <a:gd name="connsiteY6" fmla="*/ 271092 h 271092"/>
              <a:gd name="connsiteX7" fmla="*/ 0 w 1322066"/>
              <a:gd name="connsiteY7" fmla="*/ 225909 h 271092"/>
              <a:gd name="connsiteX8" fmla="*/ 0 w 1322066"/>
              <a:gd name="connsiteY8" fmla="*/ 45183 h 27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066" h="271092">
                <a:moveTo>
                  <a:pt x="0" y="45183"/>
                </a:moveTo>
                <a:cubicBezTo>
                  <a:pt x="0" y="20229"/>
                  <a:pt x="20229" y="0"/>
                  <a:pt x="45183" y="0"/>
                </a:cubicBezTo>
                <a:lnTo>
                  <a:pt x="1276883" y="0"/>
                </a:lnTo>
                <a:cubicBezTo>
                  <a:pt x="1301837" y="0"/>
                  <a:pt x="1322066" y="20229"/>
                  <a:pt x="1322066" y="45183"/>
                </a:cubicBezTo>
                <a:lnTo>
                  <a:pt x="1322066" y="225909"/>
                </a:lnTo>
                <a:cubicBezTo>
                  <a:pt x="1322066" y="250863"/>
                  <a:pt x="1301837" y="271092"/>
                  <a:pt x="1276883" y="271092"/>
                </a:cubicBezTo>
                <a:lnTo>
                  <a:pt x="45183" y="271092"/>
                </a:lnTo>
                <a:cubicBezTo>
                  <a:pt x="20229" y="271092"/>
                  <a:pt x="0" y="250863"/>
                  <a:pt x="0" y="225909"/>
                </a:cubicBezTo>
                <a:lnTo>
                  <a:pt x="0" y="45183"/>
                </a:lnTo>
                <a:close/>
              </a:path>
            </a:pathLst>
          </a:custGeom>
        </p:spPr>
        <p:style>
          <a:lnRef idx="2">
            <a:schemeClr val="lt1">
              <a:hueOff val="0"/>
              <a:satOff val="0"/>
              <a:lumOff val="0"/>
              <a:alphaOff val="0"/>
            </a:schemeClr>
          </a:lnRef>
          <a:fillRef idx="1">
            <a:schemeClr val="accent5">
              <a:hueOff val="-12896999"/>
              <a:satOff val="31756"/>
              <a:lumOff val="-700"/>
              <a:alphaOff val="0"/>
            </a:schemeClr>
          </a:fillRef>
          <a:effectRef idx="0">
            <a:schemeClr val="accent5">
              <a:hueOff val="-12896999"/>
              <a:satOff val="31756"/>
              <a:lumOff val="-700"/>
              <a:alphaOff val="0"/>
            </a:schemeClr>
          </a:effectRef>
          <a:fontRef idx="minor">
            <a:schemeClr val="lt1"/>
          </a:fontRef>
        </p:style>
        <p:txBody>
          <a:bodyPr spcFirstLastPara="0" vert="horz" wrap="square" lIns="62764" tIns="37999" rIns="62764" bIns="37999" numCol="1" spcCol="1270" anchor="ctr" anchorCtr="0">
            <a:noAutofit/>
          </a:bodyPr>
          <a:lstStyle/>
          <a:p>
            <a:pPr lvl="0" algn="ctr" defTabSz="577850" rtl="1">
              <a:lnSpc>
                <a:spcPct val="90000"/>
              </a:lnSpc>
              <a:spcBef>
                <a:spcPct val="0"/>
              </a:spcBef>
              <a:spcAft>
                <a:spcPct val="35000"/>
              </a:spcAft>
            </a:pPr>
            <a:endParaRPr lang="ar-SA" sz="1300" kern="1200" dirty="0"/>
          </a:p>
        </p:txBody>
      </p:sp>
      <p:sp>
        <p:nvSpPr>
          <p:cNvPr id="19" name="شكل حر 18"/>
          <p:cNvSpPr/>
          <p:nvPr/>
        </p:nvSpPr>
        <p:spPr>
          <a:xfrm flipH="1">
            <a:off x="1979712" y="4355419"/>
            <a:ext cx="4608514" cy="376946"/>
          </a:xfrm>
          <a:custGeom>
            <a:avLst/>
            <a:gdLst>
              <a:gd name="connsiteX0" fmla="*/ 36146 w 216873"/>
              <a:gd name="connsiteY0" fmla="*/ 0 h 2350341"/>
              <a:gd name="connsiteX1" fmla="*/ 180727 w 216873"/>
              <a:gd name="connsiteY1" fmla="*/ 0 h 2350341"/>
              <a:gd name="connsiteX2" fmla="*/ 216873 w 216873"/>
              <a:gd name="connsiteY2" fmla="*/ 36146 h 2350341"/>
              <a:gd name="connsiteX3" fmla="*/ 216873 w 216873"/>
              <a:gd name="connsiteY3" fmla="*/ 2350341 h 2350341"/>
              <a:gd name="connsiteX4" fmla="*/ 216873 w 216873"/>
              <a:gd name="connsiteY4" fmla="*/ 2350341 h 2350341"/>
              <a:gd name="connsiteX5" fmla="*/ 0 w 216873"/>
              <a:gd name="connsiteY5" fmla="*/ 2350341 h 2350341"/>
              <a:gd name="connsiteX6" fmla="*/ 0 w 216873"/>
              <a:gd name="connsiteY6" fmla="*/ 2350341 h 2350341"/>
              <a:gd name="connsiteX7" fmla="*/ 0 w 216873"/>
              <a:gd name="connsiteY7" fmla="*/ 36146 h 2350341"/>
              <a:gd name="connsiteX8" fmla="*/ 36146 w 216873"/>
              <a:gd name="connsiteY8" fmla="*/ 0 h 235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3" h="2350341">
                <a:moveTo>
                  <a:pt x="216873" y="391733"/>
                </a:moveTo>
                <a:lnTo>
                  <a:pt x="216873" y="1958608"/>
                </a:lnTo>
                <a:cubicBezTo>
                  <a:pt x="216873" y="2174955"/>
                  <a:pt x="215380" y="2350336"/>
                  <a:pt x="213538" y="2350336"/>
                </a:cubicBezTo>
                <a:lnTo>
                  <a:pt x="0" y="2350336"/>
                </a:lnTo>
                <a:lnTo>
                  <a:pt x="0" y="2350336"/>
                </a:lnTo>
                <a:lnTo>
                  <a:pt x="0" y="5"/>
                </a:lnTo>
                <a:lnTo>
                  <a:pt x="0" y="5"/>
                </a:lnTo>
                <a:lnTo>
                  <a:pt x="213538" y="5"/>
                </a:lnTo>
                <a:cubicBezTo>
                  <a:pt x="215380" y="5"/>
                  <a:pt x="216873" y="175386"/>
                  <a:pt x="216873" y="391733"/>
                </a:cubicBezTo>
                <a:close/>
              </a:path>
            </a:pathLst>
          </a:custGeom>
          <a:solidFill>
            <a:schemeClr val="accent5">
              <a:tint val="40000"/>
              <a:hueOff val="-16201527"/>
              <a:satOff val="43551"/>
              <a:lumOff val="1597"/>
              <a:alpha val="70000"/>
            </a:schemeClr>
          </a:solidFill>
        </p:spPr>
        <p:style>
          <a:lnRef idx="2">
            <a:schemeClr val="accent5">
              <a:tint val="40000"/>
              <a:alpha val="90000"/>
              <a:hueOff val="-16201527"/>
              <a:satOff val="43551"/>
              <a:lumOff val="1597"/>
              <a:alphaOff val="0"/>
            </a:schemeClr>
          </a:lnRef>
          <a:fillRef idx="1">
            <a:schemeClr val="accent5">
              <a:tint val="40000"/>
              <a:alpha val="90000"/>
              <a:hueOff val="-16201527"/>
              <a:satOff val="43551"/>
              <a:lumOff val="1597"/>
              <a:alphaOff val="0"/>
            </a:schemeClr>
          </a:fillRef>
          <a:effectRef idx="0">
            <a:schemeClr val="accent5">
              <a:tint val="40000"/>
              <a:alpha val="90000"/>
              <a:hueOff val="-16201527"/>
              <a:satOff val="43551"/>
              <a:lumOff val="1597"/>
              <a:alphaOff val="0"/>
            </a:schemeClr>
          </a:effectRef>
          <a:fontRef idx="minor">
            <a:schemeClr val="dk1">
              <a:hueOff val="0"/>
              <a:satOff val="0"/>
              <a:lumOff val="0"/>
              <a:alphaOff val="0"/>
            </a:schemeClr>
          </a:fontRef>
        </p:style>
        <p:txBody>
          <a:bodyPr spcFirstLastPara="0" vert="horz" wrap="square" lIns="19051" tIns="20112" rIns="29636" bIns="20112" numCol="1" spcCol="1270" anchor="ctr" anchorCtr="0">
            <a:noAutofit/>
          </a:bodyPr>
          <a:lstStyle/>
          <a:p>
            <a:pPr marL="57150" lvl="1" indent="-57150" defTabSz="222250">
              <a:lnSpc>
                <a:spcPct val="90000"/>
              </a:lnSpc>
              <a:spcAft>
                <a:spcPct val="15000"/>
              </a:spcAft>
              <a:buChar char="••"/>
            </a:pPr>
            <a:r>
              <a:rPr lang="ar-SA" altLang="ar-SA" sz="2400" b="1" dirty="0">
                <a:cs typeface="Arabic Transparent" pitchFamily="2" charset="-78"/>
              </a:rPr>
              <a:t>عدم جدية </a:t>
            </a:r>
            <a:r>
              <a:rPr lang="ar-SA" altLang="ar-SA" sz="2400" b="1" dirty="0" smtClean="0">
                <a:cs typeface="Arabic Transparent" pitchFamily="2" charset="-78"/>
              </a:rPr>
              <a:t>البعض</a:t>
            </a:r>
            <a:endParaRPr lang="ar-SA" sz="2400" kern="1200" dirty="0"/>
          </a:p>
        </p:txBody>
      </p:sp>
      <p:sp>
        <p:nvSpPr>
          <p:cNvPr id="20" name="شكل حر 19"/>
          <p:cNvSpPr/>
          <p:nvPr/>
        </p:nvSpPr>
        <p:spPr>
          <a:xfrm flipH="1">
            <a:off x="6588226" y="4308301"/>
            <a:ext cx="1440159" cy="471184"/>
          </a:xfrm>
          <a:custGeom>
            <a:avLst/>
            <a:gdLst>
              <a:gd name="connsiteX0" fmla="*/ 0 w 1322066"/>
              <a:gd name="connsiteY0" fmla="*/ 45183 h 271092"/>
              <a:gd name="connsiteX1" fmla="*/ 45183 w 1322066"/>
              <a:gd name="connsiteY1" fmla="*/ 0 h 271092"/>
              <a:gd name="connsiteX2" fmla="*/ 1276883 w 1322066"/>
              <a:gd name="connsiteY2" fmla="*/ 0 h 271092"/>
              <a:gd name="connsiteX3" fmla="*/ 1322066 w 1322066"/>
              <a:gd name="connsiteY3" fmla="*/ 45183 h 271092"/>
              <a:gd name="connsiteX4" fmla="*/ 1322066 w 1322066"/>
              <a:gd name="connsiteY4" fmla="*/ 225909 h 271092"/>
              <a:gd name="connsiteX5" fmla="*/ 1276883 w 1322066"/>
              <a:gd name="connsiteY5" fmla="*/ 271092 h 271092"/>
              <a:gd name="connsiteX6" fmla="*/ 45183 w 1322066"/>
              <a:gd name="connsiteY6" fmla="*/ 271092 h 271092"/>
              <a:gd name="connsiteX7" fmla="*/ 0 w 1322066"/>
              <a:gd name="connsiteY7" fmla="*/ 225909 h 271092"/>
              <a:gd name="connsiteX8" fmla="*/ 0 w 1322066"/>
              <a:gd name="connsiteY8" fmla="*/ 45183 h 27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066" h="271092">
                <a:moveTo>
                  <a:pt x="0" y="45183"/>
                </a:moveTo>
                <a:cubicBezTo>
                  <a:pt x="0" y="20229"/>
                  <a:pt x="20229" y="0"/>
                  <a:pt x="45183" y="0"/>
                </a:cubicBezTo>
                <a:lnTo>
                  <a:pt x="1276883" y="0"/>
                </a:lnTo>
                <a:cubicBezTo>
                  <a:pt x="1301837" y="0"/>
                  <a:pt x="1322066" y="20229"/>
                  <a:pt x="1322066" y="45183"/>
                </a:cubicBezTo>
                <a:lnTo>
                  <a:pt x="1322066" y="225909"/>
                </a:lnTo>
                <a:cubicBezTo>
                  <a:pt x="1322066" y="250863"/>
                  <a:pt x="1301837" y="271092"/>
                  <a:pt x="1276883" y="271092"/>
                </a:cubicBezTo>
                <a:lnTo>
                  <a:pt x="45183" y="271092"/>
                </a:lnTo>
                <a:cubicBezTo>
                  <a:pt x="20229" y="271092"/>
                  <a:pt x="0" y="250863"/>
                  <a:pt x="0" y="225909"/>
                </a:cubicBezTo>
                <a:lnTo>
                  <a:pt x="0" y="45183"/>
                </a:lnTo>
                <a:close/>
              </a:path>
            </a:pathLst>
          </a:custGeom>
        </p:spPr>
        <p:style>
          <a:lnRef idx="2">
            <a:schemeClr val="lt1">
              <a:hueOff val="0"/>
              <a:satOff val="0"/>
              <a:lumOff val="0"/>
              <a:alphaOff val="0"/>
            </a:schemeClr>
          </a:lnRef>
          <a:fillRef idx="1">
            <a:schemeClr val="accent5">
              <a:hueOff val="-15476398"/>
              <a:satOff val="38108"/>
              <a:lumOff val="-840"/>
              <a:alphaOff val="0"/>
            </a:schemeClr>
          </a:fillRef>
          <a:effectRef idx="0">
            <a:schemeClr val="accent5">
              <a:hueOff val="-15476398"/>
              <a:satOff val="38108"/>
              <a:lumOff val="-840"/>
              <a:alphaOff val="0"/>
            </a:schemeClr>
          </a:effectRef>
          <a:fontRef idx="minor">
            <a:schemeClr val="lt1"/>
          </a:fontRef>
        </p:style>
        <p:txBody>
          <a:bodyPr spcFirstLastPara="0" vert="horz" wrap="square" lIns="62764" tIns="37999" rIns="62764" bIns="37999" numCol="1" spcCol="1270" anchor="ctr" anchorCtr="0">
            <a:noAutofit/>
          </a:bodyPr>
          <a:lstStyle/>
          <a:p>
            <a:pPr lvl="0" algn="ctr" defTabSz="577850" rtl="1">
              <a:lnSpc>
                <a:spcPct val="90000"/>
              </a:lnSpc>
              <a:spcBef>
                <a:spcPct val="0"/>
              </a:spcBef>
              <a:spcAft>
                <a:spcPct val="35000"/>
              </a:spcAft>
            </a:pPr>
            <a:endParaRPr lang="ar-SA" sz="1300" kern="1200" dirty="0"/>
          </a:p>
        </p:txBody>
      </p:sp>
      <p:sp>
        <p:nvSpPr>
          <p:cNvPr id="21" name="شكل حر 20"/>
          <p:cNvSpPr/>
          <p:nvPr/>
        </p:nvSpPr>
        <p:spPr>
          <a:xfrm flipH="1">
            <a:off x="1979712" y="4850162"/>
            <a:ext cx="4608514" cy="376946"/>
          </a:xfrm>
          <a:custGeom>
            <a:avLst/>
            <a:gdLst>
              <a:gd name="connsiteX0" fmla="*/ 36146 w 216873"/>
              <a:gd name="connsiteY0" fmla="*/ 0 h 2350341"/>
              <a:gd name="connsiteX1" fmla="*/ 180727 w 216873"/>
              <a:gd name="connsiteY1" fmla="*/ 0 h 2350341"/>
              <a:gd name="connsiteX2" fmla="*/ 216873 w 216873"/>
              <a:gd name="connsiteY2" fmla="*/ 36146 h 2350341"/>
              <a:gd name="connsiteX3" fmla="*/ 216873 w 216873"/>
              <a:gd name="connsiteY3" fmla="*/ 2350341 h 2350341"/>
              <a:gd name="connsiteX4" fmla="*/ 216873 w 216873"/>
              <a:gd name="connsiteY4" fmla="*/ 2350341 h 2350341"/>
              <a:gd name="connsiteX5" fmla="*/ 0 w 216873"/>
              <a:gd name="connsiteY5" fmla="*/ 2350341 h 2350341"/>
              <a:gd name="connsiteX6" fmla="*/ 0 w 216873"/>
              <a:gd name="connsiteY6" fmla="*/ 2350341 h 2350341"/>
              <a:gd name="connsiteX7" fmla="*/ 0 w 216873"/>
              <a:gd name="connsiteY7" fmla="*/ 36146 h 2350341"/>
              <a:gd name="connsiteX8" fmla="*/ 36146 w 216873"/>
              <a:gd name="connsiteY8" fmla="*/ 0 h 235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73" h="2350341">
                <a:moveTo>
                  <a:pt x="216873" y="391733"/>
                </a:moveTo>
                <a:lnTo>
                  <a:pt x="216873" y="1958608"/>
                </a:lnTo>
                <a:cubicBezTo>
                  <a:pt x="216873" y="2174955"/>
                  <a:pt x="215380" y="2350336"/>
                  <a:pt x="213538" y="2350336"/>
                </a:cubicBezTo>
                <a:lnTo>
                  <a:pt x="0" y="2350336"/>
                </a:lnTo>
                <a:lnTo>
                  <a:pt x="0" y="2350336"/>
                </a:lnTo>
                <a:lnTo>
                  <a:pt x="0" y="5"/>
                </a:lnTo>
                <a:lnTo>
                  <a:pt x="0" y="5"/>
                </a:lnTo>
                <a:lnTo>
                  <a:pt x="213538" y="5"/>
                </a:lnTo>
                <a:cubicBezTo>
                  <a:pt x="215380" y="5"/>
                  <a:pt x="216873" y="175386"/>
                  <a:pt x="216873" y="391733"/>
                </a:cubicBezTo>
                <a:close/>
              </a:path>
            </a:pathLst>
          </a:custGeom>
          <a:solidFill>
            <a:schemeClr val="accent5">
              <a:tint val="40000"/>
              <a:hueOff val="-18901782"/>
              <a:satOff val="50809"/>
              <a:lumOff val="1863"/>
              <a:alpha val="70000"/>
            </a:schemeClr>
          </a:solidFill>
        </p:spPr>
        <p:style>
          <a:lnRef idx="2">
            <a:schemeClr val="accent5">
              <a:tint val="40000"/>
              <a:alpha val="90000"/>
              <a:hueOff val="-18901782"/>
              <a:satOff val="50809"/>
              <a:lumOff val="1863"/>
              <a:alphaOff val="0"/>
            </a:schemeClr>
          </a:lnRef>
          <a:fillRef idx="1">
            <a:schemeClr val="accent5">
              <a:tint val="40000"/>
              <a:alpha val="90000"/>
              <a:hueOff val="-18901782"/>
              <a:satOff val="50809"/>
              <a:lumOff val="1863"/>
              <a:alphaOff val="0"/>
            </a:schemeClr>
          </a:fillRef>
          <a:effectRef idx="0">
            <a:schemeClr val="accent5">
              <a:tint val="40000"/>
              <a:alpha val="90000"/>
              <a:hueOff val="-18901782"/>
              <a:satOff val="50809"/>
              <a:lumOff val="1863"/>
              <a:alphaOff val="0"/>
            </a:schemeClr>
          </a:effectRef>
          <a:fontRef idx="minor">
            <a:schemeClr val="dk1">
              <a:hueOff val="0"/>
              <a:satOff val="0"/>
              <a:lumOff val="0"/>
              <a:alphaOff val="0"/>
            </a:schemeClr>
          </a:fontRef>
        </p:style>
        <p:txBody>
          <a:bodyPr spcFirstLastPara="0" vert="horz" wrap="square" lIns="19051" tIns="20112" rIns="29636" bIns="20112" numCol="1" spcCol="1270" anchor="ctr" anchorCtr="0">
            <a:noAutofit/>
          </a:bodyPr>
          <a:lstStyle/>
          <a:p>
            <a:pPr marL="57150" lvl="1" indent="-57150" defTabSz="222250">
              <a:lnSpc>
                <a:spcPct val="90000"/>
              </a:lnSpc>
              <a:spcAft>
                <a:spcPct val="15000"/>
              </a:spcAft>
              <a:buChar char="••"/>
            </a:pPr>
            <a:r>
              <a:rPr lang="ar-SA" altLang="ar-SA" sz="2400" b="1" dirty="0">
                <a:cs typeface="Arabic Transparent" pitchFamily="2" charset="-78"/>
              </a:rPr>
              <a:t>اختفاء التقييم  يفقدنا الفوائد الحقيقية للعبة</a:t>
            </a:r>
            <a:endParaRPr lang="ar-SA" sz="2400" kern="1200" dirty="0"/>
          </a:p>
        </p:txBody>
      </p:sp>
      <p:sp>
        <p:nvSpPr>
          <p:cNvPr id="22" name="شكل حر 21"/>
          <p:cNvSpPr/>
          <p:nvPr/>
        </p:nvSpPr>
        <p:spPr>
          <a:xfrm flipH="1">
            <a:off x="6588226" y="4803042"/>
            <a:ext cx="1440159" cy="471184"/>
          </a:xfrm>
          <a:custGeom>
            <a:avLst/>
            <a:gdLst>
              <a:gd name="connsiteX0" fmla="*/ 0 w 1322066"/>
              <a:gd name="connsiteY0" fmla="*/ 45183 h 271092"/>
              <a:gd name="connsiteX1" fmla="*/ 45183 w 1322066"/>
              <a:gd name="connsiteY1" fmla="*/ 0 h 271092"/>
              <a:gd name="connsiteX2" fmla="*/ 1276883 w 1322066"/>
              <a:gd name="connsiteY2" fmla="*/ 0 h 271092"/>
              <a:gd name="connsiteX3" fmla="*/ 1322066 w 1322066"/>
              <a:gd name="connsiteY3" fmla="*/ 45183 h 271092"/>
              <a:gd name="connsiteX4" fmla="*/ 1322066 w 1322066"/>
              <a:gd name="connsiteY4" fmla="*/ 225909 h 271092"/>
              <a:gd name="connsiteX5" fmla="*/ 1276883 w 1322066"/>
              <a:gd name="connsiteY5" fmla="*/ 271092 h 271092"/>
              <a:gd name="connsiteX6" fmla="*/ 45183 w 1322066"/>
              <a:gd name="connsiteY6" fmla="*/ 271092 h 271092"/>
              <a:gd name="connsiteX7" fmla="*/ 0 w 1322066"/>
              <a:gd name="connsiteY7" fmla="*/ 225909 h 271092"/>
              <a:gd name="connsiteX8" fmla="*/ 0 w 1322066"/>
              <a:gd name="connsiteY8" fmla="*/ 45183 h 27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066" h="271092">
                <a:moveTo>
                  <a:pt x="0" y="45183"/>
                </a:moveTo>
                <a:cubicBezTo>
                  <a:pt x="0" y="20229"/>
                  <a:pt x="20229" y="0"/>
                  <a:pt x="45183" y="0"/>
                </a:cubicBezTo>
                <a:lnTo>
                  <a:pt x="1276883" y="0"/>
                </a:lnTo>
                <a:cubicBezTo>
                  <a:pt x="1301837" y="0"/>
                  <a:pt x="1322066" y="20229"/>
                  <a:pt x="1322066" y="45183"/>
                </a:cubicBezTo>
                <a:lnTo>
                  <a:pt x="1322066" y="225909"/>
                </a:lnTo>
                <a:cubicBezTo>
                  <a:pt x="1322066" y="250863"/>
                  <a:pt x="1301837" y="271092"/>
                  <a:pt x="1276883" y="271092"/>
                </a:cubicBezTo>
                <a:lnTo>
                  <a:pt x="45183" y="271092"/>
                </a:lnTo>
                <a:cubicBezTo>
                  <a:pt x="20229" y="271092"/>
                  <a:pt x="0" y="250863"/>
                  <a:pt x="0" y="225909"/>
                </a:cubicBezTo>
                <a:lnTo>
                  <a:pt x="0" y="45183"/>
                </a:lnTo>
                <a:close/>
              </a:path>
            </a:pathLst>
          </a:custGeom>
        </p:spPr>
        <p:style>
          <a:lnRef idx="2">
            <a:schemeClr val="lt1">
              <a:hueOff val="0"/>
              <a:satOff val="0"/>
              <a:lumOff val="0"/>
              <a:alphaOff val="0"/>
            </a:schemeClr>
          </a:lnRef>
          <a:fillRef idx="1">
            <a:schemeClr val="accent5">
              <a:hueOff val="-18055798"/>
              <a:satOff val="44459"/>
              <a:lumOff val="-980"/>
              <a:alphaOff val="0"/>
            </a:schemeClr>
          </a:fillRef>
          <a:effectRef idx="0">
            <a:schemeClr val="accent5">
              <a:hueOff val="-18055798"/>
              <a:satOff val="44459"/>
              <a:lumOff val="-980"/>
              <a:alphaOff val="0"/>
            </a:schemeClr>
          </a:effectRef>
          <a:fontRef idx="minor">
            <a:schemeClr val="lt1"/>
          </a:fontRef>
        </p:style>
        <p:txBody>
          <a:bodyPr spcFirstLastPara="0" vert="horz" wrap="square" lIns="62764" tIns="37999" rIns="62764" bIns="37999" numCol="1" spcCol="1270" anchor="ctr" anchorCtr="0">
            <a:noAutofit/>
          </a:bodyPr>
          <a:lstStyle/>
          <a:p>
            <a:pPr lvl="0" algn="ctr" defTabSz="577850" rtl="1">
              <a:lnSpc>
                <a:spcPct val="90000"/>
              </a:lnSpc>
              <a:spcBef>
                <a:spcPct val="0"/>
              </a:spcBef>
              <a:spcAft>
                <a:spcPct val="35000"/>
              </a:spcAft>
            </a:pPr>
            <a:endParaRPr lang="ar-SA" sz="1300" kern="1200" dirty="0"/>
          </a:p>
        </p:txBody>
      </p:sp>
      <p:sp>
        <p:nvSpPr>
          <p:cNvPr id="25" name="مستطيل 24"/>
          <p:cNvSpPr/>
          <p:nvPr/>
        </p:nvSpPr>
        <p:spPr>
          <a:xfrm rot="16200000">
            <a:off x="5375447" y="2969402"/>
            <a:ext cx="4120647" cy="830997"/>
          </a:xfrm>
          <a:prstGeom prst="rect">
            <a:avLst/>
          </a:prstGeom>
        </p:spPr>
        <p:txBody>
          <a:bodyPr wrap="square">
            <a:spAutoFit/>
          </a:bodyPr>
          <a:lstStyle/>
          <a:p>
            <a:r>
              <a:rPr lang="ar-SA"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abic Transparent" panose="02010000000000000000" pitchFamily="2" charset="-78"/>
              </a:rPr>
              <a:t>القصور في الألعاب</a:t>
            </a:r>
            <a:endParaRPr lang="ar-SA"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مستطيل 22"/>
          <p:cNvSpPr/>
          <p:nvPr/>
        </p:nvSpPr>
        <p:spPr>
          <a:xfrm>
            <a:off x="179512" y="260648"/>
            <a:ext cx="7920880" cy="720080"/>
          </a:xfrm>
          <a:prstGeom prst="rect">
            <a:avLst/>
          </a:prstGeom>
          <a:gradFill flip="none" rotWithShape="1">
            <a:gsLst>
              <a:gs pos="100000">
                <a:srgbClr val="00B0F0"/>
              </a:gs>
              <a:gs pos="59000">
                <a:srgbClr val="00B0F0"/>
              </a:gs>
              <a:gs pos="17000">
                <a:schemeClr val="accent2">
                  <a:lumMod val="60000"/>
                  <a:lumOff val="40000"/>
                  <a:alpha val="0"/>
                </a:schemeClr>
              </a:gs>
            </a:gsLst>
            <a:lin ang="0" scaled="1"/>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solidFill>
                <a:schemeClr val="accent2"/>
              </a:solidFill>
            </a:endParaRPr>
          </a:p>
        </p:txBody>
      </p:sp>
      <p:sp>
        <p:nvSpPr>
          <p:cNvPr id="24" name="عنوان 1"/>
          <p:cNvSpPr txBox="1">
            <a:spLocks/>
          </p:cNvSpPr>
          <p:nvPr/>
        </p:nvSpPr>
        <p:spPr>
          <a:xfrm>
            <a:off x="457200" y="233968"/>
            <a:ext cx="7239000" cy="746760"/>
          </a:xfrm>
          <a:prstGeom prst="rect">
            <a:avLst/>
          </a:prstGeom>
        </p:spPr>
        <p:txBody>
          <a:bodyPr vert="horz" wrap="square" lIns="45720" tIns="0" rIns="45720" bIns="0" numCol="1" anchor="b" anchorCtr="0" compatLnSpc="1">
            <a:prstTxWarp prst="textNoShape">
              <a:avLst/>
            </a:prstTxWarp>
            <a:normAutofit/>
          </a:bodyPr>
          <a:lstStyle>
            <a:lvl1pPr algn="l" rtl="1"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fontAlgn="base">
              <a:spcBef>
                <a:spcPct val="0"/>
              </a:spcBef>
              <a:spcAft>
                <a:spcPct val="0"/>
              </a:spcAft>
              <a:defRPr sz="3800" b="1">
                <a:solidFill>
                  <a:schemeClr val="tx1"/>
                </a:solidFill>
                <a:latin typeface="Trebuchet MS" pitchFamily="34" charset="0"/>
                <a:cs typeface="Tahoma" pitchFamily="34" charset="0"/>
              </a:defRPr>
            </a:lvl2pPr>
            <a:lvl3pPr algn="l" rtl="1" fontAlgn="base">
              <a:spcBef>
                <a:spcPct val="0"/>
              </a:spcBef>
              <a:spcAft>
                <a:spcPct val="0"/>
              </a:spcAft>
              <a:defRPr sz="3800" b="1">
                <a:solidFill>
                  <a:schemeClr val="tx1"/>
                </a:solidFill>
                <a:latin typeface="Trebuchet MS" pitchFamily="34" charset="0"/>
                <a:cs typeface="Tahoma" pitchFamily="34" charset="0"/>
              </a:defRPr>
            </a:lvl3pPr>
            <a:lvl4pPr algn="l" rtl="1" fontAlgn="base">
              <a:spcBef>
                <a:spcPct val="0"/>
              </a:spcBef>
              <a:spcAft>
                <a:spcPct val="0"/>
              </a:spcAft>
              <a:defRPr sz="3800" b="1">
                <a:solidFill>
                  <a:schemeClr val="tx1"/>
                </a:solidFill>
                <a:latin typeface="Trebuchet MS" pitchFamily="34" charset="0"/>
                <a:cs typeface="Tahoma" pitchFamily="34" charset="0"/>
              </a:defRPr>
            </a:lvl4pPr>
            <a:lvl5pPr algn="l" rtl="1" fontAlgn="base">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a:lstStyle>
          <a:p>
            <a:pPr algn="r" fontAlgn="auto">
              <a:spcAft>
                <a:spcPts val="0"/>
              </a:spcAft>
              <a:defRPr/>
            </a:pPr>
            <a:r>
              <a:rPr lang="ar-SA" sz="4400" dirty="0" smtClean="0">
                <a:cs typeface="Arabic Transparent" panose="02010000000000000000" pitchFamily="2" charset="-78"/>
              </a:rPr>
              <a:t>القصور في الألعاب</a:t>
            </a:r>
            <a:endParaRPr lang="ar-SA" sz="4400" dirty="0">
              <a:cs typeface="Arabic Transparent" panose="02010000000000000000" pitchFamily="2" charset="-78"/>
            </a:endParaRPr>
          </a:p>
        </p:txBody>
      </p:sp>
      <p:pic>
        <p:nvPicPr>
          <p:cNvPr id="4" name="صورة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96813"/>
            <a:ext cx="1047750" cy="1047750"/>
          </a:xfrm>
          <a:prstGeom prst="rect">
            <a:avLst/>
          </a:prstGeom>
        </p:spPr>
      </p:pic>
      <p:pic>
        <p:nvPicPr>
          <p:cNvPr id="26" name="صورة 2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1912" y="249213"/>
            <a:ext cx="1047750" cy="1047750"/>
          </a:xfrm>
          <a:prstGeom prst="rect">
            <a:avLst/>
          </a:prstGeom>
        </p:spPr>
      </p:pic>
      <p:pic>
        <p:nvPicPr>
          <p:cNvPr id="27" name="صورة 2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4312" y="401613"/>
            <a:ext cx="1047750" cy="1047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righ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righ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righ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right)">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right)">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wipe(right)">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right)">
                                      <p:cBhvr>
                                        <p:cTn id="97" dur="500"/>
                                        <p:tgtEl>
                                          <p:spTgt spid="21"/>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up)">
                                      <p:cBhvr>
                                        <p:cTn id="100" dur="2000"/>
                                        <p:tgtEl>
                                          <p:spTgt spid="2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down)">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wipe(down)">
                                      <p:cBhvr>
                                        <p:cTn id="1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p:bldP spid="23"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sz="2500" dirty="0"/>
              <a:t>على الرغم من مزاياها الكثيرة ، فقد تمارس الألعاب بفعالية ومن ثم لا تؤتي الثمار المرجوة  منها، وذلك :</a:t>
            </a:r>
          </a:p>
          <a:p>
            <a:r>
              <a:rPr lang="ar-SA" sz="2500" dirty="0"/>
              <a:t> عندما تفتقر اللعبة المختارة  إلى الصلة والانسجام مع الأهداف التعليمية </a:t>
            </a:r>
            <a:r>
              <a:rPr lang="ar-SA" sz="2500" dirty="0" smtClean="0"/>
              <a:t>أو </a:t>
            </a:r>
            <a:r>
              <a:rPr lang="ar-SA" sz="2500" dirty="0"/>
              <a:t>عندما لا يتفاعل المشاركون مع روح اللعبة وتفصيلها (وهو </a:t>
            </a:r>
            <a:r>
              <a:rPr lang="ar-SA" sz="2500" dirty="0" smtClean="0"/>
              <a:t>أمر </a:t>
            </a:r>
            <a:r>
              <a:rPr lang="ar-SA" sz="2500" dirty="0"/>
              <a:t>نادر الحدوث ) .</a:t>
            </a:r>
          </a:p>
          <a:p>
            <a:r>
              <a:rPr lang="ar-SA" sz="2500" dirty="0"/>
              <a:t>عندما لا يكون </a:t>
            </a:r>
            <a:r>
              <a:rPr lang="ar-SA" sz="2500" dirty="0" smtClean="0"/>
              <a:t>المدرب </a:t>
            </a:r>
            <a:r>
              <a:rPr lang="ar-SA" sz="2500" dirty="0"/>
              <a:t>نفسه متمكناً من اللعبة أو غير مهيئ لتقديمها وإدارتها </a:t>
            </a:r>
            <a:r>
              <a:rPr lang="ar-SA" sz="2500" dirty="0" smtClean="0"/>
              <a:t>.</a:t>
            </a:r>
            <a:endParaRPr lang="ar-SA" sz="2500" dirty="0"/>
          </a:p>
          <a:p>
            <a:r>
              <a:rPr lang="ar-SA" sz="2500" dirty="0"/>
              <a:t>عندما ينقضي الوقت سريعاً قبل إتمام معالجة اللعبة بالكامل  وبالتالي </a:t>
            </a:r>
            <a:r>
              <a:rPr lang="ar-SA" sz="2500" dirty="0" err="1"/>
              <a:t>لايتمكن</a:t>
            </a:r>
            <a:r>
              <a:rPr lang="ar-SA" sz="2500" dirty="0"/>
              <a:t> المدرب والحضور من الاستفادة التامة من اللعبة من خلال مناقشتها وتحليلها </a:t>
            </a:r>
            <a:r>
              <a:rPr lang="ar-SA" sz="2500" dirty="0" smtClean="0"/>
              <a:t>.</a:t>
            </a:r>
            <a:endParaRPr lang="ar-SA" sz="2500" dirty="0"/>
          </a:p>
          <a:p>
            <a:endParaRPr lang="ar-SA" dirty="0"/>
          </a:p>
        </p:txBody>
      </p:sp>
    </p:spTree>
    <p:extLst>
      <p:ext uri="{BB962C8B-B14F-4D97-AF65-F5344CB8AC3E}">
        <p14:creationId xmlns:p14="http://schemas.microsoft.com/office/powerpoint/2010/main" xmlns="" val="77978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a:t>
            </a:r>
            <a:r>
              <a:rPr lang="ar-SA" dirty="0"/>
              <a:t/>
            </a:r>
            <a:br>
              <a:rPr lang="ar-SA" dirty="0"/>
            </a:br>
            <a:r>
              <a:rPr lang="ar-SA" dirty="0"/>
              <a:t/>
            </a:r>
            <a:br>
              <a:rPr lang="ar-SA" dirty="0"/>
            </a:br>
            <a:endParaRPr lang="ar-SA" dirty="0"/>
          </a:p>
        </p:txBody>
      </p:sp>
      <p:sp>
        <p:nvSpPr>
          <p:cNvPr id="3" name="عنصر نائب للمحتوى 2"/>
          <p:cNvSpPr>
            <a:spLocks noGrp="1"/>
          </p:cNvSpPr>
          <p:nvPr>
            <p:ph idx="1"/>
          </p:nvPr>
        </p:nvSpPr>
        <p:spPr/>
        <p:txBody>
          <a:bodyPr/>
          <a:lstStyle/>
          <a:p>
            <a:r>
              <a:rPr lang="ar-SA" dirty="0"/>
              <a:t>أن بعض المشاركين قد يهتمون كثيراً بالفوز في اللعبة على حساب الانتباه إلى الأهداف التدريبية </a:t>
            </a:r>
            <a:r>
              <a:rPr lang="ar-SA" dirty="0" smtClean="0"/>
              <a:t>.</a:t>
            </a:r>
            <a:endParaRPr lang="ar-SA" dirty="0"/>
          </a:p>
          <a:p>
            <a:r>
              <a:rPr lang="ar-SA" dirty="0"/>
              <a:t>قد يتعامل آخرون مع اللعبة من دون جدية مما يفقدهم </a:t>
            </a:r>
            <a:r>
              <a:rPr lang="ar-SA" dirty="0" smtClean="0"/>
              <a:t>الفرص </a:t>
            </a:r>
            <a:r>
              <a:rPr lang="ar-SA" dirty="0"/>
              <a:t>الحقيقية للتعلم واكتساب الخبرة  المطلوبة .</a:t>
            </a:r>
          </a:p>
          <a:p>
            <a:r>
              <a:rPr lang="ar-SA" dirty="0"/>
              <a:t>قد نخسر الفوائد الحقيقية للعبة إذا لم نتمكن من </a:t>
            </a:r>
            <a:r>
              <a:rPr lang="ar-SA" dirty="0" smtClean="0"/>
              <a:t>إجراء </a:t>
            </a:r>
            <a:r>
              <a:rPr lang="ar-SA" dirty="0"/>
              <a:t>تقييم نهائي وتحليل كامل ومقارنتها بالواقع العملي .</a:t>
            </a:r>
          </a:p>
          <a:p>
            <a:endParaRPr lang="ar-SA" dirty="0"/>
          </a:p>
        </p:txBody>
      </p:sp>
    </p:spTree>
    <p:extLst>
      <p:ext uri="{BB962C8B-B14F-4D97-AF65-F5344CB8AC3E}">
        <p14:creationId xmlns:p14="http://schemas.microsoft.com/office/powerpoint/2010/main" xmlns="" val="368907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3" cstate="print">
            <a:duotone>
              <a:schemeClr val="accent5">
                <a:shade val="45000"/>
                <a:satMod val="135000"/>
              </a:schemeClr>
              <a:prstClr val="white"/>
            </a:duotone>
            <a:extLst/>
          </a:blip>
          <a:stretch>
            <a:fillRect/>
          </a:stretch>
        </p:blipFill>
        <p:spPr>
          <a:xfrm flipH="1">
            <a:off x="4427984" y="3683000"/>
            <a:ext cx="3413224" cy="3175000"/>
          </a:xfrm>
          <a:prstGeom prst="rect">
            <a:avLst/>
          </a:prstGeom>
        </p:spPr>
      </p:pic>
      <p:sp>
        <p:nvSpPr>
          <p:cNvPr id="6" name="مستطيل 5"/>
          <p:cNvSpPr/>
          <p:nvPr/>
        </p:nvSpPr>
        <p:spPr>
          <a:xfrm>
            <a:off x="4427984" y="1484784"/>
            <a:ext cx="3600400" cy="2088232"/>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427984" y="1556792"/>
            <a:ext cx="3456384" cy="1152128"/>
          </a:xfrm>
        </p:spPr>
        <p:txBody>
          <a:bodyPr/>
          <a:lstStyle/>
          <a:p>
            <a:r>
              <a:rPr lang="ar-SA" altLang="ar-SA" b="1" dirty="0" smtClean="0">
                <a:ln w="6350" cmpd="sng">
                  <a:solidFill>
                    <a:schemeClr val="tx1"/>
                  </a:solidFill>
                  <a:prstDash val="solid"/>
                </a:ln>
                <a:solidFill>
                  <a:srgbClr val="FFFFFF"/>
                </a:solidFill>
                <a:cs typeface="Arabic Transparent" pitchFamily="2" charset="-78"/>
              </a:rPr>
              <a:t>من منظور البرامج تعتبر الألعاب أدوات ووسائل تعليمية متنوعة وشاملة ويمكن استخدامها بالعديد من الطرق والأساليب. </a:t>
            </a:r>
          </a:p>
          <a:p>
            <a:pPr>
              <a:buFont typeface="Wingdings 2" pitchFamily="18" charset="2"/>
              <a:buNone/>
            </a:pPr>
            <a:r>
              <a:rPr lang="ar-SA" altLang="ar-SA" b="1" dirty="0" smtClean="0">
                <a:ln w="6350" cmpd="sng">
                  <a:solidFill>
                    <a:schemeClr val="tx1"/>
                  </a:solidFill>
                  <a:prstDash val="solid"/>
                </a:ln>
                <a:solidFill>
                  <a:srgbClr val="FFFFFF"/>
                </a:solidFill>
                <a:cs typeface="Arabic Transparent" pitchFamily="2" charset="-78"/>
              </a:rPr>
              <a:t> </a:t>
            </a:r>
            <a:endParaRPr lang="en-US" altLang="ar-SA" b="1" dirty="0" smtClean="0">
              <a:ln w="6350" cmpd="sng">
                <a:solidFill>
                  <a:schemeClr val="tx1"/>
                </a:solidFill>
                <a:prstDash val="solid"/>
              </a:ln>
              <a:solidFill>
                <a:srgbClr val="FFFFFF"/>
              </a:solidFill>
              <a:cs typeface="Arabic Transparent" pitchFamily="2" charset="-78"/>
            </a:endParaRPr>
          </a:p>
        </p:txBody>
      </p:sp>
      <p:sp>
        <p:nvSpPr>
          <p:cNvPr id="8" name="شكل حر 7"/>
          <p:cNvSpPr/>
          <p:nvPr/>
        </p:nvSpPr>
        <p:spPr>
          <a:xfrm>
            <a:off x="2439725" y="1558211"/>
            <a:ext cx="1212715" cy="1393924"/>
          </a:xfrm>
          <a:custGeom>
            <a:avLst/>
            <a:gdLst>
              <a:gd name="connsiteX0" fmla="*/ 0 w 1393924"/>
              <a:gd name="connsiteY0" fmla="*/ 606357 h 1212714"/>
              <a:gd name="connsiteX1" fmla="*/ 303179 w 1393924"/>
              <a:gd name="connsiteY1" fmla="*/ 0 h 1212714"/>
              <a:gd name="connsiteX2" fmla="*/ 1090746 w 1393924"/>
              <a:gd name="connsiteY2" fmla="*/ 0 h 1212714"/>
              <a:gd name="connsiteX3" fmla="*/ 1393924 w 1393924"/>
              <a:gd name="connsiteY3" fmla="*/ 606357 h 1212714"/>
              <a:gd name="connsiteX4" fmla="*/ 1090746 w 1393924"/>
              <a:gd name="connsiteY4" fmla="*/ 1212714 h 1212714"/>
              <a:gd name="connsiteX5" fmla="*/ 303179 w 1393924"/>
              <a:gd name="connsiteY5" fmla="*/ 1212714 h 1212714"/>
              <a:gd name="connsiteX6" fmla="*/ 0 w 1393924"/>
              <a:gd name="connsiteY6" fmla="*/ 606357 h 12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3924" h="1212714">
                <a:moveTo>
                  <a:pt x="696962" y="0"/>
                </a:moveTo>
                <a:lnTo>
                  <a:pt x="1393924" y="263766"/>
                </a:lnTo>
                <a:lnTo>
                  <a:pt x="1393924" y="948949"/>
                </a:lnTo>
                <a:lnTo>
                  <a:pt x="696962" y="1212714"/>
                </a:lnTo>
                <a:lnTo>
                  <a:pt x="0" y="948949"/>
                </a:lnTo>
                <a:lnTo>
                  <a:pt x="0" y="263766"/>
                </a:lnTo>
                <a:lnTo>
                  <a:pt x="696962"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261371" tIns="289610" rIns="261372" bIns="289610" numCol="1" spcCol="1270" anchor="ctr" anchorCtr="0">
            <a:noAutofit/>
          </a:bodyPr>
          <a:lstStyle/>
          <a:p>
            <a:pPr lvl="0" algn="ctr" defTabSz="844550" rtl="1">
              <a:lnSpc>
                <a:spcPct val="90000"/>
              </a:lnSpc>
              <a:spcBef>
                <a:spcPct val="0"/>
              </a:spcBef>
              <a:spcAft>
                <a:spcPct val="35000"/>
              </a:spcAft>
            </a:pPr>
            <a:r>
              <a:rPr lang="ar-SA" altLang="ar-SA" sz="1900" b="1" kern="1200" dirty="0" smtClean="0">
                <a:cs typeface="Arabic Transparent" pitchFamily="2" charset="-78"/>
              </a:rPr>
              <a:t>الافتتاح أو التهيئة </a:t>
            </a:r>
            <a:endParaRPr lang="ar-SA" sz="1900" kern="1200" dirty="0"/>
          </a:p>
        </p:txBody>
      </p:sp>
      <p:sp>
        <p:nvSpPr>
          <p:cNvPr id="9" name="مستطيل 8"/>
          <p:cNvSpPr/>
          <p:nvPr/>
        </p:nvSpPr>
        <p:spPr>
          <a:xfrm>
            <a:off x="3689239" y="1836996"/>
            <a:ext cx="1555619" cy="8363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شكل حر 10"/>
          <p:cNvSpPr/>
          <p:nvPr/>
        </p:nvSpPr>
        <p:spPr>
          <a:xfrm>
            <a:off x="1782351" y="2741374"/>
            <a:ext cx="1212714" cy="1393924"/>
          </a:xfrm>
          <a:custGeom>
            <a:avLst/>
            <a:gdLst>
              <a:gd name="connsiteX0" fmla="*/ 0 w 1393924"/>
              <a:gd name="connsiteY0" fmla="*/ 606357 h 1212714"/>
              <a:gd name="connsiteX1" fmla="*/ 303179 w 1393924"/>
              <a:gd name="connsiteY1" fmla="*/ 0 h 1212714"/>
              <a:gd name="connsiteX2" fmla="*/ 1090746 w 1393924"/>
              <a:gd name="connsiteY2" fmla="*/ 0 h 1212714"/>
              <a:gd name="connsiteX3" fmla="*/ 1393924 w 1393924"/>
              <a:gd name="connsiteY3" fmla="*/ 606357 h 1212714"/>
              <a:gd name="connsiteX4" fmla="*/ 1090746 w 1393924"/>
              <a:gd name="connsiteY4" fmla="*/ 1212714 h 1212714"/>
              <a:gd name="connsiteX5" fmla="*/ 303179 w 1393924"/>
              <a:gd name="connsiteY5" fmla="*/ 1212714 h 1212714"/>
              <a:gd name="connsiteX6" fmla="*/ 0 w 1393924"/>
              <a:gd name="connsiteY6" fmla="*/ 606357 h 12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3924" h="1212714">
                <a:moveTo>
                  <a:pt x="696962" y="0"/>
                </a:moveTo>
                <a:lnTo>
                  <a:pt x="1393924" y="263766"/>
                </a:lnTo>
                <a:lnTo>
                  <a:pt x="1393924" y="948949"/>
                </a:lnTo>
                <a:lnTo>
                  <a:pt x="696962" y="1212714"/>
                </a:lnTo>
                <a:lnTo>
                  <a:pt x="0" y="948949"/>
                </a:lnTo>
                <a:lnTo>
                  <a:pt x="0" y="263766"/>
                </a:lnTo>
                <a:lnTo>
                  <a:pt x="696962"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261371" tIns="289610" rIns="261371" bIns="289610" numCol="1" spcCol="1270" anchor="ctr" anchorCtr="0">
            <a:noAutofit/>
          </a:bodyPr>
          <a:lstStyle/>
          <a:p>
            <a:pPr lvl="0" algn="ctr" defTabSz="844550" rtl="1">
              <a:lnSpc>
                <a:spcPct val="90000"/>
              </a:lnSpc>
              <a:spcBef>
                <a:spcPct val="0"/>
              </a:spcBef>
              <a:spcAft>
                <a:spcPct val="35000"/>
              </a:spcAft>
            </a:pPr>
            <a:r>
              <a:rPr lang="ar-SA" altLang="ar-SA" sz="1900" b="1" kern="1200" dirty="0" smtClean="0">
                <a:cs typeface="Arabic Transparent" pitchFamily="2" charset="-78"/>
              </a:rPr>
              <a:t>أثناء سير البرنامج </a:t>
            </a:r>
            <a:endParaRPr lang="ar-SA" sz="1900" kern="1200" dirty="0"/>
          </a:p>
        </p:txBody>
      </p:sp>
      <p:sp>
        <p:nvSpPr>
          <p:cNvPr id="12" name="مستطيل 11"/>
          <p:cNvSpPr/>
          <p:nvPr/>
        </p:nvSpPr>
        <p:spPr>
          <a:xfrm>
            <a:off x="226732" y="3020158"/>
            <a:ext cx="1505438" cy="8363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شكل حر 13"/>
          <p:cNvSpPr/>
          <p:nvPr/>
        </p:nvSpPr>
        <p:spPr>
          <a:xfrm>
            <a:off x="2439725" y="3924536"/>
            <a:ext cx="1212715" cy="1393924"/>
          </a:xfrm>
          <a:custGeom>
            <a:avLst/>
            <a:gdLst>
              <a:gd name="connsiteX0" fmla="*/ 0 w 1393924"/>
              <a:gd name="connsiteY0" fmla="*/ 606357 h 1212714"/>
              <a:gd name="connsiteX1" fmla="*/ 303179 w 1393924"/>
              <a:gd name="connsiteY1" fmla="*/ 0 h 1212714"/>
              <a:gd name="connsiteX2" fmla="*/ 1090746 w 1393924"/>
              <a:gd name="connsiteY2" fmla="*/ 0 h 1212714"/>
              <a:gd name="connsiteX3" fmla="*/ 1393924 w 1393924"/>
              <a:gd name="connsiteY3" fmla="*/ 606357 h 1212714"/>
              <a:gd name="connsiteX4" fmla="*/ 1090746 w 1393924"/>
              <a:gd name="connsiteY4" fmla="*/ 1212714 h 1212714"/>
              <a:gd name="connsiteX5" fmla="*/ 303179 w 1393924"/>
              <a:gd name="connsiteY5" fmla="*/ 1212714 h 1212714"/>
              <a:gd name="connsiteX6" fmla="*/ 0 w 1393924"/>
              <a:gd name="connsiteY6" fmla="*/ 606357 h 12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3924" h="1212714">
                <a:moveTo>
                  <a:pt x="696962" y="0"/>
                </a:moveTo>
                <a:lnTo>
                  <a:pt x="1393924" y="263766"/>
                </a:lnTo>
                <a:lnTo>
                  <a:pt x="1393924" y="948949"/>
                </a:lnTo>
                <a:lnTo>
                  <a:pt x="696962" y="1212714"/>
                </a:lnTo>
                <a:lnTo>
                  <a:pt x="0" y="948949"/>
                </a:lnTo>
                <a:lnTo>
                  <a:pt x="0" y="263766"/>
                </a:lnTo>
                <a:lnTo>
                  <a:pt x="696962" y="0"/>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261371" tIns="289610" rIns="261372" bIns="289610" numCol="1" spcCol="1270" anchor="ctr" anchorCtr="0">
            <a:noAutofit/>
          </a:bodyPr>
          <a:lstStyle/>
          <a:p>
            <a:pPr lvl="0" algn="ctr" defTabSz="844550" rtl="1">
              <a:lnSpc>
                <a:spcPct val="90000"/>
              </a:lnSpc>
              <a:spcBef>
                <a:spcPct val="0"/>
              </a:spcBef>
              <a:spcAft>
                <a:spcPct val="35000"/>
              </a:spcAft>
            </a:pPr>
            <a:r>
              <a:rPr lang="ar-SA" altLang="ar-SA" sz="1900" b="1" kern="1200" dirty="0" smtClean="0">
                <a:cs typeface="Arabic Transparent" pitchFamily="2" charset="-78"/>
              </a:rPr>
              <a:t>ختام وتلخيص </a:t>
            </a:r>
            <a:endParaRPr lang="ar-SA" sz="1900" kern="1200" dirty="0"/>
          </a:p>
        </p:txBody>
      </p:sp>
      <p:sp>
        <p:nvSpPr>
          <p:cNvPr id="15" name="مستطيل 14"/>
          <p:cNvSpPr/>
          <p:nvPr/>
        </p:nvSpPr>
        <p:spPr>
          <a:xfrm>
            <a:off x="3689239" y="4203321"/>
            <a:ext cx="1555619" cy="8363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شكل حر 15"/>
          <p:cNvSpPr/>
          <p:nvPr/>
        </p:nvSpPr>
        <p:spPr>
          <a:xfrm>
            <a:off x="1129994" y="3924536"/>
            <a:ext cx="1212714" cy="1393924"/>
          </a:xfrm>
          <a:custGeom>
            <a:avLst/>
            <a:gdLst>
              <a:gd name="connsiteX0" fmla="*/ 0 w 1393924"/>
              <a:gd name="connsiteY0" fmla="*/ 606357 h 1212714"/>
              <a:gd name="connsiteX1" fmla="*/ 303179 w 1393924"/>
              <a:gd name="connsiteY1" fmla="*/ 0 h 1212714"/>
              <a:gd name="connsiteX2" fmla="*/ 1090746 w 1393924"/>
              <a:gd name="connsiteY2" fmla="*/ 0 h 1212714"/>
              <a:gd name="connsiteX3" fmla="*/ 1393924 w 1393924"/>
              <a:gd name="connsiteY3" fmla="*/ 606357 h 1212714"/>
              <a:gd name="connsiteX4" fmla="*/ 1090746 w 1393924"/>
              <a:gd name="connsiteY4" fmla="*/ 1212714 h 1212714"/>
              <a:gd name="connsiteX5" fmla="*/ 303179 w 1393924"/>
              <a:gd name="connsiteY5" fmla="*/ 1212714 h 1212714"/>
              <a:gd name="connsiteX6" fmla="*/ 0 w 1393924"/>
              <a:gd name="connsiteY6" fmla="*/ 606357 h 12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3924" h="1212714">
                <a:moveTo>
                  <a:pt x="696962" y="0"/>
                </a:moveTo>
                <a:lnTo>
                  <a:pt x="1393924" y="263766"/>
                </a:lnTo>
                <a:lnTo>
                  <a:pt x="1393924" y="948949"/>
                </a:lnTo>
                <a:lnTo>
                  <a:pt x="696962" y="1212714"/>
                </a:lnTo>
                <a:lnTo>
                  <a:pt x="0" y="948949"/>
                </a:lnTo>
                <a:lnTo>
                  <a:pt x="0" y="263766"/>
                </a:lnTo>
                <a:lnTo>
                  <a:pt x="696962"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88981" tIns="217220" rIns="188981" bIns="217220" numCol="1" spcCol="1270" anchor="ctr" anchorCtr="0">
            <a:noAutofit/>
          </a:bodyPr>
          <a:lstStyle/>
          <a:p>
            <a:pPr lvl="0" algn="ctr" defTabSz="844550" rtl="1">
              <a:lnSpc>
                <a:spcPct val="90000"/>
              </a:lnSpc>
              <a:spcBef>
                <a:spcPct val="0"/>
              </a:spcBef>
              <a:spcAft>
                <a:spcPct val="35000"/>
              </a:spcAft>
            </a:pPr>
            <a:r>
              <a:rPr lang="ar-SA" altLang="ar-SA" sz="1900" b="1" kern="1200" dirty="0" smtClean="0">
                <a:cs typeface="Arabic Transparent" pitchFamily="2" charset="-78"/>
              </a:rPr>
              <a:t>ارتباطها بالموضوع </a:t>
            </a:r>
            <a:endParaRPr lang="ar-SA" sz="1900" kern="1200" dirty="0"/>
          </a:p>
        </p:txBody>
      </p:sp>
      <p:sp>
        <p:nvSpPr>
          <p:cNvPr id="17" name="شكل حر 16"/>
          <p:cNvSpPr/>
          <p:nvPr/>
        </p:nvSpPr>
        <p:spPr>
          <a:xfrm>
            <a:off x="1782351" y="5107699"/>
            <a:ext cx="1212714" cy="1393924"/>
          </a:xfrm>
          <a:custGeom>
            <a:avLst/>
            <a:gdLst>
              <a:gd name="connsiteX0" fmla="*/ 0 w 1393924"/>
              <a:gd name="connsiteY0" fmla="*/ 606357 h 1212714"/>
              <a:gd name="connsiteX1" fmla="*/ 303179 w 1393924"/>
              <a:gd name="connsiteY1" fmla="*/ 0 h 1212714"/>
              <a:gd name="connsiteX2" fmla="*/ 1090746 w 1393924"/>
              <a:gd name="connsiteY2" fmla="*/ 0 h 1212714"/>
              <a:gd name="connsiteX3" fmla="*/ 1393924 w 1393924"/>
              <a:gd name="connsiteY3" fmla="*/ 606357 h 1212714"/>
              <a:gd name="connsiteX4" fmla="*/ 1090746 w 1393924"/>
              <a:gd name="connsiteY4" fmla="*/ 1212714 h 1212714"/>
              <a:gd name="connsiteX5" fmla="*/ 303179 w 1393924"/>
              <a:gd name="connsiteY5" fmla="*/ 1212714 h 1212714"/>
              <a:gd name="connsiteX6" fmla="*/ 0 w 1393924"/>
              <a:gd name="connsiteY6" fmla="*/ 606357 h 12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3924" h="1212714">
                <a:moveTo>
                  <a:pt x="696962" y="0"/>
                </a:moveTo>
                <a:lnTo>
                  <a:pt x="1393924" y="263766"/>
                </a:lnTo>
                <a:lnTo>
                  <a:pt x="1393924" y="948949"/>
                </a:lnTo>
                <a:lnTo>
                  <a:pt x="696962" y="1212714"/>
                </a:lnTo>
                <a:lnTo>
                  <a:pt x="0" y="948949"/>
                </a:lnTo>
                <a:lnTo>
                  <a:pt x="0" y="263766"/>
                </a:lnTo>
                <a:lnTo>
                  <a:pt x="696962" y="0"/>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261371" tIns="289610" rIns="261371" bIns="289610" numCol="1" spcCol="1270" anchor="ctr" anchorCtr="0">
            <a:noAutofit/>
          </a:bodyPr>
          <a:lstStyle/>
          <a:p>
            <a:pPr lvl="0" algn="ctr" defTabSz="844550" rtl="1">
              <a:lnSpc>
                <a:spcPct val="90000"/>
              </a:lnSpc>
              <a:spcBef>
                <a:spcPct val="0"/>
              </a:spcBef>
              <a:spcAft>
                <a:spcPct val="35000"/>
              </a:spcAft>
            </a:pPr>
            <a:r>
              <a:rPr lang="ar-SA" altLang="ar-SA" sz="1900" b="1" kern="1200" dirty="0" smtClean="0">
                <a:cs typeface="Arabic Transparent" pitchFamily="2" charset="-78"/>
              </a:rPr>
              <a:t>استيعاب فائض الطاقة</a:t>
            </a:r>
            <a:endParaRPr lang="ar-SA" sz="1900" kern="1200" dirty="0"/>
          </a:p>
        </p:txBody>
      </p:sp>
      <p:sp>
        <p:nvSpPr>
          <p:cNvPr id="18" name="مستطيل 17"/>
          <p:cNvSpPr/>
          <p:nvPr/>
        </p:nvSpPr>
        <p:spPr>
          <a:xfrm>
            <a:off x="226732" y="5386484"/>
            <a:ext cx="1505438" cy="8363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شكل حر 18"/>
          <p:cNvSpPr/>
          <p:nvPr/>
        </p:nvSpPr>
        <p:spPr>
          <a:xfrm>
            <a:off x="3092082" y="5107698"/>
            <a:ext cx="1212714" cy="1393925"/>
          </a:xfrm>
          <a:custGeom>
            <a:avLst/>
            <a:gdLst>
              <a:gd name="connsiteX0" fmla="*/ 0 w 1393924"/>
              <a:gd name="connsiteY0" fmla="*/ 606357 h 1212714"/>
              <a:gd name="connsiteX1" fmla="*/ 303179 w 1393924"/>
              <a:gd name="connsiteY1" fmla="*/ 0 h 1212714"/>
              <a:gd name="connsiteX2" fmla="*/ 1090746 w 1393924"/>
              <a:gd name="connsiteY2" fmla="*/ 0 h 1212714"/>
              <a:gd name="connsiteX3" fmla="*/ 1393924 w 1393924"/>
              <a:gd name="connsiteY3" fmla="*/ 606357 h 1212714"/>
              <a:gd name="connsiteX4" fmla="*/ 1090746 w 1393924"/>
              <a:gd name="connsiteY4" fmla="*/ 1212714 h 1212714"/>
              <a:gd name="connsiteX5" fmla="*/ 303179 w 1393924"/>
              <a:gd name="connsiteY5" fmla="*/ 1212714 h 1212714"/>
              <a:gd name="connsiteX6" fmla="*/ 0 w 1393924"/>
              <a:gd name="connsiteY6" fmla="*/ 606357 h 121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3924" h="1212714">
                <a:moveTo>
                  <a:pt x="696962" y="0"/>
                </a:moveTo>
                <a:lnTo>
                  <a:pt x="1393924" y="263766"/>
                </a:lnTo>
                <a:lnTo>
                  <a:pt x="1393924" y="948949"/>
                </a:lnTo>
                <a:lnTo>
                  <a:pt x="696962" y="1212714"/>
                </a:lnTo>
                <a:lnTo>
                  <a:pt x="0" y="948949"/>
                </a:lnTo>
                <a:lnTo>
                  <a:pt x="0" y="263766"/>
                </a:lnTo>
                <a:lnTo>
                  <a:pt x="696962"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88981" tIns="217221" rIns="188981" bIns="217220" numCol="1" spcCol="1270" anchor="ctr" anchorCtr="0">
            <a:noAutofit/>
          </a:bodyPr>
          <a:lstStyle/>
          <a:p>
            <a:pPr lvl="0" algn="ctr" defTabSz="711200" rtl="1">
              <a:lnSpc>
                <a:spcPct val="90000"/>
              </a:lnSpc>
              <a:spcBef>
                <a:spcPct val="0"/>
              </a:spcBef>
              <a:spcAft>
                <a:spcPct val="35000"/>
              </a:spcAft>
            </a:pPr>
            <a:r>
              <a:rPr lang="ar-SA" altLang="ar-SA" sz="1600" b="1" kern="1200" dirty="0" smtClean="0">
                <a:cs typeface="Arabic Transparent" pitchFamily="2" charset="-78"/>
              </a:rPr>
              <a:t>إنعاش الذاكرة إعادة الحيوية </a:t>
            </a:r>
            <a:endParaRPr lang="ar-SA" sz="1600" kern="1200" dirty="0"/>
          </a:p>
        </p:txBody>
      </p:sp>
      <p:sp>
        <p:nvSpPr>
          <p:cNvPr id="20" name="مستطيل 19"/>
          <p:cNvSpPr/>
          <p:nvPr/>
        </p:nvSpPr>
        <p:spPr>
          <a:xfrm>
            <a:off x="179512" y="208459"/>
            <a:ext cx="7920880" cy="720080"/>
          </a:xfrm>
          <a:prstGeom prst="rect">
            <a:avLst/>
          </a:prstGeom>
          <a:gradFill flip="none" rotWithShape="1">
            <a:gsLst>
              <a:gs pos="100000">
                <a:srgbClr val="AFDC7E"/>
              </a:gs>
              <a:gs pos="59000">
                <a:srgbClr val="C4E59F"/>
              </a:gs>
              <a:gs pos="17000">
                <a:srgbClr val="C0E399">
                  <a:alpha val="0"/>
                </a:srgbClr>
              </a:gs>
            </a:gsLst>
            <a:lin ang="0" scaled="1"/>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solidFill>
                <a:schemeClr val="accent2"/>
              </a:solidFill>
            </a:endParaRPr>
          </a:p>
        </p:txBody>
      </p:sp>
      <p:sp>
        <p:nvSpPr>
          <p:cNvPr id="21" name="عنوان 1"/>
          <p:cNvSpPr txBox="1">
            <a:spLocks/>
          </p:cNvSpPr>
          <p:nvPr/>
        </p:nvSpPr>
        <p:spPr>
          <a:xfrm>
            <a:off x="457200" y="181779"/>
            <a:ext cx="7239000" cy="601325"/>
          </a:xfrm>
          <a:prstGeom prst="rect">
            <a:avLst/>
          </a:prstGeom>
        </p:spPr>
        <p:txBody>
          <a:bodyPr vert="horz" wrap="square" lIns="45720" tIns="0" rIns="45720" bIns="0" numCol="1" anchor="b" anchorCtr="0" compatLnSpc="1">
            <a:prstTxWarp prst="textNoShape">
              <a:avLst/>
            </a:prstTxWarp>
            <a:normAutofit lnSpcReduction="10000"/>
          </a:bodyPr>
          <a:lstStyle>
            <a:lvl1pPr algn="l" rtl="1"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fontAlgn="base">
              <a:spcBef>
                <a:spcPct val="0"/>
              </a:spcBef>
              <a:spcAft>
                <a:spcPct val="0"/>
              </a:spcAft>
              <a:defRPr sz="3800" b="1">
                <a:solidFill>
                  <a:schemeClr val="tx1"/>
                </a:solidFill>
                <a:latin typeface="Trebuchet MS" pitchFamily="34" charset="0"/>
                <a:cs typeface="Tahoma" pitchFamily="34" charset="0"/>
              </a:defRPr>
            </a:lvl2pPr>
            <a:lvl3pPr algn="l" rtl="1" fontAlgn="base">
              <a:spcBef>
                <a:spcPct val="0"/>
              </a:spcBef>
              <a:spcAft>
                <a:spcPct val="0"/>
              </a:spcAft>
              <a:defRPr sz="3800" b="1">
                <a:solidFill>
                  <a:schemeClr val="tx1"/>
                </a:solidFill>
                <a:latin typeface="Trebuchet MS" pitchFamily="34" charset="0"/>
                <a:cs typeface="Tahoma" pitchFamily="34" charset="0"/>
              </a:defRPr>
            </a:lvl3pPr>
            <a:lvl4pPr algn="l" rtl="1" fontAlgn="base">
              <a:spcBef>
                <a:spcPct val="0"/>
              </a:spcBef>
              <a:spcAft>
                <a:spcPct val="0"/>
              </a:spcAft>
              <a:defRPr sz="3800" b="1">
                <a:solidFill>
                  <a:schemeClr val="tx1"/>
                </a:solidFill>
                <a:latin typeface="Trebuchet MS" pitchFamily="34" charset="0"/>
                <a:cs typeface="Tahoma" pitchFamily="34" charset="0"/>
              </a:defRPr>
            </a:lvl4pPr>
            <a:lvl5pPr algn="l" rtl="1" fontAlgn="base">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a:lstStyle>
          <a:p>
            <a:pPr algn="r" fontAlgn="auto">
              <a:spcAft>
                <a:spcPts val="0"/>
              </a:spcAft>
              <a:defRPr/>
            </a:pPr>
            <a:r>
              <a:rPr lang="ar-SA" sz="4000" dirty="0">
                <a:cs typeface="Arabic Transparent" panose="02010000000000000000" pitchFamily="2" charset="-78"/>
              </a:rPr>
              <a:t>متى تستخدم الألعاب ؟</a:t>
            </a:r>
          </a:p>
        </p:txBody>
      </p:sp>
      <p:pic>
        <p:nvPicPr>
          <p:cNvPr id="24" name="صورة 23"/>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179512" y="44624"/>
            <a:ext cx="1047750" cy="1047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right)">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right)">
                                      <p:cBhvr>
                                        <p:cTn id="32" dur="2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wipe(up)">
                                      <p:cBhvr>
                                        <p:cTn id="37" dur="500"/>
                                        <p:tgtEl>
                                          <p:spTgt spid="8">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up)">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1">
                                            <p:bg/>
                                          </p:spTgt>
                                        </p:tgtEl>
                                        <p:attrNameLst>
                                          <p:attrName>style.visibility</p:attrName>
                                        </p:attrNameLst>
                                      </p:cBhvr>
                                      <p:to>
                                        <p:strVal val="visible"/>
                                      </p:to>
                                    </p:set>
                                    <p:animEffect transition="in" filter="wipe(up)">
                                      <p:cBhvr>
                                        <p:cTn id="47" dur="500"/>
                                        <p:tgtEl>
                                          <p:spTgt spid="11">
                                            <p:bg/>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wipe(up)">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bg/>
                                          </p:spTgt>
                                        </p:tgtEl>
                                        <p:attrNameLst>
                                          <p:attrName>style.visibility</p:attrName>
                                        </p:attrNameLst>
                                      </p:cBhvr>
                                      <p:to>
                                        <p:strVal val="visible"/>
                                      </p:to>
                                    </p:set>
                                    <p:animEffect transition="in" filter="wipe(up)">
                                      <p:cBhvr>
                                        <p:cTn id="57" dur="500"/>
                                        <p:tgtEl>
                                          <p:spTgt spid="14">
                                            <p:bg/>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wipe(up)">
                                      <p:cBhvr>
                                        <p:cTn id="62" dur="500"/>
                                        <p:tgtEl>
                                          <p:spTgt spid="1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
                                            <p:bg/>
                                          </p:spTgt>
                                        </p:tgtEl>
                                        <p:attrNameLst>
                                          <p:attrName>style.visibility</p:attrName>
                                        </p:attrNameLst>
                                      </p:cBhvr>
                                      <p:to>
                                        <p:strVal val="visible"/>
                                      </p:to>
                                    </p:set>
                                    <p:animEffect transition="in" filter="wipe(up)">
                                      <p:cBhvr>
                                        <p:cTn id="67" dur="500"/>
                                        <p:tgtEl>
                                          <p:spTgt spid="16">
                                            <p:bg/>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6">
                                            <p:txEl>
                                              <p:pRg st="0" end="0"/>
                                            </p:txEl>
                                          </p:spTgt>
                                        </p:tgtEl>
                                        <p:attrNameLst>
                                          <p:attrName>style.visibility</p:attrName>
                                        </p:attrNameLst>
                                      </p:cBhvr>
                                      <p:to>
                                        <p:strVal val="visible"/>
                                      </p:to>
                                    </p:set>
                                    <p:animEffect transition="in" filter="wipe(up)">
                                      <p:cBhvr>
                                        <p:cTn id="72" dur="500"/>
                                        <p:tgtEl>
                                          <p:spTgt spid="1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9">
                                            <p:bg/>
                                          </p:spTgt>
                                        </p:tgtEl>
                                        <p:attrNameLst>
                                          <p:attrName>style.visibility</p:attrName>
                                        </p:attrNameLst>
                                      </p:cBhvr>
                                      <p:to>
                                        <p:strVal val="visible"/>
                                      </p:to>
                                    </p:set>
                                    <p:animEffect transition="in" filter="wipe(up)">
                                      <p:cBhvr>
                                        <p:cTn id="77" dur="500"/>
                                        <p:tgtEl>
                                          <p:spTgt spid="19">
                                            <p:bg/>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Effect transition="in" filter="wipe(up)">
                                      <p:cBhvr>
                                        <p:cTn id="82" dur="500"/>
                                        <p:tgtEl>
                                          <p:spTgt spid="19">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7">
                                            <p:bg/>
                                          </p:spTgt>
                                        </p:tgtEl>
                                        <p:attrNameLst>
                                          <p:attrName>style.visibility</p:attrName>
                                        </p:attrNameLst>
                                      </p:cBhvr>
                                      <p:to>
                                        <p:strVal val="visible"/>
                                      </p:to>
                                    </p:set>
                                    <p:animEffect transition="in" filter="wipe(up)">
                                      <p:cBhvr>
                                        <p:cTn id="87" dur="500"/>
                                        <p:tgtEl>
                                          <p:spTgt spid="17">
                                            <p:bg/>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wipe(up)">
                                      <p:cBhvr>
                                        <p:cTn id="9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P spid="8" grpId="0" build="p" animBg="1"/>
      <p:bldP spid="11" grpId="0" build="p" animBg="1"/>
      <p:bldP spid="14" grpId="0" uiExpand="1" build="p" animBg="1"/>
      <p:bldP spid="16" grpId="0" build="p" animBg="1"/>
      <p:bldP spid="17" grpId="0" build="p" animBg="1"/>
      <p:bldP spid="19" grpId="0" build="p" animBg="1"/>
      <p:bldP spid="20"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7239000" cy="8991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fontAlgn="auto">
              <a:spcAft>
                <a:spcPts val="0"/>
              </a:spcAft>
              <a:defRPr/>
            </a:pPr>
            <a:r>
              <a:rPr lang="ar-SA" sz="48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ea typeface="Calibri"/>
                <a:cs typeface="PT Bold Heading"/>
              </a:rPr>
              <a:t>محاور عرض </a:t>
            </a:r>
            <a:r>
              <a:rPr lang="ar-SA" sz="4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ea typeface="Calibri"/>
                <a:cs typeface="PT Bold Heading"/>
              </a:rPr>
              <a:t> الألعاب التدريبية</a:t>
            </a:r>
            <a:endParaRPr lang="ar-SA" sz="44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مستطيل 16"/>
          <p:cNvSpPr/>
          <p:nvPr/>
        </p:nvSpPr>
        <p:spPr bwMode="auto">
          <a:xfrm>
            <a:off x="0" y="1295400"/>
            <a:ext cx="9144000" cy="6096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18" name="عنوان 1"/>
          <p:cNvSpPr txBox="1">
            <a:spLocks/>
          </p:cNvSpPr>
          <p:nvPr/>
        </p:nvSpPr>
        <p:spPr bwMode="auto">
          <a:xfrm>
            <a:off x="2071688" y="1219200"/>
            <a:ext cx="691991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a:defRPr>
                <a:solidFill>
                  <a:schemeClr val="tx1"/>
                </a:solidFill>
                <a:latin typeface="Trebuchet MS" pitchFamily="34" charset="0"/>
                <a:cs typeface="Tahoma" pitchFamily="34" charset="0"/>
              </a:defRPr>
            </a:lvl1pPr>
            <a:lvl2pPr marL="742950" indent="-285750">
              <a:defRPr>
                <a:solidFill>
                  <a:schemeClr val="tx1"/>
                </a:solidFill>
                <a:latin typeface="Trebuchet MS" pitchFamily="34" charset="0"/>
                <a:cs typeface="Tahoma" pitchFamily="34" charset="0"/>
              </a:defRPr>
            </a:lvl2pPr>
            <a:lvl3pPr marL="1143000" indent="-228600">
              <a:defRPr>
                <a:solidFill>
                  <a:schemeClr val="tx1"/>
                </a:solidFill>
                <a:latin typeface="Trebuchet MS" pitchFamily="34" charset="0"/>
                <a:cs typeface="Tahoma" pitchFamily="34" charset="0"/>
              </a:defRPr>
            </a:lvl3pPr>
            <a:lvl4pPr marL="1600200" indent="-228600">
              <a:defRPr>
                <a:solidFill>
                  <a:schemeClr val="tx1"/>
                </a:solidFill>
                <a:latin typeface="Trebuchet MS" pitchFamily="34" charset="0"/>
                <a:cs typeface="Tahoma" pitchFamily="34" charset="0"/>
              </a:defRPr>
            </a:lvl4pPr>
            <a:lvl5pPr marL="2057400" indent="-228600">
              <a:defRPr>
                <a:solidFill>
                  <a:schemeClr val="tx1"/>
                </a:solidFill>
                <a:latin typeface="Trebuchet MS" pitchFamily="34" charset="0"/>
                <a:cs typeface="Tahoma" pitchFamily="34" charset="0"/>
              </a:defRPr>
            </a:lvl5pPr>
            <a:lvl6pPr marL="2514600" indent="-228600" fontAlgn="base">
              <a:spcBef>
                <a:spcPct val="0"/>
              </a:spcBef>
              <a:spcAft>
                <a:spcPct val="0"/>
              </a:spcAft>
              <a:defRPr>
                <a:solidFill>
                  <a:schemeClr val="tx1"/>
                </a:solidFill>
                <a:latin typeface="Trebuchet MS" pitchFamily="34" charset="0"/>
                <a:cs typeface="Tahoma" pitchFamily="34" charset="0"/>
              </a:defRPr>
            </a:lvl6pPr>
            <a:lvl7pPr marL="2971800" indent="-228600" fontAlgn="base">
              <a:spcBef>
                <a:spcPct val="0"/>
              </a:spcBef>
              <a:spcAft>
                <a:spcPct val="0"/>
              </a:spcAft>
              <a:defRPr>
                <a:solidFill>
                  <a:schemeClr val="tx1"/>
                </a:solidFill>
                <a:latin typeface="Trebuchet MS" pitchFamily="34" charset="0"/>
                <a:cs typeface="Tahoma" pitchFamily="34" charset="0"/>
              </a:defRPr>
            </a:lvl7pPr>
            <a:lvl8pPr marL="3429000" indent="-228600" fontAlgn="base">
              <a:spcBef>
                <a:spcPct val="0"/>
              </a:spcBef>
              <a:spcAft>
                <a:spcPct val="0"/>
              </a:spcAft>
              <a:defRPr>
                <a:solidFill>
                  <a:schemeClr val="tx1"/>
                </a:solidFill>
                <a:latin typeface="Trebuchet MS" pitchFamily="34" charset="0"/>
                <a:cs typeface="Tahoma" pitchFamily="34" charset="0"/>
              </a:defRPr>
            </a:lvl8pPr>
            <a:lvl9pPr marL="3886200" indent="-228600" fontAlgn="base">
              <a:spcBef>
                <a:spcPct val="0"/>
              </a:spcBef>
              <a:spcAft>
                <a:spcPct val="0"/>
              </a:spcAft>
              <a:defRPr>
                <a:solidFill>
                  <a:schemeClr val="tx1"/>
                </a:solidFill>
                <a:latin typeface="Trebuchet MS" pitchFamily="34" charset="0"/>
                <a:cs typeface="Tahoma" pitchFamily="34" charset="0"/>
              </a:defRPr>
            </a:lvl9pPr>
          </a:lstStyle>
          <a:p>
            <a:r>
              <a:rPr lang="ar-SA" altLang="ar-SA" sz="3600" b="1" dirty="0">
                <a:latin typeface="Arial" pitchFamily="34" charset="0"/>
                <a:ea typeface="Calibri" pitchFamily="34" charset="0"/>
                <a:cs typeface="PT Bold Heading" pitchFamily="2" charset="-78"/>
              </a:rPr>
              <a:t> </a:t>
            </a:r>
            <a:r>
              <a:rPr lang="ar-SA" altLang="ar-SA" sz="3600" b="1" dirty="0">
                <a:solidFill>
                  <a:schemeClr val="bg1"/>
                </a:solidFill>
                <a:latin typeface="Arial" pitchFamily="34" charset="0"/>
                <a:ea typeface="Calibri" pitchFamily="34" charset="0"/>
                <a:cs typeface="PT Bold Heading" pitchFamily="2" charset="-78"/>
              </a:rPr>
              <a:t>1–      </a:t>
            </a:r>
            <a:r>
              <a:rPr lang="ar-SA" altLang="ar-SA" sz="3600" b="1" dirty="0">
                <a:latin typeface="Arial" pitchFamily="34" charset="0"/>
                <a:cs typeface="Arabic Transparent" pitchFamily="2" charset="-78"/>
              </a:rPr>
              <a:t>مصطلح الألعاب التدريبية </a:t>
            </a:r>
            <a:endParaRPr lang="ar-SA" altLang="ar-SA" sz="3600" b="1" dirty="0">
              <a:latin typeface="Arial" pitchFamily="34" charset="0"/>
              <a:cs typeface="PT Bold Heading" pitchFamily="2" charset="-78"/>
            </a:endParaRPr>
          </a:p>
        </p:txBody>
      </p:sp>
      <p:grpSp>
        <p:nvGrpSpPr>
          <p:cNvPr id="3" name="مجموعة 4"/>
          <p:cNvGrpSpPr>
            <a:grpSpLocks/>
          </p:cNvGrpSpPr>
          <p:nvPr/>
        </p:nvGrpSpPr>
        <p:grpSpPr bwMode="auto">
          <a:xfrm>
            <a:off x="0" y="2190750"/>
            <a:ext cx="9144000" cy="685800"/>
            <a:chOff x="0" y="152400"/>
            <a:chExt cx="9144000" cy="685800"/>
          </a:xfrm>
        </p:grpSpPr>
        <p:sp>
          <p:nvSpPr>
            <p:cNvPr id="15" name="مستطيل 14"/>
            <p:cNvSpPr/>
            <p:nvPr/>
          </p:nvSpPr>
          <p:spPr>
            <a:xfrm>
              <a:off x="0" y="228600"/>
              <a:ext cx="9144000" cy="6096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8210" name="عنوان 1"/>
            <p:cNvSpPr txBox="1">
              <a:spLocks/>
            </p:cNvSpPr>
            <p:nvPr/>
          </p:nvSpPr>
          <p:spPr bwMode="auto">
            <a:xfrm>
              <a:off x="1071538" y="152400"/>
              <a:ext cx="792006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a:defRPr>
                  <a:solidFill>
                    <a:schemeClr val="tx1"/>
                  </a:solidFill>
                  <a:latin typeface="Trebuchet MS" pitchFamily="34" charset="0"/>
                  <a:cs typeface="Tahoma" pitchFamily="34" charset="0"/>
                </a:defRPr>
              </a:lvl1pPr>
              <a:lvl2pPr marL="742950" indent="-285750">
                <a:defRPr>
                  <a:solidFill>
                    <a:schemeClr val="tx1"/>
                  </a:solidFill>
                  <a:latin typeface="Trebuchet MS" pitchFamily="34" charset="0"/>
                  <a:cs typeface="Tahoma" pitchFamily="34" charset="0"/>
                </a:defRPr>
              </a:lvl2pPr>
              <a:lvl3pPr marL="1143000" indent="-228600">
                <a:defRPr>
                  <a:solidFill>
                    <a:schemeClr val="tx1"/>
                  </a:solidFill>
                  <a:latin typeface="Trebuchet MS" pitchFamily="34" charset="0"/>
                  <a:cs typeface="Tahoma" pitchFamily="34" charset="0"/>
                </a:defRPr>
              </a:lvl3pPr>
              <a:lvl4pPr marL="1600200" indent="-228600">
                <a:defRPr>
                  <a:solidFill>
                    <a:schemeClr val="tx1"/>
                  </a:solidFill>
                  <a:latin typeface="Trebuchet MS" pitchFamily="34" charset="0"/>
                  <a:cs typeface="Tahoma" pitchFamily="34" charset="0"/>
                </a:defRPr>
              </a:lvl4pPr>
              <a:lvl5pPr marL="2057400" indent="-228600">
                <a:defRPr>
                  <a:solidFill>
                    <a:schemeClr val="tx1"/>
                  </a:solidFill>
                  <a:latin typeface="Trebuchet MS" pitchFamily="34" charset="0"/>
                  <a:cs typeface="Tahoma" pitchFamily="34" charset="0"/>
                </a:defRPr>
              </a:lvl5pPr>
              <a:lvl6pPr marL="2514600" indent="-228600" fontAlgn="base">
                <a:spcBef>
                  <a:spcPct val="0"/>
                </a:spcBef>
                <a:spcAft>
                  <a:spcPct val="0"/>
                </a:spcAft>
                <a:defRPr>
                  <a:solidFill>
                    <a:schemeClr val="tx1"/>
                  </a:solidFill>
                  <a:latin typeface="Trebuchet MS" pitchFamily="34" charset="0"/>
                  <a:cs typeface="Tahoma" pitchFamily="34" charset="0"/>
                </a:defRPr>
              </a:lvl6pPr>
              <a:lvl7pPr marL="2971800" indent="-228600" fontAlgn="base">
                <a:spcBef>
                  <a:spcPct val="0"/>
                </a:spcBef>
                <a:spcAft>
                  <a:spcPct val="0"/>
                </a:spcAft>
                <a:defRPr>
                  <a:solidFill>
                    <a:schemeClr val="tx1"/>
                  </a:solidFill>
                  <a:latin typeface="Trebuchet MS" pitchFamily="34" charset="0"/>
                  <a:cs typeface="Tahoma" pitchFamily="34" charset="0"/>
                </a:defRPr>
              </a:lvl7pPr>
              <a:lvl8pPr marL="3429000" indent="-228600" fontAlgn="base">
                <a:spcBef>
                  <a:spcPct val="0"/>
                </a:spcBef>
                <a:spcAft>
                  <a:spcPct val="0"/>
                </a:spcAft>
                <a:defRPr>
                  <a:solidFill>
                    <a:schemeClr val="tx1"/>
                  </a:solidFill>
                  <a:latin typeface="Trebuchet MS" pitchFamily="34" charset="0"/>
                  <a:cs typeface="Tahoma" pitchFamily="34" charset="0"/>
                </a:defRPr>
              </a:lvl8pPr>
              <a:lvl9pPr marL="3886200" indent="-228600" fontAlgn="base">
                <a:spcBef>
                  <a:spcPct val="0"/>
                </a:spcBef>
                <a:spcAft>
                  <a:spcPct val="0"/>
                </a:spcAft>
                <a:defRPr>
                  <a:solidFill>
                    <a:schemeClr val="tx1"/>
                  </a:solidFill>
                  <a:latin typeface="Trebuchet MS" pitchFamily="34" charset="0"/>
                  <a:cs typeface="Tahoma" pitchFamily="34" charset="0"/>
                </a:defRPr>
              </a:lvl9pPr>
            </a:lstStyle>
            <a:p>
              <a:r>
                <a:rPr lang="ar-SA" altLang="ar-SA" sz="3600" b="1" dirty="0">
                  <a:latin typeface="Arial" pitchFamily="34" charset="0"/>
                  <a:ea typeface="Calibri" pitchFamily="34" charset="0"/>
                  <a:cs typeface="PT Bold Heading" pitchFamily="2" charset="-78"/>
                </a:rPr>
                <a:t> </a:t>
              </a:r>
              <a:r>
                <a:rPr lang="ar-SA" altLang="ar-SA" sz="3600" b="1" dirty="0">
                  <a:solidFill>
                    <a:schemeClr val="bg1"/>
                  </a:solidFill>
                  <a:latin typeface="Arial" pitchFamily="34" charset="0"/>
                  <a:ea typeface="Calibri" pitchFamily="34" charset="0"/>
                  <a:cs typeface="PT Bold Heading" pitchFamily="2" charset="-78"/>
                </a:rPr>
                <a:t>2–</a:t>
              </a:r>
              <a:r>
                <a:rPr lang="ar-SA" altLang="ar-SA" sz="3600" b="1" dirty="0">
                  <a:latin typeface="Arial" pitchFamily="34" charset="0"/>
                  <a:ea typeface="Calibri" pitchFamily="34" charset="0"/>
                  <a:cs typeface="PT Bold Heading" pitchFamily="2" charset="-78"/>
                </a:rPr>
                <a:t>      </a:t>
              </a:r>
              <a:r>
                <a:rPr lang="ar-SA" altLang="ar-SA" sz="3600" b="1" dirty="0" smtClean="0">
                  <a:latin typeface="Arial" pitchFamily="34" charset="0"/>
                  <a:ea typeface="Calibri" pitchFamily="34" charset="0"/>
                  <a:cs typeface="Arabic Transparent" pitchFamily="2" charset="-78"/>
                </a:rPr>
                <a:t>لماذا نستخدم الألعاب التدريبية </a:t>
              </a:r>
              <a:endParaRPr lang="ar-SA" altLang="ar-SA" sz="3600" b="1" dirty="0">
                <a:latin typeface="Arial" pitchFamily="34" charset="0"/>
                <a:ea typeface="Calibri" pitchFamily="34" charset="0"/>
                <a:cs typeface="PT Bold Heading" pitchFamily="2" charset="-78"/>
              </a:endParaRPr>
            </a:p>
          </p:txBody>
        </p:sp>
      </p:grpSp>
      <p:grpSp>
        <p:nvGrpSpPr>
          <p:cNvPr id="4" name="مجموعة 5"/>
          <p:cNvGrpSpPr>
            <a:grpSpLocks/>
          </p:cNvGrpSpPr>
          <p:nvPr/>
        </p:nvGrpSpPr>
        <p:grpSpPr bwMode="auto">
          <a:xfrm>
            <a:off x="0" y="3148013"/>
            <a:ext cx="9144000" cy="685800"/>
            <a:chOff x="0" y="152400"/>
            <a:chExt cx="9144000" cy="685800"/>
          </a:xfrm>
        </p:grpSpPr>
        <p:sp>
          <p:nvSpPr>
            <p:cNvPr id="13" name="مستطيل 12"/>
            <p:cNvSpPr/>
            <p:nvPr/>
          </p:nvSpPr>
          <p:spPr>
            <a:xfrm>
              <a:off x="0" y="228600"/>
              <a:ext cx="9144000" cy="6096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8208" name="عنوان 1"/>
            <p:cNvSpPr txBox="1">
              <a:spLocks/>
            </p:cNvSpPr>
            <p:nvPr/>
          </p:nvSpPr>
          <p:spPr bwMode="auto">
            <a:xfrm>
              <a:off x="1071538" y="152400"/>
              <a:ext cx="7848624"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lvl1pPr>
                <a:defRPr>
                  <a:solidFill>
                    <a:schemeClr val="tx1"/>
                  </a:solidFill>
                  <a:latin typeface="Trebuchet MS" pitchFamily="34" charset="0"/>
                  <a:cs typeface="Tahoma" pitchFamily="34" charset="0"/>
                </a:defRPr>
              </a:lvl1pPr>
              <a:lvl2pPr marL="742950" indent="-285750">
                <a:defRPr>
                  <a:solidFill>
                    <a:schemeClr val="tx1"/>
                  </a:solidFill>
                  <a:latin typeface="Trebuchet MS" pitchFamily="34" charset="0"/>
                  <a:cs typeface="Tahoma" pitchFamily="34" charset="0"/>
                </a:defRPr>
              </a:lvl2pPr>
              <a:lvl3pPr marL="1143000" indent="-228600">
                <a:defRPr>
                  <a:solidFill>
                    <a:schemeClr val="tx1"/>
                  </a:solidFill>
                  <a:latin typeface="Trebuchet MS" pitchFamily="34" charset="0"/>
                  <a:cs typeface="Tahoma" pitchFamily="34" charset="0"/>
                </a:defRPr>
              </a:lvl3pPr>
              <a:lvl4pPr marL="1600200" indent="-228600">
                <a:defRPr>
                  <a:solidFill>
                    <a:schemeClr val="tx1"/>
                  </a:solidFill>
                  <a:latin typeface="Trebuchet MS" pitchFamily="34" charset="0"/>
                  <a:cs typeface="Tahoma" pitchFamily="34" charset="0"/>
                </a:defRPr>
              </a:lvl4pPr>
              <a:lvl5pPr marL="2057400" indent="-228600">
                <a:defRPr>
                  <a:solidFill>
                    <a:schemeClr val="tx1"/>
                  </a:solidFill>
                  <a:latin typeface="Trebuchet MS" pitchFamily="34" charset="0"/>
                  <a:cs typeface="Tahoma" pitchFamily="34" charset="0"/>
                </a:defRPr>
              </a:lvl5pPr>
              <a:lvl6pPr marL="2514600" indent="-228600" fontAlgn="base">
                <a:spcBef>
                  <a:spcPct val="0"/>
                </a:spcBef>
                <a:spcAft>
                  <a:spcPct val="0"/>
                </a:spcAft>
                <a:defRPr>
                  <a:solidFill>
                    <a:schemeClr val="tx1"/>
                  </a:solidFill>
                  <a:latin typeface="Trebuchet MS" pitchFamily="34" charset="0"/>
                  <a:cs typeface="Tahoma" pitchFamily="34" charset="0"/>
                </a:defRPr>
              </a:lvl6pPr>
              <a:lvl7pPr marL="2971800" indent="-228600" fontAlgn="base">
                <a:spcBef>
                  <a:spcPct val="0"/>
                </a:spcBef>
                <a:spcAft>
                  <a:spcPct val="0"/>
                </a:spcAft>
                <a:defRPr>
                  <a:solidFill>
                    <a:schemeClr val="tx1"/>
                  </a:solidFill>
                  <a:latin typeface="Trebuchet MS" pitchFamily="34" charset="0"/>
                  <a:cs typeface="Tahoma" pitchFamily="34" charset="0"/>
                </a:defRPr>
              </a:lvl7pPr>
              <a:lvl8pPr marL="3429000" indent="-228600" fontAlgn="base">
                <a:spcBef>
                  <a:spcPct val="0"/>
                </a:spcBef>
                <a:spcAft>
                  <a:spcPct val="0"/>
                </a:spcAft>
                <a:defRPr>
                  <a:solidFill>
                    <a:schemeClr val="tx1"/>
                  </a:solidFill>
                  <a:latin typeface="Trebuchet MS" pitchFamily="34" charset="0"/>
                  <a:cs typeface="Tahoma" pitchFamily="34" charset="0"/>
                </a:defRPr>
              </a:lvl8pPr>
              <a:lvl9pPr marL="3886200" indent="-228600" fontAlgn="base">
                <a:spcBef>
                  <a:spcPct val="0"/>
                </a:spcBef>
                <a:spcAft>
                  <a:spcPct val="0"/>
                </a:spcAft>
                <a:defRPr>
                  <a:solidFill>
                    <a:schemeClr val="tx1"/>
                  </a:solidFill>
                  <a:latin typeface="Trebuchet MS" pitchFamily="34" charset="0"/>
                  <a:cs typeface="Tahoma" pitchFamily="34" charset="0"/>
                </a:defRPr>
              </a:lvl9pPr>
            </a:lstStyle>
            <a:p>
              <a:r>
                <a:rPr lang="ar-SA" altLang="ar-SA" sz="3600" b="1" dirty="0">
                  <a:solidFill>
                    <a:schemeClr val="bg1"/>
                  </a:solidFill>
                  <a:latin typeface="Arial" pitchFamily="34" charset="0"/>
                  <a:ea typeface="Calibri" pitchFamily="34" charset="0"/>
                  <a:cs typeface="PT Bold Heading" pitchFamily="2" charset="-78"/>
                </a:rPr>
                <a:t>3-</a:t>
              </a:r>
              <a:r>
                <a:rPr lang="ar-SA" altLang="ar-SA" sz="3600" b="1" dirty="0">
                  <a:latin typeface="Arial" pitchFamily="34" charset="0"/>
                  <a:ea typeface="Calibri" pitchFamily="34" charset="0"/>
                  <a:cs typeface="PT Bold Heading" pitchFamily="2" charset="-78"/>
                </a:rPr>
                <a:t>       </a:t>
              </a:r>
              <a:r>
                <a:rPr lang="ar-SA" altLang="ar-SA" sz="3600" b="1" dirty="0" smtClean="0">
                  <a:latin typeface="Arial" pitchFamily="34" charset="0"/>
                  <a:ea typeface="Calibri" pitchFamily="34" charset="0"/>
                  <a:cs typeface="Arabic Transparent" pitchFamily="2" charset="-78"/>
                </a:rPr>
                <a:t>فوائد الألعاب التدريبية</a:t>
              </a:r>
              <a:endParaRPr lang="ar-SA" altLang="ar-SA" sz="3600" b="1" dirty="0">
                <a:latin typeface="Franklin Gothic Book" pitchFamily="34" charset="0"/>
                <a:ea typeface="Calibri" pitchFamily="34" charset="0"/>
                <a:cs typeface="Arial" pitchFamily="34" charset="0"/>
              </a:endParaRPr>
            </a:p>
          </p:txBody>
        </p:sp>
      </p:grpSp>
      <p:grpSp>
        <p:nvGrpSpPr>
          <p:cNvPr id="5" name="مجموعة 6"/>
          <p:cNvGrpSpPr>
            <a:grpSpLocks/>
          </p:cNvGrpSpPr>
          <p:nvPr/>
        </p:nvGrpSpPr>
        <p:grpSpPr bwMode="auto">
          <a:xfrm>
            <a:off x="0" y="4148138"/>
            <a:ext cx="9144000" cy="685800"/>
            <a:chOff x="0" y="152400"/>
            <a:chExt cx="9144000" cy="685800"/>
          </a:xfrm>
        </p:grpSpPr>
        <p:sp>
          <p:nvSpPr>
            <p:cNvPr id="11" name="مستطيل 10"/>
            <p:cNvSpPr/>
            <p:nvPr/>
          </p:nvSpPr>
          <p:spPr>
            <a:xfrm>
              <a:off x="0" y="228600"/>
              <a:ext cx="9144000" cy="6096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8206" name="عنوان 1"/>
            <p:cNvSpPr txBox="1">
              <a:spLocks/>
            </p:cNvSpPr>
            <p:nvPr/>
          </p:nvSpPr>
          <p:spPr bwMode="auto">
            <a:xfrm>
              <a:off x="1000100" y="152400"/>
              <a:ext cx="79915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lvl1pPr>
                <a:defRPr>
                  <a:solidFill>
                    <a:schemeClr val="tx1"/>
                  </a:solidFill>
                  <a:latin typeface="Trebuchet MS" pitchFamily="34" charset="0"/>
                  <a:cs typeface="Tahoma" pitchFamily="34" charset="0"/>
                </a:defRPr>
              </a:lvl1pPr>
              <a:lvl2pPr marL="742950" indent="-285750">
                <a:defRPr>
                  <a:solidFill>
                    <a:schemeClr val="tx1"/>
                  </a:solidFill>
                  <a:latin typeface="Trebuchet MS" pitchFamily="34" charset="0"/>
                  <a:cs typeface="Tahoma" pitchFamily="34" charset="0"/>
                </a:defRPr>
              </a:lvl2pPr>
              <a:lvl3pPr marL="1143000" indent="-228600">
                <a:defRPr>
                  <a:solidFill>
                    <a:schemeClr val="tx1"/>
                  </a:solidFill>
                  <a:latin typeface="Trebuchet MS" pitchFamily="34" charset="0"/>
                  <a:cs typeface="Tahoma" pitchFamily="34" charset="0"/>
                </a:defRPr>
              </a:lvl3pPr>
              <a:lvl4pPr marL="1600200" indent="-228600">
                <a:defRPr>
                  <a:solidFill>
                    <a:schemeClr val="tx1"/>
                  </a:solidFill>
                  <a:latin typeface="Trebuchet MS" pitchFamily="34" charset="0"/>
                  <a:cs typeface="Tahoma" pitchFamily="34" charset="0"/>
                </a:defRPr>
              </a:lvl4pPr>
              <a:lvl5pPr marL="2057400" indent="-228600">
                <a:defRPr>
                  <a:solidFill>
                    <a:schemeClr val="tx1"/>
                  </a:solidFill>
                  <a:latin typeface="Trebuchet MS" pitchFamily="34" charset="0"/>
                  <a:cs typeface="Tahoma" pitchFamily="34" charset="0"/>
                </a:defRPr>
              </a:lvl5pPr>
              <a:lvl6pPr marL="2514600" indent="-228600" fontAlgn="base">
                <a:spcBef>
                  <a:spcPct val="0"/>
                </a:spcBef>
                <a:spcAft>
                  <a:spcPct val="0"/>
                </a:spcAft>
                <a:defRPr>
                  <a:solidFill>
                    <a:schemeClr val="tx1"/>
                  </a:solidFill>
                  <a:latin typeface="Trebuchet MS" pitchFamily="34" charset="0"/>
                  <a:cs typeface="Tahoma" pitchFamily="34" charset="0"/>
                </a:defRPr>
              </a:lvl6pPr>
              <a:lvl7pPr marL="2971800" indent="-228600" fontAlgn="base">
                <a:spcBef>
                  <a:spcPct val="0"/>
                </a:spcBef>
                <a:spcAft>
                  <a:spcPct val="0"/>
                </a:spcAft>
                <a:defRPr>
                  <a:solidFill>
                    <a:schemeClr val="tx1"/>
                  </a:solidFill>
                  <a:latin typeface="Trebuchet MS" pitchFamily="34" charset="0"/>
                  <a:cs typeface="Tahoma" pitchFamily="34" charset="0"/>
                </a:defRPr>
              </a:lvl7pPr>
              <a:lvl8pPr marL="3429000" indent="-228600" fontAlgn="base">
                <a:spcBef>
                  <a:spcPct val="0"/>
                </a:spcBef>
                <a:spcAft>
                  <a:spcPct val="0"/>
                </a:spcAft>
                <a:defRPr>
                  <a:solidFill>
                    <a:schemeClr val="tx1"/>
                  </a:solidFill>
                  <a:latin typeface="Trebuchet MS" pitchFamily="34" charset="0"/>
                  <a:cs typeface="Tahoma" pitchFamily="34" charset="0"/>
                </a:defRPr>
              </a:lvl8pPr>
              <a:lvl9pPr marL="3886200" indent="-228600" fontAlgn="base">
                <a:spcBef>
                  <a:spcPct val="0"/>
                </a:spcBef>
                <a:spcAft>
                  <a:spcPct val="0"/>
                </a:spcAft>
                <a:defRPr>
                  <a:solidFill>
                    <a:schemeClr val="tx1"/>
                  </a:solidFill>
                  <a:latin typeface="Trebuchet MS" pitchFamily="34" charset="0"/>
                  <a:cs typeface="Tahoma" pitchFamily="34" charset="0"/>
                </a:defRPr>
              </a:lvl9pPr>
            </a:lstStyle>
            <a:p>
              <a:r>
                <a:rPr lang="ar-SA" altLang="ar-SA" sz="3600" b="1" dirty="0">
                  <a:latin typeface="Arial" pitchFamily="34" charset="0"/>
                  <a:ea typeface="Calibri" pitchFamily="34" charset="0"/>
                  <a:cs typeface="PT Bold Heading" pitchFamily="2" charset="-78"/>
                </a:rPr>
                <a:t> </a:t>
              </a:r>
              <a:r>
                <a:rPr lang="ar-SA" altLang="ar-SA" sz="3600" b="1" dirty="0">
                  <a:solidFill>
                    <a:schemeClr val="bg1"/>
                  </a:solidFill>
                  <a:latin typeface="Arial" pitchFamily="34" charset="0"/>
                  <a:ea typeface="Calibri" pitchFamily="34" charset="0"/>
                  <a:cs typeface="PT Bold Heading" pitchFamily="2" charset="-78"/>
                </a:rPr>
                <a:t>4- </a:t>
              </a:r>
              <a:r>
                <a:rPr lang="ar-SA" altLang="ar-SA" sz="3600" b="1" dirty="0">
                  <a:latin typeface="Arial" pitchFamily="34" charset="0"/>
                  <a:ea typeface="Calibri" pitchFamily="34" charset="0"/>
                  <a:cs typeface="PT Bold Heading" pitchFamily="2" charset="-78"/>
                </a:rPr>
                <a:t>     </a:t>
              </a:r>
              <a:r>
                <a:rPr lang="ar-SA" altLang="ar-SA" sz="3600" b="1" dirty="0" smtClean="0">
                  <a:latin typeface="Arial" pitchFamily="34" charset="0"/>
                  <a:cs typeface="Arabic Transparent" pitchFamily="2" charset="-78"/>
                </a:rPr>
                <a:t>مميزات وعيوب الألعاب التدريبية</a:t>
              </a:r>
              <a:endParaRPr lang="ar-SA" altLang="ar-SA" sz="3600" b="1" dirty="0">
                <a:latin typeface="Franklin Gothic Book" pitchFamily="34" charset="0"/>
                <a:cs typeface="Arial" pitchFamily="34" charset="0"/>
              </a:endParaRPr>
            </a:p>
          </p:txBody>
        </p:sp>
      </p:grpSp>
      <p:grpSp>
        <p:nvGrpSpPr>
          <p:cNvPr id="6" name="مجموعة 7"/>
          <p:cNvGrpSpPr>
            <a:grpSpLocks/>
          </p:cNvGrpSpPr>
          <p:nvPr/>
        </p:nvGrpSpPr>
        <p:grpSpPr bwMode="auto">
          <a:xfrm>
            <a:off x="0" y="5119688"/>
            <a:ext cx="9144000" cy="714375"/>
            <a:chOff x="0" y="142852"/>
            <a:chExt cx="9144000" cy="714380"/>
          </a:xfrm>
        </p:grpSpPr>
        <p:sp>
          <p:nvSpPr>
            <p:cNvPr id="9" name="مستطيل 8"/>
            <p:cNvSpPr/>
            <p:nvPr/>
          </p:nvSpPr>
          <p:spPr>
            <a:xfrm>
              <a:off x="0" y="228578"/>
              <a:ext cx="9144000" cy="609604"/>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8204" name="عنوان 1"/>
            <p:cNvSpPr txBox="1">
              <a:spLocks/>
            </p:cNvSpPr>
            <p:nvPr/>
          </p:nvSpPr>
          <p:spPr bwMode="auto">
            <a:xfrm>
              <a:off x="142844" y="142852"/>
              <a:ext cx="8777318" cy="714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a:defRPr>
                  <a:solidFill>
                    <a:schemeClr val="tx1"/>
                  </a:solidFill>
                  <a:latin typeface="Trebuchet MS" pitchFamily="34" charset="0"/>
                  <a:cs typeface="Tahoma" pitchFamily="34" charset="0"/>
                </a:defRPr>
              </a:lvl1pPr>
              <a:lvl2pPr marL="742950" indent="-285750">
                <a:defRPr>
                  <a:solidFill>
                    <a:schemeClr val="tx1"/>
                  </a:solidFill>
                  <a:latin typeface="Trebuchet MS" pitchFamily="34" charset="0"/>
                  <a:cs typeface="Tahoma" pitchFamily="34" charset="0"/>
                </a:defRPr>
              </a:lvl2pPr>
              <a:lvl3pPr marL="1143000" indent="-228600">
                <a:defRPr>
                  <a:solidFill>
                    <a:schemeClr val="tx1"/>
                  </a:solidFill>
                  <a:latin typeface="Trebuchet MS" pitchFamily="34" charset="0"/>
                  <a:cs typeface="Tahoma" pitchFamily="34" charset="0"/>
                </a:defRPr>
              </a:lvl3pPr>
              <a:lvl4pPr marL="1600200" indent="-228600">
                <a:defRPr>
                  <a:solidFill>
                    <a:schemeClr val="tx1"/>
                  </a:solidFill>
                  <a:latin typeface="Trebuchet MS" pitchFamily="34" charset="0"/>
                  <a:cs typeface="Tahoma" pitchFamily="34" charset="0"/>
                </a:defRPr>
              </a:lvl4pPr>
              <a:lvl5pPr marL="2057400" indent="-228600">
                <a:defRPr>
                  <a:solidFill>
                    <a:schemeClr val="tx1"/>
                  </a:solidFill>
                  <a:latin typeface="Trebuchet MS" pitchFamily="34" charset="0"/>
                  <a:cs typeface="Tahoma" pitchFamily="34" charset="0"/>
                </a:defRPr>
              </a:lvl5pPr>
              <a:lvl6pPr marL="2514600" indent="-228600" fontAlgn="base">
                <a:spcBef>
                  <a:spcPct val="0"/>
                </a:spcBef>
                <a:spcAft>
                  <a:spcPct val="0"/>
                </a:spcAft>
                <a:defRPr>
                  <a:solidFill>
                    <a:schemeClr val="tx1"/>
                  </a:solidFill>
                  <a:latin typeface="Trebuchet MS" pitchFamily="34" charset="0"/>
                  <a:cs typeface="Tahoma" pitchFamily="34" charset="0"/>
                </a:defRPr>
              </a:lvl6pPr>
              <a:lvl7pPr marL="2971800" indent="-228600" fontAlgn="base">
                <a:spcBef>
                  <a:spcPct val="0"/>
                </a:spcBef>
                <a:spcAft>
                  <a:spcPct val="0"/>
                </a:spcAft>
                <a:defRPr>
                  <a:solidFill>
                    <a:schemeClr val="tx1"/>
                  </a:solidFill>
                  <a:latin typeface="Trebuchet MS" pitchFamily="34" charset="0"/>
                  <a:cs typeface="Tahoma" pitchFamily="34" charset="0"/>
                </a:defRPr>
              </a:lvl7pPr>
              <a:lvl8pPr marL="3429000" indent="-228600" fontAlgn="base">
                <a:spcBef>
                  <a:spcPct val="0"/>
                </a:spcBef>
                <a:spcAft>
                  <a:spcPct val="0"/>
                </a:spcAft>
                <a:defRPr>
                  <a:solidFill>
                    <a:schemeClr val="tx1"/>
                  </a:solidFill>
                  <a:latin typeface="Trebuchet MS" pitchFamily="34" charset="0"/>
                  <a:cs typeface="Tahoma" pitchFamily="34" charset="0"/>
                </a:defRPr>
              </a:lvl8pPr>
              <a:lvl9pPr marL="3886200" indent="-228600" fontAlgn="base">
                <a:spcBef>
                  <a:spcPct val="0"/>
                </a:spcBef>
                <a:spcAft>
                  <a:spcPct val="0"/>
                </a:spcAft>
                <a:defRPr>
                  <a:solidFill>
                    <a:schemeClr val="tx1"/>
                  </a:solidFill>
                  <a:latin typeface="Trebuchet MS" pitchFamily="34" charset="0"/>
                  <a:cs typeface="Tahoma" pitchFamily="34" charset="0"/>
                </a:defRPr>
              </a:lvl9pPr>
            </a:lstStyle>
            <a:p>
              <a:r>
                <a:rPr lang="ar-SA" altLang="ar-SA" sz="3600" b="1" dirty="0">
                  <a:solidFill>
                    <a:schemeClr val="bg1"/>
                  </a:solidFill>
                  <a:latin typeface="Arial" pitchFamily="34" charset="0"/>
                  <a:ea typeface="Calibri" pitchFamily="34" charset="0"/>
                  <a:cs typeface="PT Bold Heading" pitchFamily="2" charset="-78"/>
                </a:rPr>
                <a:t>5- </a:t>
              </a:r>
              <a:r>
                <a:rPr lang="ar-SA" altLang="ar-SA" sz="3600" b="1" dirty="0">
                  <a:latin typeface="Arial" pitchFamily="34" charset="0"/>
                  <a:ea typeface="Calibri" pitchFamily="34" charset="0"/>
                  <a:cs typeface="PT Bold Heading" pitchFamily="2" charset="-78"/>
                </a:rPr>
                <a:t>     </a:t>
              </a:r>
              <a:r>
                <a:rPr lang="ar-SA" altLang="ar-SA" sz="3600" b="1" dirty="0" smtClean="0">
                  <a:latin typeface="Arial" pitchFamily="34" charset="0"/>
                  <a:cs typeface="Arabic Transparent" pitchFamily="2" charset="-78"/>
                </a:rPr>
                <a:t>مواصفات اللعـبة المتميزة وكيفية اختيارها </a:t>
              </a:r>
              <a:endParaRPr lang="ar-SA" altLang="ar-SA" sz="3600" b="1" dirty="0">
                <a:latin typeface="Arial" pitchFamily="34" charset="0"/>
                <a:cs typeface="PT Bold Heading" pitchFamily="2" charset="-78"/>
              </a:endParaRPr>
            </a:p>
          </p:txBody>
        </p:sp>
      </p:grpSp>
      <p:sp>
        <p:nvSpPr>
          <p:cNvPr id="21" name="مستطيل 20"/>
          <p:cNvSpPr/>
          <p:nvPr/>
        </p:nvSpPr>
        <p:spPr bwMode="auto">
          <a:xfrm>
            <a:off x="0" y="6076950"/>
            <a:ext cx="9144000" cy="609600"/>
          </a:xfrm>
          <a:prstGeom prst="rect">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22" name="عنوان 1"/>
          <p:cNvSpPr txBox="1">
            <a:spLocks/>
          </p:cNvSpPr>
          <p:nvPr/>
        </p:nvSpPr>
        <p:spPr bwMode="auto">
          <a:xfrm>
            <a:off x="142875" y="5991225"/>
            <a:ext cx="8777288"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a:defRPr>
                <a:solidFill>
                  <a:schemeClr val="tx1"/>
                </a:solidFill>
                <a:latin typeface="Trebuchet MS" pitchFamily="34" charset="0"/>
                <a:cs typeface="Tahoma" pitchFamily="34" charset="0"/>
              </a:defRPr>
            </a:lvl1pPr>
            <a:lvl2pPr marL="742950" indent="-285750">
              <a:defRPr>
                <a:solidFill>
                  <a:schemeClr val="tx1"/>
                </a:solidFill>
                <a:latin typeface="Trebuchet MS" pitchFamily="34" charset="0"/>
                <a:cs typeface="Tahoma" pitchFamily="34" charset="0"/>
              </a:defRPr>
            </a:lvl2pPr>
            <a:lvl3pPr marL="1143000" indent="-228600">
              <a:defRPr>
                <a:solidFill>
                  <a:schemeClr val="tx1"/>
                </a:solidFill>
                <a:latin typeface="Trebuchet MS" pitchFamily="34" charset="0"/>
                <a:cs typeface="Tahoma" pitchFamily="34" charset="0"/>
              </a:defRPr>
            </a:lvl3pPr>
            <a:lvl4pPr marL="1600200" indent="-228600">
              <a:defRPr>
                <a:solidFill>
                  <a:schemeClr val="tx1"/>
                </a:solidFill>
                <a:latin typeface="Trebuchet MS" pitchFamily="34" charset="0"/>
                <a:cs typeface="Tahoma" pitchFamily="34" charset="0"/>
              </a:defRPr>
            </a:lvl4pPr>
            <a:lvl5pPr marL="2057400" indent="-228600">
              <a:defRPr>
                <a:solidFill>
                  <a:schemeClr val="tx1"/>
                </a:solidFill>
                <a:latin typeface="Trebuchet MS" pitchFamily="34" charset="0"/>
                <a:cs typeface="Tahoma" pitchFamily="34" charset="0"/>
              </a:defRPr>
            </a:lvl5pPr>
            <a:lvl6pPr marL="2514600" indent="-228600" fontAlgn="base">
              <a:spcBef>
                <a:spcPct val="0"/>
              </a:spcBef>
              <a:spcAft>
                <a:spcPct val="0"/>
              </a:spcAft>
              <a:defRPr>
                <a:solidFill>
                  <a:schemeClr val="tx1"/>
                </a:solidFill>
                <a:latin typeface="Trebuchet MS" pitchFamily="34" charset="0"/>
                <a:cs typeface="Tahoma" pitchFamily="34" charset="0"/>
              </a:defRPr>
            </a:lvl6pPr>
            <a:lvl7pPr marL="2971800" indent="-228600" fontAlgn="base">
              <a:spcBef>
                <a:spcPct val="0"/>
              </a:spcBef>
              <a:spcAft>
                <a:spcPct val="0"/>
              </a:spcAft>
              <a:defRPr>
                <a:solidFill>
                  <a:schemeClr val="tx1"/>
                </a:solidFill>
                <a:latin typeface="Trebuchet MS" pitchFamily="34" charset="0"/>
                <a:cs typeface="Tahoma" pitchFamily="34" charset="0"/>
              </a:defRPr>
            </a:lvl7pPr>
            <a:lvl8pPr marL="3429000" indent="-228600" fontAlgn="base">
              <a:spcBef>
                <a:spcPct val="0"/>
              </a:spcBef>
              <a:spcAft>
                <a:spcPct val="0"/>
              </a:spcAft>
              <a:defRPr>
                <a:solidFill>
                  <a:schemeClr val="tx1"/>
                </a:solidFill>
                <a:latin typeface="Trebuchet MS" pitchFamily="34" charset="0"/>
                <a:cs typeface="Tahoma" pitchFamily="34" charset="0"/>
              </a:defRPr>
            </a:lvl8pPr>
            <a:lvl9pPr marL="3886200" indent="-228600" fontAlgn="base">
              <a:spcBef>
                <a:spcPct val="0"/>
              </a:spcBef>
              <a:spcAft>
                <a:spcPct val="0"/>
              </a:spcAft>
              <a:defRPr>
                <a:solidFill>
                  <a:schemeClr val="tx1"/>
                </a:solidFill>
                <a:latin typeface="Trebuchet MS" pitchFamily="34" charset="0"/>
                <a:cs typeface="Tahoma" pitchFamily="34" charset="0"/>
              </a:defRPr>
            </a:lvl9pPr>
          </a:lstStyle>
          <a:p>
            <a:r>
              <a:rPr lang="ar-SA" altLang="ar-SA" sz="3600" b="1" dirty="0">
                <a:solidFill>
                  <a:schemeClr val="bg1"/>
                </a:solidFill>
                <a:latin typeface="Arial" pitchFamily="34" charset="0"/>
                <a:ea typeface="Calibri" pitchFamily="34" charset="0"/>
                <a:cs typeface="PT Bold Heading" pitchFamily="2" charset="-78"/>
              </a:rPr>
              <a:t>6-</a:t>
            </a:r>
            <a:r>
              <a:rPr lang="ar-SA" altLang="ar-SA" sz="3600" b="1" dirty="0">
                <a:latin typeface="Arial" pitchFamily="34" charset="0"/>
                <a:ea typeface="Calibri" pitchFamily="34" charset="0"/>
                <a:cs typeface="PT Bold Heading" pitchFamily="2" charset="-78"/>
              </a:rPr>
              <a:t>      </a:t>
            </a:r>
            <a:r>
              <a:rPr lang="ar-SA" altLang="ar-SA" sz="3600" b="1" dirty="0" smtClean="0">
                <a:latin typeface="Arial" pitchFamily="34" charset="0"/>
                <a:ea typeface="Calibri" pitchFamily="34" charset="0"/>
                <a:cs typeface="Arabic Transparent" pitchFamily="2" charset="-78"/>
              </a:rPr>
              <a:t>اسهامات الألعاب التدريبية</a:t>
            </a:r>
            <a:endParaRPr lang="ar-SA" altLang="ar-SA" sz="3600" b="1" dirty="0">
              <a:latin typeface="Arial" pitchFamily="34" charset="0"/>
              <a:ea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2000"/>
                                        <p:tgtEl>
                                          <p:spTgt spid="17"/>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2000"/>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2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20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20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20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right)">
                                      <p:cBhvr>
                                        <p:cTn id="40" dur="2000"/>
                                        <p:tgtEl>
                                          <p:spTgt spid="21"/>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right)">
                                      <p:cBhvr>
                                        <p:cTn id="4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animBg="1"/>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1556792"/>
            <a:ext cx="7239000" cy="4846638"/>
          </a:xfrm>
        </p:spPr>
        <p:txBody>
          <a:bodyPr/>
          <a:lstStyle/>
          <a:p>
            <a:r>
              <a:rPr lang="ar-SA" sz="1800" b="1" dirty="0"/>
              <a:t>يمكن استخدام الألعاب لافتتاح أحد الأنشطة  أو الدورات فهي طريقة فعالة لتأمين أقصى درجات انتباه المشاركين واهتمامهم .</a:t>
            </a:r>
          </a:p>
          <a:p>
            <a:r>
              <a:rPr lang="ar-SA" sz="1800" b="1" dirty="0"/>
              <a:t>يمكن استخدام الألعاب خلال عدة مراحل أثناء سير البرنامج أو المقرر التدريبي أو التعليمي كنوع من التغيير والتنوع للخبرة التعليمية . </a:t>
            </a:r>
          </a:p>
          <a:p>
            <a:r>
              <a:rPr lang="ar-SA" sz="1800" b="1" dirty="0"/>
              <a:t>يمكن استخدام الألعاب  لاختتام (أو تلخيص ) أحد الجلسات أ و البرامج </a:t>
            </a:r>
            <a:r>
              <a:rPr lang="ar-SA" sz="1800" b="1" dirty="0" smtClean="0"/>
              <a:t>.</a:t>
            </a:r>
            <a:endParaRPr lang="ar-SA" sz="1800" b="1" dirty="0"/>
          </a:p>
          <a:p>
            <a:r>
              <a:rPr lang="ar-SA" sz="1800" b="1" dirty="0"/>
              <a:t>يمكن استخدام الالعاب التدريبية عندما تكون ذات صلة بموضوع التدريب الذي يتم تعليمه.</a:t>
            </a:r>
          </a:p>
          <a:p>
            <a:r>
              <a:rPr lang="ar-SA" sz="1800" b="1" dirty="0"/>
              <a:t>يمكن استخدام الالعاب التدريبية لأنعاش ذاكرة وأداء المشاركين عقب فترة راحة بين اجزاء الدورة .</a:t>
            </a:r>
          </a:p>
          <a:p>
            <a:r>
              <a:rPr lang="ar-SA" sz="1800" b="1" dirty="0"/>
              <a:t>يمكن استخدام التمارين كوسيلة لاستيعاب الفائض من الطاقة أو لأنعاش الصف وإعادة الحيوية .</a:t>
            </a:r>
          </a:p>
          <a:p>
            <a:r>
              <a:rPr lang="ar-SA" sz="1800" b="1" dirty="0"/>
              <a:t>من المهم انتقاء الطرق الشيقة والمناسبة للموضوع لتحقيق هدف ايصال المعلومات او تنمية المهارات او تعديل القناعات .</a:t>
            </a:r>
          </a:p>
        </p:txBody>
      </p:sp>
    </p:spTree>
    <p:extLst>
      <p:ext uri="{BB962C8B-B14F-4D97-AF65-F5344CB8AC3E}">
        <p14:creationId xmlns:p14="http://schemas.microsoft.com/office/powerpoint/2010/main" xmlns="" val="5117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3">
              <a:lumMod val="60000"/>
              <a:lumOff val="40000"/>
            </a:schemeClr>
          </a:solidFill>
        </p:spPr>
        <p:txBody>
          <a:bodyPr/>
          <a:lstStyle/>
          <a:p>
            <a:r>
              <a:rPr lang="ar-SA" dirty="0" smtClean="0"/>
              <a:t>امثلة لبعض الألعاب التدريبية</a:t>
            </a:r>
            <a:endParaRPr lang="ar-SA" dirty="0"/>
          </a:p>
        </p:txBody>
      </p:sp>
      <p:sp>
        <p:nvSpPr>
          <p:cNvPr id="3" name="عنصر نائب للمحتوى 2"/>
          <p:cNvSpPr>
            <a:spLocks noGrp="1"/>
          </p:cNvSpPr>
          <p:nvPr>
            <p:ph idx="1"/>
          </p:nvPr>
        </p:nvSpPr>
        <p:spPr/>
        <p:txBody>
          <a:bodyPr/>
          <a:lstStyle/>
          <a:p>
            <a:pPr marL="0" indent="0">
              <a:buNone/>
            </a:pPr>
            <a:r>
              <a:rPr lang="ar-SA" dirty="0" smtClean="0"/>
              <a:t>-سوف نذكر بين يديكم بعضاً من الألعاب التدريبية على سبيل المثال وليس الحصر وهي :</a:t>
            </a:r>
          </a:p>
          <a:p>
            <a:pPr marL="0" indent="0">
              <a:buNone/>
            </a:pPr>
            <a:r>
              <a:rPr lang="ar-SA" sz="1400" dirty="0"/>
              <a:t>1) البحث عن الكلمة الضائعة:</a:t>
            </a:r>
          </a:p>
          <a:p>
            <a:pPr marL="0" indent="0">
              <a:buNone/>
            </a:pPr>
            <a:r>
              <a:rPr lang="ar-SA" sz="1400" dirty="0"/>
              <a:t>تنفذ هذه اللعبة من خلال لوحة بها مجموعة من الحروف, يحدد المعلم الكلمات , ويقوم التلميذ بالبحث عنها بين الحروف أفقيا ورأسيا</a:t>
            </a:r>
          </a:p>
          <a:p>
            <a:pPr marL="0" indent="0">
              <a:buNone/>
            </a:pPr>
            <a:r>
              <a:rPr lang="ar-SA" sz="1400" dirty="0"/>
              <a:t>( مثال):</a:t>
            </a:r>
          </a:p>
          <a:p>
            <a:pPr marL="0" indent="0">
              <a:buNone/>
            </a:pPr>
            <a:r>
              <a:rPr lang="ar-SA" sz="1400" dirty="0"/>
              <a:t>ر....س....و....م</a:t>
            </a:r>
          </a:p>
          <a:p>
            <a:pPr marL="0" indent="0">
              <a:buNone/>
            </a:pPr>
            <a:r>
              <a:rPr lang="ar-SA" sz="1400" dirty="0"/>
              <a:t>ك....ل....ع....ب</a:t>
            </a:r>
          </a:p>
          <a:p>
            <a:pPr marL="0" indent="0">
              <a:buNone/>
            </a:pPr>
            <a:r>
              <a:rPr lang="ar-SA" sz="1400" dirty="0"/>
              <a:t>ت...و....ج....د</a:t>
            </a:r>
          </a:p>
          <a:p>
            <a:pPr marL="0" indent="0">
              <a:buNone/>
            </a:pPr>
            <a:r>
              <a:rPr lang="ar-SA" sz="1400" dirty="0"/>
              <a:t>ب....ك....م....ك</a:t>
            </a:r>
          </a:p>
          <a:p>
            <a:pPr marL="0" indent="0">
              <a:buNone/>
            </a:pPr>
            <a:r>
              <a:rPr lang="ar-SA" sz="1400" dirty="0"/>
              <a:t>ي....ص....و....</a:t>
            </a:r>
            <a:r>
              <a:rPr lang="ar-SA" sz="1400" dirty="0" smtClean="0"/>
              <a:t>م</a:t>
            </a:r>
            <a:endParaRPr lang="ar-SA" sz="1400" dirty="0"/>
          </a:p>
          <a:p>
            <a:pPr marL="0" indent="0">
              <a:buNone/>
            </a:pPr>
            <a:r>
              <a:rPr lang="ar-SA" sz="1400" dirty="0"/>
              <a:t>2)الثمار الناضجة:</a:t>
            </a:r>
          </a:p>
          <a:p>
            <a:pPr marL="0" indent="0">
              <a:buNone/>
            </a:pPr>
            <a:r>
              <a:rPr lang="ar-SA" sz="1400" dirty="0"/>
              <a:t>يعرض المدرس لوحة رسمت عليها شجرة من أشجار الفاكهة, ثم يضع بطاقات الكلمات على الشجرة كتب عليها مثلا كلمات معرفة </a:t>
            </a:r>
            <a:r>
              <a:rPr lang="ar-SA" sz="1400" dirty="0" err="1"/>
              <a:t>ب"ال</a:t>
            </a:r>
            <a:r>
              <a:rPr lang="ar-SA" sz="1400" dirty="0"/>
              <a:t>" الشمسية وأخرى معرفة </a:t>
            </a:r>
            <a:r>
              <a:rPr lang="ar-SA" sz="1400" dirty="0" err="1"/>
              <a:t>ب"ال</a:t>
            </a:r>
            <a:r>
              <a:rPr lang="ar-SA" sz="1400" dirty="0"/>
              <a:t>" القمرية, ويشكل فريقين من التلاميذ, يجمع الفريق الأول الكلمات الشمسية, والآخر الكلمات القمرية, والفائز من يجمع كل الكلمات في أسرع وقت.</a:t>
            </a:r>
          </a:p>
          <a:p>
            <a:pPr marL="0" indent="0">
              <a:buNone/>
            </a:pPr>
            <a:endParaRPr lang="ar-SA" sz="1200" dirty="0"/>
          </a:p>
          <a:p>
            <a:pPr marL="0" indent="0">
              <a:buNone/>
            </a:pPr>
            <a:endParaRPr lang="ar-SA" sz="1000" dirty="0"/>
          </a:p>
        </p:txBody>
      </p:sp>
    </p:spTree>
    <p:extLst>
      <p:ext uri="{BB962C8B-B14F-4D97-AF65-F5344CB8AC3E}">
        <p14:creationId xmlns:p14="http://schemas.microsoft.com/office/powerpoint/2010/main" xmlns="" val="351385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1400" dirty="0" smtClean="0"/>
              <a:t>    (3) </a:t>
            </a:r>
            <a:r>
              <a:rPr lang="ar-SA" sz="1400" dirty="0"/>
              <a:t>طاحونة الأسئلة:</a:t>
            </a:r>
          </a:p>
          <a:p>
            <a:pPr marL="0" indent="0">
              <a:buNone/>
            </a:pPr>
            <a:r>
              <a:rPr lang="ar-SA" sz="1400" dirty="0"/>
              <a:t>يختار المعلم تلميذا, ويعلق خلف ظهره صورة لآلة أو حيوان أو أي شيء آخر دون تعريفه بها, ثم يطلب منه التجول بين الصفوف وطرح أسئلة على زملائه توصله إلى معرفة ماهية الشيء المعلق خلف ظهره, والفائز من يتعرف على محتوى الصورة بسرعة</a:t>
            </a:r>
            <a:r>
              <a:rPr lang="ar-SA" sz="1400" dirty="0" smtClean="0"/>
              <a:t>.</a:t>
            </a:r>
          </a:p>
          <a:p>
            <a:pPr marL="0" indent="0">
              <a:buNone/>
            </a:pPr>
            <a:endParaRPr lang="ar-SA" sz="1400" dirty="0" smtClean="0"/>
          </a:p>
          <a:p>
            <a:pPr marL="0" indent="0">
              <a:buNone/>
            </a:pPr>
            <a:r>
              <a:rPr lang="ar-SA" sz="1400" dirty="0"/>
              <a:t> </a:t>
            </a:r>
            <a:r>
              <a:rPr lang="ar-SA" sz="1400" dirty="0" smtClean="0"/>
              <a:t>   (4) </a:t>
            </a:r>
            <a:r>
              <a:rPr lang="ar-SA" sz="1400" dirty="0"/>
              <a:t>الملك والحراس:</a:t>
            </a:r>
          </a:p>
          <a:p>
            <a:pPr marL="0" indent="0">
              <a:buNone/>
            </a:pPr>
            <a:r>
              <a:rPr lang="ar-SA" sz="1400" dirty="0" smtClean="0"/>
              <a:t> للتمييز </a:t>
            </a:r>
            <a:r>
              <a:rPr lang="ar-SA" sz="1400" dirty="0"/>
              <a:t>مثلا بين أنواع المد الثلاثة, يصنع المدرس ثلاثة تيجان, ثم يضعهم على رؤوس ثلاثة من التلاميذ. التاج الأول كتب عليه" المد بالألف" وعلى الثاني "المد بالواو" وعلى الثالث" المد بالياء". ثم يخرج مجموعة من التلاميذ يحملون بطاقات عليها كلمات متضمنة لأحرف المد المذكورة .</a:t>
            </a:r>
          </a:p>
          <a:p>
            <a:pPr marL="0" indent="0">
              <a:buNone/>
            </a:pPr>
            <a:r>
              <a:rPr lang="ar-SA" sz="1400" dirty="0"/>
              <a:t>ينادي كل ملك "حراسه" ممن يحملون الكلمات المطابقة لما كتب على تاجه, ومن يجمع حراسه أولا يكون هو الفائز.</a:t>
            </a:r>
          </a:p>
          <a:p>
            <a:pPr marL="0" indent="0">
              <a:buNone/>
            </a:pPr>
            <a:r>
              <a:rPr lang="ar-SA" sz="1400" dirty="0" smtClean="0"/>
              <a:t>        (5) </a:t>
            </a:r>
            <a:r>
              <a:rPr lang="ar-SA" sz="1400" dirty="0"/>
              <a:t>القاموس المصور:</a:t>
            </a:r>
          </a:p>
          <a:p>
            <a:r>
              <a:rPr lang="ar-SA" sz="1400" dirty="0"/>
              <a:t>يحضر التلاميذ دفاتر فارغة, وتقسم بعدد حروف الهجاء. عند تعلم مفردة جديدة, يقوم التلاميذ بكتابة الكلمة في المكان المناسب لترتيبها في القاموس مع شرح بسيط ورسم معبر.</a:t>
            </a:r>
          </a:p>
          <a:p>
            <a:r>
              <a:rPr lang="ar-SA" sz="1400" dirty="0"/>
              <a:t>يوظف هذا القاموس كمرجع للتلاميذ في تعلم و تذكر المفردات, كما يفيد في تعلم مهارة استخدام القاموس بالإضافة إلى أن ربط الكتابة بالرسم يعمل على تثبيت الصورة في مخيلة الطفل.</a:t>
            </a:r>
          </a:p>
          <a:p>
            <a:endParaRPr lang="ar-SA" sz="1100" dirty="0"/>
          </a:p>
        </p:txBody>
      </p:sp>
    </p:spTree>
    <p:extLst>
      <p:ext uri="{BB962C8B-B14F-4D97-AF65-F5344CB8AC3E}">
        <p14:creationId xmlns:p14="http://schemas.microsoft.com/office/powerpoint/2010/main" xmlns="" val="125483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1400" dirty="0" smtClean="0"/>
              <a:t>    </a:t>
            </a:r>
            <a:r>
              <a:rPr lang="ar-SA" sz="1800" dirty="0" smtClean="0"/>
              <a:t> (6) </a:t>
            </a:r>
            <a:r>
              <a:rPr lang="ar-SA" sz="1800" dirty="0"/>
              <a:t>الكلمة السرية:</a:t>
            </a:r>
          </a:p>
          <a:p>
            <a:r>
              <a:rPr lang="ar-SA" sz="1800" dirty="0"/>
              <a:t>يوزع المدرس على مجموعات الفصل أوراقا رسم على كل منها عمودان, في كل عمود28 خانة.</a:t>
            </a:r>
          </a:p>
          <a:p>
            <a:r>
              <a:rPr lang="ar-SA" sz="1800" dirty="0"/>
              <a:t>يكتب التلاميذ في العمود الأول حروف الهجاء مرتبة, وفي العمود الثاني تكتب الأرقام مرتبة من 1 إلى 28, ثم يقدم للتلاميذ مجموعة من الأرقام, و على كل مجموعة أن تجد الحرف المقابل لكل رقم, وترتب الحروف للحصول على الكلمات المطلوب إيجادها والفائز هو الأسرع</a:t>
            </a:r>
            <a:r>
              <a:rPr lang="ar-SA" sz="1800" dirty="0" smtClean="0"/>
              <a:t>.</a:t>
            </a:r>
            <a:endParaRPr lang="ar-SA" sz="1800" dirty="0"/>
          </a:p>
          <a:p>
            <a:pPr marL="0" indent="0">
              <a:buNone/>
            </a:pPr>
            <a:r>
              <a:rPr lang="ar-SA" sz="1800" dirty="0" smtClean="0"/>
              <a:t>    (7</a:t>
            </a:r>
            <a:r>
              <a:rPr lang="ar-SA" sz="1800" dirty="0"/>
              <a:t>) سباق الحروف:</a:t>
            </a:r>
          </a:p>
          <a:p>
            <a:r>
              <a:rPr lang="ar-SA" sz="1800" dirty="0"/>
              <a:t>يشترك في هذه اللعبة تلميذان أو مجموعتان من التلاميذ. </a:t>
            </a:r>
          </a:p>
          <a:p>
            <a:r>
              <a:rPr lang="ar-SA" sz="1800" dirty="0"/>
              <a:t>يكتب التلميذ الأول كلمة, وعلى الثاني تكوين كلمة تبدأ بالحرف الأخير من الكلمة المقدمة, مثال</a:t>
            </a:r>
            <a:r>
              <a:rPr lang="ar-SA" sz="1800" dirty="0" smtClean="0"/>
              <a:t>:</a:t>
            </a:r>
            <a:endParaRPr lang="ar-SA" sz="1800" dirty="0"/>
          </a:p>
          <a:p>
            <a:r>
              <a:rPr lang="ar-SA" sz="1800" dirty="0"/>
              <a:t>(( كتاب......بحر.......رمل......لسان.......نرد...إلخ)) والفائز في هذه اللعبة من يتمكن من تقديم أكبر عدد من الكلمات بعد انقضاء الوقت المخصص. هذه اللعبة تسهم في إثراء معجم </a:t>
            </a:r>
            <a:r>
              <a:rPr lang="ar-SA" sz="1800" dirty="0" smtClean="0"/>
              <a:t>المتدرب وتدريبه </a:t>
            </a:r>
            <a:r>
              <a:rPr lang="ar-SA" sz="1800" dirty="0"/>
              <a:t>على التحليل والتركيب.</a:t>
            </a:r>
          </a:p>
          <a:p>
            <a:endParaRPr lang="ar-SA" sz="1100" dirty="0"/>
          </a:p>
        </p:txBody>
      </p:sp>
    </p:spTree>
    <p:extLst>
      <p:ext uri="{BB962C8B-B14F-4D97-AF65-F5344CB8AC3E}">
        <p14:creationId xmlns:p14="http://schemas.microsoft.com/office/powerpoint/2010/main" xmlns="" val="368938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duotone>
              <a:schemeClr val="accent2">
                <a:shade val="45000"/>
                <a:satMod val="135000"/>
              </a:schemeClr>
              <a:prstClr val="white"/>
            </a:duotone>
            <a:extLst/>
          </a:blip>
          <a:srcRect/>
          <a:stretch>
            <a:fillRect/>
          </a:stretch>
        </p:blipFill>
        <p:spPr bwMode="auto">
          <a:xfrm>
            <a:off x="0" y="3406321"/>
            <a:ext cx="4602239" cy="3451679"/>
          </a:xfrm>
          <a:prstGeom prst="rect">
            <a:avLst/>
          </a:prstGeom>
          <a:noFill/>
          <a:ln>
            <a:noFill/>
          </a:ln>
          <a:extLst/>
        </p:spPr>
      </p:pic>
      <p:sp>
        <p:nvSpPr>
          <p:cNvPr id="3" name="عنصر نائب للمحتوى 2"/>
          <p:cNvSpPr>
            <a:spLocks noGrp="1"/>
          </p:cNvSpPr>
          <p:nvPr>
            <p:ph idx="1"/>
          </p:nvPr>
        </p:nvSpPr>
        <p:spPr/>
        <p:txBody>
          <a:bodyPr>
            <a:normAutofit/>
          </a:bodyPr>
          <a:lstStyle/>
          <a:p>
            <a:pPr marL="274320" indent="-274320" fontAlgn="auto">
              <a:spcAft>
                <a:spcPts val="0"/>
              </a:spcAft>
              <a:buFont typeface="Wingdings 2"/>
              <a:buChar char=""/>
              <a:defRPr/>
            </a:pPr>
            <a:r>
              <a:rPr lang="ar-SA" b="1" dirty="0">
                <a:cs typeface="Arabic Transparent" panose="02010000000000000000" pitchFamily="2" charset="-78"/>
              </a:rPr>
              <a:t>تحتاج </a:t>
            </a:r>
            <a:r>
              <a:rPr lang="ar-SA" b="1" dirty="0" smtClean="0">
                <a:cs typeface="Arabic Transparent" panose="02010000000000000000" pitchFamily="2" charset="-78"/>
              </a:rPr>
              <a:t>الإدارة </a:t>
            </a:r>
            <a:r>
              <a:rPr lang="ar-SA" b="1" dirty="0">
                <a:cs typeface="Arabic Transparent" panose="02010000000000000000" pitchFamily="2" charset="-78"/>
              </a:rPr>
              <a:t>الجيدة </a:t>
            </a:r>
            <a:r>
              <a:rPr lang="ar-SA" b="1" dirty="0" smtClean="0">
                <a:cs typeface="Arabic Transparent" panose="02010000000000000000" pitchFamily="2" charset="-78"/>
              </a:rPr>
              <a:t>للألعاب إلى </a:t>
            </a:r>
            <a:r>
              <a:rPr lang="ar-SA" b="1" dirty="0">
                <a:cs typeface="Arabic Transparent" panose="02010000000000000000" pitchFamily="2" charset="-78"/>
              </a:rPr>
              <a:t>الخبرة  </a:t>
            </a:r>
            <a:r>
              <a:rPr lang="ar-SA" b="1" dirty="0" smtClean="0">
                <a:cs typeface="Arabic Transparent" panose="02010000000000000000" pitchFamily="2" charset="-78"/>
              </a:rPr>
              <a:t>والانتباه </a:t>
            </a:r>
            <a:r>
              <a:rPr lang="ar-SA" b="1" dirty="0">
                <a:cs typeface="Arabic Transparent" panose="02010000000000000000" pitchFamily="2" charset="-78"/>
              </a:rPr>
              <a:t>للأمور الأساسية لهذا النشاط التعليمي </a:t>
            </a:r>
            <a:r>
              <a:rPr lang="ar-SA" b="1" dirty="0" smtClean="0">
                <a:cs typeface="Arabic Transparent" panose="02010000000000000000" pitchFamily="2" charset="-78"/>
              </a:rPr>
              <a:t> .</a:t>
            </a:r>
          </a:p>
          <a:p>
            <a:pPr marL="0" indent="0" fontAlgn="auto">
              <a:spcAft>
                <a:spcPts val="0"/>
              </a:spcAft>
              <a:buFont typeface="Wingdings 2"/>
              <a:buNone/>
              <a:defRPr/>
            </a:pPr>
            <a:endParaRPr lang="ar-SA" b="1" dirty="0" smtClean="0">
              <a:cs typeface="Arabic Transparent" panose="02010000000000000000" pitchFamily="2" charset="-78"/>
            </a:endParaRPr>
          </a:p>
          <a:p>
            <a:pPr marL="0" indent="0" fontAlgn="auto">
              <a:spcAft>
                <a:spcPts val="0"/>
              </a:spcAft>
              <a:buFont typeface="Wingdings 2"/>
              <a:buNone/>
              <a:defRPr/>
            </a:pPr>
            <a:r>
              <a:rPr lang="ar-SA" b="1" dirty="0" smtClean="0">
                <a:cs typeface="Arabic Transparent" panose="02010000000000000000" pitchFamily="2" charset="-78"/>
              </a:rPr>
              <a:t>ويمكن تحسين </a:t>
            </a:r>
            <a:r>
              <a:rPr lang="ar-SA" b="1" dirty="0">
                <a:cs typeface="Arabic Transparent" panose="02010000000000000000" pitchFamily="2" charset="-78"/>
              </a:rPr>
              <a:t>الاستفادة من اللعبة  وتطوير إدارتها  بأن يوجه المدرب أو المعلم إلى نفسه  هذه </a:t>
            </a:r>
            <a:r>
              <a:rPr lang="ar-SA" b="1" dirty="0" smtClean="0">
                <a:cs typeface="Arabic Transparent" panose="02010000000000000000" pitchFamily="2" charset="-78"/>
              </a:rPr>
              <a:t>الأسئلة :</a:t>
            </a:r>
            <a:endParaRPr lang="en-US" b="1" dirty="0">
              <a:cs typeface="Arabic Transparent" panose="02010000000000000000" pitchFamily="2" charset="-78"/>
            </a:endParaRPr>
          </a:p>
        </p:txBody>
      </p:sp>
      <p:sp>
        <p:nvSpPr>
          <p:cNvPr id="5" name="مستطيل 4"/>
          <p:cNvSpPr/>
          <p:nvPr/>
        </p:nvSpPr>
        <p:spPr bwMode="auto">
          <a:xfrm>
            <a:off x="30239" y="227112"/>
            <a:ext cx="8070153" cy="609600"/>
          </a:xfrm>
          <a:prstGeom prst="rect">
            <a:avLst/>
          </a:prstGeom>
          <a:gradFill flip="none" rotWithShape="1">
            <a:gsLst>
              <a:gs pos="20000">
                <a:srgbClr val="FFC000">
                  <a:shade val="30000"/>
                  <a:satMod val="115000"/>
                  <a:alpha val="0"/>
                </a:srgbClr>
              </a:gs>
              <a:gs pos="68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2" name="عنوان 1"/>
          <p:cNvSpPr>
            <a:spLocks noGrp="1"/>
          </p:cNvSpPr>
          <p:nvPr>
            <p:ph type="title"/>
          </p:nvPr>
        </p:nvSpPr>
        <p:spPr>
          <a:xfrm>
            <a:off x="683568" y="11088"/>
            <a:ext cx="7239000" cy="822960"/>
          </a:xfrm>
        </p:spPr>
        <p:txBody>
          <a:bodyPr>
            <a:normAutofit/>
          </a:bodyPr>
          <a:lstStyle/>
          <a:p>
            <a:pPr algn="r" fontAlgn="auto">
              <a:spcAft>
                <a:spcPts val="0"/>
              </a:spcAft>
              <a:defRPr/>
            </a:pPr>
            <a:r>
              <a:rPr lang="ar-SA" sz="4000" dirty="0">
                <a:cs typeface="Arabic Transparent" panose="02010000000000000000" pitchFamily="2" charset="-78"/>
              </a:rPr>
              <a:t>إدارة </a:t>
            </a:r>
            <a:r>
              <a:rPr lang="ar-SA" sz="4000" dirty="0" smtClean="0">
                <a:cs typeface="Arabic Transparent" panose="02010000000000000000" pitchFamily="2" charset="-78"/>
              </a:rPr>
              <a:t>اللعـبة </a:t>
            </a:r>
            <a:endParaRPr lang="ar-SA" sz="4000" dirty="0">
              <a:cs typeface="Arabic Transparent" panose="02010000000000000000" pitchFamily="2" charset="-78"/>
            </a:endParaRPr>
          </a:p>
        </p:txBody>
      </p:sp>
      <p:pic>
        <p:nvPicPr>
          <p:cNvPr id="4" name="صورة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239" y="15624"/>
            <a:ext cx="1047750" cy="1047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right)">
                                      <p:cBhvr>
                                        <p:cTn id="22" dur="2000"/>
                                        <p:tgtEl>
                                          <p:spTgt spid="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right)">
                                      <p:cBhvr>
                                        <p:cTn id="2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print">
            <a:duotone>
              <a:schemeClr val="accent2">
                <a:shade val="45000"/>
                <a:satMod val="135000"/>
              </a:schemeClr>
              <a:prstClr val="white"/>
            </a:duotone>
            <a:extLst/>
          </a:blip>
          <a:srcRect/>
          <a:stretch>
            <a:fillRect/>
          </a:stretch>
        </p:blipFill>
        <p:spPr bwMode="auto">
          <a:xfrm>
            <a:off x="0" y="3406321"/>
            <a:ext cx="4602239" cy="3451679"/>
          </a:xfrm>
          <a:prstGeom prst="rect">
            <a:avLst/>
          </a:prstGeom>
          <a:noFill/>
          <a:ln>
            <a:noFill/>
          </a:ln>
          <a:extLst/>
        </p:spPr>
      </p:pic>
      <p:sp>
        <p:nvSpPr>
          <p:cNvPr id="3" name="عنصر نائب للمحتوى 2"/>
          <p:cNvSpPr>
            <a:spLocks noGrp="1"/>
          </p:cNvSpPr>
          <p:nvPr>
            <p:ph idx="1"/>
          </p:nvPr>
        </p:nvSpPr>
        <p:spPr>
          <a:xfrm>
            <a:off x="457200" y="1219200"/>
            <a:ext cx="7239000" cy="3913188"/>
          </a:xfrm>
        </p:spPr>
        <p:txBody>
          <a:bodyPr>
            <a:normAutofit/>
          </a:bodyPr>
          <a:lstStyle/>
          <a:p>
            <a:pPr marL="274320" indent="-274320" fontAlgn="auto">
              <a:spcAft>
                <a:spcPts val="0"/>
              </a:spcAft>
              <a:buFont typeface="Wingdings 2"/>
              <a:buChar char=""/>
              <a:defRPr/>
            </a:pPr>
            <a:r>
              <a:rPr lang="ar-SA" sz="2800" b="1" dirty="0">
                <a:cs typeface="Arabic Transparent" panose="02010000000000000000" pitchFamily="2" charset="-78"/>
              </a:rPr>
              <a:t>هل تتم ممارسة اللعبة في أكثر الأوقات ملاءمة </a:t>
            </a:r>
            <a:r>
              <a:rPr lang="ar-SA" sz="2800" b="1" dirty="0" smtClean="0">
                <a:cs typeface="Arabic Transparent" panose="02010000000000000000" pitchFamily="2" charset="-78"/>
              </a:rPr>
              <a:t>ذلك </a:t>
            </a:r>
            <a:r>
              <a:rPr lang="ar-SA" sz="2800" b="1" dirty="0">
                <a:cs typeface="Arabic Transparent" panose="02010000000000000000" pitchFamily="2" charset="-78"/>
              </a:rPr>
              <a:t>أثناء  الجلسة أو البرنامج </a:t>
            </a:r>
            <a:r>
              <a:rPr lang="ar-SA" sz="2800" b="1" dirty="0" smtClean="0">
                <a:cs typeface="Arabic Transparent" panose="02010000000000000000" pitchFamily="2" charset="-78"/>
              </a:rPr>
              <a:t>؟</a:t>
            </a:r>
          </a:p>
          <a:p>
            <a:pPr marL="0" indent="0" fontAlgn="auto">
              <a:spcAft>
                <a:spcPts val="0"/>
              </a:spcAft>
              <a:buFont typeface="Wingdings 2"/>
              <a:buNone/>
              <a:defRPr/>
            </a:pPr>
            <a:endParaRPr lang="ar-SA" sz="2800" b="1" dirty="0">
              <a:cs typeface="Arabic Transparent" panose="02010000000000000000" pitchFamily="2" charset="-78"/>
            </a:endParaRPr>
          </a:p>
          <a:p>
            <a:pPr marL="274320" indent="-274320" fontAlgn="auto">
              <a:spcAft>
                <a:spcPts val="0"/>
              </a:spcAft>
              <a:buFont typeface="Wingdings 2"/>
              <a:buChar char=""/>
              <a:defRPr/>
            </a:pPr>
            <a:r>
              <a:rPr lang="ar-SA" sz="2800" b="1" dirty="0">
                <a:cs typeface="Arabic Transparent" panose="02010000000000000000" pitchFamily="2" charset="-78"/>
              </a:rPr>
              <a:t>هل تحريت  كل شيء عن اللعبة </a:t>
            </a:r>
            <a:r>
              <a:rPr lang="ar-SA" sz="2800" b="1" dirty="0" smtClean="0">
                <a:cs typeface="Arabic Transparent" panose="02010000000000000000" pitchFamily="2" charset="-78"/>
              </a:rPr>
              <a:t>وطريقة  </a:t>
            </a:r>
            <a:r>
              <a:rPr lang="ar-SA" sz="2800" b="1" dirty="0">
                <a:cs typeface="Arabic Transparent" panose="02010000000000000000" pitchFamily="2" charset="-78"/>
              </a:rPr>
              <a:t>ممارستها وأهدافها  </a:t>
            </a:r>
            <a:r>
              <a:rPr lang="ar-SA" sz="2800" b="1" dirty="0" smtClean="0">
                <a:cs typeface="Arabic Transparent" panose="02010000000000000000" pitchFamily="2" charset="-78"/>
              </a:rPr>
              <a:t>وإجراءاتها </a:t>
            </a:r>
            <a:r>
              <a:rPr lang="ar-SA" sz="2800" b="1" dirty="0">
                <a:cs typeface="Arabic Transparent" panose="02010000000000000000" pitchFamily="2" charset="-78"/>
              </a:rPr>
              <a:t>وموادها ؟ </a:t>
            </a:r>
            <a:endParaRPr lang="ar-SA" sz="2800" b="1" dirty="0" smtClean="0">
              <a:cs typeface="Arabic Transparent" panose="02010000000000000000" pitchFamily="2" charset="-78"/>
            </a:endParaRPr>
          </a:p>
          <a:p>
            <a:pPr marL="0" indent="0" fontAlgn="auto">
              <a:spcAft>
                <a:spcPts val="0"/>
              </a:spcAft>
              <a:buFont typeface="Wingdings 2"/>
              <a:buNone/>
              <a:defRPr/>
            </a:pPr>
            <a:endParaRPr lang="ar-SA" sz="2800" b="1" dirty="0" smtClean="0">
              <a:cs typeface="Arabic Transparent" panose="02010000000000000000" pitchFamily="2" charset="-78"/>
            </a:endParaRPr>
          </a:p>
          <a:p>
            <a:pPr marL="274320" indent="-274320" fontAlgn="auto">
              <a:spcAft>
                <a:spcPts val="0"/>
              </a:spcAft>
              <a:buFont typeface="Wingdings 2"/>
              <a:buChar char=""/>
              <a:defRPr/>
            </a:pPr>
            <a:r>
              <a:rPr lang="ar-SA" sz="2800" b="1" dirty="0" smtClean="0">
                <a:cs typeface="Arabic Transparent" panose="02010000000000000000" pitchFamily="2" charset="-78"/>
              </a:rPr>
              <a:t>هل </a:t>
            </a:r>
            <a:r>
              <a:rPr lang="ar-SA" sz="2800" b="1" dirty="0">
                <a:cs typeface="Arabic Transparent" panose="02010000000000000000" pitchFamily="2" charset="-78"/>
              </a:rPr>
              <a:t>خصصت الوقت الكافي للعبة لاسيما فيما يتعلق بإدارتها وتقييمها ؟ </a:t>
            </a:r>
            <a:endParaRPr lang="en-US" sz="2800" b="1" dirty="0">
              <a:cs typeface="Arabic Transparent" panose="02010000000000000000" pitchFamily="2" charset="-78"/>
            </a:endParaRPr>
          </a:p>
        </p:txBody>
      </p:sp>
      <p:sp>
        <p:nvSpPr>
          <p:cNvPr id="6" name="مستطيل 5"/>
          <p:cNvSpPr/>
          <p:nvPr/>
        </p:nvSpPr>
        <p:spPr bwMode="auto">
          <a:xfrm>
            <a:off x="30239" y="227112"/>
            <a:ext cx="8070153" cy="609600"/>
          </a:xfrm>
          <a:prstGeom prst="rect">
            <a:avLst/>
          </a:prstGeom>
          <a:gradFill flip="none" rotWithShape="1">
            <a:gsLst>
              <a:gs pos="20000">
                <a:srgbClr val="FFC000">
                  <a:shade val="30000"/>
                  <a:satMod val="115000"/>
                  <a:alpha val="0"/>
                </a:srgbClr>
              </a:gs>
              <a:gs pos="68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8" name="عنوان 1"/>
          <p:cNvSpPr>
            <a:spLocks noGrp="1"/>
          </p:cNvSpPr>
          <p:nvPr>
            <p:ph type="title"/>
          </p:nvPr>
        </p:nvSpPr>
        <p:spPr>
          <a:xfrm>
            <a:off x="683568" y="11088"/>
            <a:ext cx="7239000" cy="822960"/>
          </a:xfrm>
        </p:spPr>
        <p:txBody>
          <a:bodyPr>
            <a:normAutofit/>
          </a:bodyPr>
          <a:lstStyle/>
          <a:p>
            <a:pPr algn="r" fontAlgn="auto">
              <a:spcAft>
                <a:spcPts val="0"/>
              </a:spcAft>
              <a:defRPr/>
            </a:pPr>
            <a:r>
              <a:rPr lang="ar-SA" sz="4000" dirty="0">
                <a:cs typeface="Arabic Transparent" panose="02010000000000000000" pitchFamily="2" charset="-78"/>
              </a:rPr>
              <a:t>إدارة </a:t>
            </a:r>
            <a:r>
              <a:rPr lang="ar-SA" sz="4000" dirty="0" smtClean="0">
                <a:cs typeface="Arabic Transparent" panose="02010000000000000000" pitchFamily="2" charset="-78"/>
              </a:rPr>
              <a:t>اللعـبة </a:t>
            </a:r>
            <a:endParaRPr lang="ar-SA" sz="4000" dirty="0">
              <a:cs typeface="Arabic Transparent" panose="02010000000000000000" pitchFamily="2" charset="-78"/>
            </a:endParaRPr>
          </a:p>
        </p:txBody>
      </p:sp>
      <p:pic>
        <p:nvPicPr>
          <p:cNvPr id="9" name="صورة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239" y="15624"/>
            <a:ext cx="1047750" cy="1047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right)">
                                      <p:cBhvr>
                                        <p:cTn id="22" dur="2000"/>
                                        <p:tgtEl>
                                          <p:spTgt spid="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right)">
                                      <p:cBhvr>
                                        <p:cTn id="27" dur="20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right)">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duotone>
              <a:schemeClr val="accent2">
                <a:shade val="45000"/>
                <a:satMod val="135000"/>
              </a:schemeClr>
              <a:prstClr val="white"/>
            </a:duotone>
            <a:extLst/>
          </a:blip>
          <a:stretch>
            <a:fillRect/>
          </a:stretch>
        </p:blipFill>
        <p:spPr>
          <a:xfrm>
            <a:off x="0" y="4191000"/>
            <a:ext cx="4758030" cy="2667001"/>
          </a:xfrm>
          <a:prstGeom prst="rect">
            <a:avLst/>
          </a:prstGeom>
        </p:spPr>
      </p:pic>
      <p:sp>
        <p:nvSpPr>
          <p:cNvPr id="3" name="عنصر نائب للمحتوى 2"/>
          <p:cNvSpPr>
            <a:spLocks noGrp="1"/>
          </p:cNvSpPr>
          <p:nvPr>
            <p:ph idx="1"/>
          </p:nvPr>
        </p:nvSpPr>
        <p:spPr/>
        <p:txBody>
          <a:bodyPr/>
          <a:lstStyle/>
          <a:p>
            <a:r>
              <a:rPr lang="ar-SA" altLang="ar-SA" b="1" dirty="0" smtClean="0">
                <a:cs typeface="Arabic Transparent" pitchFamily="2" charset="-78"/>
              </a:rPr>
              <a:t>هل قمت بالتخطيط لكافة الأمور والإجراءات التمهيدية التي تسبق اللعبة  ؟</a:t>
            </a:r>
          </a:p>
          <a:p>
            <a:endParaRPr lang="ar-SA" altLang="ar-SA" b="1" dirty="0" smtClean="0">
              <a:cs typeface="Arabic Transparent" pitchFamily="2" charset="-78"/>
            </a:endParaRPr>
          </a:p>
          <a:p>
            <a:r>
              <a:rPr lang="ar-SA" altLang="ar-SA" b="1" dirty="0" smtClean="0">
                <a:cs typeface="Arabic Transparent" pitchFamily="2" charset="-78"/>
              </a:rPr>
              <a:t>كيف سأقوم بالتقديم للعبة ؟ ماذا يتعين علي أن اقول ومتى سأقوله ؟ هل تستكون المقدمة قصيرة وموجزة ؟</a:t>
            </a:r>
          </a:p>
          <a:p>
            <a:endParaRPr lang="ar-SA" altLang="ar-SA" b="1" dirty="0" smtClean="0">
              <a:cs typeface="Arabic Transparent" pitchFamily="2" charset="-78"/>
            </a:endParaRPr>
          </a:p>
          <a:p>
            <a:r>
              <a:rPr lang="ar-SA" altLang="ar-SA" b="1" dirty="0" smtClean="0">
                <a:cs typeface="Arabic Transparent" pitchFamily="2" charset="-78"/>
              </a:rPr>
              <a:t>هل عناصر المقدمة والإرشادات للعبة كافية وواضحة ؟ </a:t>
            </a:r>
          </a:p>
          <a:p>
            <a:endParaRPr lang="ar-SA" altLang="ar-SA" b="1" dirty="0" smtClean="0">
              <a:cs typeface="Arabic Transparent" pitchFamily="2" charset="-78"/>
            </a:endParaRPr>
          </a:p>
        </p:txBody>
      </p:sp>
      <p:sp>
        <p:nvSpPr>
          <p:cNvPr id="7" name="مستطيل 6"/>
          <p:cNvSpPr/>
          <p:nvPr/>
        </p:nvSpPr>
        <p:spPr bwMode="auto">
          <a:xfrm>
            <a:off x="30239" y="227112"/>
            <a:ext cx="8070153" cy="609600"/>
          </a:xfrm>
          <a:prstGeom prst="rect">
            <a:avLst/>
          </a:prstGeom>
          <a:gradFill flip="none" rotWithShape="1">
            <a:gsLst>
              <a:gs pos="20000">
                <a:srgbClr val="FFC000">
                  <a:shade val="30000"/>
                  <a:satMod val="115000"/>
                  <a:alpha val="0"/>
                </a:srgbClr>
              </a:gs>
              <a:gs pos="68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8" name="عنوان 1"/>
          <p:cNvSpPr>
            <a:spLocks noGrp="1"/>
          </p:cNvSpPr>
          <p:nvPr>
            <p:ph type="title"/>
          </p:nvPr>
        </p:nvSpPr>
        <p:spPr>
          <a:xfrm>
            <a:off x="683568" y="11088"/>
            <a:ext cx="7239000" cy="822960"/>
          </a:xfrm>
        </p:spPr>
        <p:txBody>
          <a:bodyPr>
            <a:normAutofit/>
          </a:bodyPr>
          <a:lstStyle/>
          <a:p>
            <a:pPr algn="r" fontAlgn="auto">
              <a:spcAft>
                <a:spcPts val="0"/>
              </a:spcAft>
              <a:defRPr/>
            </a:pPr>
            <a:r>
              <a:rPr lang="ar-SA" sz="4000" dirty="0">
                <a:cs typeface="Arabic Transparent" panose="02010000000000000000" pitchFamily="2" charset="-78"/>
              </a:rPr>
              <a:t>إدارة </a:t>
            </a:r>
            <a:r>
              <a:rPr lang="ar-SA" sz="4000" dirty="0" smtClean="0">
                <a:cs typeface="Arabic Transparent" panose="02010000000000000000" pitchFamily="2" charset="-78"/>
              </a:rPr>
              <a:t>اللعـبة </a:t>
            </a:r>
            <a:endParaRPr lang="ar-SA" sz="4000" dirty="0">
              <a:cs typeface="Arabic Transparent" panose="02010000000000000000" pitchFamily="2" charset="-78"/>
            </a:endParaRPr>
          </a:p>
        </p:txBody>
      </p:sp>
      <p:pic>
        <p:nvPicPr>
          <p:cNvPr id="9" name="صورة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239" y="15624"/>
            <a:ext cx="1047750" cy="1047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right)">
                                      <p:cBhvr>
                                        <p:cTn id="22" dur="2000"/>
                                        <p:tgtEl>
                                          <p:spTgt spid="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right)">
                                      <p:cBhvr>
                                        <p:cTn id="27" dur="20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right)">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صورة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25" y="3381375"/>
            <a:ext cx="4397375" cy="347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عنصر نائب للمحتوى 2"/>
          <p:cNvSpPr>
            <a:spLocks noGrp="1"/>
          </p:cNvSpPr>
          <p:nvPr>
            <p:ph idx="1"/>
          </p:nvPr>
        </p:nvSpPr>
        <p:spPr/>
        <p:txBody>
          <a:bodyPr/>
          <a:lstStyle/>
          <a:p>
            <a:r>
              <a:rPr lang="ar-SA" altLang="ar-SA" b="1" dirty="0" smtClean="0">
                <a:cs typeface="Arabic Transparent" pitchFamily="2" charset="-78"/>
              </a:rPr>
              <a:t>هل سأتذكر أن اسأل (إذا كان هناك أية اسئلة ) قبل إعطاء إشارة البدء ؟</a:t>
            </a:r>
            <a:endParaRPr lang="en-US" altLang="ar-SA" b="1" dirty="0" smtClean="0">
              <a:cs typeface="Arabic Transparent" pitchFamily="2" charset="-78"/>
            </a:endParaRPr>
          </a:p>
          <a:p>
            <a:endParaRPr lang="ar-SA" altLang="ar-SA" b="1" dirty="0" smtClean="0">
              <a:cs typeface="Arabic Transparent" pitchFamily="2" charset="-78"/>
            </a:endParaRPr>
          </a:p>
          <a:p>
            <a:r>
              <a:rPr lang="ar-SA" altLang="ar-SA" b="1" dirty="0" smtClean="0">
                <a:cs typeface="Arabic Transparent" pitchFamily="2" charset="-78"/>
              </a:rPr>
              <a:t>هل سأتذكر أن اللعبة هي أحد اشكال التعلم القائم على الخبرة ؟</a:t>
            </a:r>
          </a:p>
          <a:p>
            <a:endParaRPr lang="ar-SA" altLang="ar-SA" b="1" dirty="0" smtClean="0">
              <a:cs typeface="Arabic Transparent" pitchFamily="2" charset="-78"/>
            </a:endParaRPr>
          </a:p>
          <a:p>
            <a:r>
              <a:rPr lang="ar-SA" altLang="ar-SA" b="1" dirty="0" smtClean="0">
                <a:cs typeface="Arabic Transparent" pitchFamily="2" charset="-78"/>
              </a:rPr>
              <a:t>كيف سأشكل المجموعات والفرق ؟ </a:t>
            </a:r>
          </a:p>
        </p:txBody>
      </p:sp>
      <p:sp>
        <p:nvSpPr>
          <p:cNvPr id="7" name="مستطيل 6"/>
          <p:cNvSpPr/>
          <p:nvPr/>
        </p:nvSpPr>
        <p:spPr bwMode="auto">
          <a:xfrm>
            <a:off x="30239" y="227112"/>
            <a:ext cx="8070153" cy="609600"/>
          </a:xfrm>
          <a:prstGeom prst="rect">
            <a:avLst/>
          </a:prstGeom>
          <a:gradFill flip="none" rotWithShape="1">
            <a:gsLst>
              <a:gs pos="20000">
                <a:srgbClr val="FFC000">
                  <a:shade val="30000"/>
                  <a:satMod val="115000"/>
                  <a:alpha val="0"/>
                </a:srgbClr>
              </a:gs>
              <a:gs pos="68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8" name="عنوان 1"/>
          <p:cNvSpPr>
            <a:spLocks noGrp="1"/>
          </p:cNvSpPr>
          <p:nvPr>
            <p:ph type="title"/>
          </p:nvPr>
        </p:nvSpPr>
        <p:spPr>
          <a:xfrm>
            <a:off x="683568" y="11088"/>
            <a:ext cx="7239000" cy="822960"/>
          </a:xfrm>
        </p:spPr>
        <p:txBody>
          <a:bodyPr>
            <a:normAutofit/>
          </a:bodyPr>
          <a:lstStyle/>
          <a:p>
            <a:pPr algn="r" fontAlgn="auto">
              <a:spcAft>
                <a:spcPts val="0"/>
              </a:spcAft>
              <a:defRPr/>
            </a:pPr>
            <a:r>
              <a:rPr lang="ar-SA" sz="4000" dirty="0">
                <a:cs typeface="Arabic Transparent" panose="02010000000000000000" pitchFamily="2" charset="-78"/>
              </a:rPr>
              <a:t>إدارة </a:t>
            </a:r>
            <a:r>
              <a:rPr lang="ar-SA" sz="4000" dirty="0" smtClean="0">
                <a:cs typeface="Arabic Transparent" panose="02010000000000000000" pitchFamily="2" charset="-78"/>
              </a:rPr>
              <a:t>اللعـبة </a:t>
            </a:r>
            <a:endParaRPr lang="ar-SA" sz="4000" dirty="0">
              <a:cs typeface="Arabic Transparent" panose="02010000000000000000" pitchFamily="2" charset="-78"/>
            </a:endParaRPr>
          </a:p>
        </p:txBody>
      </p:sp>
      <p:pic>
        <p:nvPicPr>
          <p:cNvPr id="9" name="صورة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239" y="15624"/>
            <a:ext cx="1047750" cy="1047750"/>
          </a:xfrm>
          <a:prstGeom prst="rect">
            <a:avLst/>
          </a:prstGeom>
        </p:spPr>
      </p:pic>
      <p:pic>
        <p:nvPicPr>
          <p:cNvPr id="5" name="صورة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96136" y="4437112"/>
            <a:ext cx="2254152" cy="22541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right)">
                                      <p:cBhvr>
                                        <p:cTn id="22" dur="2000"/>
                                        <p:tgtEl>
                                          <p:spTgt spid="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right)">
                                      <p:cBhvr>
                                        <p:cTn id="27" dur="20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right)">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duotone>
              <a:schemeClr val="accent2">
                <a:shade val="45000"/>
                <a:satMod val="135000"/>
              </a:schemeClr>
              <a:prstClr val="white"/>
            </a:duotone>
            <a:extLst/>
          </a:blip>
          <a:srcRect/>
          <a:stretch>
            <a:fillRect/>
          </a:stretch>
        </p:blipFill>
        <p:spPr bwMode="auto">
          <a:xfrm>
            <a:off x="0" y="4091559"/>
            <a:ext cx="4038600" cy="2766441"/>
          </a:xfrm>
          <a:prstGeom prst="rect">
            <a:avLst/>
          </a:prstGeom>
          <a:noFill/>
          <a:ln>
            <a:noFill/>
          </a:ln>
          <a:extLst/>
        </p:spPr>
      </p:pic>
      <p:sp>
        <p:nvSpPr>
          <p:cNvPr id="3" name="عنصر نائب للمحتوى 2"/>
          <p:cNvSpPr>
            <a:spLocks noGrp="1"/>
          </p:cNvSpPr>
          <p:nvPr>
            <p:ph idx="1"/>
          </p:nvPr>
        </p:nvSpPr>
        <p:spPr/>
        <p:txBody>
          <a:bodyPr/>
          <a:lstStyle/>
          <a:p>
            <a:r>
              <a:rPr lang="ar-SA" altLang="ar-SA" b="1" dirty="0" smtClean="0">
                <a:cs typeface="Arabic Transparent" pitchFamily="2" charset="-78"/>
              </a:rPr>
              <a:t>هل سأتذكر إخبار المشاركين بالوقت المحدد للعبة ؟ </a:t>
            </a:r>
          </a:p>
          <a:p>
            <a:endParaRPr lang="ar-SA" altLang="ar-SA" b="1" dirty="0" smtClean="0">
              <a:cs typeface="Arabic Transparent" pitchFamily="2" charset="-78"/>
            </a:endParaRPr>
          </a:p>
          <a:p>
            <a:r>
              <a:rPr lang="ar-SA" altLang="ar-SA" b="1" dirty="0" smtClean="0">
                <a:cs typeface="Arabic Transparent" pitchFamily="2" charset="-78"/>
              </a:rPr>
              <a:t>عندما أعلن للمشاركين قرب انقضاء الوقت المحدد مستخدما عبارة "ثلاث دقائق فقط وينتهي الوقت " هل ألتزم فعلياً بما أعلنته ؟</a:t>
            </a:r>
          </a:p>
          <a:p>
            <a:endParaRPr lang="ar-SA" altLang="ar-SA" b="1" dirty="0" smtClean="0">
              <a:cs typeface="Arabic Transparent" pitchFamily="2" charset="-78"/>
            </a:endParaRPr>
          </a:p>
          <a:p>
            <a:r>
              <a:rPr lang="ar-SA" altLang="ar-SA" b="1" dirty="0" smtClean="0">
                <a:cs typeface="Arabic Transparent" pitchFamily="2" charset="-78"/>
              </a:rPr>
              <a:t>هل سأحتاج إلى مساعد ؟ وهل دور المساعد واضح ومفهوم ؟</a:t>
            </a:r>
            <a:endParaRPr lang="en-US" altLang="ar-SA" b="1" dirty="0" smtClean="0">
              <a:cs typeface="Arabic Transparent" pitchFamily="2" charset="-78"/>
            </a:endParaRPr>
          </a:p>
        </p:txBody>
      </p:sp>
      <p:sp>
        <p:nvSpPr>
          <p:cNvPr id="6" name="مستطيل 5"/>
          <p:cNvSpPr/>
          <p:nvPr/>
        </p:nvSpPr>
        <p:spPr bwMode="auto">
          <a:xfrm>
            <a:off x="30239" y="227112"/>
            <a:ext cx="8070153" cy="609600"/>
          </a:xfrm>
          <a:prstGeom prst="rect">
            <a:avLst/>
          </a:prstGeom>
          <a:gradFill flip="none" rotWithShape="1">
            <a:gsLst>
              <a:gs pos="20000">
                <a:srgbClr val="FFC000">
                  <a:shade val="30000"/>
                  <a:satMod val="115000"/>
                  <a:alpha val="0"/>
                </a:srgbClr>
              </a:gs>
              <a:gs pos="68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7" name="عنوان 1"/>
          <p:cNvSpPr>
            <a:spLocks noGrp="1"/>
          </p:cNvSpPr>
          <p:nvPr>
            <p:ph type="title"/>
          </p:nvPr>
        </p:nvSpPr>
        <p:spPr>
          <a:xfrm>
            <a:off x="683568" y="11088"/>
            <a:ext cx="7239000" cy="822960"/>
          </a:xfrm>
        </p:spPr>
        <p:txBody>
          <a:bodyPr>
            <a:normAutofit/>
          </a:bodyPr>
          <a:lstStyle/>
          <a:p>
            <a:pPr algn="r" fontAlgn="auto">
              <a:spcAft>
                <a:spcPts val="0"/>
              </a:spcAft>
              <a:defRPr/>
            </a:pPr>
            <a:r>
              <a:rPr lang="ar-SA" sz="4000" dirty="0">
                <a:cs typeface="Arabic Transparent" panose="02010000000000000000" pitchFamily="2" charset="-78"/>
              </a:rPr>
              <a:t>إدارة </a:t>
            </a:r>
            <a:r>
              <a:rPr lang="ar-SA" sz="4000" dirty="0" smtClean="0">
                <a:cs typeface="Arabic Transparent" panose="02010000000000000000" pitchFamily="2" charset="-78"/>
              </a:rPr>
              <a:t>اللعـبة </a:t>
            </a:r>
            <a:endParaRPr lang="ar-SA" sz="4000" dirty="0">
              <a:cs typeface="Arabic Transparent" panose="02010000000000000000" pitchFamily="2" charset="-78"/>
            </a:endParaRPr>
          </a:p>
        </p:txBody>
      </p:sp>
      <p:pic>
        <p:nvPicPr>
          <p:cNvPr id="9" name="صورة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239" y="15624"/>
            <a:ext cx="1047750" cy="1047750"/>
          </a:xfrm>
          <a:prstGeom prst="rect">
            <a:avLst/>
          </a:prstGeom>
        </p:spPr>
      </p:pic>
      <p:pic>
        <p:nvPicPr>
          <p:cNvPr id="4" name="صورة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9512" y="1268760"/>
            <a:ext cx="1268760" cy="1268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right)">
                                      <p:cBhvr>
                                        <p:cTn id="22" dur="2000"/>
                                        <p:tgtEl>
                                          <p:spTgt spid="3">
                                            <p:txEl>
                                              <p:pRg st="0" end="0"/>
                                            </p:txEl>
                                          </p:spTgt>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right)">
                                      <p:cBhvr>
                                        <p:cTn id="31" dur="2000"/>
                                        <p:tgtEl>
                                          <p:spTgt spid="3">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right)">
                                      <p:cBhvr>
                                        <p:cTn id="3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39" y="3501009"/>
            <a:ext cx="3356992" cy="3356992"/>
          </a:xfrm>
          <a:prstGeom prst="rect">
            <a:avLst/>
          </a:prstGeom>
        </p:spPr>
      </p:pic>
      <p:sp>
        <p:nvSpPr>
          <p:cNvPr id="3" name="عنصر نائب للمحتوى 2"/>
          <p:cNvSpPr>
            <a:spLocks noGrp="1"/>
          </p:cNvSpPr>
          <p:nvPr>
            <p:ph idx="1"/>
          </p:nvPr>
        </p:nvSpPr>
        <p:spPr/>
        <p:txBody>
          <a:bodyPr>
            <a:normAutofit/>
          </a:bodyPr>
          <a:lstStyle/>
          <a:p>
            <a:pPr marL="274320" indent="-274320" fontAlgn="auto">
              <a:spcAft>
                <a:spcPts val="0"/>
              </a:spcAft>
              <a:buFont typeface="Wingdings 2"/>
              <a:buChar char=""/>
              <a:defRPr/>
            </a:pPr>
            <a:r>
              <a:rPr lang="ar-SA" b="1" dirty="0">
                <a:cs typeface="Arabic Transparent" panose="02010000000000000000" pitchFamily="2" charset="-78"/>
              </a:rPr>
              <a:t>هل سأحرص على بقاء </a:t>
            </a:r>
            <a:r>
              <a:rPr lang="ar-SA" b="1" dirty="0" smtClean="0">
                <a:cs typeface="Arabic Transparent" panose="02010000000000000000" pitchFamily="2" charset="-78"/>
              </a:rPr>
              <a:t>الأجواء </a:t>
            </a:r>
            <a:r>
              <a:rPr lang="ar-SA" b="1" dirty="0">
                <a:cs typeface="Arabic Transparent" panose="02010000000000000000" pitchFamily="2" charset="-78"/>
              </a:rPr>
              <a:t>غير رسمية ومفعمة بالمرح (فنحن نمارس لعبة </a:t>
            </a:r>
            <a:r>
              <a:rPr lang="ar-SA" b="1" dirty="0" smtClean="0">
                <a:cs typeface="Arabic Transparent" panose="02010000000000000000" pitchFamily="2" charset="-78"/>
              </a:rPr>
              <a:t>أولاً </a:t>
            </a:r>
            <a:r>
              <a:rPr lang="ar-SA" b="1" dirty="0">
                <a:cs typeface="Arabic Transparent" panose="02010000000000000000" pitchFamily="2" charset="-78"/>
              </a:rPr>
              <a:t>وأخيراً) ؟ </a:t>
            </a:r>
            <a:endParaRPr lang="ar-SA" b="1" dirty="0" smtClean="0">
              <a:cs typeface="Arabic Transparent" panose="02010000000000000000" pitchFamily="2" charset="-78"/>
            </a:endParaRPr>
          </a:p>
          <a:p>
            <a:pPr marL="0" indent="0" fontAlgn="auto">
              <a:spcAft>
                <a:spcPts val="0"/>
              </a:spcAft>
              <a:buFont typeface="Wingdings 2"/>
              <a:buNone/>
              <a:defRPr/>
            </a:pPr>
            <a:endParaRPr lang="ar-SA" b="1" dirty="0" smtClean="0">
              <a:cs typeface="Arabic Transparent" panose="02010000000000000000" pitchFamily="2" charset="-78"/>
            </a:endParaRPr>
          </a:p>
          <a:p>
            <a:pPr marL="274320" indent="-274320" fontAlgn="auto">
              <a:spcAft>
                <a:spcPts val="0"/>
              </a:spcAft>
              <a:buFont typeface="Wingdings 2"/>
              <a:buChar char=""/>
              <a:defRPr/>
            </a:pPr>
            <a:r>
              <a:rPr lang="ar-SA" b="1" dirty="0" smtClean="0">
                <a:cs typeface="Arabic Transparent" panose="02010000000000000000" pitchFamily="2" charset="-78"/>
              </a:rPr>
              <a:t>ما هو </a:t>
            </a:r>
            <a:r>
              <a:rPr lang="ar-SA" b="1" dirty="0">
                <a:cs typeface="Arabic Transparent" panose="02010000000000000000" pitchFamily="2" charset="-78"/>
              </a:rPr>
              <a:t>دوري أثناء  اللعبة ؟ هل سأقوم بالتنقل بين المشاركين لتوضيح </a:t>
            </a:r>
            <a:r>
              <a:rPr lang="ar-SA" b="1" dirty="0" smtClean="0">
                <a:cs typeface="Arabic Transparent" panose="02010000000000000000" pitchFamily="2" charset="-78"/>
              </a:rPr>
              <a:t>الإجراءات </a:t>
            </a:r>
            <a:r>
              <a:rPr lang="ar-SA" b="1" dirty="0">
                <a:cs typeface="Arabic Transparent" panose="02010000000000000000" pitchFamily="2" charset="-78"/>
              </a:rPr>
              <a:t>والقواعد ؟ هل أتدخل نسبياً من خلال </a:t>
            </a:r>
            <a:r>
              <a:rPr lang="ar-SA" b="1" dirty="0" smtClean="0">
                <a:cs typeface="Arabic Transparent" panose="02010000000000000000" pitchFamily="2" charset="-78"/>
              </a:rPr>
              <a:t>الإجابة </a:t>
            </a:r>
            <a:r>
              <a:rPr lang="ar-SA" b="1" dirty="0">
                <a:cs typeface="Arabic Transparent" panose="02010000000000000000" pitchFamily="2" charset="-78"/>
              </a:rPr>
              <a:t>على بعض </a:t>
            </a:r>
            <a:r>
              <a:rPr lang="ar-SA" b="1" dirty="0" smtClean="0">
                <a:cs typeface="Arabic Transparent" panose="02010000000000000000" pitchFamily="2" charset="-78"/>
              </a:rPr>
              <a:t>الأسئلة </a:t>
            </a:r>
            <a:r>
              <a:rPr lang="ar-SA" b="1" dirty="0">
                <a:cs typeface="Arabic Transparent" panose="02010000000000000000" pitchFamily="2" charset="-78"/>
              </a:rPr>
              <a:t>والقضايا ؟ أم أتفادى التدخل على الإطلاق واتذكر دوماً أن هذه لعبتهم؟ </a:t>
            </a:r>
            <a:endParaRPr lang="ar-SA" b="1" dirty="0" smtClean="0">
              <a:cs typeface="Arabic Transparent" panose="02010000000000000000" pitchFamily="2" charset="-78"/>
            </a:endParaRPr>
          </a:p>
          <a:p>
            <a:pPr marL="0" indent="0" fontAlgn="auto">
              <a:spcAft>
                <a:spcPts val="0"/>
              </a:spcAft>
              <a:buFont typeface="Wingdings 2"/>
              <a:buNone/>
              <a:defRPr/>
            </a:pPr>
            <a:endParaRPr lang="ar-SA" b="1" dirty="0">
              <a:cs typeface="Arabic Transparent" panose="02010000000000000000" pitchFamily="2" charset="-78"/>
            </a:endParaRPr>
          </a:p>
        </p:txBody>
      </p:sp>
      <p:sp>
        <p:nvSpPr>
          <p:cNvPr id="6" name="مستطيل 5"/>
          <p:cNvSpPr/>
          <p:nvPr/>
        </p:nvSpPr>
        <p:spPr bwMode="auto">
          <a:xfrm>
            <a:off x="30239" y="227112"/>
            <a:ext cx="8070153" cy="609600"/>
          </a:xfrm>
          <a:prstGeom prst="rect">
            <a:avLst/>
          </a:prstGeom>
          <a:gradFill flip="none" rotWithShape="1">
            <a:gsLst>
              <a:gs pos="20000">
                <a:srgbClr val="FFC000">
                  <a:shade val="30000"/>
                  <a:satMod val="115000"/>
                  <a:alpha val="0"/>
                </a:srgbClr>
              </a:gs>
              <a:gs pos="68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8" name="عنوان 1"/>
          <p:cNvSpPr>
            <a:spLocks noGrp="1"/>
          </p:cNvSpPr>
          <p:nvPr>
            <p:ph type="title"/>
          </p:nvPr>
        </p:nvSpPr>
        <p:spPr>
          <a:xfrm>
            <a:off x="683568" y="11088"/>
            <a:ext cx="7239000" cy="822960"/>
          </a:xfrm>
        </p:spPr>
        <p:txBody>
          <a:bodyPr>
            <a:normAutofit/>
          </a:bodyPr>
          <a:lstStyle/>
          <a:p>
            <a:pPr algn="r" fontAlgn="auto">
              <a:spcAft>
                <a:spcPts val="0"/>
              </a:spcAft>
              <a:defRPr/>
            </a:pPr>
            <a:r>
              <a:rPr lang="ar-SA" sz="4000" dirty="0">
                <a:cs typeface="Arabic Transparent" panose="02010000000000000000" pitchFamily="2" charset="-78"/>
              </a:rPr>
              <a:t>إدارة </a:t>
            </a:r>
            <a:r>
              <a:rPr lang="ar-SA" sz="4000" dirty="0" smtClean="0">
                <a:cs typeface="Arabic Transparent" panose="02010000000000000000" pitchFamily="2" charset="-78"/>
              </a:rPr>
              <a:t>اللعـبة </a:t>
            </a:r>
            <a:endParaRPr lang="ar-SA" sz="4000" dirty="0">
              <a:cs typeface="Arabic Transparent" panose="02010000000000000000" pitchFamily="2" charset="-78"/>
            </a:endParaRPr>
          </a:p>
        </p:txBody>
      </p:sp>
      <p:pic>
        <p:nvPicPr>
          <p:cNvPr id="9" name="صورة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239" y="15624"/>
            <a:ext cx="1047750" cy="1047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right)">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right)">
                                      <p:cBhvr>
                                        <p:cTn id="3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7239000" cy="8991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fontAlgn="auto">
              <a:spcAft>
                <a:spcPts val="0"/>
              </a:spcAft>
              <a:defRPr/>
            </a:pPr>
            <a:r>
              <a:rPr lang="ar-SA" sz="48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ea typeface="Calibri"/>
                <a:cs typeface="PT Bold Heading"/>
              </a:rPr>
              <a:t>محاور عرض </a:t>
            </a:r>
            <a:r>
              <a:rPr lang="ar-SA" sz="4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ea typeface="Calibri"/>
                <a:cs typeface="PT Bold Heading"/>
              </a:rPr>
              <a:t> الألعاب التدريبية</a:t>
            </a:r>
            <a:endParaRPr lang="ar-SA" sz="44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مستطيل 16"/>
          <p:cNvSpPr/>
          <p:nvPr/>
        </p:nvSpPr>
        <p:spPr bwMode="auto">
          <a:xfrm>
            <a:off x="0" y="1295400"/>
            <a:ext cx="9144000" cy="6096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18" name="عنوان 1"/>
          <p:cNvSpPr txBox="1">
            <a:spLocks/>
          </p:cNvSpPr>
          <p:nvPr/>
        </p:nvSpPr>
        <p:spPr bwMode="auto">
          <a:xfrm>
            <a:off x="2071688" y="1219200"/>
            <a:ext cx="691991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a:defRPr>
                <a:solidFill>
                  <a:schemeClr val="tx1"/>
                </a:solidFill>
                <a:latin typeface="Trebuchet MS" pitchFamily="34" charset="0"/>
                <a:cs typeface="Tahoma" pitchFamily="34" charset="0"/>
              </a:defRPr>
            </a:lvl1pPr>
            <a:lvl2pPr marL="742950" indent="-285750">
              <a:defRPr>
                <a:solidFill>
                  <a:schemeClr val="tx1"/>
                </a:solidFill>
                <a:latin typeface="Trebuchet MS" pitchFamily="34" charset="0"/>
                <a:cs typeface="Tahoma" pitchFamily="34" charset="0"/>
              </a:defRPr>
            </a:lvl2pPr>
            <a:lvl3pPr marL="1143000" indent="-228600">
              <a:defRPr>
                <a:solidFill>
                  <a:schemeClr val="tx1"/>
                </a:solidFill>
                <a:latin typeface="Trebuchet MS" pitchFamily="34" charset="0"/>
                <a:cs typeface="Tahoma" pitchFamily="34" charset="0"/>
              </a:defRPr>
            </a:lvl3pPr>
            <a:lvl4pPr marL="1600200" indent="-228600">
              <a:defRPr>
                <a:solidFill>
                  <a:schemeClr val="tx1"/>
                </a:solidFill>
                <a:latin typeface="Trebuchet MS" pitchFamily="34" charset="0"/>
                <a:cs typeface="Tahoma" pitchFamily="34" charset="0"/>
              </a:defRPr>
            </a:lvl4pPr>
            <a:lvl5pPr marL="2057400" indent="-228600">
              <a:defRPr>
                <a:solidFill>
                  <a:schemeClr val="tx1"/>
                </a:solidFill>
                <a:latin typeface="Trebuchet MS" pitchFamily="34" charset="0"/>
                <a:cs typeface="Tahoma" pitchFamily="34" charset="0"/>
              </a:defRPr>
            </a:lvl5pPr>
            <a:lvl6pPr marL="2514600" indent="-228600" fontAlgn="base">
              <a:spcBef>
                <a:spcPct val="0"/>
              </a:spcBef>
              <a:spcAft>
                <a:spcPct val="0"/>
              </a:spcAft>
              <a:defRPr>
                <a:solidFill>
                  <a:schemeClr val="tx1"/>
                </a:solidFill>
                <a:latin typeface="Trebuchet MS" pitchFamily="34" charset="0"/>
                <a:cs typeface="Tahoma" pitchFamily="34" charset="0"/>
              </a:defRPr>
            </a:lvl6pPr>
            <a:lvl7pPr marL="2971800" indent="-228600" fontAlgn="base">
              <a:spcBef>
                <a:spcPct val="0"/>
              </a:spcBef>
              <a:spcAft>
                <a:spcPct val="0"/>
              </a:spcAft>
              <a:defRPr>
                <a:solidFill>
                  <a:schemeClr val="tx1"/>
                </a:solidFill>
                <a:latin typeface="Trebuchet MS" pitchFamily="34" charset="0"/>
                <a:cs typeface="Tahoma" pitchFamily="34" charset="0"/>
              </a:defRPr>
            </a:lvl7pPr>
            <a:lvl8pPr marL="3429000" indent="-228600" fontAlgn="base">
              <a:spcBef>
                <a:spcPct val="0"/>
              </a:spcBef>
              <a:spcAft>
                <a:spcPct val="0"/>
              </a:spcAft>
              <a:defRPr>
                <a:solidFill>
                  <a:schemeClr val="tx1"/>
                </a:solidFill>
                <a:latin typeface="Trebuchet MS" pitchFamily="34" charset="0"/>
                <a:cs typeface="Tahoma" pitchFamily="34" charset="0"/>
              </a:defRPr>
            </a:lvl8pPr>
            <a:lvl9pPr marL="3886200" indent="-228600" fontAlgn="base">
              <a:spcBef>
                <a:spcPct val="0"/>
              </a:spcBef>
              <a:spcAft>
                <a:spcPct val="0"/>
              </a:spcAft>
              <a:defRPr>
                <a:solidFill>
                  <a:schemeClr val="tx1"/>
                </a:solidFill>
                <a:latin typeface="Trebuchet MS" pitchFamily="34" charset="0"/>
                <a:cs typeface="Tahoma" pitchFamily="34" charset="0"/>
              </a:defRPr>
            </a:lvl9pPr>
          </a:lstStyle>
          <a:p>
            <a:pPr lvl="0"/>
            <a:r>
              <a:rPr lang="ar-SA" altLang="ar-SA" sz="3600" b="1" dirty="0">
                <a:solidFill>
                  <a:prstClr val="black"/>
                </a:solidFill>
                <a:latin typeface="Arial" pitchFamily="34" charset="0"/>
                <a:ea typeface="Calibri" pitchFamily="34" charset="0"/>
                <a:cs typeface="PT Bold Heading" pitchFamily="2" charset="-78"/>
              </a:rPr>
              <a:t> </a:t>
            </a:r>
            <a:r>
              <a:rPr lang="ar-SA" altLang="ar-SA" sz="3600" b="1" dirty="0">
                <a:solidFill>
                  <a:prstClr val="white"/>
                </a:solidFill>
                <a:latin typeface="Arial" pitchFamily="34" charset="0"/>
                <a:ea typeface="Calibri" pitchFamily="34" charset="0"/>
                <a:cs typeface="PT Bold Heading" pitchFamily="2" charset="-78"/>
              </a:rPr>
              <a:t>7–      </a:t>
            </a:r>
            <a:r>
              <a:rPr lang="ar-SA" altLang="ar-SA" sz="3600" b="1" dirty="0">
                <a:solidFill>
                  <a:prstClr val="black"/>
                </a:solidFill>
                <a:latin typeface="Arial" pitchFamily="34" charset="0"/>
                <a:cs typeface="Arabic Transparent" pitchFamily="2" charset="-78"/>
              </a:rPr>
              <a:t>امثلة لبعض الألعاب التدريبية </a:t>
            </a:r>
            <a:endParaRPr lang="ar-SA" altLang="ar-SA" sz="3600" b="1" dirty="0">
              <a:solidFill>
                <a:prstClr val="black"/>
              </a:solidFill>
              <a:latin typeface="Arial" pitchFamily="34" charset="0"/>
              <a:cs typeface="PT Bold Heading" pitchFamily="2" charset="-78"/>
            </a:endParaRPr>
          </a:p>
        </p:txBody>
      </p:sp>
      <p:grpSp>
        <p:nvGrpSpPr>
          <p:cNvPr id="3" name="مجموعة 4"/>
          <p:cNvGrpSpPr>
            <a:grpSpLocks/>
          </p:cNvGrpSpPr>
          <p:nvPr/>
        </p:nvGrpSpPr>
        <p:grpSpPr bwMode="auto">
          <a:xfrm>
            <a:off x="0" y="2190750"/>
            <a:ext cx="9144000" cy="685800"/>
            <a:chOff x="0" y="152400"/>
            <a:chExt cx="9144000" cy="685800"/>
          </a:xfrm>
        </p:grpSpPr>
        <p:sp>
          <p:nvSpPr>
            <p:cNvPr id="15" name="مستطيل 14"/>
            <p:cNvSpPr/>
            <p:nvPr/>
          </p:nvSpPr>
          <p:spPr>
            <a:xfrm>
              <a:off x="0" y="228600"/>
              <a:ext cx="9144000" cy="609600"/>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8210" name="عنوان 1"/>
            <p:cNvSpPr txBox="1">
              <a:spLocks/>
            </p:cNvSpPr>
            <p:nvPr/>
          </p:nvSpPr>
          <p:spPr bwMode="auto">
            <a:xfrm>
              <a:off x="1071538" y="152400"/>
              <a:ext cx="792006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a:defRPr>
                  <a:solidFill>
                    <a:schemeClr val="tx1"/>
                  </a:solidFill>
                  <a:latin typeface="Trebuchet MS" pitchFamily="34" charset="0"/>
                  <a:cs typeface="Tahoma" pitchFamily="34" charset="0"/>
                </a:defRPr>
              </a:lvl1pPr>
              <a:lvl2pPr marL="742950" indent="-285750">
                <a:defRPr>
                  <a:solidFill>
                    <a:schemeClr val="tx1"/>
                  </a:solidFill>
                  <a:latin typeface="Trebuchet MS" pitchFamily="34" charset="0"/>
                  <a:cs typeface="Tahoma" pitchFamily="34" charset="0"/>
                </a:defRPr>
              </a:lvl2pPr>
              <a:lvl3pPr marL="1143000" indent="-228600">
                <a:defRPr>
                  <a:solidFill>
                    <a:schemeClr val="tx1"/>
                  </a:solidFill>
                  <a:latin typeface="Trebuchet MS" pitchFamily="34" charset="0"/>
                  <a:cs typeface="Tahoma" pitchFamily="34" charset="0"/>
                </a:defRPr>
              </a:lvl3pPr>
              <a:lvl4pPr marL="1600200" indent="-228600">
                <a:defRPr>
                  <a:solidFill>
                    <a:schemeClr val="tx1"/>
                  </a:solidFill>
                  <a:latin typeface="Trebuchet MS" pitchFamily="34" charset="0"/>
                  <a:cs typeface="Tahoma" pitchFamily="34" charset="0"/>
                </a:defRPr>
              </a:lvl4pPr>
              <a:lvl5pPr marL="2057400" indent="-228600">
                <a:defRPr>
                  <a:solidFill>
                    <a:schemeClr val="tx1"/>
                  </a:solidFill>
                  <a:latin typeface="Trebuchet MS" pitchFamily="34" charset="0"/>
                  <a:cs typeface="Tahoma" pitchFamily="34" charset="0"/>
                </a:defRPr>
              </a:lvl5pPr>
              <a:lvl6pPr marL="2514600" indent="-228600" fontAlgn="base">
                <a:spcBef>
                  <a:spcPct val="0"/>
                </a:spcBef>
                <a:spcAft>
                  <a:spcPct val="0"/>
                </a:spcAft>
                <a:defRPr>
                  <a:solidFill>
                    <a:schemeClr val="tx1"/>
                  </a:solidFill>
                  <a:latin typeface="Trebuchet MS" pitchFamily="34" charset="0"/>
                  <a:cs typeface="Tahoma" pitchFamily="34" charset="0"/>
                </a:defRPr>
              </a:lvl6pPr>
              <a:lvl7pPr marL="2971800" indent="-228600" fontAlgn="base">
                <a:spcBef>
                  <a:spcPct val="0"/>
                </a:spcBef>
                <a:spcAft>
                  <a:spcPct val="0"/>
                </a:spcAft>
                <a:defRPr>
                  <a:solidFill>
                    <a:schemeClr val="tx1"/>
                  </a:solidFill>
                  <a:latin typeface="Trebuchet MS" pitchFamily="34" charset="0"/>
                  <a:cs typeface="Tahoma" pitchFamily="34" charset="0"/>
                </a:defRPr>
              </a:lvl7pPr>
              <a:lvl8pPr marL="3429000" indent="-228600" fontAlgn="base">
                <a:spcBef>
                  <a:spcPct val="0"/>
                </a:spcBef>
                <a:spcAft>
                  <a:spcPct val="0"/>
                </a:spcAft>
                <a:defRPr>
                  <a:solidFill>
                    <a:schemeClr val="tx1"/>
                  </a:solidFill>
                  <a:latin typeface="Trebuchet MS" pitchFamily="34" charset="0"/>
                  <a:cs typeface="Tahoma" pitchFamily="34" charset="0"/>
                </a:defRPr>
              </a:lvl8pPr>
              <a:lvl9pPr marL="3886200" indent="-228600" fontAlgn="base">
                <a:spcBef>
                  <a:spcPct val="0"/>
                </a:spcBef>
                <a:spcAft>
                  <a:spcPct val="0"/>
                </a:spcAft>
                <a:defRPr>
                  <a:solidFill>
                    <a:schemeClr val="tx1"/>
                  </a:solidFill>
                  <a:latin typeface="Trebuchet MS" pitchFamily="34" charset="0"/>
                  <a:cs typeface="Tahoma" pitchFamily="34" charset="0"/>
                </a:defRPr>
              </a:lvl9pPr>
            </a:lstStyle>
            <a:p>
              <a:pPr lvl="0"/>
              <a:r>
                <a:rPr lang="ar-SA" altLang="ar-SA" sz="3600" b="1" dirty="0">
                  <a:solidFill>
                    <a:prstClr val="black"/>
                  </a:solidFill>
                  <a:latin typeface="Arial" pitchFamily="34" charset="0"/>
                  <a:ea typeface="Calibri" pitchFamily="34" charset="0"/>
                  <a:cs typeface="PT Bold Heading" pitchFamily="2" charset="-78"/>
                </a:rPr>
                <a:t> </a:t>
              </a:r>
              <a:r>
                <a:rPr lang="ar-SA" altLang="ar-SA" sz="3600" b="1" dirty="0">
                  <a:solidFill>
                    <a:prstClr val="white"/>
                  </a:solidFill>
                  <a:latin typeface="Arial" pitchFamily="34" charset="0"/>
                  <a:ea typeface="Calibri" pitchFamily="34" charset="0"/>
                  <a:cs typeface="PT Bold Heading" pitchFamily="2" charset="-78"/>
                </a:rPr>
                <a:t>8–</a:t>
              </a:r>
              <a:r>
                <a:rPr lang="ar-SA" altLang="ar-SA" sz="3600" b="1" dirty="0">
                  <a:solidFill>
                    <a:prstClr val="black"/>
                  </a:solidFill>
                  <a:latin typeface="Arial" pitchFamily="34" charset="0"/>
                  <a:ea typeface="Calibri" pitchFamily="34" charset="0"/>
                  <a:cs typeface="PT Bold Heading" pitchFamily="2" charset="-78"/>
                </a:rPr>
                <a:t>      </a:t>
              </a:r>
              <a:r>
                <a:rPr lang="ar-SA" altLang="ar-SA" sz="3600" b="1" dirty="0">
                  <a:solidFill>
                    <a:prstClr val="black"/>
                  </a:solidFill>
                  <a:latin typeface="Arial" pitchFamily="34" charset="0"/>
                  <a:ea typeface="Calibri" pitchFamily="34" charset="0"/>
                  <a:cs typeface="Arabic Transparent" pitchFamily="2" charset="-78"/>
                </a:rPr>
                <a:t>القصور في الألعاب </a:t>
              </a:r>
              <a:endParaRPr lang="ar-SA" altLang="ar-SA" sz="3600" b="1" dirty="0">
                <a:solidFill>
                  <a:prstClr val="black"/>
                </a:solidFill>
                <a:latin typeface="Arial" pitchFamily="34" charset="0"/>
                <a:ea typeface="Calibri" pitchFamily="34" charset="0"/>
                <a:cs typeface="PT Bold Heading" pitchFamily="2" charset="-78"/>
              </a:endParaRPr>
            </a:p>
          </p:txBody>
        </p:sp>
      </p:grpSp>
      <p:grpSp>
        <p:nvGrpSpPr>
          <p:cNvPr id="4" name="مجموعة 5"/>
          <p:cNvGrpSpPr>
            <a:grpSpLocks/>
          </p:cNvGrpSpPr>
          <p:nvPr/>
        </p:nvGrpSpPr>
        <p:grpSpPr bwMode="auto">
          <a:xfrm>
            <a:off x="0" y="3148013"/>
            <a:ext cx="9144000" cy="685800"/>
            <a:chOff x="0" y="152400"/>
            <a:chExt cx="9144000" cy="685800"/>
          </a:xfrm>
        </p:grpSpPr>
        <p:sp>
          <p:nvSpPr>
            <p:cNvPr id="13" name="مستطيل 12"/>
            <p:cNvSpPr/>
            <p:nvPr/>
          </p:nvSpPr>
          <p:spPr>
            <a:xfrm>
              <a:off x="0" y="228600"/>
              <a:ext cx="9144000" cy="6096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8208" name="عنوان 1"/>
            <p:cNvSpPr txBox="1">
              <a:spLocks/>
            </p:cNvSpPr>
            <p:nvPr/>
          </p:nvSpPr>
          <p:spPr bwMode="auto">
            <a:xfrm>
              <a:off x="1071538" y="152400"/>
              <a:ext cx="7848624"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lvl1pPr>
                <a:defRPr>
                  <a:solidFill>
                    <a:schemeClr val="tx1"/>
                  </a:solidFill>
                  <a:latin typeface="Trebuchet MS" pitchFamily="34" charset="0"/>
                  <a:cs typeface="Tahoma" pitchFamily="34" charset="0"/>
                </a:defRPr>
              </a:lvl1pPr>
              <a:lvl2pPr marL="742950" indent="-285750">
                <a:defRPr>
                  <a:solidFill>
                    <a:schemeClr val="tx1"/>
                  </a:solidFill>
                  <a:latin typeface="Trebuchet MS" pitchFamily="34" charset="0"/>
                  <a:cs typeface="Tahoma" pitchFamily="34" charset="0"/>
                </a:defRPr>
              </a:lvl2pPr>
              <a:lvl3pPr marL="1143000" indent="-228600">
                <a:defRPr>
                  <a:solidFill>
                    <a:schemeClr val="tx1"/>
                  </a:solidFill>
                  <a:latin typeface="Trebuchet MS" pitchFamily="34" charset="0"/>
                  <a:cs typeface="Tahoma" pitchFamily="34" charset="0"/>
                </a:defRPr>
              </a:lvl3pPr>
              <a:lvl4pPr marL="1600200" indent="-228600">
                <a:defRPr>
                  <a:solidFill>
                    <a:schemeClr val="tx1"/>
                  </a:solidFill>
                  <a:latin typeface="Trebuchet MS" pitchFamily="34" charset="0"/>
                  <a:cs typeface="Tahoma" pitchFamily="34" charset="0"/>
                </a:defRPr>
              </a:lvl4pPr>
              <a:lvl5pPr marL="2057400" indent="-228600">
                <a:defRPr>
                  <a:solidFill>
                    <a:schemeClr val="tx1"/>
                  </a:solidFill>
                  <a:latin typeface="Trebuchet MS" pitchFamily="34" charset="0"/>
                  <a:cs typeface="Tahoma" pitchFamily="34" charset="0"/>
                </a:defRPr>
              </a:lvl5pPr>
              <a:lvl6pPr marL="2514600" indent="-228600" fontAlgn="base">
                <a:spcBef>
                  <a:spcPct val="0"/>
                </a:spcBef>
                <a:spcAft>
                  <a:spcPct val="0"/>
                </a:spcAft>
                <a:defRPr>
                  <a:solidFill>
                    <a:schemeClr val="tx1"/>
                  </a:solidFill>
                  <a:latin typeface="Trebuchet MS" pitchFamily="34" charset="0"/>
                  <a:cs typeface="Tahoma" pitchFamily="34" charset="0"/>
                </a:defRPr>
              </a:lvl6pPr>
              <a:lvl7pPr marL="2971800" indent="-228600" fontAlgn="base">
                <a:spcBef>
                  <a:spcPct val="0"/>
                </a:spcBef>
                <a:spcAft>
                  <a:spcPct val="0"/>
                </a:spcAft>
                <a:defRPr>
                  <a:solidFill>
                    <a:schemeClr val="tx1"/>
                  </a:solidFill>
                  <a:latin typeface="Trebuchet MS" pitchFamily="34" charset="0"/>
                  <a:cs typeface="Tahoma" pitchFamily="34" charset="0"/>
                </a:defRPr>
              </a:lvl7pPr>
              <a:lvl8pPr marL="3429000" indent="-228600" fontAlgn="base">
                <a:spcBef>
                  <a:spcPct val="0"/>
                </a:spcBef>
                <a:spcAft>
                  <a:spcPct val="0"/>
                </a:spcAft>
                <a:defRPr>
                  <a:solidFill>
                    <a:schemeClr val="tx1"/>
                  </a:solidFill>
                  <a:latin typeface="Trebuchet MS" pitchFamily="34" charset="0"/>
                  <a:cs typeface="Tahoma" pitchFamily="34" charset="0"/>
                </a:defRPr>
              </a:lvl8pPr>
              <a:lvl9pPr marL="3886200" indent="-228600" fontAlgn="base">
                <a:spcBef>
                  <a:spcPct val="0"/>
                </a:spcBef>
                <a:spcAft>
                  <a:spcPct val="0"/>
                </a:spcAft>
                <a:defRPr>
                  <a:solidFill>
                    <a:schemeClr val="tx1"/>
                  </a:solidFill>
                  <a:latin typeface="Trebuchet MS" pitchFamily="34" charset="0"/>
                  <a:cs typeface="Tahoma" pitchFamily="34" charset="0"/>
                </a:defRPr>
              </a:lvl9pPr>
            </a:lstStyle>
            <a:p>
              <a:r>
                <a:rPr lang="ar-SA" altLang="ar-SA" sz="3600" b="1" dirty="0">
                  <a:solidFill>
                    <a:prstClr val="black"/>
                  </a:solidFill>
                  <a:latin typeface="Arial" pitchFamily="34" charset="0"/>
                  <a:cs typeface="Arabic Transparent" pitchFamily="2" charset="-78"/>
                </a:rPr>
                <a:t> </a:t>
              </a:r>
              <a:r>
                <a:rPr lang="ar-SA" altLang="ar-SA" sz="3600" b="1" dirty="0" smtClean="0">
                  <a:solidFill>
                    <a:prstClr val="black"/>
                  </a:solidFill>
                  <a:latin typeface="Arial" pitchFamily="34" charset="0"/>
                  <a:cs typeface="Arabic Transparent" pitchFamily="2" charset="-78"/>
                </a:rPr>
                <a:t>9-  متى </a:t>
              </a:r>
              <a:r>
                <a:rPr lang="ar-SA" altLang="ar-SA" sz="3600" b="1" dirty="0">
                  <a:solidFill>
                    <a:prstClr val="black"/>
                  </a:solidFill>
                  <a:latin typeface="Arial" pitchFamily="34" charset="0"/>
                  <a:cs typeface="Arabic Transparent" pitchFamily="2" charset="-78"/>
                </a:rPr>
                <a:t>تستخدم الألعاب</a:t>
              </a:r>
              <a:endParaRPr lang="ar-SA" altLang="ar-SA" sz="3600" b="1" dirty="0">
                <a:latin typeface="Franklin Gothic Book" pitchFamily="34" charset="0"/>
                <a:ea typeface="Calibri" pitchFamily="34" charset="0"/>
                <a:cs typeface="Arial" pitchFamily="34" charset="0"/>
              </a:endParaRPr>
            </a:p>
          </p:txBody>
        </p:sp>
      </p:grpSp>
      <p:grpSp>
        <p:nvGrpSpPr>
          <p:cNvPr id="5" name="مجموعة 6"/>
          <p:cNvGrpSpPr>
            <a:grpSpLocks/>
          </p:cNvGrpSpPr>
          <p:nvPr/>
        </p:nvGrpSpPr>
        <p:grpSpPr bwMode="auto">
          <a:xfrm>
            <a:off x="0" y="4148138"/>
            <a:ext cx="9144000" cy="685800"/>
            <a:chOff x="0" y="152400"/>
            <a:chExt cx="9144000" cy="685800"/>
          </a:xfrm>
        </p:grpSpPr>
        <p:sp>
          <p:nvSpPr>
            <p:cNvPr id="11" name="مستطيل 10"/>
            <p:cNvSpPr/>
            <p:nvPr/>
          </p:nvSpPr>
          <p:spPr>
            <a:xfrm>
              <a:off x="0" y="228600"/>
              <a:ext cx="9144000" cy="609600"/>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8206" name="عنوان 1"/>
            <p:cNvSpPr txBox="1">
              <a:spLocks/>
            </p:cNvSpPr>
            <p:nvPr/>
          </p:nvSpPr>
          <p:spPr bwMode="auto">
            <a:xfrm>
              <a:off x="1000100" y="152400"/>
              <a:ext cx="79915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nchor="ctr"/>
            <a:lstStyle>
              <a:lvl1pPr>
                <a:defRPr>
                  <a:solidFill>
                    <a:schemeClr val="tx1"/>
                  </a:solidFill>
                  <a:latin typeface="Trebuchet MS" pitchFamily="34" charset="0"/>
                  <a:cs typeface="Tahoma" pitchFamily="34" charset="0"/>
                </a:defRPr>
              </a:lvl1pPr>
              <a:lvl2pPr marL="742950" indent="-285750">
                <a:defRPr>
                  <a:solidFill>
                    <a:schemeClr val="tx1"/>
                  </a:solidFill>
                  <a:latin typeface="Trebuchet MS" pitchFamily="34" charset="0"/>
                  <a:cs typeface="Tahoma" pitchFamily="34" charset="0"/>
                </a:defRPr>
              </a:lvl2pPr>
              <a:lvl3pPr marL="1143000" indent="-228600">
                <a:defRPr>
                  <a:solidFill>
                    <a:schemeClr val="tx1"/>
                  </a:solidFill>
                  <a:latin typeface="Trebuchet MS" pitchFamily="34" charset="0"/>
                  <a:cs typeface="Tahoma" pitchFamily="34" charset="0"/>
                </a:defRPr>
              </a:lvl3pPr>
              <a:lvl4pPr marL="1600200" indent="-228600">
                <a:defRPr>
                  <a:solidFill>
                    <a:schemeClr val="tx1"/>
                  </a:solidFill>
                  <a:latin typeface="Trebuchet MS" pitchFamily="34" charset="0"/>
                  <a:cs typeface="Tahoma" pitchFamily="34" charset="0"/>
                </a:defRPr>
              </a:lvl4pPr>
              <a:lvl5pPr marL="2057400" indent="-228600">
                <a:defRPr>
                  <a:solidFill>
                    <a:schemeClr val="tx1"/>
                  </a:solidFill>
                  <a:latin typeface="Trebuchet MS" pitchFamily="34" charset="0"/>
                  <a:cs typeface="Tahoma" pitchFamily="34" charset="0"/>
                </a:defRPr>
              </a:lvl5pPr>
              <a:lvl6pPr marL="2514600" indent="-228600" fontAlgn="base">
                <a:spcBef>
                  <a:spcPct val="0"/>
                </a:spcBef>
                <a:spcAft>
                  <a:spcPct val="0"/>
                </a:spcAft>
                <a:defRPr>
                  <a:solidFill>
                    <a:schemeClr val="tx1"/>
                  </a:solidFill>
                  <a:latin typeface="Trebuchet MS" pitchFamily="34" charset="0"/>
                  <a:cs typeface="Tahoma" pitchFamily="34" charset="0"/>
                </a:defRPr>
              </a:lvl6pPr>
              <a:lvl7pPr marL="2971800" indent="-228600" fontAlgn="base">
                <a:spcBef>
                  <a:spcPct val="0"/>
                </a:spcBef>
                <a:spcAft>
                  <a:spcPct val="0"/>
                </a:spcAft>
                <a:defRPr>
                  <a:solidFill>
                    <a:schemeClr val="tx1"/>
                  </a:solidFill>
                  <a:latin typeface="Trebuchet MS" pitchFamily="34" charset="0"/>
                  <a:cs typeface="Tahoma" pitchFamily="34" charset="0"/>
                </a:defRPr>
              </a:lvl7pPr>
              <a:lvl8pPr marL="3429000" indent="-228600" fontAlgn="base">
                <a:spcBef>
                  <a:spcPct val="0"/>
                </a:spcBef>
                <a:spcAft>
                  <a:spcPct val="0"/>
                </a:spcAft>
                <a:defRPr>
                  <a:solidFill>
                    <a:schemeClr val="tx1"/>
                  </a:solidFill>
                  <a:latin typeface="Trebuchet MS" pitchFamily="34" charset="0"/>
                  <a:cs typeface="Tahoma" pitchFamily="34" charset="0"/>
                </a:defRPr>
              </a:lvl8pPr>
              <a:lvl9pPr marL="3886200" indent="-228600" fontAlgn="base">
                <a:spcBef>
                  <a:spcPct val="0"/>
                </a:spcBef>
                <a:spcAft>
                  <a:spcPct val="0"/>
                </a:spcAft>
                <a:defRPr>
                  <a:solidFill>
                    <a:schemeClr val="tx1"/>
                  </a:solidFill>
                  <a:latin typeface="Trebuchet MS" pitchFamily="34" charset="0"/>
                  <a:cs typeface="Tahoma" pitchFamily="34" charset="0"/>
                </a:defRPr>
              </a:lvl9pPr>
            </a:lstStyle>
            <a:p>
              <a:pPr lvl="0"/>
              <a:r>
                <a:rPr lang="ar-SA" altLang="ar-SA" sz="3600" b="1" dirty="0">
                  <a:solidFill>
                    <a:prstClr val="black"/>
                  </a:solidFill>
                  <a:latin typeface="Arial" pitchFamily="34" charset="0"/>
                  <a:ea typeface="Calibri" pitchFamily="34" charset="0"/>
                  <a:cs typeface="PT Bold Heading" pitchFamily="2" charset="-78"/>
                </a:rPr>
                <a:t> </a:t>
              </a:r>
              <a:r>
                <a:rPr lang="ar-SA" altLang="ar-SA" sz="3600" b="1" dirty="0">
                  <a:solidFill>
                    <a:prstClr val="white"/>
                  </a:solidFill>
                  <a:latin typeface="Arial" pitchFamily="34" charset="0"/>
                  <a:ea typeface="Calibri" pitchFamily="34" charset="0"/>
                  <a:cs typeface="PT Bold Heading" pitchFamily="2" charset="-78"/>
                </a:rPr>
                <a:t>10-      </a:t>
              </a:r>
              <a:r>
                <a:rPr lang="ar-SA" altLang="ar-SA" sz="3600" b="1" dirty="0">
                  <a:solidFill>
                    <a:prstClr val="black"/>
                  </a:solidFill>
                  <a:latin typeface="Arial" pitchFamily="34" charset="0"/>
                  <a:cs typeface="Arabic Transparent" pitchFamily="2" charset="-78"/>
                </a:rPr>
                <a:t>إدارة اللعبة  </a:t>
              </a:r>
            </a:p>
          </p:txBody>
        </p:sp>
      </p:grpSp>
      <p:grpSp>
        <p:nvGrpSpPr>
          <p:cNvPr id="6" name="مجموعة 7"/>
          <p:cNvGrpSpPr>
            <a:grpSpLocks/>
          </p:cNvGrpSpPr>
          <p:nvPr/>
        </p:nvGrpSpPr>
        <p:grpSpPr bwMode="auto">
          <a:xfrm>
            <a:off x="0" y="5119688"/>
            <a:ext cx="9144000" cy="714375"/>
            <a:chOff x="0" y="142852"/>
            <a:chExt cx="9144000" cy="714380"/>
          </a:xfrm>
        </p:grpSpPr>
        <p:sp>
          <p:nvSpPr>
            <p:cNvPr id="9" name="مستطيل 8"/>
            <p:cNvSpPr/>
            <p:nvPr/>
          </p:nvSpPr>
          <p:spPr>
            <a:xfrm>
              <a:off x="0" y="228578"/>
              <a:ext cx="9144000" cy="609604"/>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8204" name="عنوان 1"/>
            <p:cNvSpPr txBox="1">
              <a:spLocks/>
            </p:cNvSpPr>
            <p:nvPr/>
          </p:nvSpPr>
          <p:spPr bwMode="auto">
            <a:xfrm>
              <a:off x="142844" y="142852"/>
              <a:ext cx="8777318" cy="714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lstStyle>
              <a:lvl1pPr>
                <a:defRPr>
                  <a:solidFill>
                    <a:schemeClr val="tx1"/>
                  </a:solidFill>
                  <a:latin typeface="Trebuchet MS" pitchFamily="34" charset="0"/>
                  <a:cs typeface="Tahoma" pitchFamily="34" charset="0"/>
                </a:defRPr>
              </a:lvl1pPr>
              <a:lvl2pPr marL="742950" indent="-285750">
                <a:defRPr>
                  <a:solidFill>
                    <a:schemeClr val="tx1"/>
                  </a:solidFill>
                  <a:latin typeface="Trebuchet MS" pitchFamily="34" charset="0"/>
                  <a:cs typeface="Tahoma" pitchFamily="34" charset="0"/>
                </a:defRPr>
              </a:lvl2pPr>
              <a:lvl3pPr marL="1143000" indent="-228600">
                <a:defRPr>
                  <a:solidFill>
                    <a:schemeClr val="tx1"/>
                  </a:solidFill>
                  <a:latin typeface="Trebuchet MS" pitchFamily="34" charset="0"/>
                  <a:cs typeface="Tahoma" pitchFamily="34" charset="0"/>
                </a:defRPr>
              </a:lvl3pPr>
              <a:lvl4pPr marL="1600200" indent="-228600">
                <a:defRPr>
                  <a:solidFill>
                    <a:schemeClr val="tx1"/>
                  </a:solidFill>
                  <a:latin typeface="Trebuchet MS" pitchFamily="34" charset="0"/>
                  <a:cs typeface="Tahoma" pitchFamily="34" charset="0"/>
                </a:defRPr>
              </a:lvl4pPr>
              <a:lvl5pPr marL="2057400" indent="-228600">
                <a:defRPr>
                  <a:solidFill>
                    <a:schemeClr val="tx1"/>
                  </a:solidFill>
                  <a:latin typeface="Trebuchet MS" pitchFamily="34" charset="0"/>
                  <a:cs typeface="Tahoma" pitchFamily="34" charset="0"/>
                </a:defRPr>
              </a:lvl5pPr>
              <a:lvl6pPr marL="2514600" indent="-228600" fontAlgn="base">
                <a:spcBef>
                  <a:spcPct val="0"/>
                </a:spcBef>
                <a:spcAft>
                  <a:spcPct val="0"/>
                </a:spcAft>
                <a:defRPr>
                  <a:solidFill>
                    <a:schemeClr val="tx1"/>
                  </a:solidFill>
                  <a:latin typeface="Trebuchet MS" pitchFamily="34" charset="0"/>
                  <a:cs typeface="Tahoma" pitchFamily="34" charset="0"/>
                </a:defRPr>
              </a:lvl6pPr>
              <a:lvl7pPr marL="2971800" indent="-228600" fontAlgn="base">
                <a:spcBef>
                  <a:spcPct val="0"/>
                </a:spcBef>
                <a:spcAft>
                  <a:spcPct val="0"/>
                </a:spcAft>
                <a:defRPr>
                  <a:solidFill>
                    <a:schemeClr val="tx1"/>
                  </a:solidFill>
                  <a:latin typeface="Trebuchet MS" pitchFamily="34" charset="0"/>
                  <a:cs typeface="Tahoma" pitchFamily="34" charset="0"/>
                </a:defRPr>
              </a:lvl7pPr>
              <a:lvl8pPr marL="3429000" indent="-228600" fontAlgn="base">
                <a:spcBef>
                  <a:spcPct val="0"/>
                </a:spcBef>
                <a:spcAft>
                  <a:spcPct val="0"/>
                </a:spcAft>
                <a:defRPr>
                  <a:solidFill>
                    <a:schemeClr val="tx1"/>
                  </a:solidFill>
                  <a:latin typeface="Trebuchet MS" pitchFamily="34" charset="0"/>
                  <a:cs typeface="Tahoma" pitchFamily="34" charset="0"/>
                </a:defRPr>
              </a:lvl8pPr>
              <a:lvl9pPr marL="3886200" indent="-228600" fontAlgn="base">
                <a:spcBef>
                  <a:spcPct val="0"/>
                </a:spcBef>
                <a:spcAft>
                  <a:spcPct val="0"/>
                </a:spcAft>
                <a:defRPr>
                  <a:solidFill>
                    <a:schemeClr val="tx1"/>
                  </a:solidFill>
                  <a:latin typeface="Trebuchet MS" pitchFamily="34" charset="0"/>
                  <a:cs typeface="Tahoma" pitchFamily="34" charset="0"/>
                </a:defRPr>
              </a:lvl9pPr>
            </a:lstStyle>
            <a:p>
              <a:pPr lvl="0"/>
              <a:r>
                <a:rPr lang="ar-SA" altLang="ar-SA" sz="3600" b="1" dirty="0">
                  <a:solidFill>
                    <a:prstClr val="white"/>
                  </a:solidFill>
                  <a:latin typeface="Arial" pitchFamily="34" charset="0"/>
                  <a:ea typeface="Calibri" pitchFamily="34" charset="0"/>
                  <a:cs typeface="PT Bold Heading" pitchFamily="2" charset="-78"/>
                </a:rPr>
                <a:t>11-     </a:t>
              </a:r>
              <a:r>
                <a:rPr lang="ar-SA" altLang="ar-SA" sz="3600" b="1" dirty="0">
                  <a:solidFill>
                    <a:prstClr val="black"/>
                  </a:solidFill>
                  <a:latin typeface="Arial" pitchFamily="34" charset="0"/>
                  <a:ea typeface="Calibri" pitchFamily="34" charset="0"/>
                  <a:cs typeface="Arabic Transparent" pitchFamily="2" charset="-78"/>
                </a:rPr>
                <a:t>تعليمات وتوجيهات</a:t>
              </a:r>
            </a:p>
          </p:txBody>
        </p:sp>
      </p:grpSp>
    </p:spTree>
    <p:extLst>
      <p:ext uri="{BB962C8B-B14F-4D97-AF65-F5344CB8AC3E}">
        <p14:creationId xmlns:p14="http://schemas.microsoft.com/office/powerpoint/2010/main" xmlns="" val="558376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2000"/>
                                        <p:tgtEl>
                                          <p:spTgt spid="17"/>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2000"/>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2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20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20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right)">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274320" indent="-274320" fontAlgn="auto">
              <a:spcAft>
                <a:spcPts val="0"/>
              </a:spcAft>
              <a:buFont typeface="Wingdings 2"/>
              <a:buChar char=""/>
              <a:defRPr/>
            </a:pPr>
            <a:r>
              <a:rPr lang="ar-SA" b="1" dirty="0">
                <a:cs typeface="Arabic Transparent" panose="02010000000000000000" pitchFamily="2" charset="-78"/>
              </a:rPr>
              <a:t>هل </a:t>
            </a:r>
            <a:r>
              <a:rPr lang="ar-SA" b="1" dirty="0" smtClean="0">
                <a:cs typeface="Arabic Transparent" panose="02010000000000000000" pitchFamily="2" charset="-78"/>
              </a:rPr>
              <a:t>أنا </a:t>
            </a:r>
            <a:r>
              <a:rPr lang="ar-SA" b="1" dirty="0">
                <a:cs typeface="Arabic Transparent" panose="02010000000000000000" pitchFamily="2" charset="-78"/>
              </a:rPr>
              <a:t>على دراية تامة بما ينبغي إنجاز في خطوة التقييم واستخلاص المعلومات  وكيفية تنفيذ الخطوة ؟ </a:t>
            </a:r>
            <a:endParaRPr lang="ar-SA" b="1" dirty="0" smtClean="0">
              <a:cs typeface="Arabic Transparent" panose="02010000000000000000" pitchFamily="2" charset="-78"/>
            </a:endParaRPr>
          </a:p>
          <a:p>
            <a:pPr marL="274320" indent="-274320" fontAlgn="auto">
              <a:spcAft>
                <a:spcPts val="0"/>
              </a:spcAft>
              <a:buFont typeface="Wingdings 2"/>
              <a:buChar char=""/>
              <a:defRPr/>
            </a:pPr>
            <a:endParaRPr lang="ar-SA" b="1" dirty="0">
              <a:cs typeface="Arabic Transparent" panose="02010000000000000000" pitchFamily="2" charset="-78"/>
            </a:endParaRPr>
          </a:p>
          <a:p>
            <a:pPr marL="274320" indent="-274320" fontAlgn="auto">
              <a:spcAft>
                <a:spcPts val="0"/>
              </a:spcAft>
              <a:buFont typeface="Wingdings 2"/>
              <a:buChar char=""/>
              <a:defRPr/>
            </a:pPr>
            <a:r>
              <a:rPr lang="ar-SA" b="1" dirty="0">
                <a:cs typeface="Arabic Transparent" panose="02010000000000000000" pitchFamily="2" charset="-78"/>
              </a:rPr>
              <a:t>هل أنا مدرك لحقيقة </a:t>
            </a:r>
            <a:r>
              <a:rPr lang="ar-SA" b="1" dirty="0" smtClean="0">
                <a:cs typeface="Arabic Transparent" panose="02010000000000000000" pitchFamily="2" charset="-78"/>
              </a:rPr>
              <a:t>أنه </a:t>
            </a:r>
            <a:r>
              <a:rPr lang="ar-SA" b="1" dirty="0">
                <a:cs typeface="Arabic Transparent" panose="02010000000000000000" pitchFamily="2" charset="-78"/>
              </a:rPr>
              <a:t>ينبغي لعملية استخلاص  المعلومات أن تعالج على مستويين : </a:t>
            </a:r>
            <a:endParaRPr lang="en-US" b="1" dirty="0">
              <a:cs typeface="Arabic Transparent" panose="02010000000000000000" pitchFamily="2" charset="-78"/>
            </a:endParaRPr>
          </a:p>
          <a:p>
            <a:pPr marL="514350" indent="-514350" fontAlgn="auto">
              <a:spcAft>
                <a:spcPts val="0"/>
              </a:spcAft>
              <a:buFont typeface="+mj-lt"/>
              <a:buAutoNum type="arabicPeriod"/>
              <a:defRPr/>
            </a:pPr>
            <a:r>
              <a:rPr lang="ar-SA" b="1" dirty="0">
                <a:cs typeface="Arabic Transparent" panose="02010000000000000000" pitchFamily="2" charset="-78"/>
              </a:rPr>
              <a:t>تحليل اللعبة </a:t>
            </a:r>
            <a:endParaRPr lang="en-US" b="1" dirty="0">
              <a:cs typeface="Arabic Transparent" panose="02010000000000000000" pitchFamily="2" charset="-78"/>
            </a:endParaRPr>
          </a:p>
          <a:p>
            <a:pPr marL="514350" indent="-514350" fontAlgn="auto">
              <a:spcAft>
                <a:spcPts val="0"/>
              </a:spcAft>
              <a:buFont typeface="+mj-lt"/>
              <a:buAutoNum type="arabicPeriod"/>
              <a:defRPr/>
            </a:pPr>
            <a:r>
              <a:rPr lang="ar-SA" b="1" dirty="0">
                <a:cs typeface="Arabic Transparent" panose="02010000000000000000" pitchFamily="2" charset="-78"/>
              </a:rPr>
              <a:t>تطبيقها في العالم الحقيقي الواقعي ؟ </a:t>
            </a:r>
            <a:endParaRPr lang="en-US" b="1" dirty="0">
              <a:cs typeface="Arabic Transparent" panose="02010000000000000000" pitchFamily="2" charset="-78"/>
            </a:endParaRPr>
          </a:p>
          <a:p>
            <a:pPr marL="274320" indent="-274320" fontAlgn="auto">
              <a:spcAft>
                <a:spcPts val="0"/>
              </a:spcAft>
              <a:buFont typeface="Wingdings 2"/>
              <a:buChar char=""/>
              <a:defRPr/>
            </a:pPr>
            <a:endParaRPr lang="ar-SA" b="1" dirty="0">
              <a:cs typeface="Arabic Transparent" panose="02010000000000000000" pitchFamily="2" charset="-78"/>
            </a:endParaRPr>
          </a:p>
        </p:txBody>
      </p:sp>
      <p:sp>
        <p:nvSpPr>
          <p:cNvPr id="7" name="مستطيل 6"/>
          <p:cNvSpPr/>
          <p:nvPr/>
        </p:nvSpPr>
        <p:spPr bwMode="auto">
          <a:xfrm>
            <a:off x="30239" y="227112"/>
            <a:ext cx="8070153" cy="609600"/>
          </a:xfrm>
          <a:prstGeom prst="rect">
            <a:avLst/>
          </a:prstGeom>
          <a:gradFill flip="none" rotWithShape="1">
            <a:gsLst>
              <a:gs pos="20000">
                <a:srgbClr val="FFC000">
                  <a:shade val="30000"/>
                  <a:satMod val="115000"/>
                  <a:alpha val="0"/>
                </a:srgbClr>
              </a:gs>
              <a:gs pos="68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8" name="عنوان 1"/>
          <p:cNvSpPr>
            <a:spLocks noGrp="1"/>
          </p:cNvSpPr>
          <p:nvPr>
            <p:ph type="title"/>
          </p:nvPr>
        </p:nvSpPr>
        <p:spPr>
          <a:xfrm>
            <a:off x="683568" y="11088"/>
            <a:ext cx="7239000" cy="822960"/>
          </a:xfrm>
        </p:spPr>
        <p:txBody>
          <a:bodyPr>
            <a:normAutofit/>
          </a:bodyPr>
          <a:lstStyle/>
          <a:p>
            <a:pPr algn="r" fontAlgn="auto">
              <a:spcAft>
                <a:spcPts val="0"/>
              </a:spcAft>
              <a:defRPr/>
            </a:pPr>
            <a:r>
              <a:rPr lang="ar-SA" sz="4000" dirty="0">
                <a:cs typeface="Arabic Transparent" panose="02010000000000000000" pitchFamily="2" charset="-78"/>
              </a:rPr>
              <a:t>إدارة </a:t>
            </a:r>
            <a:r>
              <a:rPr lang="ar-SA" sz="4000" dirty="0" smtClean="0">
                <a:cs typeface="Arabic Transparent" panose="02010000000000000000" pitchFamily="2" charset="-78"/>
              </a:rPr>
              <a:t>اللعـبة </a:t>
            </a:r>
            <a:endParaRPr lang="ar-SA" sz="4000" dirty="0">
              <a:cs typeface="Arabic Transparent" panose="02010000000000000000" pitchFamily="2" charset="-78"/>
            </a:endParaRPr>
          </a:p>
        </p:txBody>
      </p:sp>
      <p:pic>
        <p:nvPicPr>
          <p:cNvPr id="9" name="صورة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239" y="15624"/>
            <a:ext cx="1047750" cy="1047750"/>
          </a:xfrm>
          <a:prstGeom prst="rect">
            <a:avLst/>
          </a:prstGeom>
        </p:spPr>
      </p:pic>
      <p:pic>
        <p:nvPicPr>
          <p:cNvPr id="10" name="صورة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635099"/>
            <a:ext cx="3222901" cy="32229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right)">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right)">
                                      <p:cBhvr>
                                        <p:cTn id="30" dur="2000"/>
                                        <p:tgtEl>
                                          <p:spTgt spid="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right)">
                                      <p:cBhvr>
                                        <p:cTn id="35" dur="2000"/>
                                        <p:tgtEl>
                                          <p:spTgt spid="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right)">
                                      <p:cBhvr>
                                        <p:cTn id="4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altLang="ar-SA" b="1" dirty="0" smtClean="0">
                <a:cs typeface="Arabic Transparent" pitchFamily="2" charset="-78"/>
              </a:rPr>
              <a:t>عند ختام اللعبة وعند الحوار والتقييم ، هل أنا مدرك لحقيقة أنه على الرغم من تعرض الجميع لنفس اللعبة والخبرة إلا أنهم يختلفون في طريقة إدراكهم لها ؟</a:t>
            </a:r>
          </a:p>
        </p:txBody>
      </p:sp>
      <p:pic>
        <p:nvPicPr>
          <p:cNvPr id="6" name="Picture 6"/>
          <p:cNvPicPr>
            <a:picLocks noChangeAspect="1" noChangeArrowheads="1"/>
          </p:cNvPicPr>
          <p:nvPr/>
        </p:nvPicPr>
        <p:blipFill>
          <a:blip r:embed="rId2" cstate="print">
            <a:duotone>
              <a:schemeClr val="accent2">
                <a:shade val="45000"/>
                <a:satMod val="135000"/>
              </a:schemeClr>
              <a:prstClr val="white"/>
            </a:duotone>
            <a:extLst/>
          </a:blip>
          <a:srcRect/>
          <a:stretch>
            <a:fillRect/>
          </a:stretch>
        </p:blipFill>
        <p:spPr bwMode="auto">
          <a:xfrm>
            <a:off x="0" y="3200400"/>
            <a:ext cx="5442140" cy="3643086"/>
          </a:xfrm>
          <a:prstGeom prst="rect">
            <a:avLst/>
          </a:prstGeom>
          <a:noFill/>
          <a:ln>
            <a:noFill/>
          </a:ln>
          <a:extLst/>
        </p:spPr>
      </p:pic>
      <p:sp>
        <p:nvSpPr>
          <p:cNvPr id="7" name="مستطيل 6"/>
          <p:cNvSpPr/>
          <p:nvPr/>
        </p:nvSpPr>
        <p:spPr bwMode="auto">
          <a:xfrm>
            <a:off x="30239" y="227112"/>
            <a:ext cx="8070153" cy="609600"/>
          </a:xfrm>
          <a:prstGeom prst="rect">
            <a:avLst/>
          </a:prstGeom>
          <a:gradFill flip="none" rotWithShape="1">
            <a:gsLst>
              <a:gs pos="20000">
                <a:srgbClr val="FFC000">
                  <a:shade val="30000"/>
                  <a:satMod val="115000"/>
                  <a:alpha val="0"/>
                </a:srgbClr>
              </a:gs>
              <a:gs pos="68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8" name="عنوان 1"/>
          <p:cNvSpPr>
            <a:spLocks noGrp="1"/>
          </p:cNvSpPr>
          <p:nvPr>
            <p:ph type="title"/>
          </p:nvPr>
        </p:nvSpPr>
        <p:spPr>
          <a:xfrm>
            <a:off x="683568" y="11088"/>
            <a:ext cx="7239000" cy="822960"/>
          </a:xfrm>
        </p:spPr>
        <p:txBody>
          <a:bodyPr>
            <a:normAutofit/>
          </a:bodyPr>
          <a:lstStyle/>
          <a:p>
            <a:pPr algn="r" fontAlgn="auto">
              <a:spcAft>
                <a:spcPts val="0"/>
              </a:spcAft>
              <a:defRPr/>
            </a:pPr>
            <a:r>
              <a:rPr lang="ar-SA" sz="4000" dirty="0">
                <a:cs typeface="Arabic Transparent" panose="02010000000000000000" pitchFamily="2" charset="-78"/>
              </a:rPr>
              <a:t>إدارة </a:t>
            </a:r>
            <a:r>
              <a:rPr lang="ar-SA" sz="4000" dirty="0" smtClean="0">
                <a:cs typeface="Arabic Transparent" panose="02010000000000000000" pitchFamily="2" charset="-78"/>
              </a:rPr>
              <a:t>اللعـبة </a:t>
            </a:r>
            <a:endParaRPr lang="ar-SA" sz="4000" dirty="0">
              <a:cs typeface="Arabic Transparent" panose="02010000000000000000" pitchFamily="2" charset="-78"/>
            </a:endParaRPr>
          </a:p>
        </p:txBody>
      </p:sp>
      <p:pic>
        <p:nvPicPr>
          <p:cNvPr id="9" name="صورة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239" y="15624"/>
            <a:ext cx="1047750" cy="1047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right)">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cstate="print">
            <a:duotone>
              <a:schemeClr val="accent5">
                <a:shade val="45000"/>
                <a:satMod val="135000"/>
              </a:schemeClr>
              <a:prstClr val="white"/>
            </a:duotone>
            <a:extLst/>
          </a:blip>
          <a:stretch>
            <a:fillRect/>
          </a:stretch>
        </p:blipFill>
        <p:spPr>
          <a:xfrm flipH="1">
            <a:off x="3628" y="1563210"/>
            <a:ext cx="5482771" cy="5294790"/>
          </a:xfrm>
          <a:prstGeom prst="rect">
            <a:avLst/>
          </a:prstGeom>
        </p:spPr>
      </p:pic>
      <p:sp>
        <p:nvSpPr>
          <p:cNvPr id="3" name="عنصر نائب للمحتوى 2"/>
          <p:cNvSpPr>
            <a:spLocks noGrp="1"/>
          </p:cNvSpPr>
          <p:nvPr>
            <p:ph idx="1"/>
          </p:nvPr>
        </p:nvSpPr>
        <p:spPr/>
        <p:txBody>
          <a:bodyPr/>
          <a:lstStyle/>
          <a:p>
            <a:r>
              <a:rPr lang="ar-SA" altLang="ar-SA" b="1" dirty="0" smtClean="0">
                <a:cs typeface="Arabic Transparent" pitchFamily="2" charset="-78"/>
              </a:rPr>
              <a:t>تذكر دائما أن للألعاب التدريبية أثرا كبيرا في غرس المفاهيم وصقل المهارات ، فضلا عن أنها محببة إلى قلوب المشاركين ومثيرة لاهتمامهم وفضولهم .</a:t>
            </a:r>
            <a:endParaRPr lang="ar-SA" altLang="ar-SA" dirty="0" smtClean="0">
              <a:cs typeface="Arabic Transparent" pitchFamily="2" charset="-78"/>
            </a:endParaRPr>
          </a:p>
          <a:p>
            <a:r>
              <a:rPr lang="ar-SA" altLang="ar-SA" b="1" dirty="0" smtClean="0">
                <a:cs typeface="Arabic Transparent" pitchFamily="2" charset="-78"/>
              </a:rPr>
              <a:t>كلما كانت اللعبة جديدة وغير معروفة لدى المشاركين كلما كان أثرها أعظم وفائدتها أكبر .</a:t>
            </a:r>
            <a:endParaRPr lang="ar-SA" altLang="ar-SA" dirty="0" smtClean="0">
              <a:cs typeface="Arabic Transparent" pitchFamily="2" charset="-78"/>
            </a:endParaRPr>
          </a:p>
          <a:p>
            <a:r>
              <a:rPr lang="ar-SA" altLang="ar-SA" b="1" dirty="0" smtClean="0">
                <a:cs typeface="Arabic Transparent" pitchFamily="2" charset="-78"/>
              </a:rPr>
              <a:t>اشرح للمشاركين العلاقة بين اللعبة التدريبية وبين المفهوم أو المهارة التي تود غرسها ، واحذر أن تتحول اللعبة التدريبية إلى مجرد لعبة هزلية لا هدف لها ولا منفعة مرجوة من ورائها .</a:t>
            </a:r>
            <a:endParaRPr lang="ar-SA" altLang="ar-SA" dirty="0" smtClean="0">
              <a:cs typeface="Arabic Transparent" pitchFamily="2" charset="-78"/>
            </a:endParaRPr>
          </a:p>
        </p:txBody>
      </p:sp>
      <p:sp>
        <p:nvSpPr>
          <p:cNvPr id="6" name="مستطيل 5"/>
          <p:cNvSpPr/>
          <p:nvPr/>
        </p:nvSpPr>
        <p:spPr bwMode="auto">
          <a:xfrm>
            <a:off x="30239" y="227112"/>
            <a:ext cx="8070153" cy="609600"/>
          </a:xfrm>
          <a:prstGeom prst="rect">
            <a:avLst/>
          </a:prstGeom>
          <a:gradFill flip="none" rotWithShape="1">
            <a:gsLst>
              <a:gs pos="20000">
                <a:srgbClr val="FFC000">
                  <a:shade val="30000"/>
                  <a:satMod val="115000"/>
                  <a:alpha val="0"/>
                </a:srgbClr>
              </a:gs>
              <a:gs pos="68000">
                <a:schemeClr val="accent6">
                  <a:lumMod val="60000"/>
                  <a:lumOff val="40000"/>
                </a:schemeClr>
              </a:gs>
              <a:gs pos="100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7" name="عنوان 1"/>
          <p:cNvSpPr txBox="1">
            <a:spLocks/>
          </p:cNvSpPr>
          <p:nvPr/>
        </p:nvSpPr>
        <p:spPr>
          <a:xfrm>
            <a:off x="683568" y="11088"/>
            <a:ext cx="7239000" cy="822960"/>
          </a:xfrm>
          <a:prstGeom prst="rect">
            <a:avLst/>
          </a:prstGeom>
        </p:spPr>
        <p:txBody>
          <a:bodyPr vert="horz" wrap="square" lIns="45720" tIns="0" rIns="45720" bIns="0" numCol="1" anchor="b" anchorCtr="0" compatLnSpc="1">
            <a:prstTxWarp prst="textNoShape">
              <a:avLst/>
            </a:prstTxWarp>
            <a:normAutofit/>
          </a:bodyPr>
          <a:lstStyle>
            <a:lvl1pPr algn="l" rtl="1"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fontAlgn="base">
              <a:spcBef>
                <a:spcPct val="0"/>
              </a:spcBef>
              <a:spcAft>
                <a:spcPct val="0"/>
              </a:spcAft>
              <a:defRPr sz="3800" b="1">
                <a:solidFill>
                  <a:schemeClr val="tx1"/>
                </a:solidFill>
                <a:latin typeface="Trebuchet MS" pitchFamily="34" charset="0"/>
                <a:cs typeface="Tahoma" pitchFamily="34" charset="0"/>
              </a:defRPr>
            </a:lvl2pPr>
            <a:lvl3pPr algn="l" rtl="1" fontAlgn="base">
              <a:spcBef>
                <a:spcPct val="0"/>
              </a:spcBef>
              <a:spcAft>
                <a:spcPct val="0"/>
              </a:spcAft>
              <a:defRPr sz="3800" b="1">
                <a:solidFill>
                  <a:schemeClr val="tx1"/>
                </a:solidFill>
                <a:latin typeface="Trebuchet MS" pitchFamily="34" charset="0"/>
                <a:cs typeface="Tahoma" pitchFamily="34" charset="0"/>
              </a:defRPr>
            </a:lvl3pPr>
            <a:lvl4pPr algn="l" rtl="1" fontAlgn="base">
              <a:spcBef>
                <a:spcPct val="0"/>
              </a:spcBef>
              <a:spcAft>
                <a:spcPct val="0"/>
              </a:spcAft>
              <a:defRPr sz="3800" b="1">
                <a:solidFill>
                  <a:schemeClr val="tx1"/>
                </a:solidFill>
                <a:latin typeface="Trebuchet MS" pitchFamily="34" charset="0"/>
                <a:cs typeface="Tahoma" pitchFamily="34" charset="0"/>
              </a:defRPr>
            </a:lvl4pPr>
            <a:lvl5pPr algn="l" rtl="1" fontAlgn="base">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a:lstStyle>
          <a:p>
            <a:pPr algn="r" fontAlgn="auto">
              <a:spcAft>
                <a:spcPts val="0"/>
              </a:spcAft>
              <a:defRPr/>
            </a:pPr>
            <a:r>
              <a:rPr lang="ar-SA" sz="4000" dirty="0">
                <a:cs typeface="Arabic Transparent" panose="02010000000000000000" pitchFamily="2" charset="-78"/>
              </a:rPr>
              <a:t>تعليمات وتوجيهات </a:t>
            </a:r>
          </a:p>
        </p:txBody>
      </p:sp>
      <p:pic>
        <p:nvPicPr>
          <p:cNvPr id="9" name="صورة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9693" y="11088"/>
            <a:ext cx="1047750" cy="1047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right)">
                                      <p:cBhvr>
                                        <p:cTn id="21" dur="2000"/>
                                        <p:tgtEl>
                                          <p:spTgt spid="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right)">
                                      <p:cBhvr>
                                        <p:cTn id="26" dur="2000"/>
                                        <p:tgtEl>
                                          <p:spTgt spid="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right)">
                                      <p:cBhvr>
                                        <p:cTn id="3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4296569"/>
            <a:ext cx="2536329" cy="2536329"/>
          </a:xfrm>
          <a:prstGeom prst="rect">
            <a:avLst/>
          </a:prstGeom>
        </p:spPr>
      </p:pic>
      <p:pic>
        <p:nvPicPr>
          <p:cNvPr id="26626" name="Picture 2"/>
          <p:cNvPicPr>
            <a:picLocks noChangeAspect="1" noChangeArrowheads="1"/>
          </p:cNvPicPr>
          <p:nvPr/>
        </p:nvPicPr>
        <p:blipFill>
          <a:blip r:embed="rId3" cstate="print">
            <a:lum bright="70000" contrast="-70000"/>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521768" y="1340768"/>
            <a:ext cx="6400800" cy="5122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عنصر نائب للمحتوى 2"/>
          <p:cNvSpPr>
            <a:spLocks noGrp="1"/>
          </p:cNvSpPr>
          <p:nvPr>
            <p:ph idx="1"/>
          </p:nvPr>
        </p:nvSpPr>
        <p:spPr>
          <a:xfrm>
            <a:off x="971600" y="1616992"/>
            <a:ext cx="7239000" cy="4846638"/>
          </a:xfrm>
        </p:spPr>
        <p:txBody>
          <a:bodyPr>
            <a:normAutofit/>
          </a:bodyPr>
          <a:lstStyle/>
          <a:p>
            <a:pPr marL="274320" indent="-274320" fontAlgn="auto">
              <a:spcAft>
                <a:spcPts val="0"/>
              </a:spcAft>
              <a:buFont typeface="Wingdings 2"/>
              <a:buChar char=""/>
              <a:defRPr/>
            </a:pPr>
            <a:r>
              <a:rPr lang="ar-SA" b="1" dirty="0" smtClean="0">
                <a:cs typeface="Arabic Transparent" panose="02010000000000000000" pitchFamily="2" charset="-78"/>
              </a:rPr>
              <a:t>تأكد </a:t>
            </a:r>
            <a:r>
              <a:rPr lang="ar-SA" b="1" dirty="0">
                <a:cs typeface="Arabic Transparent" panose="02010000000000000000" pitchFamily="2" charset="-78"/>
              </a:rPr>
              <a:t>أن اللعبة لها علاقة مباشرة بفكرة أو موضوع </a:t>
            </a:r>
            <a:r>
              <a:rPr lang="ar-SA" b="1" dirty="0" smtClean="0">
                <a:cs typeface="Arabic Transparent" panose="02010000000000000000" pitchFamily="2" charset="-78"/>
              </a:rPr>
              <a:t>البرنامج . </a:t>
            </a:r>
            <a:endParaRPr lang="ar-SA" dirty="0">
              <a:cs typeface="Arabic Transparent" panose="02010000000000000000" pitchFamily="2" charset="-78"/>
            </a:endParaRPr>
          </a:p>
          <a:p>
            <a:pPr marL="274320" indent="-274320" fontAlgn="auto">
              <a:spcAft>
                <a:spcPts val="0"/>
              </a:spcAft>
              <a:buFont typeface="Wingdings 2"/>
              <a:buChar char=""/>
              <a:defRPr/>
            </a:pPr>
            <a:r>
              <a:rPr lang="ar-SA" b="1" dirty="0" smtClean="0">
                <a:cs typeface="Arabic Transparent" panose="02010000000000000000" pitchFamily="2" charset="-78"/>
              </a:rPr>
              <a:t>اعلم </a:t>
            </a:r>
            <a:r>
              <a:rPr lang="ar-SA" b="1" dirty="0">
                <a:cs typeface="Arabic Transparent" panose="02010000000000000000" pitchFamily="2" charset="-78"/>
              </a:rPr>
              <a:t>أن الألعاب التدريبية ليس لها حدود ، وأن هناك العديد من</a:t>
            </a:r>
            <a:endParaRPr lang="ar-SA" dirty="0" smtClean="0">
              <a:cs typeface="Arabic Transparent" panose="02010000000000000000" pitchFamily="2" charset="-78"/>
            </a:endParaRPr>
          </a:p>
          <a:p>
            <a:pPr marL="0" indent="0" fontAlgn="auto">
              <a:spcAft>
                <a:spcPts val="0"/>
              </a:spcAft>
              <a:buFont typeface="Wingdings 2"/>
              <a:buNone/>
              <a:defRPr/>
            </a:pPr>
            <a:r>
              <a:rPr lang="ar-SA" b="1" dirty="0">
                <a:cs typeface="Arabic Transparent" panose="02010000000000000000" pitchFamily="2" charset="-78"/>
              </a:rPr>
              <a:t>المؤلفات التي تناولت هذا </a:t>
            </a:r>
            <a:r>
              <a:rPr lang="ar-SA" b="1" dirty="0" smtClean="0">
                <a:cs typeface="Arabic Transparent" panose="02010000000000000000" pitchFamily="2" charset="-78"/>
              </a:rPr>
              <a:t>الموضوع .</a:t>
            </a:r>
            <a:endParaRPr lang="ar-SA" dirty="0" smtClean="0">
              <a:cs typeface="Arabic Transparent" panose="02010000000000000000" pitchFamily="2" charset="-78"/>
            </a:endParaRPr>
          </a:p>
          <a:p>
            <a:pPr marL="274320" indent="-274320" fontAlgn="auto">
              <a:spcAft>
                <a:spcPts val="0"/>
              </a:spcAft>
              <a:buFont typeface="Wingdings 2"/>
              <a:buChar char=""/>
              <a:defRPr/>
            </a:pPr>
            <a:r>
              <a:rPr lang="ar-SA" b="1" dirty="0" smtClean="0">
                <a:cs typeface="Arabic Transparent" panose="02010000000000000000" pitchFamily="2" charset="-78"/>
              </a:rPr>
              <a:t> </a:t>
            </a:r>
            <a:r>
              <a:rPr lang="ar-SA" b="1" dirty="0">
                <a:cs typeface="Arabic Transparent" panose="02010000000000000000" pitchFamily="2" charset="-78"/>
              </a:rPr>
              <a:t>حاول أن تبتكر وتبدع في إنتاج وتصميم ألعاب تدريبية </a:t>
            </a:r>
            <a:r>
              <a:rPr lang="ar-SA" b="1" dirty="0" smtClean="0">
                <a:cs typeface="Arabic Transparent" panose="02010000000000000000" pitchFamily="2" charset="-78"/>
              </a:rPr>
              <a:t>جديدة .</a:t>
            </a:r>
            <a:endParaRPr lang="ar-SA" dirty="0" smtClean="0">
              <a:cs typeface="Arabic Transparent" panose="02010000000000000000" pitchFamily="2" charset="-78"/>
            </a:endParaRPr>
          </a:p>
          <a:p>
            <a:pPr marL="274320" indent="-274320" fontAlgn="auto">
              <a:spcAft>
                <a:spcPts val="0"/>
              </a:spcAft>
              <a:buFont typeface="Wingdings 2"/>
              <a:buChar char=""/>
              <a:defRPr/>
            </a:pPr>
            <a:r>
              <a:rPr lang="ar-SA" b="1" dirty="0" smtClean="0">
                <a:cs typeface="Arabic Transparent" panose="02010000000000000000" pitchFamily="2" charset="-78"/>
              </a:rPr>
              <a:t>يمكن </a:t>
            </a:r>
            <a:r>
              <a:rPr lang="ar-SA" b="1" dirty="0">
                <a:cs typeface="Arabic Transparent" panose="02010000000000000000" pitchFamily="2" charset="-78"/>
              </a:rPr>
              <a:t>للعبة الواحدة أن تستخدم لغرس عدة </a:t>
            </a:r>
            <a:r>
              <a:rPr lang="ar-SA" b="1" dirty="0" smtClean="0">
                <a:cs typeface="Arabic Transparent" panose="02010000000000000000" pitchFamily="2" charset="-78"/>
              </a:rPr>
              <a:t>مفاهيم .</a:t>
            </a:r>
          </a:p>
          <a:p>
            <a:pPr marL="274320" indent="-274320" fontAlgn="auto">
              <a:spcAft>
                <a:spcPts val="0"/>
              </a:spcAft>
              <a:buFont typeface="Wingdings 2"/>
              <a:buChar char=""/>
              <a:defRPr/>
            </a:pPr>
            <a:r>
              <a:rPr lang="ar-SA" b="1" dirty="0">
                <a:cs typeface="Arabic Transparent" panose="02010000000000000000" pitchFamily="2" charset="-78"/>
              </a:rPr>
              <a:t>مهم جدا في هذه </a:t>
            </a:r>
            <a:r>
              <a:rPr lang="ar-SA" b="1" dirty="0" smtClean="0">
                <a:cs typeface="Arabic Transparent" panose="02010000000000000000" pitchFamily="2" charset="-78"/>
              </a:rPr>
              <a:t>الألعاب </a:t>
            </a:r>
            <a:r>
              <a:rPr lang="ar-SA" b="1" dirty="0">
                <a:cs typeface="Arabic Transparent" panose="02010000000000000000" pitchFamily="2" charset="-78"/>
              </a:rPr>
              <a:t>مناسبتها للبرنامج </a:t>
            </a:r>
            <a:r>
              <a:rPr lang="ar-SA" b="1" dirty="0" smtClean="0">
                <a:cs typeface="Arabic Transparent" panose="02010000000000000000" pitchFamily="2" charset="-78"/>
              </a:rPr>
              <a:t>وللمتدربين .</a:t>
            </a:r>
            <a:endParaRPr lang="ar-SA" dirty="0">
              <a:cs typeface="Arabic Transparent" panose="02010000000000000000" pitchFamily="2" charset="-78"/>
            </a:endParaRPr>
          </a:p>
          <a:p>
            <a:pPr marL="274320" indent="-274320" fontAlgn="auto">
              <a:spcAft>
                <a:spcPts val="0"/>
              </a:spcAft>
              <a:buFont typeface="Wingdings 2"/>
              <a:buChar char=""/>
              <a:defRPr/>
            </a:pPr>
            <a:r>
              <a:rPr lang="ar-SA" b="1" dirty="0">
                <a:cs typeface="Arabic Transparent" panose="02010000000000000000" pitchFamily="2" charset="-78"/>
              </a:rPr>
              <a:t>مهم أن لا تخرج بالمتدرب عن جو البرنامج </a:t>
            </a:r>
            <a:r>
              <a:rPr lang="ar-SA" b="1" dirty="0" smtClean="0">
                <a:cs typeface="Arabic Transparent" panose="02010000000000000000" pitchFamily="2" charset="-78"/>
              </a:rPr>
              <a:t>(التدريب ) .</a:t>
            </a:r>
            <a:endParaRPr lang="ar-SA" dirty="0">
              <a:cs typeface="Arabic Transparent" panose="02010000000000000000" pitchFamily="2" charset="-78"/>
            </a:endParaRPr>
          </a:p>
          <a:p>
            <a:pPr marL="274320" indent="-274320" fontAlgn="auto">
              <a:spcAft>
                <a:spcPts val="0"/>
              </a:spcAft>
              <a:buFont typeface="Wingdings 2"/>
              <a:buChar char=""/>
              <a:defRPr/>
            </a:pPr>
            <a:endParaRPr lang="ar-SA" dirty="0" smtClean="0">
              <a:cs typeface="Arabic Transparent" panose="02010000000000000000" pitchFamily="2" charset="-78"/>
            </a:endParaRPr>
          </a:p>
          <a:p>
            <a:pPr marL="0" indent="0" fontAlgn="auto">
              <a:spcAft>
                <a:spcPts val="0"/>
              </a:spcAft>
              <a:buFont typeface="Wingdings 2"/>
              <a:buNone/>
              <a:defRPr/>
            </a:pPr>
            <a:endParaRPr lang="ar-SA" dirty="0">
              <a:cs typeface="Arabic Transparent" panose="02010000000000000000" pitchFamily="2" charset="-78"/>
            </a:endParaRPr>
          </a:p>
        </p:txBody>
      </p:sp>
      <p:sp>
        <p:nvSpPr>
          <p:cNvPr id="10" name="مستطيل 9"/>
          <p:cNvSpPr/>
          <p:nvPr/>
        </p:nvSpPr>
        <p:spPr bwMode="auto">
          <a:xfrm>
            <a:off x="30239" y="227112"/>
            <a:ext cx="8070153" cy="609600"/>
          </a:xfrm>
          <a:prstGeom prst="rect">
            <a:avLst/>
          </a:prstGeom>
          <a:gradFill flip="none" rotWithShape="1">
            <a:gsLst>
              <a:gs pos="20000">
                <a:srgbClr val="FFC000">
                  <a:shade val="30000"/>
                  <a:satMod val="115000"/>
                  <a:alpha val="0"/>
                </a:srgbClr>
              </a:gs>
              <a:gs pos="68000">
                <a:schemeClr val="accent6">
                  <a:lumMod val="60000"/>
                  <a:lumOff val="40000"/>
                </a:schemeClr>
              </a:gs>
              <a:gs pos="100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11" name="عنوان 1"/>
          <p:cNvSpPr txBox="1">
            <a:spLocks/>
          </p:cNvSpPr>
          <p:nvPr/>
        </p:nvSpPr>
        <p:spPr>
          <a:xfrm>
            <a:off x="683568" y="11088"/>
            <a:ext cx="7239000" cy="822960"/>
          </a:xfrm>
          <a:prstGeom prst="rect">
            <a:avLst/>
          </a:prstGeom>
        </p:spPr>
        <p:txBody>
          <a:bodyPr vert="horz" wrap="square" lIns="45720" tIns="0" rIns="45720" bIns="0" numCol="1" anchor="b" anchorCtr="0" compatLnSpc="1">
            <a:prstTxWarp prst="textNoShape">
              <a:avLst/>
            </a:prstTxWarp>
            <a:normAutofit/>
          </a:bodyPr>
          <a:lstStyle>
            <a:lvl1pPr algn="l" rtl="1"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fontAlgn="base">
              <a:spcBef>
                <a:spcPct val="0"/>
              </a:spcBef>
              <a:spcAft>
                <a:spcPct val="0"/>
              </a:spcAft>
              <a:defRPr sz="3800" b="1">
                <a:solidFill>
                  <a:schemeClr val="tx1"/>
                </a:solidFill>
                <a:latin typeface="Trebuchet MS" pitchFamily="34" charset="0"/>
                <a:cs typeface="Tahoma" pitchFamily="34" charset="0"/>
              </a:defRPr>
            </a:lvl2pPr>
            <a:lvl3pPr algn="l" rtl="1" fontAlgn="base">
              <a:spcBef>
                <a:spcPct val="0"/>
              </a:spcBef>
              <a:spcAft>
                <a:spcPct val="0"/>
              </a:spcAft>
              <a:defRPr sz="3800" b="1">
                <a:solidFill>
                  <a:schemeClr val="tx1"/>
                </a:solidFill>
                <a:latin typeface="Trebuchet MS" pitchFamily="34" charset="0"/>
                <a:cs typeface="Tahoma" pitchFamily="34" charset="0"/>
              </a:defRPr>
            </a:lvl3pPr>
            <a:lvl4pPr algn="l" rtl="1" fontAlgn="base">
              <a:spcBef>
                <a:spcPct val="0"/>
              </a:spcBef>
              <a:spcAft>
                <a:spcPct val="0"/>
              </a:spcAft>
              <a:defRPr sz="3800" b="1">
                <a:solidFill>
                  <a:schemeClr val="tx1"/>
                </a:solidFill>
                <a:latin typeface="Trebuchet MS" pitchFamily="34" charset="0"/>
                <a:cs typeface="Tahoma" pitchFamily="34" charset="0"/>
              </a:defRPr>
            </a:lvl4pPr>
            <a:lvl5pPr algn="l" rtl="1" fontAlgn="base">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a:lstStyle>
          <a:p>
            <a:pPr algn="r" fontAlgn="auto">
              <a:spcAft>
                <a:spcPts val="0"/>
              </a:spcAft>
              <a:defRPr/>
            </a:pPr>
            <a:r>
              <a:rPr lang="ar-SA" sz="4000" dirty="0">
                <a:cs typeface="Arabic Transparent" panose="02010000000000000000" pitchFamily="2" charset="-78"/>
              </a:rPr>
              <a:t>تعليمات وتوجيهات </a:t>
            </a:r>
          </a:p>
        </p:txBody>
      </p:sp>
      <p:pic>
        <p:nvPicPr>
          <p:cNvPr id="12" name="صورة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9693" y="11088"/>
            <a:ext cx="1047750" cy="1047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par>
                                <p:cTn id="12" presetID="22" presetClass="entr" presetSubtype="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right)">
                                      <p:cBhvr>
                                        <p:cTn id="19" dur="2000"/>
                                        <p:tgtEl>
                                          <p:spTgt spid="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right)">
                                      <p:cBhvr>
                                        <p:cTn id="24" dur="2000"/>
                                        <p:tgtEl>
                                          <p:spTgt spid="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right)">
                                      <p:cBhvr>
                                        <p:cTn id="29" dur="20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right)">
                                      <p:cBhvr>
                                        <p:cTn id="34" dur="2000"/>
                                        <p:tgtEl>
                                          <p:spTgt spid="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right)">
                                      <p:cBhvr>
                                        <p:cTn id="39" dur="2000"/>
                                        <p:tgtEl>
                                          <p:spTgt spid="3">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right)">
                                      <p:cBhvr>
                                        <p:cTn id="44" dur="2000"/>
                                        <p:tgtEl>
                                          <p:spTgt spid="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wipe(right)">
                                      <p:cBhvr>
                                        <p:cTn id="4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duotone>
              <a:schemeClr val="accent2">
                <a:shade val="45000"/>
                <a:satMod val="135000"/>
              </a:schemeClr>
              <a:prstClr val="white"/>
            </a:duotone>
            <a:extLst/>
          </a:blip>
          <a:srcRect/>
          <a:stretch>
            <a:fillRect/>
          </a:stretch>
        </p:blipFill>
        <p:spPr bwMode="auto">
          <a:xfrm flipH="1">
            <a:off x="0" y="4114800"/>
            <a:ext cx="5105400" cy="2742590"/>
          </a:xfrm>
          <a:prstGeom prst="rect">
            <a:avLst/>
          </a:prstGeom>
          <a:noFill/>
          <a:ln>
            <a:noFill/>
          </a:ln>
          <a:extLst/>
        </p:spPr>
      </p:pic>
      <p:sp>
        <p:nvSpPr>
          <p:cNvPr id="3" name="عنصر نائب للمحتوى 2"/>
          <p:cNvSpPr>
            <a:spLocks noGrp="1"/>
          </p:cNvSpPr>
          <p:nvPr>
            <p:ph idx="1"/>
          </p:nvPr>
        </p:nvSpPr>
        <p:spPr/>
        <p:txBody>
          <a:bodyPr/>
          <a:lstStyle/>
          <a:p>
            <a:r>
              <a:rPr lang="ar-SA" altLang="ar-SA" b="1" dirty="0" smtClean="0">
                <a:cs typeface="Arabic Transparent" pitchFamily="2" charset="-78"/>
              </a:rPr>
              <a:t> الاعتدال في طرح اللعبة التدريبية بحيث لا تكون مرهقة ماديا أو معنويا فتفقد روحها</a:t>
            </a:r>
            <a:endParaRPr lang="ar-SA" altLang="ar-SA" dirty="0" smtClean="0">
              <a:cs typeface="Arabic Transparent" pitchFamily="2" charset="-78"/>
            </a:endParaRPr>
          </a:p>
          <a:p>
            <a:r>
              <a:rPr lang="ar-SA" altLang="ar-SA" b="1" dirty="0" smtClean="0">
                <a:cs typeface="Arabic Transparent" pitchFamily="2" charset="-78"/>
              </a:rPr>
              <a:t> اللعبة التدريبية تهيء المتدرب لمزيد من التفاعل والحيوية والنشاط الحركي والذهني</a:t>
            </a:r>
            <a:endParaRPr lang="ar-SA" altLang="ar-SA" dirty="0" smtClean="0">
              <a:cs typeface="Arabic Transparent" pitchFamily="2" charset="-78"/>
            </a:endParaRPr>
          </a:p>
          <a:p>
            <a:r>
              <a:rPr lang="ar-SA" altLang="ar-SA" b="1" dirty="0" smtClean="0">
                <a:cs typeface="Arabic Transparent" pitchFamily="2" charset="-78"/>
              </a:rPr>
              <a:t> كلما كانت اللعبة من صناعة المدرب كانت أقوى وأعمق ... المهم جودة الصناعة</a:t>
            </a:r>
            <a:endParaRPr lang="ar-SA" altLang="ar-SA" dirty="0" smtClean="0">
              <a:cs typeface="Arabic Transparent" pitchFamily="2" charset="-78"/>
            </a:endParaRPr>
          </a:p>
          <a:p>
            <a:endParaRPr lang="ar-SA" altLang="ar-SA" dirty="0" smtClean="0">
              <a:cs typeface="Arabic Transparent" pitchFamily="2" charset="-78"/>
            </a:endParaRPr>
          </a:p>
        </p:txBody>
      </p:sp>
      <p:sp>
        <p:nvSpPr>
          <p:cNvPr id="6" name="مستطيل 5"/>
          <p:cNvSpPr/>
          <p:nvPr/>
        </p:nvSpPr>
        <p:spPr bwMode="auto">
          <a:xfrm>
            <a:off x="30239" y="227112"/>
            <a:ext cx="8070153" cy="609600"/>
          </a:xfrm>
          <a:prstGeom prst="rect">
            <a:avLst/>
          </a:prstGeom>
          <a:gradFill flip="none" rotWithShape="1">
            <a:gsLst>
              <a:gs pos="20000">
                <a:srgbClr val="FFC000">
                  <a:shade val="30000"/>
                  <a:satMod val="115000"/>
                  <a:alpha val="0"/>
                </a:srgbClr>
              </a:gs>
              <a:gs pos="68000">
                <a:schemeClr val="accent6">
                  <a:lumMod val="60000"/>
                  <a:lumOff val="40000"/>
                </a:schemeClr>
              </a:gs>
              <a:gs pos="100000">
                <a:schemeClr val="accent6">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ar-SA"/>
          </a:p>
        </p:txBody>
      </p:sp>
      <p:sp>
        <p:nvSpPr>
          <p:cNvPr id="8" name="عنوان 1"/>
          <p:cNvSpPr txBox="1">
            <a:spLocks/>
          </p:cNvSpPr>
          <p:nvPr/>
        </p:nvSpPr>
        <p:spPr>
          <a:xfrm>
            <a:off x="683568" y="11088"/>
            <a:ext cx="7239000" cy="822960"/>
          </a:xfrm>
          <a:prstGeom prst="rect">
            <a:avLst/>
          </a:prstGeom>
        </p:spPr>
        <p:txBody>
          <a:bodyPr vert="horz" wrap="square" lIns="45720" tIns="0" rIns="45720" bIns="0" numCol="1" anchor="b" anchorCtr="0" compatLnSpc="1">
            <a:prstTxWarp prst="textNoShape">
              <a:avLst/>
            </a:prstTxWarp>
            <a:normAutofit/>
          </a:bodyPr>
          <a:lstStyle>
            <a:lvl1pPr algn="l" rtl="1"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1" fontAlgn="base">
              <a:spcBef>
                <a:spcPct val="0"/>
              </a:spcBef>
              <a:spcAft>
                <a:spcPct val="0"/>
              </a:spcAft>
              <a:defRPr sz="3800" b="1">
                <a:solidFill>
                  <a:schemeClr val="tx1"/>
                </a:solidFill>
                <a:latin typeface="Trebuchet MS" pitchFamily="34" charset="0"/>
                <a:cs typeface="Tahoma" pitchFamily="34" charset="0"/>
              </a:defRPr>
            </a:lvl2pPr>
            <a:lvl3pPr algn="l" rtl="1" fontAlgn="base">
              <a:spcBef>
                <a:spcPct val="0"/>
              </a:spcBef>
              <a:spcAft>
                <a:spcPct val="0"/>
              </a:spcAft>
              <a:defRPr sz="3800" b="1">
                <a:solidFill>
                  <a:schemeClr val="tx1"/>
                </a:solidFill>
                <a:latin typeface="Trebuchet MS" pitchFamily="34" charset="0"/>
                <a:cs typeface="Tahoma" pitchFamily="34" charset="0"/>
              </a:defRPr>
            </a:lvl3pPr>
            <a:lvl4pPr algn="l" rtl="1" fontAlgn="base">
              <a:spcBef>
                <a:spcPct val="0"/>
              </a:spcBef>
              <a:spcAft>
                <a:spcPct val="0"/>
              </a:spcAft>
              <a:defRPr sz="3800" b="1">
                <a:solidFill>
                  <a:schemeClr val="tx1"/>
                </a:solidFill>
                <a:latin typeface="Trebuchet MS" pitchFamily="34" charset="0"/>
                <a:cs typeface="Tahoma" pitchFamily="34" charset="0"/>
              </a:defRPr>
            </a:lvl4pPr>
            <a:lvl5pPr algn="l" rtl="1" fontAlgn="base">
              <a:spcBef>
                <a:spcPct val="0"/>
              </a:spcBef>
              <a:spcAft>
                <a:spcPct val="0"/>
              </a:spcAft>
              <a:defRPr sz="3800" b="1">
                <a:solidFill>
                  <a:schemeClr val="tx1"/>
                </a:solidFill>
                <a:latin typeface="Trebuchet MS" pitchFamily="34" charset="0"/>
                <a:cs typeface="Tahoma" pitchFamily="34" charset="0"/>
              </a:defRPr>
            </a:lvl5pPr>
            <a:lvl6pPr marL="457200" algn="l" rtl="1" fontAlgn="base">
              <a:spcBef>
                <a:spcPct val="0"/>
              </a:spcBef>
              <a:spcAft>
                <a:spcPct val="0"/>
              </a:spcAft>
              <a:defRPr sz="3800" b="1">
                <a:solidFill>
                  <a:schemeClr val="tx1"/>
                </a:solidFill>
                <a:latin typeface="Trebuchet MS" pitchFamily="34" charset="0"/>
                <a:cs typeface="Tahoma" pitchFamily="34" charset="0"/>
              </a:defRPr>
            </a:lvl6pPr>
            <a:lvl7pPr marL="914400" algn="l" rtl="1" fontAlgn="base">
              <a:spcBef>
                <a:spcPct val="0"/>
              </a:spcBef>
              <a:spcAft>
                <a:spcPct val="0"/>
              </a:spcAft>
              <a:defRPr sz="3800" b="1">
                <a:solidFill>
                  <a:schemeClr val="tx1"/>
                </a:solidFill>
                <a:latin typeface="Trebuchet MS" pitchFamily="34" charset="0"/>
                <a:cs typeface="Tahoma" pitchFamily="34" charset="0"/>
              </a:defRPr>
            </a:lvl7pPr>
            <a:lvl8pPr marL="1371600" algn="l" rtl="1" fontAlgn="base">
              <a:spcBef>
                <a:spcPct val="0"/>
              </a:spcBef>
              <a:spcAft>
                <a:spcPct val="0"/>
              </a:spcAft>
              <a:defRPr sz="3800" b="1">
                <a:solidFill>
                  <a:schemeClr val="tx1"/>
                </a:solidFill>
                <a:latin typeface="Trebuchet MS" pitchFamily="34" charset="0"/>
                <a:cs typeface="Tahoma" pitchFamily="34" charset="0"/>
              </a:defRPr>
            </a:lvl8pPr>
            <a:lvl9pPr marL="1828800" algn="l" rtl="1" fontAlgn="base">
              <a:spcBef>
                <a:spcPct val="0"/>
              </a:spcBef>
              <a:spcAft>
                <a:spcPct val="0"/>
              </a:spcAft>
              <a:defRPr sz="3800" b="1">
                <a:solidFill>
                  <a:schemeClr val="tx1"/>
                </a:solidFill>
                <a:latin typeface="Trebuchet MS" pitchFamily="34" charset="0"/>
                <a:cs typeface="Tahoma" pitchFamily="34" charset="0"/>
              </a:defRPr>
            </a:lvl9pPr>
            <a:extLst/>
          </a:lstStyle>
          <a:p>
            <a:pPr algn="r" fontAlgn="auto">
              <a:spcAft>
                <a:spcPts val="0"/>
              </a:spcAft>
              <a:defRPr/>
            </a:pPr>
            <a:r>
              <a:rPr lang="ar-SA" sz="4000" dirty="0">
                <a:cs typeface="Arabic Transparent" panose="02010000000000000000" pitchFamily="2" charset="-78"/>
              </a:rPr>
              <a:t>تعليمات وتوجيهات </a:t>
            </a:r>
          </a:p>
        </p:txBody>
      </p:sp>
      <p:pic>
        <p:nvPicPr>
          <p:cNvPr id="4" name="صورة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flipH="1">
            <a:off x="4906758" y="4079987"/>
            <a:ext cx="3015810" cy="2742590"/>
          </a:xfrm>
          <a:prstGeom prst="rect">
            <a:avLst/>
          </a:prstGeom>
        </p:spPr>
      </p:pic>
      <p:pic>
        <p:nvPicPr>
          <p:cNvPr id="9" name="صورة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9693" y="11088"/>
            <a:ext cx="1047750" cy="1047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22" presetClass="entr" presetSubtype="1"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right)">
                                      <p:cBhvr>
                                        <p:cTn id="19" dur="2000"/>
                                        <p:tgtEl>
                                          <p:spTgt spid="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right)">
                                      <p:cBhvr>
                                        <p:cTn id="29" dur="20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right)">
                                      <p:cBhvr>
                                        <p:cTn id="3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52053" y="3952735"/>
            <a:ext cx="1656317" cy="1656317"/>
          </a:xfrm>
          <a:prstGeom prst="rect">
            <a:avLst/>
          </a:prstGeom>
        </p:spPr>
      </p:pic>
      <p:sp>
        <p:nvSpPr>
          <p:cNvPr id="2" name="عنوان 1"/>
          <p:cNvSpPr>
            <a:spLocks noGrp="1"/>
          </p:cNvSpPr>
          <p:nvPr>
            <p:ph type="title"/>
          </p:nvPr>
        </p:nvSpPr>
        <p:spPr>
          <a:xfrm>
            <a:off x="457200" y="320040"/>
            <a:ext cx="7239000" cy="746760"/>
          </a:xfrm>
        </p:spPr>
        <p:txBody>
          <a:bodyPr/>
          <a:lstStyle/>
          <a:p>
            <a:pPr algn="ctr" fontAlgn="auto">
              <a:spcAft>
                <a:spcPts val="0"/>
              </a:spcAft>
              <a:defRPr/>
            </a:pPr>
            <a:r>
              <a:rPr lang="ar-SA" sz="4400" dirty="0" smtClean="0">
                <a:cs typeface="Arabic Transparent" panose="02010000000000000000" pitchFamily="2" charset="-78"/>
              </a:rPr>
              <a:t>المراجع</a:t>
            </a:r>
            <a:endParaRPr lang="ar-SA" sz="4400" dirty="0">
              <a:cs typeface="Arabic Transparent" panose="02010000000000000000" pitchFamily="2" charset="-78"/>
            </a:endParaRPr>
          </a:p>
        </p:txBody>
      </p:sp>
      <p:sp>
        <p:nvSpPr>
          <p:cNvPr id="3" name="عنصر نائب للمحتوى 2"/>
          <p:cNvSpPr>
            <a:spLocks noGrp="1"/>
          </p:cNvSpPr>
          <p:nvPr>
            <p:ph idx="1"/>
          </p:nvPr>
        </p:nvSpPr>
        <p:spPr>
          <a:xfrm>
            <a:off x="457200" y="1609725"/>
            <a:ext cx="7239000" cy="2179315"/>
          </a:xfrm>
        </p:spPr>
        <p:txBody>
          <a:bodyPr>
            <a:normAutofit/>
          </a:bodyPr>
          <a:lstStyle/>
          <a:p>
            <a:pPr marL="274320" indent="-274320" fontAlgn="auto">
              <a:spcAft>
                <a:spcPts val="0"/>
              </a:spcAft>
              <a:buFont typeface="Wingdings 2"/>
              <a:buChar char=""/>
              <a:defRPr/>
            </a:pPr>
            <a:r>
              <a:rPr lang="ar-SA" b="1" dirty="0">
                <a:cs typeface="Arabic Transparent" panose="02010000000000000000" pitchFamily="2" charset="-78"/>
              </a:rPr>
              <a:t>المراجع : </a:t>
            </a:r>
            <a:endParaRPr lang="ar-SA" dirty="0" smtClean="0">
              <a:cs typeface="Arabic Transparent" panose="02010000000000000000" pitchFamily="2" charset="-78"/>
            </a:endParaRPr>
          </a:p>
          <a:p>
            <a:pPr marL="274320" indent="-274320" fontAlgn="auto">
              <a:spcAft>
                <a:spcPts val="0"/>
              </a:spcAft>
              <a:buFont typeface="Wingdings 2"/>
              <a:buChar char=""/>
              <a:defRPr/>
            </a:pPr>
            <a:r>
              <a:rPr lang="ar-SA" b="1" dirty="0" smtClean="0">
                <a:cs typeface="Arabic Transparent" panose="02010000000000000000" pitchFamily="2" charset="-78"/>
              </a:rPr>
              <a:t>333 تقنية </a:t>
            </a:r>
            <a:r>
              <a:rPr lang="ar-SA" b="1" dirty="0">
                <a:cs typeface="Arabic Transparent" panose="02010000000000000000" pitchFamily="2" charset="-78"/>
              </a:rPr>
              <a:t>للتدريب </a:t>
            </a:r>
            <a:r>
              <a:rPr lang="ar-SA" b="1" dirty="0" smtClean="0">
                <a:cs typeface="Arabic Transparent" panose="02010000000000000000" pitchFamily="2" charset="-78"/>
              </a:rPr>
              <a:t>، د</a:t>
            </a:r>
            <a:r>
              <a:rPr lang="ar-SA" b="1" dirty="0">
                <a:cs typeface="Arabic Transparent" panose="02010000000000000000" pitchFamily="2" charset="-78"/>
              </a:rPr>
              <a:t>. علي الحمادي </a:t>
            </a:r>
            <a:r>
              <a:rPr lang="ar-SA" b="1" dirty="0" smtClean="0">
                <a:cs typeface="Arabic Transparent" panose="02010000000000000000" pitchFamily="2" charset="-78"/>
              </a:rPr>
              <a:t>.</a:t>
            </a:r>
            <a:endParaRPr lang="ar-SA" b="1" dirty="0">
              <a:cs typeface="Arabic Transparent" panose="02010000000000000000" pitchFamily="2" charset="-78"/>
            </a:endParaRPr>
          </a:p>
          <a:p>
            <a:pPr marL="274320" indent="-274320" fontAlgn="auto">
              <a:spcAft>
                <a:spcPts val="0"/>
              </a:spcAft>
              <a:buFont typeface="Wingdings 2"/>
              <a:buChar char=""/>
              <a:defRPr/>
            </a:pPr>
            <a:r>
              <a:rPr lang="ar-SA" b="1" dirty="0" smtClean="0">
                <a:cs typeface="Arabic Transparent" panose="02010000000000000000" pitchFamily="2" charset="-78"/>
              </a:rPr>
              <a:t>التدريب والتدريس الابداعي  ، طارق السويدان .</a:t>
            </a:r>
          </a:p>
          <a:p>
            <a:pPr marL="274320" indent="-274320" fontAlgn="auto">
              <a:spcAft>
                <a:spcPts val="0"/>
              </a:spcAft>
              <a:buFont typeface="Wingdings 2"/>
              <a:buChar char=""/>
              <a:defRPr/>
            </a:pPr>
            <a:r>
              <a:rPr lang="ar-SA" b="1" dirty="0" smtClean="0">
                <a:cs typeface="Arabic Transparent" panose="02010000000000000000" pitchFamily="2" charset="-78"/>
              </a:rPr>
              <a:t>الألعاب التربوية ,د. عثمان الخضر .</a:t>
            </a:r>
          </a:p>
          <a:p>
            <a:pPr marL="274320" indent="-274320" fontAlgn="auto">
              <a:spcAft>
                <a:spcPts val="0"/>
              </a:spcAft>
              <a:buFont typeface="Wingdings 2"/>
              <a:buChar char=""/>
              <a:defRPr/>
            </a:pPr>
            <a:endParaRPr lang="ar-SA" dirty="0">
              <a:cs typeface="Arabic Transparent" panose="020100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47664" y="320675"/>
            <a:ext cx="6148536" cy="804069"/>
          </a:xfrm>
          <a:solidFill>
            <a:schemeClr val="accent1">
              <a:lumMod val="75000"/>
            </a:schemeClr>
          </a:solidFill>
        </p:spPr>
        <p:txBody>
          <a:bodyPr/>
          <a:lstStyle/>
          <a:p>
            <a:pPr algn="ctr"/>
            <a:r>
              <a:rPr lang="ar-SA" dirty="0" smtClean="0">
                <a:latin typeface="Arabic Transparent" pitchFamily="34" charset="0"/>
                <a:cs typeface="Arabic Transparent" pitchFamily="34" charset="0"/>
              </a:rPr>
              <a:t>تمهـــــــيد</a:t>
            </a:r>
            <a:endParaRPr lang="ar-SA" dirty="0">
              <a:latin typeface="Arabic Transparent" pitchFamily="34" charset="0"/>
              <a:cs typeface="Arabic Transparent" pitchFamily="34" charset="0"/>
            </a:endParaRPr>
          </a:p>
        </p:txBody>
      </p:sp>
      <p:sp>
        <p:nvSpPr>
          <p:cNvPr id="3" name="عنصر نائب للمحتوى 2"/>
          <p:cNvSpPr>
            <a:spLocks noGrp="1"/>
          </p:cNvSpPr>
          <p:nvPr>
            <p:ph idx="1"/>
          </p:nvPr>
        </p:nvSpPr>
        <p:spPr/>
        <p:txBody>
          <a:bodyPr/>
          <a:lstStyle/>
          <a:p>
            <a:r>
              <a:rPr lang="ar-SA" sz="3600" dirty="0">
                <a:cs typeface="DecoType Naskh Extensions" pitchFamily="2" charset="-78"/>
              </a:rPr>
              <a:t>-الألعاب التدريبية باتت جزء مهم في أي </a:t>
            </a:r>
            <a:r>
              <a:rPr lang="ar-SA" sz="3600" dirty="0" smtClean="0">
                <a:cs typeface="DecoType Naskh Extensions" pitchFamily="2" charset="-78"/>
              </a:rPr>
              <a:t>برنامج تدريبي </a:t>
            </a:r>
            <a:r>
              <a:rPr lang="ar-SA" sz="3600" dirty="0">
                <a:cs typeface="DecoType Naskh Extensions" pitchFamily="2" charset="-78"/>
              </a:rPr>
              <a:t>.</a:t>
            </a:r>
          </a:p>
          <a:p>
            <a:r>
              <a:rPr lang="ar-SA" sz="3600" dirty="0">
                <a:cs typeface="DecoType Naskh Extensions" pitchFamily="2" charset="-78"/>
              </a:rPr>
              <a:t>-تشكل نسبة كبيرة من وقت البرنامج ويعتمد عليها </a:t>
            </a:r>
            <a:r>
              <a:rPr lang="ar-SA" sz="3600" dirty="0" smtClean="0">
                <a:cs typeface="DecoType Naskh Extensions" pitchFamily="2" charset="-78"/>
              </a:rPr>
              <a:t>المدربين </a:t>
            </a:r>
            <a:r>
              <a:rPr lang="ar-SA" sz="3600" dirty="0">
                <a:cs typeface="DecoType Naskh Extensions" pitchFamily="2" charset="-78"/>
              </a:rPr>
              <a:t>في إيصال الرسائل والأهداف التدريبية .</a:t>
            </a:r>
          </a:p>
          <a:p>
            <a:r>
              <a:rPr lang="ar-SA" sz="3600" dirty="0">
                <a:cs typeface="DecoType Naskh Extensions" pitchFamily="2" charset="-78"/>
              </a:rPr>
              <a:t>--تتيح الفرصة للمدرب لملاحظة سلوك المتدرب .</a:t>
            </a:r>
          </a:p>
          <a:p>
            <a:endParaRPr lang="ar-SA" dirty="0"/>
          </a:p>
        </p:txBody>
      </p:sp>
      <p:pic>
        <p:nvPicPr>
          <p:cNvPr id="4" name="صورة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211882" y="188640"/>
            <a:ext cx="1047750" cy="1047750"/>
          </a:xfrm>
          <a:prstGeom prst="rect">
            <a:avLst/>
          </a:prstGeom>
        </p:spPr>
      </p:pic>
    </p:spTree>
    <p:extLst>
      <p:ext uri="{BB962C8B-B14F-4D97-AF65-F5344CB8AC3E}">
        <p14:creationId xmlns:p14="http://schemas.microsoft.com/office/powerpoint/2010/main" xmlns="" val="258047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duotone>
              <a:schemeClr val="accent2">
                <a:shade val="45000"/>
                <a:satMod val="135000"/>
              </a:schemeClr>
              <a:prstClr val="white"/>
            </a:duotone>
            <a:extLst/>
          </a:blip>
          <a:stretch>
            <a:fillRect/>
          </a:stretch>
        </p:blipFill>
        <p:spPr>
          <a:xfrm>
            <a:off x="0" y="666750"/>
            <a:ext cx="8153400" cy="6115050"/>
          </a:xfrm>
          <a:prstGeom prst="rect">
            <a:avLst/>
          </a:prstGeom>
          <a:effectLst>
            <a:glow>
              <a:schemeClr val="accent1">
                <a:alpha val="57000"/>
              </a:schemeClr>
            </a:glow>
          </a:effectLst>
        </p:spPr>
      </p:pic>
      <p:sp>
        <p:nvSpPr>
          <p:cNvPr id="6" name="مستطيل 5"/>
          <p:cNvSpPr/>
          <p:nvPr/>
        </p:nvSpPr>
        <p:spPr>
          <a:xfrm>
            <a:off x="179512" y="260648"/>
            <a:ext cx="7920880" cy="720080"/>
          </a:xfrm>
          <a:prstGeom prst="rect">
            <a:avLst/>
          </a:prstGeom>
          <a:gradFill flip="none" rotWithShape="1">
            <a:gsLst>
              <a:gs pos="100000">
                <a:schemeClr val="accent5">
                  <a:shade val="55000"/>
                  <a:satMod val="150000"/>
                </a:schemeClr>
              </a:gs>
              <a:gs pos="55000">
                <a:srgbClr val="C75C97"/>
              </a:gs>
              <a:gs pos="17000">
                <a:schemeClr val="accent5">
                  <a:tint val="90000"/>
                  <a:shade val="97000"/>
                  <a:satMod val="128000"/>
                  <a:alpha val="0"/>
                </a:schemeClr>
              </a:gs>
            </a:gsLst>
            <a:lin ang="0" scaled="1"/>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457200" y="188640"/>
            <a:ext cx="7239000" cy="822960"/>
          </a:xfrm>
        </p:spPr>
        <p:txBody>
          <a:bodyPr/>
          <a:lstStyle/>
          <a:p>
            <a:pPr algn="r" fontAlgn="auto">
              <a:spcAft>
                <a:spcPts val="0"/>
              </a:spcAft>
              <a:defRPr/>
            </a:pPr>
            <a:r>
              <a:rPr lang="ar-SA" sz="4800" dirty="0" smtClean="0">
                <a:cs typeface="Arabic Transparent" panose="02010000000000000000" pitchFamily="2" charset="-78"/>
              </a:rPr>
              <a:t>مدخل ...</a:t>
            </a:r>
            <a:endParaRPr lang="ar-SA" sz="4800" dirty="0">
              <a:cs typeface="Arabic Transparent" panose="02010000000000000000" pitchFamily="2" charset="-78"/>
            </a:endParaRPr>
          </a:p>
        </p:txBody>
      </p:sp>
      <p:sp>
        <p:nvSpPr>
          <p:cNvPr id="3" name="عنصر نائب للمحتوى 2"/>
          <p:cNvSpPr>
            <a:spLocks noGrp="1"/>
          </p:cNvSpPr>
          <p:nvPr>
            <p:ph idx="1"/>
          </p:nvPr>
        </p:nvSpPr>
        <p:spPr/>
        <p:txBody>
          <a:bodyPr>
            <a:normAutofit/>
          </a:bodyPr>
          <a:lstStyle/>
          <a:p>
            <a:pPr marL="0" indent="0" fontAlgn="auto">
              <a:spcAft>
                <a:spcPts val="0"/>
              </a:spcAft>
              <a:buFont typeface="Wingdings 2"/>
              <a:buNone/>
              <a:defRPr/>
            </a:pPr>
            <a:endParaRPr lang="ar-SA" b="1" dirty="0" smtClean="0">
              <a:cs typeface="Arabic Transparent" panose="02010000000000000000" pitchFamily="2" charset="-78"/>
            </a:endParaRPr>
          </a:p>
          <a:p>
            <a:pPr marL="274320" indent="-274320" fontAlgn="auto">
              <a:spcAft>
                <a:spcPts val="0"/>
              </a:spcAft>
              <a:buFont typeface="Wingdings 2"/>
              <a:buChar char=""/>
              <a:defRPr/>
            </a:pPr>
            <a:r>
              <a:rPr lang="ar-SA" b="1" dirty="0">
                <a:cs typeface="Arabic Transparent" panose="02010000000000000000" pitchFamily="2" charset="-78"/>
              </a:rPr>
              <a:t>اللعبة هي </a:t>
            </a:r>
            <a:r>
              <a:rPr lang="ar-SA" b="1" dirty="0" smtClean="0">
                <a:cs typeface="Arabic Transparent" panose="02010000000000000000" pitchFamily="2" charset="-78"/>
              </a:rPr>
              <a:t>أحد </a:t>
            </a:r>
            <a:r>
              <a:rPr lang="ar-SA" b="1" dirty="0">
                <a:cs typeface="Arabic Transparent" panose="02010000000000000000" pitchFamily="2" charset="-78"/>
              </a:rPr>
              <a:t>أشكال التعلم والتدريب الحديث, حيث يتعلم المشتركون من خلال مقارنة </a:t>
            </a:r>
            <a:r>
              <a:rPr lang="ar-SA" b="1" dirty="0" smtClean="0">
                <a:cs typeface="Arabic Transparent" panose="02010000000000000000" pitchFamily="2" charset="-78"/>
              </a:rPr>
              <a:t>ما يقومون </a:t>
            </a:r>
            <a:r>
              <a:rPr lang="ar-SA" b="1" dirty="0">
                <a:cs typeface="Arabic Transparent" panose="02010000000000000000" pitchFamily="2" charset="-78"/>
              </a:rPr>
              <a:t>به مقابل الحل الصحيح الذي يخبرهم به المتدرب لاحقاً, فهي عملية تعلم تمتاز بالإيجابية والنشاط والتفاعل والحركة</a:t>
            </a:r>
            <a:r>
              <a:rPr lang="ar-SA" b="1" dirty="0" smtClean="0">
                <a:cs typeface="Arabic Transparent" panose="02010000000000000000" pitchFamily="2" charset="-78"/>
              </a:rPr>
              <a:t>.</a:t>
            </a:r>
          </a:p>
          <a:p>
            <a:pPr marL="274320" indent="-274320" fontAlgn="auto">
              <a:spcAft>
                <a:spcPts val="0"/>
              </a:spcAft>
              <a:buFont typeface="Wingdings 2"/>
              <a:buChar char=""/>
              <a:defRPr/>
            </a:pPr>
            <a:endParaRPr lang="ar-SA" b="1" dirty="0">
              <a:cs typeface="Arabic Transparent" panose="02010000000000000000" pitchFamily="2" charset="-78"/>
            </a:endParaRPr>
          </a:p>
          <a:p>
            <a:pPr marL="274320" indent="-274320" fontAlgn="auto">
              <a:spcAft>
                <a:spcPts val="0"/>
              </a:spcAft>
              <a:buFont typeface="Wingdings 2"/>
              <a:buChar char=""/>
              <a:defRPr/>
            </a:pPr>
            <a:r>
              <a:rPr lang="ar-SA" b="1" u="sng" dirty="0" smtClean="0">
                <a:cs typeface="Arabic Transparent" panose="02010000000000000000" pitchFamily="2" charset="-78"/>
              </a:rPr>
              <a:t>الألعاب </a:t>
            </a:r>
            <a:r>
              <a:rPr lang="ar-SA" b="1" u="sng" dirty="0">
                <a:cs typeface="Arabic Transparent" panose="02010000000000000000" pitchFamily="2" charset="-78"/>
              </a:rPr>
              <a:t>والتمارين </a:t>
            </a:r>
            <a:r>
              <a:rPr lang="ar-SA" b="1" u="sng" dirty="0" smtClean="0">
                <a:cs typeface="Arabic Transparent" panose="02010000000000000000" pitchFamily="2" charset="-78"/>
              </a:rPr>
              <a:t>التدريبية </a:t>
            </a:r>
            <a:r>
              <a:rPr lang="ar-SA" b="1" u="sng" dirty="0">
                <a:cs typeface="Arabic Transparent" panose="02010000000000000000" pitchFamily="2" charset="-78"/>
              </a:rPr>
              <a:t>في </a:t>
            </a:r>
            <a:r>
              <a:rPr lang="ar-SA" b="1" u="sng" dirty="0" smtClean="0">
                <a:cs typeface="Arabic Transparent" panose="02010000000000000000" pitchFamily="2" charset="-78"/>
              </a:rPr>
              <a:t>الدورات :</a:t>
            </a:r>
            <a:endParaRPr lang="ar-SA" b="1" dirty="0" smtClean="0">
              <a:cs typeface="Arabic Transparent" panose="02010000000000000000" pitchFamily="2" charset="-78"/>
            </a:endParaRPr>
          </a:p>
          <a:p>
            <a:pPr marL="274320" indent="-274320" fontAlgn="auto">
              <a:spcAft>
                <a:spcPts val="0"/>
              </a:spcAft>
              <a:buFont typeface="Wingdings 2"/>
              <a:buChar char=""/>
              <a:defRPr/>
            </a:pPr>
            <a:r>
              <a:rPr lang="ar-SA" b="1" dirty="0" smtClean="0">
                <a:cs typeface="Arabic Transparent" panose="02010000000000000000" pitchFamily="2" charset="-78"/>
              </a:rPr>
              <a:t>ويقصد بالألعاب التدريبية </a:t>
            </a:r>
            <a:r>
              <a:rPr lang="ar-SA" b="1" dirty="0">
                <a:cs typeface="Arabic Transparent" panose="02010000000000000000" pitchFamily="2" charset="-78"/>
              </a:rPr>
              <a:t>هي تلك التمارين التي ينخرط فيها المشاركون في نوع من المنافسة مع </a:t>
            </a:r>
            <a:r>
              <a:rPr lang="ar-SA" b="1" dirty="0" smtClean="0">
                <a:cs typeface="Arabic Transparent" panose="02010000000000000000" pitchFamily="2" charset="-78"/>
              </a:rPr>
              <a:t>أنفسهم </a:t>
            </a:r>
            <a:r>
              <a:rPr lang="ar-SA" b="1" dirty="0">
                <a:cs typeface="Arabic Transparent" panose="02010000000000000000" pitchFamily="2" charset="-78"/>
              </a:rPr>
              <a:t>أ</a:t>
            </a:r>
            <a:r>
              <a:rPr lang="ar-SA" b="1" dirty="0" smtClean="0">
                <a:cs typeface="Arabic Transparent" panose="02010000000000000000" pitchFamily="2" charset="-78"/>
              </a:rPr>
              <a:t>و </a:t>
            </a:r>
            <a:r>
              <a:rPr lang="ar-SA" b="1" dirty="0">
                <a:cs typeface="Arabic Transparent" panose="02010000000000000000" pitchFamily="2" charset="-78"/>
              </a:rPr>
              <a:t>مع شخص آخر </a:t>
            </a:r>
            <a:r>
              <a:rPr lang="ar-SA" b="1" dirty="0" smtClean="0">
                <a:cs typeface="Arabic Transparent" panose="02010000000000000000" pitchFamily="2" charset="-78"/>
              </a:rPr>
              <a:t>أو </a:t>
            </a:r>
            <a:r>
              <a:rPr lang="ar-SA" b="1" dirty="0">
                <a:cs typeface="Arabic Transparent" panose="02010000000000000000" pitchFamily="2" charset="-78"/>
              </a:rPr>
              <a:t>مع مجموعه من </a:t>
            </a:r>
            <a:r>
              <a:rPr lang="ar-SA" b="1" dirty="0" smtClean="0">
                <a:cs typeface="Arabic Transparent" panose="02010000000000000000" pitchFamily="2" charset="-78"/>
              </a:rPr>
              <a:t>الأشخاص </a:t>
            </a:r>
            <a:r>
              <a:rPr lang="ar-SA" b="1" dirty="0">
                <a:cs typeface="Arabic Transparent" panose="02010000000000000000" pitchFamily="2" charset="-78"/>
              </a:rPr>
              <a:t>وفقا لمجموعه من القواعد والقوانين والتي تهدف </a:t>
            </a:r>
            <a:r>
              <a:rPr lang="ar-SA" b="1" dirty="0" smtClean="0">
                <a:cs typeface="Arabic Transparent" panose="02010000000000000000" pitchFamily="2" charset="-78"/>
              </a:rPr>
              <a:t>إلى </a:t>
            </a:r>
            <a:r>
              <a:rPr lang="ar-SA" b="1" dirty="0">
                <a:cs typeface="Arabic Transparent" panose="02010000000000000000" pitchFamily="2" charset="-78"/>
              </a:rPr>
              <a:t>جعل المتدرب في حالة من التنافس مع نفسه وليس مع متدرب </a:t>
            </a:r>
            <a:r>
              <a:rPr lang="ar-SA" b="1" dirty="0" smtClean="0">
                <a:cs typeface="Arabic Transparent" panose="02010000000000000000" pitchFamily="2" charset="-78"/>
              </a:rPr>
              <a:t>آخر </a:t>
            </a:r>
            <a:r>
              <a:rPr lang="ar-SA" b="1" dirty="0">
                <a:cs typeface="Arabic Transparent" panose="02010000000000000000" pitchFamily="2" charset="-78"/>
              </a:rPr>
              <a:t>حتى </a:t>
            </a:r>
            <a:r>
              <a:rPr lang="ar-SA" b="1" dirty="0" smtClean="0">
                <a:cs typeface="Arabic Transparent" panose="02010000000000000000" pitchFamily="2" charset="-78"/>
              </a:rPr>
              <a:t>لا يشعر بعض </a:t>
            </a:r>
            <a:r>
              <a:rPr lang="ar-SA" b="1" dirty="0">
                <a:cs typeface="Arabic Transparent" panose="02010000000000000000" pitchFamily="2" charset="-78"/>
              </a:rPr>
              <a:t>المشاركين بأنهم فائزون والبعض </a:t>
            </a:r>
            <a:r>
              <a:rPr lang="ar-SA" b="1" dirty="0" smtClean="0">
                <a:cs typeface="Arabic Transparent" panose="02010000000000000000" pitchFamily="2" charset="-78"/>
              </a:rPr>
              <a:t>الآخر خاسرون .</a:t>
            </a:r>
            <a:endParaRPr lang="en-US" b="1" dirty="0">
              <a:cs typeface="Arabic Transparent" panose="02010000000000000000" pitchFamily="2" charset="-78"/>
            </a:endParaRPr>
          </a:p>
        </p:txBody>
      </p:sp>
      <p:pic>
        <p:nvPicPr>
          <p:cNvPr id="5" name="صورة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211882" y="188640"/>
            <a:ext cx="1047750" cy="1047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right)">
                                      <p:cBhvr>
                                        <p:cTn id="22" dur="20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right)">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right)">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duotone>
              <a:schemeClr val="bg2">
                <a:shade val="45000"/>
                <a:satMod val="135000"/>
              </a:schemeClr>
              <a:prstClr val="white"/>
            </a:duotone>
            <a:extLst/>
          </a:blip>
          <a:stretch>
            <a:fillRect/>
          </a:stretch>
        </p:blipFill>
        <p:spPr>
          <a:xfrm>
            <a:off x="35496" y="1196752"/>
            <a:ext cx="6096000" cy="5624390"/>
          </a:xfrm>
          <a:prstGeom prst="rect">
            <a:avLst/>
          </a:prstGeom>
        </p:spPr>
      </p:pic>
      <p:sp>
        <p:nvSpPr>
          <p:cNvPr id="13" name="مستطيل 12"/>
          <p:cNvSpPr/>
          <p:nvPr/>
        </p:nvSpPr>
        <p:spPr>
          <a:xfrm>
            <a:off x="179512" y="332656"/>
            <a:ext cx="7920880" cy="720080"/>
          </a:xfrm>
          <a:prstGeom prst="rect">
            <a:avLst/>
          </a:prstGeom>
          <a:gradFill flip="none" rotWithShape="1">
            <a:gsLst>
              <a:gs pos="100000">
                <a:schemeClr val="accent5">
                  <a:shade val="55000"/>
                  <a:satMod val="150000"/>
                </a:schemeClr>
              </a:gs>
              <a:gs pos="55000">
                <a:srgbClr val="C75C97"/>
              </a:gs>
              <a:gs pos="17000">
                <a:schemeClr val="accent5">
                  <a:tint val="90000"/>
                  <a:shade val="97000"/>
                  <a:satMod val="128000"/>
                  <a:alpha val="0"/>
                </a:schemeClr>
              </a:gs>
            </a:gsLst>
            <a:lin ang="0" scaled="1"/>
            <a:tileRect/>
          </a:gra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457200" y="320040"/>
            <a:ext cx="7239000" cy="746760"/>
          </a:xfrm>
        </p:spPr>
        <p:txBody>
          <a:bodyPr/>
          <a:lstStyle/>
          <a:p>
            <a:pPr algn="r" fontAlgn="auto">
              <a:spcAft>
                <a:spcPts val="0"/>
              </a:spcAft>
              <a:defRPr/>
            </a:pPr>
            <a:r>
              <a:rPr lang="ar-SA" sz="4400" dirty="0" smtClean="0">
                <a:cs typeface="Arabic Transparent" panose="02010000000000000000" pitchFamily="2" charset="-78"/>
              </a:rPr>
              <a:t>مصطلح الألعاب التدريبية :</a:t>
            </a:r>
            <a:endParaRPr lang="ar-SA" sz="4400" dirty="0">
              <a:cs typeface="Arabic Transparent" panose="02010000000000000000" pitchFamily="2" charset="-78"/>
            </a:endParaRPr>
          </a:p>
        </p:txBody>
      </p:sp>
      <p:grpSp>
        <p:nvGrpSpPr>
          <p:cNvPr id="16" name="مجموعة 15"/>
          <p:cNvGrpSpPr/>
          <p:nvPr/>
        </p:nvGrpSpPr>
        <p:grpSpPr>
          <a:xfrm>
            <a:off x="4363054" y="2040615"/>
            <a:ext cx="3816606" cy="3816025"/>
            <a:chOff x="4363054" y="2040615"/>
            <a:chExt cx="3816606" cy="3816025"/>
          </a:xfrm>
        </p:grpSpPr>
        <p:sp>
          <p:nvSpPr>
            <p:cNvPr id="7" name="سهم دائري 6"/>
            <p:cNvSpPr/>
            <p:nvPr/>
          </p:nvSpPr>
          <p:spPr>
            <a:xfrm rot="5400000">
              <a:off x="4363344" y="2040325"/>
              <a:ext cx="3816025" cy="3816606"/>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شكل حر 7"/>
            <p:cNvSpPr/>
            <p:nvPr/>
          </p:nvSpPr>
          <p:spPr>
            <a:xfrm>
              <a:off x="5331829" y="3736762"/>
              <a:ext cx="2120491" cy="1059991"/>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algn="ctr" defTabSz="1600200">
                <a:lnSpc>
                  <a:spcPct val="90000"/>
                </a:lnSpc>
                <a:spcAft>
                  <a:spcPct val="35000"/>
                </a:spcAft>
              </a:pPr>
              <a:r>
                <a:rPr lang="ar-SA" altLang="ar-SA" sz="3200" dirty="0">
                  <a:cs typeface="Arabic Transparent" pitchFamily="2" charset="-78"/>
                </a:rPr>
                <a:t> </a:t>
              </a:r>
              <a:r>
                <a:rPr lang="ar-SA" altLang="ar-SA" sz="3200" b="1" dirty="0">
                  <a:cs typeface="Arabic Transparent" pitchFamily="2" charset="-78"/>
                </a:rPr>
                <a:t>أ</a:t>
              </a:r>
              <a:r>
                <a:rPr lang="ar-SA" altLang="ar-SA" sz="3200" b="1" dirty="0" smtClean="0">
                  <a:cs typeface="Arabic Transparent" pitchFamily="2" charset="-78"/>
                </a:rPr>
                <a:t>لعاب </a:t>
              </a:r>
              <a:r>
                <a:rPr lang="ar-SA" altLang="ar-SA" sz="3200" b="1" dirty="0">
                  <a:cs typeface="Arabic Transparent" pitchFamily="2" charset="-78"/>
                </a:rPr>
                <a:t>المهارات الحركية</a:t>
              </a:r>
              <a:endParaRPr lang="ar-SA" altLang="ar-SA" sz="3200" dirty="0">
                <a:cs typeface="Arabic Transparent" pitchFamily="2" charset="-78"/>
              </a:endParaRPr>
            </a:p>
            <a:p>
              <a:pPr lvl="0" algn="ctr" defTabSz="1600200" rtl="1">
                <a:lnSpc>
                  <a:spcPct val="90000"/>
                </a:lnSpc>
                <a:spcBef>
                  <a:spcPct val="0"/>
                </a:spcBef>
                <a:spcAft>
                  <a:spcPct val="35000"/>
                </a:spcAft>
              </a:pPr>
              <a:endParaRPr lang="ar-SA" sz="3600" kern="1200" dirty="0"/>
            </a:p>
          </p:txBody>
        </p:sp>
      </p:grpSp>
      <p:grpSp>
        <p:nvGrpSpPr>
          <p:cNvPr id="17" name="مجموعة 16"/>
          <p:cNvGrpSpPr/>
          <p:nvPr/>
        </p:nvGrpSpPr>
        <p:grpSpPr>
          <a:xfrm>
            <a:off x="2170131" y="980727"/>
            <a:ext cx="3816606" cy="3816025"/>
            <a:chOff x="2170131" y="980727"/>
            <a:chExt cx="3816606" cy="3816025"/>
          </a:xfrm>
        </p:grpSpPr>
        <p:sp>
          <p:nvSpPr>
            <p:cNvPr id="9" name="شكل 8"/>
            <p:cNvSpPr/>
            <p:nvPr/>
          </p:nvSpPr>
          <p:spPr>
            <a:xfrm rot="5400000">
              <a:off x="2170421" y="980437"/>
              <a:ext cx="3816025" cy="3816606"/>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شكل حر 9"/>
            <p:cNvSpPr/>
            <p:nvPr/>
          </p:nvSpPr>
          <p:spPr>
            <a:xfrm>
              <a:off x="3018186" y="2492896"/>
              <a:ext cx="2417909" cy="699951"/>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algn="ctr" defTabSz="1600200">
                <a:lnSpc>
                  <a:spcPct val="90000"/>
                </a:lnSpc>
                <a:spcAft>
                  <a:spcPct val="35000"/>
                </a:spcAft>
              </a:pPr>
              <a:r>
                <a:rPr lang="ar-SA" altLang="ar-SA" sz="3200" dirty="0">
                  <a:cs typeface="Arabic Transparent" pitchFamily="2" charset="-78"/>
                </a:rPr>
                <a:t> </a:t>
              </a:r>
              <a:r>
                <a:rPr lang="ar-SA" altLang="ar-SA" sz="3200" b="1" dirty="0">
                  <a:cs typeface="Arabic Transparent" pitchFamily="2" charset="-78"/>
                </a:rPr>
                <a:t>أ</a:t>
              </a:r>
              <a:r>
                <a:rPr lang="ar-SA" altLang="ar-SA" sz="3200" b="1" dirty="0" smtClean="0">
                  <a:cs typeface="Arabic Transparent" pitchFamily="2" charset="-78"/>
                </a:rPr>
                <a:t>لعاب </a:t>
              </a:r>
              <a:r>
                <a:rPr lang="ar-SA" altLang="ar-SA" sz="3200" b="1" dirty="0">
                  <a:cs typeface="Arabic Transparent" pitchFamily="2" charset="-78"/>
                </a:rPr>
                <a:t>المهارات </a:t>
              </a:r>
              <a:r>
                <a:rPr lang="ar-SA" altLang="ar-SA" sz="3200" b="1" dirty="0" smtClean="0">
                  <a:cs typeface="Arabic Transparent" pitchFamily="2" charset="-78"/>
                </a:rPr>
                <a:t>الذهنية</a:t>
              </a:r>
              <a:endParaRPr lang="ar-SA" altLang="ar-SA" sz="3200" dirty="0">
                <a:cs typeface="Arabic Transparent" pitchFamily="2" charset="-78"/>
              </a:endParaRPr>
            </a:p>
          </p:txBody>
        </p:sp>
      </p:grpSp>
      <p:grpSp>
        <p:nvGrpSpPr>
          <p:cNvPr id="18" name="مجموعة 17"/>
          <p:cNvGrpSpPr/>
          <p:nvPr/>
        </p:nvGrpSpPr>
        <p:grpSpPr>
          <a:xfrm>
            <a:off x="251519" y="2312215"/>
            <a:ext cx="3279870" cy="3278557"/>
            <a:chOff x="251519" y="2312215"/>
            <a:chExt cx="3279870" cy="3278557"/>
          </a:xfrm>
        </p:grpSpPr>
        <p:sp>
          <p:nvSpPr>
            <p:cNvPr id="11" name="قوس ممتلئ 10"/>
            <p:cNvSpPr/>
            <p:nvPr/>
          </p:nvSpPr>
          <p:spPr>
            <a:xfrm rot="5400000">
              <a:off x="252175" y="2311559"/>
              <a:ext cx="3278557" cy="3279870"/>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شكل حر 11"/>
            <p:cNvSpPr/>
            <p:nvPr/>
          </p:nvSpPr>
          <p:spPr>
            <a:xfrm>
              <a:off x="795556" y="3377122"/>
              <a:ext cx="2120491" cy="1059991"/>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algn="ctr" defTabSz="1600200">
                <a:lnSpc>
                  <a:spcPct val="90000"/>
                </a:lnSpc>
                <a:spcAft>
                  <a:spcPct val="35000"/>
                </a:spcAft>
              </a:pPr>
              <a:r>
                <a:rPr lang="ar-SA" altLang="ar-SA" sz="3200" b="1" dirty="0">
                  <a:cs typeface="Arabic Transparent" pitchFamily="2" charset="-78"/>
                </a:rPr>
                <a:t>أ</a:t>
              </a:r>
              <a:r>
                <a:rPr lang="ar-SA" altLang="ar-SA" sz="3200" b="1" dirty="0" smtClean="0">
                  <a:cs typeface="Arabic Transparent" pitchFamily="2" charset="-78"/>
                </a:rPr>
                <a:t>لعاب الذكاء</a:t>
              </a:r>
              <a:endParaRPr lang="ar-SA" altLang="ar-SA" sz="3200" dirty="0">
                <a:cs typeface="Arabic Transparent" pitchFamily="2" charset="-78"/>
              </a:endParaRPr>
            </a:p>
          </p:txBody>
        </p:sp>
      </p:grpSp>
      <p:pic>
        <p:nvPicPr>
          <p:cNvPr id="3" name="صورة 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151312" y="168821"/>
            <a:ext cx="1324344" cy="1047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1)">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heel(1)">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07704" y="320675"/>
            <a:ext cx="5788496" cy="1143000"/>
          </a:xfrm>
          <a:solidFill>
            <a:schemeClr val="accent1">
              <a:lumMod val="75000"/>
            </a:schemeClr>
          </a:solidFill>
        </p:spPr>
        <p:txBody>
          <a:bodyPr/>
          <a:lstStyle/>
          <a:p>
            <a:pPr algn="ctr"/>
            <a:r>
              <a:rPr lang="ar-SA" dirty="0" smtClean="0"/>
              <a:t>تعريف الألعاب التدريبية</a:t>
            </a:r>
            <a:endParaRPr lang="ar-SA" dirty="0"/>
          </a:p>
        </p:txBody>
      </p:sp>
      <p:sp>
        <p:nvSpPr>
          <p:cNvPr id="3" name="عنصر نائب للمحتوى 2"/>
          <p:cNvSpPr>
            <a:spLocks noGrp="1"/>
          </p:cNvSpPr>
          <p:nvPr>
            <p:ph idx="1"/>
          </p:nvPr>
        </p:nvSpPr>
        <p:spPr/>
        <p:txBody>
          <a:bodyPr/>
          <a:lstStyle/>
          <a:p>
            <a:r>
              <a:rPr lang="ar-SA" dirty="0"/>
              <a:t>هي أحد أدوات العرض التي يستعين بها المدرب للتأثير </a:t>
            </a:r>
            <a:r>
              <a:rPr lang="ar-SA" dirty="0" smtClean="0"/>
              <a:t>في </a:t>
            </a:r>
            <a:r>
              <a:rPr lang="ar-SA" dirty="0"/>
              <a:t>معارف ومهارات واتجاهات المتدربين من خلال </a:t>
            </a:r>
            <a:r>
              <a:rPr lang="ar-SA" dirty="0" smtClean="0"/>
              <a:t>التجربة </a:t>
            </a:r>
            <a:r>
              <a:rPr lang="ar-SA" dirty="0"/>
              <a:t>والخبرة العملية وتمتاز بالتشويق والترفيه والتحدي للقدرات </a:t>
            </a:r>
            <a:r>
              <a:rPr lang="ar-SA" dirty="0" smtClean="0"/>
              <a:t>.</a:t>
            </a:r>
            <a:endParaRPr lang="ar-SA" dirty="0"/>
          </a:p>
          <a:p>
            <a:r>
              <a:rPr lang="ar-SA" dirty="0" smtClean="0"/>
              <a:t>ويعرف </a:t>
            </a:r>
            <a:r>
              <a:rPr lang="ar-SA" dirty="0"/>
              <a:t>( د. الخضر ) :</a:t>
            </a:r>
          </a:p>
          <a:p>
            <a:pPr marL="0" indent="0">
              <a:buNone/>
            </a:pPr>
            <a:r>
              <a:rPr lang="ar-SA" dirty="0" smtClean="0"/>
              <a:t>الألعاب </a:t>
            </a:r>
            <a:r>
              <a:rPr lang="ar-SA" dirty="0"/>
              <a:t>التدريبية بأنها مجموعة من الأنشطة المطلوب القيام بها لإنجاز مهمة ما، ويتم ذلك في جو مصطنع يحاكي الواقع .</a:t>
            </a:r>
          </a:p>
          <a:p>
            <a:endParaRPr lang="ar-SA" dirty="0"/>
          </a:p>
        </p:txBody>
      </p:sp>
      <p:pic>
        <p:nvPicPr>
          <p:cNvPr id="4" name="صورة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323528" y="168821"/>
            <a:ext cx="1512168" cy="1171948"/>
          </a:xfrm>
          <a:prstGeom prst="rect">
            <a:avLst/>
          </a:prstGeom>
        </p:spPr>
      </p:pic>
    </p:spTree>
    <p:extLst>
      <p:ext uri="{BB962C8B-B14F-4D97-AF65-F5344CB8AC3E}">
        <p14:creationId xmlns:p14="http://schemas.microsoft.com/office/powerpoint/2010/main" xmlns="" val="237345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320675"/>
            <a:ext cx="6292552" cy="1143000"/>
          </a:xfrm>
          <a:solidFill>
            <a:schemeClr val="accent2">
              <a:lumMod val="75000"/>
            </a:schemeClr>
          </a:solidFill>
        </p:spPr>
        <p:txBody>
          <a:bodyPr>
            <a:normAutofit fontScale="90000"/>
          </a:bodyPr>
          <a:lstStyle/>
          <a:p>
            <a:r>
              <a:rPr lang="ar-SA" dirty="0" smtClean="0"/>
              <a:t>لماذا نستخدم الألعاب التدريبية</a:t>
            </a:r>
            <a:endParaRPr lang="ar-SA" dirty="0"/>
          </a:p>
        </p:txBody>
      </p:sp>
      <p:sp>
        <p:nvSpPr>
          <p:cNvPr id="3" name="عنصر نائب للمحتوى 2"/>
          <p:cNvSpPr>
            <a:spLocks noGrp="1"/>
          </p:cNvSpPr>
          <p:nvPr>
            <p:ph idx="1"/>
          </p:nvPr>
        </p:nvSpPr>
        <p:spPr/>
        <p:txBody>
          <a:bodyPr/>
          <a:lstStyle/>
          <a:p>
            <a:r>
              <a:rPr lang="ar-SA" sz="2800" dirty="0"/>
              <a:t>الألعاب التدريبية تستخدم أكثر من حاسة في وقت واحد السمع والبصر ، واللمس ، وفي أحيان أخرى، الشم والتذوق </a:t>
            </a:r>
            <a:r>
              <a:rPr lang="ar-SA" sz="2800" dirty="0" smtClean="0"/>
              <a:t>.</a:t>
            </a:r>
          </a:p>
          <a:p>
            <a:r>
              <a:rPr lang="ar-SA" sz="2800" dirty="0"/>
              <a:t>الألعاب عملية ممتعة للأفراد ، تثير مرحهم ، وتكسر الملل الذي يصاحب المحاضرات التقليدية عادة </a:t>
            </a:r>
            <a:r>
              <a:rPr lang="ar-SA" sz="2800" dirty="0" smtClean="0"/>
              <a:t>.</a:t>
            </a:r>
          </a:p>
          <a:p>
            <a:r>
              <a:rPr lang="ar-SA" sz="2800" dirty="0"/>
              <a:t>الألعاب مناسبة في تأكيد المعاني والمعارف التي تم تلقيها </a:t>
            </a:r>
            <a:r>
              <a:rPr lang="ar-SA" sz="2800" dirty="0" smtClean="0"/>
              <a:t>سماعاً .</a:t>
            </a:r>
          </a:p>
          <a:p>
            <a:r>
              <a:rPr lang="ar-SA" sz="2800" dirty="0" smtClean="0"/>
              <a:t>الألعاب تستثير انتباه ودافعية المشاركين.</a:t>
            </a:r>
          </a:p>
          <a:p>
            <a:endParaRPr lang="ar-SA" sz="1800" dirty="0"/>
          </a:p>
          <a:p>
            <a:endParaRPr lang="ar-SA" dirty="0"/>
          </a:p>
        </p:txBody>
      </p:sp>
      <p:pic>
        <p:nvPicPr>
          <p:cNvPr id="4" name="صورة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151312" y="168820"/>
            <a:ext cx="1180328" cy="1243955"/>
          </a:xfrm>
          <a:prstGeom prst="rect">
            <a:avLst/>
          </a:prstGeom>
        </p:spPr>
      </p:pic>
    </p:spTree>
    <p:extLst>
      <p:ext uri="{BB962C8B-B14F-4D97-AF65-F5344CB8AC3E}">
        <p14:creationId xmlns:p14="http://schemas.microsoft.com/office/powerpoint/2010/main" xmlns="" val="397664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320675"/>
            <a:ext cx="6292552" cy="1143000"/>
          </a:xfrm>
          <a:solidFill>
            <a:schemeClr val="accent2">
              <a:lumMod val="75000"/>
            </a:schemeClr>
          </a:solidFill>
        </p:spPr>
        <p:txBody>
          <a:bodyPr>
            <a:normAutofit fontScale="90000"/>
          </a:bodyPr>
          <a:lstStyle/>
          <a:p>
            <a:r>
              <a:rPr lang="ar-SA" dirty="0" smtClean="0"/>
              <a:t>لماذا نستخدم الألعاب التدريبية</a:t>
            </a:r>
            <a:endParaRPr lang="ar-SA" dirty="0"/>
          </a:p>
        </p:txBody>
      </p:sp>
      <p:sp>
        <p:nvSpPr>
          <p:cNvPr id="3" name="عنصر نائب للمحتوى 2"/>
          <p:cNvSpPr>
            <a:spLocks noGrp="1"/>
          </p:cNvSpPr>
          <p:nvPr>
            <p:ph idx="1"/>
          </p:nvPr>
        </p:nvSpPr>
        <p:spPr/>
        <p:txBody>
          <a:bodyPr/>
          <a:lstStyle/>
          <a:p>
            <a:r>
              <a:rPr lang="ar-SA" sz="2800" dirty="0"/>
              <a:t>الألعاب من أكثر الوسائل جذباً لانتباه الأفراد .</a:t>
            </a:r>
          </a:p>
          <a:p>
            <a:r>
              <a:rPr lang="ar-SA" sz="2800" dirty="0"/>
              <a:t>الألعاب هي أقرب أسلوب تعلم يحاكي الواقع ، فالسلوك الصادر من الفرد خلال اللعب يعكس السلوك الأكثر احتمالاً بأن يقوم به الفرد في الواقع الميداني .</a:t>
            </a:r>
          </a:p>
          <a:p>
            <a:r>
              <a:rPr lang="ar-SA" sz="2800" dirty="0"/>
              <a:t> الألعاب من أكثر وسائل التعلم التي يتفاعل من خلالها الأفراد فيما بينهم.</a:t>
            </a:r>
          </a:p>
          <a:p>
            <a:r>
              <a:rPr lang="ar-SA" sz="2800" dirty="0"/>
              <a:t>الألعاب تكسب المقدم حب المشاركين .</a:t>
            </a:r>
          </a:p>
          <a:p>
            <a:endParaRPr lang="ar-SA" sz="1900" dirty="0"/>
          </a:p>
        </p:txBody>
      </p:sp>
      <p:pic>
        <p:nvPicPr>
          <p:cNvPr id="4" name="صورة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151312" y="168820"/>
            <a:ext cx="1180328" cy="1243955"/>
          </a:xfrm>
          <a:prstGeom prst="rect">
            <a:avLst/>
          </a:prstGeom>
        </p:spPr>
      </p:pic>
    </p:spTree>
    <p:extLst>
      <p:ext uri="{BB962C8B-B14F-4D97-AF65-F5344CB8AC3E}">
        <p14:creationId xmlns:p14="http://schemas.microsoft.com/office/powerpoint/2010/main" xmlns="" val="2740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2094</TotalTime>
  <Words>2198</Words>
  <Application>Microsoft Office PowerPoint</Application>
  <PresentationFormat>On-screen Show (4:3)</PresentationFormat>
  <Paragraphs>240</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وافر</vt:lpstr>
      <vt:lpstr>الألعاب التدريبية </vt:lpstr>
      <vt:lpstr>محاور عرض  الألعاب التدريبية</vt:lpstr>
      <vt:lpstr>محاور عرض  الألعاب التدريبية</vt:lpstr>
      <vt:lpstr>تمهـــــــيد</vt:lpstr>
      <vt:lpstr>مدخل ...</vt:lpstr>
      <vt:lpstr>مصطلح الألعاب التدريبية :</vt:lpstr>
      <vt:lpstr>تعريف الألعاب التدريبية</vt:lpstr>
      <vt:lpstr>لماذا نستخدم الألعاب التدريبية</vt:lpstr>
      <vt:lpstr>لماذا نستخدم الألعاب التدريبية</vt:lpstr>
      <vt:lpstr>خصائص الألعاب </vt:lpstr>
      <vt:lpstr>مميزات الألعاب التدريبية</vt:lpstr>
      <vt:lpstr>ملخص مزايا وعيوب اللعبة التعليمية</vt:lpstr>
      <vt:lpstr> مواصفات اللعبة المتميزة  وكيف تختار اللعبة المناسبة :  </vt:lpstr>
      <vt:lpstr>فوائد الألعاب </vt:lpstr>
      <vt:lpstr>اسهامات الألعاب</vt:lpstr>
      <vt:lpstr>Slide 16</vt:lpstr>
      <vt:lpstr>Slide 17</vt:lpstr>
      <vt:lpstr>.  </vt:lpstr>
      <vt:lpstr>Slide 19</vt:lpstr>
      <vt:lpstr>Slide 20</vt:lpstr>
      <vt:lpstr>امثلة لبعض الألعاب التدريبية</vt:lpstr>
      <vt:lpstr>Slide 22</vt:lpstr>
      <vt:lpstr>Slide 23</vt:lpstr>
      <vt:lpstr>إدارة اللعـبة </vt:lpstr>
      <vt:lpstr>إدارة اللعـبة </vt:lpstr>
      <vt:lpstr>إدارة اللعـبة </vt:lpstr>
      <vt:lpstr>إدارة اللعـبة </vt:lpstr>
      <vt:lpstr>إدارة اللعـبة </vt:lpstr>
      <vt:lpstr>إدارة اللعـبة </vt:lpstr>
      <vt:lpstr>إدارة اللعـبة </vt:lpstr>
      <vt:lpstr>إدارة اللعـبة </vt:lpstr>
      <vt:lpstr>Slide 32</vt:lpstr>
      <vt:lpstr>Slide 33</vt:lpstr>
      <vt:lpstr>Slide 34</vt:lpstr>
      <vt:lpstr>المراجع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الألعاب التدريبية</dc:title>
  <dc:creator>Lenovo</dc:creator>
  <cp:lastModifiedBy>Toshiba</cp:lastModifiedBy>
  <cp:revision>184</cp:revision>
  <dcterms:created xsi:type="dcterms:W3CDTF">2015-02-20T13:17:34Z</dcterms:created>
  <dcterms:modified xsi:type="dcterms:W3CDTF">2015-12-15T07:23:19Z</dcterms:modified>
</cp:coreProperties>
</file>