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04" r:id="rId1"/>
  </p:sldMasterIdLst>
  <p:notesMasterIdLst>
    <p:notesMasterId r:id="rId15"/>
  </p:notesMasterIdLst>
  <p:sldIdLst>
    <p:sldId id="256" r:id="rId2"/>
    <p:sldId id="258" r:id="rId3"/>
    <p:sldId id="262" r:id="rId4"/>
    <p:sldId id="286" r:id="rId5"/>
    <p:sldId id="264" r:id="rId6"/>
    <p:sldId id="284" r:id="rId7"/>
    <p:sldId id="265" r:id="rId8"/>
    <p:sldId id="282" r:id="rId9"/>
    <p:sldId id="287" r:id="rId10"/>
    <p:sldId id="289" r:id="rId11"/>
    <p:sldId id="288" r:id="rId12"/>
    <p:sldId id="290" r:id="rId13"/>
    <p:sldId id="291"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1"/>
    <p:restoredTop sz="94654"/>
  </p:normalViewPr>
  <p:slideViewPr>
    <p:cSldViewPr>
      <p:cViewPr>
        <p:scale>
          <a:sx n="74" d="100"/>
          <a:sy n="74" d="100"/>
        </p:scale>
        <p:origin x="-1020"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6D93C25-3759-42AE-91D3-F89768320236}" type="datetimeFigureOut">
              <a:rPr lang="ar-SA" smtClean="0"/>
              <a:pPr/>
              <a:t>13/08/41</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38856C7-757C-4A55-A8A2-5FFF6B15BE8D}" type="slidenum">
              <a:rPr lang="ar-SA" smtClean="0"/>
              <a:pPr/>
              <a:t>‹#›</a:t>
            </a:fld>
            <a:endParaRPr lang="ar-SA"/>
          </a:p>
        </p:txBody>
      </p:sp>
    </p:spTree>
    <p:extLst>
      <p:ext uri="{BB962C8B-B14F-4D97-AF65-F5344CB8AC3E}">
        <p14:creationId xmlns:p14="http://schemas.microsoft.com/office/powerpoint/2010/main" xmlns="" val="313206829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                                                       </a:t>
            </a:r>
          </a:p>
        </p:txBody>
      </p:sp>
      <p:sp>
        <p:nvSpPr>
          <p:cNvPr id="4" name="عنصر نائب لرقم الشريحة 3"/>
          <p:cNvSpPr>
            <a:spLocks noGrp="1"/>
          </p:cNvSpPr>
          <p:nvPr>
            <p:ph type="sldNum" sz="quarter" idx="10"/>
          </p:nvPr>
        </p:nvSpPr>
        <p:spPr/>
        <p:txBody>
          <a:bodyPr/>
          <a:lstStyle/>
          <a:p>
            <a:fld id="{438856C7-757C-4A55-A8A2-5FFF6B15BE8D}" type="slidenum">
              <a:rPr lang="ar-SA" smtClean="0"/>
              <a:pPr/>
              <a:t>1</a:t>
            </a:fld>
            <a:endParaRPr lang="ar-SA"/>
          </a:p>
        </p:txBody>
      </p:sp>
    </p:spTree>
    <p:extLst>
      <p:ext uri="{BB962C8B-B14F-4D97-AF65-F5344CB8AC3E}">
        <p14:creationId xmlns:p14="http://schemas.microsoft.com/office/powerpoint/2010/main" xmlns="" val="49775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EA4A0B35-7DDE-4B03-A24D-1AF83DE4C9EC}" type="datetimeFigureOut">
              <a:rPr lang="ar-SA" smtClean="0"/>
              <a:pPr/>
              <a:t>13/08/41</a:t>
            </a:fld>
            <a:endParaRPr lang="ar-SA"/>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ar-SA"/>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E18F6294-69DE-4BB7-98C5-11C7A1E29B19}" type="slidenum">
              <a:rPr lang="ar-SA" smtClean="0"/>
              <a:pPr/>
              <a:t>‹#›</a:t>
            </a:fld>
            <a:endParaRPr lang="ar-SA"/>
          </a:p>
        </p:txBody>
      </p:sp>
    </p:spTree>
    <p:extLst>
      <p:ext uri="{BB962C8B-B14F-4D97-AF65-F5344CB8AC3E}">
        <p14:creationId xmlns:p14="http://schemas.microsoft.com/office/powerpoint/2010/main" xmlns="" val="1520613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4A0B35-7DDE-4B03-A24D-1AF83DE4C9EC}" type="datetimeFigureOut">
              <a:rPr lang="ar-SA" smtClean="0"/>
              <a:pPr/>
              <a:t>13/08/41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18F6294-69DE-4BB7-98C5-11C7A1E29B19}" type="slidenum">
              <a:rPr lang="ar-SA" smtClean="0"/>
              <a:pPr/>
              <a:t>‹#›</a:t>
            </a:fld>
            <a:endParaRPr lang="ar-SA"/>
          </a:p>
        </p:txBody>
      </p:sp>
    </p:spTree>
    <p:extLst>
      <p:ext uri="{BB962C8B-B14F-4D97-AF65-F5344CB8AC3E}">
        <p14:creationId xmlns:p14="http://schemas.microsoft.com/office/powerpoint/2010/main" xmlns="" val="3846926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EA4A0B35-7DDE-4B03-A24D-1AF83DE4C9EC}" type="datetimeFigureOut">
              <a:rPr lang="ar-SA" smtClean="0"/>
              <a:pPr/>
              <a:t>13/08/41</a:t>
            </a:fld>
            <a:endParaRPr lang="ar-SA"/>
          </a:p>
        </p:txBody>
      </p:sp>
      <p:sp>
        <p:nvSpPr>
          <p:cNvPr id="5" name="Footer Placeholder 4"/>
          <p:cNvSpPr>
            <a:spLocks noGrp="1"/>
          </p:cNvSpPr>
          <p:nvPr>
            <p:ph type="ftr" sz="quarter" idx="11"/>
          </p:nvPr>
        </p:nvSpPr>
        <p:spPr>
          <a:xfrm>
            <a:off x="581192" y="5951810"/>
            <a:ext cx="5922209" cy="365125"/>
          </a:xfrm>
        </p:spPr>
        <p:txBody>
          <a:bodyPr/>
          <a:lstStyle/>
          <a:p>
            <a:endParaRPr lang="ar-SA"/>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E18F6294-69DE-4BB7-98C5-11C7A1E29B19}" type="slidenum">
              <a:rPr lang="ar-SA" smtClean="0"/>
              <a:pPr/>
              <a:t>‹#›</a:t>
            </a:fld>
            <a:endParaRPr lang="ar-SA"/>
          </a:p>
        </p:txBody>
      </p:sp>
    </p:spTree>
    <p:extLst>
      <p:ext uri="{BB962C8B-B14F-4D97-AF65-F5344CB8AC3E}">
        <p14:creationId xmlns:p14="http://schemas.microsoft.com/office/powerpoint/2010/main" xmlns="" val="740403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4A0B35-7DDE-4B03-A24D-1AF83DE4C9EC}" type="datetimeFigureOut">
              <a:rPr lang="ar-SA" smtClean="0"/>
              <a:pPr/>
              <a:t>13/08/41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18F6294-69DE-4BB7-98C5-11C7A1E29B19}" type="slidenum">
              <a:rPr lang="ar-SA" smtClean="0"/>
              <a:pPr/>
              <a:t>‹#›</a:t>
            </a:fld>
            <a:endParaRPr lang="ar-SA"/>
          </a:p>
        </p:txBody>
      </p:sp>
    </p:spTree>
    <p:extLst>
      <p:ext uri="{BB962C8B-B14F-4D97-AF65-F5344CB8AC3E}">
        <p14:creationId xmlns:p14="http://schemas.microsoft.com/office/powerpoint/2010/main" xmlns="" val="1904299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EA4A0B35-7DDE-4B03-A24D-1AF83DE4C9EC}" type="datetimeFigureOut">
              <a:rPr lang="ar-SA" smtClean="0"/>
              <a:pPr/>
              <a:t>13/08/41</a:t>
            </a:fld>
            <a:endParaRPr lang="ar-SA"/>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ar-SA"/>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E18F6294-69DE-4BB7-98C5-11C7A1E29B19}" type="slidenum">
              <a:rPr lang="ar-SA" smtClean="0"/>
              <a:pPr/>
              <a:t>‹#›</a:t>
            </a:fld>
            <a:endParaRPr lang="ar-SA"/>
          </a:p>
        </p:txBody>
      </p:sp>
    </p:spTree>
    <p:extLst>
      <p:ext uri="{BB962C8B-B14F-4D97-AF65-F5344CB8AC3E}">
        <p14:creationId xmlns:p14="http://schemas.microsoft.com/office/powerpoint/2010/main" xmlns="" val="1227953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4A0B35-7DDE-4B03-A24D-1AF83DE4C9EC}" type="datetimeFigureOut">
              <a:rPr lang="ar-SA" smtClean="0"/>
              <a:pPr/>
              <a:t>13/08/41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E18F6294-69DE-4BB7-98C5-11C7A1E29B19}" type="slidenum">
              <a:rPr lang="ar-SA" smtClean="0"/>
              <a:pPr/>
              <a:t>‹#›</a:t>
            </a:fld>
            <a:endParaRPr lang="ar-SA"/>
          </a:p>
        </p:txBody>
      </p:sp>
    </p:spTree>
    <p:extLst>
      <p:ext uri="{BB962C8B-B14F-4D97-AF65-F5344CB8AC3E}">
        <p14:creationId xmlns:p14="http://schemas.microsoft.com/office/powerpoint/2010/main" xmlns="" val="3189415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4A0B35-7DDE-4B03-A24D-1AF83DE4C9EC}" type="datetimeFigureOut">
              <a:rPr lang="ar-SA" smtClean="0"/>
              <a:pPr/>
              <a:t>13/08/41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E18F6294-69DE-4BB7-98C5-11C7A1E29B19}" type="slidenum">
              <a:rPr lang="ar-SA" smtClean="0"/>
              <a:pPr/>
              <a:t>‹#›</a:t>
            </a:fld>
            <a:endParaRPr lang="ar-SA"/>
          </a:p>
        </p:txBody>
      </p:sp>
    </p:spTree>
    <p:extLst>
      <p:ext uri="{BB962C8B-B14F-4D97-AF65-F5344CB8AC3E}">
        <p14:creationId xmlns:p14="http://schemas.microsoft.com/office/powerpoint/2010/main" xmlns="" val="2440729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4A0B35-7DDE-4B03-A24D-1AF83DE4C9EC}" type="datetimeFigureOut">
              <a:rPr lang="ar-SA" smtClean="0"/>
              <a:pPr/>
              <a:t>13/08/41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E18F6294-69DE-4BB7-98C5-11C7A1E29B19}" type="slidenum">
              <a:rPr lang="ar-SA" smtClean="0"/>
              <a:pPr/>
              <a:t>‹#›</a:t>
            </a:fld>
            <a:endParaRPr lang="ar-SA"/>
          </a:p>
        </p:txBody>
      </p:sp>
    </p:spTree>
    <p:extLst>
      <p:ext uri="{BB962C8B-B14F-4D97-AF65-F5344CB8AC3E}">
        <p14:creationId xmlns:p14="http://schemas.microsoft.com/office/powerpoint/2010/main" xmlns="" val="612677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4A0B35-7DDE-4B03-A24D-1AF83DE4C9EC}" type="datetimeFigureOut">
              <a:rPr lang="ar-SA" smtClean="0"/>
              <a:pPr/>
              <a:t>13/08/41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E18F6294-69DE-4BB7-98C5-11C7A1E29B19}" type="slidenum">
              <a:rPr lang="ar-SA" smtClean="0"/>
              <a:pPr/>
              <a:t>‹#›</a:t>
            </a:fld>
            <a:endParaRPr lang="ar-SA"/>
          </a:p>
        </p:txBody>
      </p:sp>
    </p:spTree>
    <p:extLst>
      <p:ext uri="{BB962C8B-B14F-4D97-AF65-F5344CB8AC3E}">
        <p14:creationId xmlns:p14="http://schemas.microsoft.com/office/powerpoint/2010/main" xmlns="" val="559789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EA4A0B35-7DDE-4B03-A24D-1AF83DE4C9EC}" type="datetimeFigureOut">
              <a:rPr lang="ar-SA" smtClean="0"/>
              <a:pPr/>
              <a:t>13/08/41</a:t>
            </a:fld>
            <a:endParaRPr lang="ar-SA"/>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ar-SA"/>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E18F6294-69DE-4BB7-98C5-11C7A1E29B19}" type="slidenum">
              <a:rPr lang="ar-SA" smtClean="0"/>
              <a:pPr/>
              <a:t>‹#›</a:t>
            </a:fld>
            <a:endParaRPr lang="ar-SA"/>
          </a:p>
        </p:txBody>
      </p:sp>
    </p:spTree>
    <p:extLst>
      <p:ext uri="{BB962C8B-B14F-4D97-AF65-F5344CB8AC3E}">
        <p14:creationId xmlns:p14="http://schemas.microsoft.com/office/powerpoint/2010/main" xmlns="" val="3162945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4A0B35-7DDE-4B03-A24D-1AF83DE4C9EC}" type="datetimeFigureOut">
              <a:rPr lang="ar-SA" smtClean="0"/>
              <a:pPr/>
              <a:t>13/08/41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E18F6294-69DE-4BB7-98C5-11C7A1E29B19}" type="slidenum">
              <a:rPr lang="ar-SA" smtClean="0"/>
              <a:pPr/>
              <a:t>‹#›</a:t>
            </a:fld>
            <a:endParaRPr lang="ar-SA"/>
          </a:p>
        </p:txBody>
      </p:sp>
    </p:spTree>
    <p:extLst>
      <p:ext uri="{BB962C8B-B14F-4D97-AF65-F5344CB8AC3E}">
        <p14:creationId xmlns:p14="http://schemas.microsoft.com/office/powerpoint/2010/main" xmlns="" val="2809932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EA4A0B35-7DDE-4B03-A24D-1AF83DE4C9EC}" type="datetimeFigureOut">
              <a:rPr lang="ar-SA" smtClean="0"/>
              <a:pPr/>
              <a:t>13/08/41</a:t>
            </a:fld>
            <a:endParaRPr lang="ar-SA"/>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lang="ar-SA"/>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E18F6294-69DE-4BB7-98C5-11C7A1E29B19}" type="slidenum">
              <a:rPr lang="ar-SA" smtClean="0"/>
              <a:pPr/>
              <a:t>‹#›</a:t>
            </a:fld>
            <a:endParaRPr lang="ar-SA"/>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xmlns="" val="313016741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28C565D-A991-4381-AC37-76A58A4A12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p:cNvSpPr>
            <a:spLocks noGrp="1"/>
          </p:cNvSpPr>
          <p:nvPr>
            <p:ph type="ctrTitle"/>
          </p:nvPr>
        </p:nvSpPr>
        <p:spPr>
          <a:xfrm>
            <a:off x="3164598" y="226925"/>
            <a:ext cx="5471630" cy="3703320"/>
          </a:xfrm>
        </p:spPr>
        <p:txBody>
          <a:bodyPr anchor="ctr">
            <a:normAutofit/>
          </a:bodyPr>
          <a:lstStyle/>
          <a:p>
            <a:pPr algn="ctr" rtl="1"/>
            <a:r>
              <a:rPr lang="ar-SA" sz="2300" dirty="0">
                <a:effectLst/>
                <a:latin typeface="Calibri" panose="020F0502020204030204" pitchFamily="34" charset="0"/>
                <a:ea typeface="Calibri" panose="020F0502020204030204" pitchFamily="34" charset="0"/>
                <a:cs typeface="Arial" panose="020B0604020202020204" pitchFamily="34" charset="0"/>
              </a:rPr>
              <a:t/>
            </a:r>
            <a:br>
              <a:rPr lang="ar-SA" sz="2300" dirty="0">
                <a:effectLst/>
                <a:latin typeface="Calibri" panose="020F0502020204030204" pitchFamily="34" charset="0"/>
                <a:ea typeface="Calibri" panose="020F0502020204030204" pitchFamily="34" charset="0"/>
                <a:cs typeface="Arial" panose="020B0604020202020204" pitchFamily="34" charset="0"/>
              </a:rPr>
            </a:br>
            <a:r>
              <a:rPr lang="x-none" sz="1800" dirty="0">
                <a:effectLst/>
                <a:latin typeface="Calibri" panose="020F0502020204030204" pitchFamily="34" charset="0"/>
                <a:ea typeface="Calibri" panose="020F0502020204030204" pitchFamily="34" charset="0"/>
                <a:cs typeface="Arial" panose="020B0604020202020204" pitchFamily="34" charset="0"/>
              </a:rPr>
              <a:t/>
            </a:r>
            <a:br>
              <a:rPr lang="x-none" sz="1800" dirty="0">
                <a:effectLst/>
                <a:latin typeface="Calibri" panose="020F0502020204030204" pitchFamily="34" charset="0"/>
                <a:ea typeface="Calibri" panose="020F0502020204030204" pitchFamily="34" charset="0"/>
                <a:cs typeface="Arial" panose="020B0604020202020204" pitchFamily="34" charset="0"/>
              </a:rPr>
            </a:br>
            <a:r>
              <a:rPr lang="ar-SA" sz="18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x-none" sz="1800">
                <a:effectLst/>
                <a:latin typeface="Calibri" panose="020F0502020204030204" pitchFamily="34" charset="0"/>
                <a:ea typeface="Calibri" panose="020F0502020204030204" pitchFamily="34" charset="0"/>
                <a:cs typeface="Arial" panose="020B0604020202020204" pitchFamily="34" charset="0"/>
              </a:rPr>
              <a:t/>
            </a:r>
            <a:br>
              <a:rPr lang="x-none" sz="1800">
                <a:effectLst/>
                <a:latin typeface="Calibri" panose="020F0502020204030204" pitchFamily="34" charset="0"/>
                <a:ea typeface="Calibri" panose="020F0502020204030204" pitchFamily="34" charset="0"/>
                <a:cs typeface="Arial" panose="020B0604020202020204" pitchFamily="34" charset="0"/>
              </a:rPr>
            </a:br>
            <a:r>
              <a:rPr lang="ar-SA" b="1" dirty="0" smtClean="0">
                <a:effectLst/>
                <a:latin typeface="Calibri" panose="020F0502020204030204" pitchFamily="34" charset="0"/>
                <a:ea typeface="Calibri" panose="020F0502020204030204" pitchFamily="34" charset="0"/>
                <a:cs typeface="Arial" panose="020B0604020202020204" pitchFamily="34" charset="0"/>
              </a:rPr>
              <a:t>الكسور العشرية</a:t>
            </a:r>
            <a:r>
              <a:rPr lang="x-none" b="1" dirty="0">
                <a:effectLst/>
                <a:latin typeface="Calibri" panose="020F0502020204030204" pitchFamily="34" charset="0"/>
                <a:ea typeface="Calibri" panose="020F0502020204030204" pitchFamily="34" charset="0"/>
                <a:cs typeface="Arial" panose="020B0604020202020204" pitchFamily="34" charset="0"/>
              </a:rPr>
              <a:t/>
            </a:r>
            <a:br>
              <a:rPr lang="x-none" b="1" dirty="0">
                <a:effectLst/>
                <a:latin typeface="Calibri" panose="020F0502020204030204" pitchFamily="34" charset="0"/>
                <a:ea typeface="Calibri" panose="020F0502020204030204" pitchFamily="34" charset="0"/>
                <a:cs typeface="Arial" panose="020B0604020202020204" pitchFamily="34" charset="0"/>
              </a:rPr>
            </a:br>
            <a:r>
              <a:rPr lang="ar-SA"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endParaRPr lang="x-none"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عنوان فرعي 2"/>
          <p:cNvSpPr>
            <a:spLocks noGrp="1"/>
          </p:cNvSpPr>
          <p:nvPr>
            <p:ph type="subTitle" idx="1"/>
          </p:nvPr>
        </p:nvSpPr>
        <p:spPr>
          <a:xfrm>
            <a:off x="333256" y="1507414"/>
            <a:ext cx="2498086" cy="3703320"/>
          </a:xfrm>
          <a:ln w="57150">
            <a:noFill/>
          </a:ln>
        </p:spPr>
        <p:txBody>
          <a:bodyPr anchor="ctr">
            <a:normAutofit/>
          </a:bodyPr>
          <a:lstStyle/>
          <a:p>
            <a:pPr algn="r"/>
            <a:r>
              <a:rPr lang="ar-SA" sz="1700" dirty="0">
                <a:solidFill>
                  <a:schemeClr val="tx2"/>
                </a:solidFill>
                <a:cs typeface="Akhbar MT" pitchFamily="2" charset="-78"/>
              </a:rPr>
              <a:t>إعداد الطالبة: مشاعل العتيبي.</a:t>
            </a:r>
          </a:p>
          <a:p>
            <a:pPr algn="r"/>
            <a:r>
              <a:rPr lang="ar-SA" sz="1700" dirty="0">
                <a:solidFill>
                  <a:schemeClr val="tx2"/>
                </a:solidFill>
                <a:cs typeface="Akhbar MT" pitchFamily="2" charset="-78"/>
              </a:rPr>
              <a:t> إشراف: أ.مزنة الردعان.</a:t>
            </a:r>
          </a:p>
        </p:txBody>
      </p:sp>
      <p:sp>
        <p:nvSpPr>
          <p:cNvPr id="10" name="Rectangle 9">
            <a:extLst>
              <a:ext uri="{FF2B5EF4-FFF2-40B4-BE49-F238E27FC236}">
                <a16:creationId xmlns:a16="http://schemas.microsoft.com/office/drawing/2014/main" xmlns="" id="{B7180431-F4DE-415D-BCBB-9316423C37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4900" y="453642"/>
            <a:ext cx="8474200"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xmlns="" id="{EEABD997-5EF9-4E9B-AFBB-F6DFAAF3AD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V="1">
            <a:off x="1193883" y="3337052"/>
            <a:ext cx="3703320" cy="4404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xmlns="" id="{E9AB5EE6-A047-4B18-B998-D46DF3CC36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4900" y="5878019"/>
            <a:ext cx="8474200"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xmlns="" val="426315263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831989-AD37-A94F-9CBA-8F0214140F43}"/>
              </a:ext>
            </a:extLst>
          </p:cNvPr>
          <p:cNvSpPr>
            <a:spLocks noGrp="1"/>
          </p:cNvSpPr>
          <p:nvPr>
            <p:ph type="title"/>
          </p:nvPr>
        </p:nvSpPr>
        <p:spPr/>
        <p:txBody>
          <a:bodyPr>
            <a:normAutofit/>
          </a:bodyPr>
          <a:lstStyle/>
          <a:p>
            <a:pPr algn="ctr"/>
            <a:r>
              <a:rPr lang="ar-SA" sz="3500" dirty="0"/>
              <a:t>صح أم خطأ.</a:t>
            </a:r>
            <a:endParaRPr lang="x-none" sz="3500" dirty="0"/>
          </a:p>
        </p:txBody>
      </p:sp>
      <p:sp>
        <p:nvSpPr>
          <p:cNvPr id="3" name="Content Placeholder 2">
            <a:extLst>
              <a:ext uri="{FF2B5EF4-FFF2-40B4-BE49-F238E27FC236}">
                <a16:creationId xmlns:a16="http://schemas.microsoft.com/office/drawing/2014/main" xmlns="" id="{54F22293-38A6-FF40-A257-2BF3032AE444}"/>
              </a:ext>
            </a:extLst>
          </p:cNvPr>
          <p:cNvSpPr>
            <a:spLocks noGrp="1"/>
          </p:cNvSpPr>
          <p:nvPr>
            <p:ph idx="1"/>
          </p:nvPr>
        </p:nvSpPr>
        <p:spPr/>
        <p:txBody>
          <a:bodyPr>
            <a:normAutofit/>
          </a:bodyPr>
          <a:lstStyle/>
          <a:p>
            <a:pPr algn="ctr" rtl="1"/>
            <a:r>
              <a:rPr lang="ar-SA" sz="2600" dirty="0" smtClean="0">
                <a:effectLst/>
                <a:latin typeface="Calibri" panose="020F0502020204030204" pitchFamily="34" charset="0"/>
                <a:ea typeface="Calibri" panose="020F0502020204030204" pitchFamily="34" charset="0"/>
                <a:cs typeface="Arial" panose="020B0604020202020204" pitchFamily="34" charset="0"/>
              </a:rPr>
              <a:t>ان الطلاب يواجهون صعوبة في تقريب الكسور العشرية ؟</a:t>
            </a:r>
            <a:r>
              <a:rPr lang="ar-SA" sz="2600" dirty="0">
                <a:effectLst/>
                <a:latin typeface="Calibri" panose="020F0502020204030204" pitchFamily="34" charset="0"/>
                <a:ea typeface="Calibri" panose="020F0502020204030204" pitchFamily="34" charset="0"/>
                <a:cs typeface="Arial" panose="020B0604020202020204" pitchFamily="34" charset="0"/>
              </a:rPr>
              <a:t>  </a:t>
            </a:r>
            <a:endParaRPr lang="x-none" sz="2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7432923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DEF043-5A25-3649-9BCF-D6184FDE1C3C}"/>
              </a:ext>
            </a:extLst>
          </p:cNvPr>
          <p:cNvSpPr>
            <a:spLocks noGrp="1"/>
          </p:cNvSpPr>
          <p:nvPr>
            <p:ph type="title"/>
          </p:nvPr>
        </p:nvSpPr>
        <p:spPr/>
        <p:txBody>
          <a:bodyPr/>
          <a:lstStyle/>
          <a:p>
            <a:pPr algn="ctr"/>
            <a:r>
              <a:rPr lang="ar-SA" sz="2800"/>
              <a:t>صح أم خطأ.</a:t>
            </a:r>
            <a:endParaRPr lang="x-none" sz="2800" dirty="0"/>
          </a:p>
        </p:txBody>
      </p:sp>
      <p:sp>
        <p:nvSpPr>
          <p:cNvPr id="3" name="Content Placeholder 2">
            <a:extLst>
              <a:ext uri="{FF2B5EF4-FFF2-40B4-BE49-F238E27FC236}">
                <a16:creationId xmlns:a16="http://schemas.microsoft.com/office/drawing/2014/main" xmlns="" id="{90AA8B25-6199-7D4B-B0FA-7B5DE08DC705}"/>
              </a:ext>
            </a:extLst>
          </p:cNvPr>
          <p:cNvSpPr>
            <a:spLocks noGrp="1"/>
          </p:cNvSpPr>
          <p:nvPr>
            <p:ph idx="1"/>
          </p:nvPr>
        </p:nvSpPr>
        <p:spPr/>
        <p:txBody>
          <a:bodyPr>
            <a:normAutofit/>
          </a:bodyPr>
          <a:lstStyle/>
          <a:p>
            <a:pPr algn="ctr" rtl="1"/>
            <a:r>
              <a:rPr lang="ar-SA" sz="3100" dirty="0" smtClean="0">
                <a:effectLst/>
                <a:latin typeface="Calibri" panose="020F0502020204030204" pitchFamily="34" charset="0"/>
                <a:ea typeface="Calibri" panose="020F0502020204030204" pitchFamily="34" charset="0"/>
                <a:cs typeface="Arial" panose="020B0604020202020204" pitchFamily="34" charset="0"/>
              </a:rPr>
              <a:t>من الأخطاء الشائعة في الكسور العشرية نقص في استيعاب مفهوم القيمة المكانية ؟</a:t>
            </a:r>
            <a:endParaRPr lang="x-none" sz="3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11439248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8976F3-52B4-B349-8232-082C09A56CFE}"/>
              </a:ext>
            </a:extLst>
          </p:cNvPr>
          <p:cNvSpPr>
            <a:spLocks noGrp="1"/>
          </p:cNvSpPr>
          <p:nvPr>
            <p:ph type="title"/>
          </p:nvPr>
        </p:nvSpPr>
        <p:spPr/>
        <p:txBody>
          <a:bodyPr/>
          <a:lstStyle/>
          <a:p>
            <a:pPr algn="ctr"/>
            <a:r>
              <a:rPr lang="ar-SA" sz="2800"/>
              <a:t>صح أم خطأ.</a:t>
            </a:r>
            <a:endParaRPr lang="x-none" sz="2800" dirty="0"/>
          </a:p>
        </p:txBody>
      </p:sp>
      <p:sp>
        <p:nvSpPr>
          <p:cNvPr id="3" name="Content Placeholder 2">
            <a:extLst>
              <a:ext uri="{FF2B5EF4-FFF2-40B4-BE49-F238E27FC236}">
                <a16:creationId xmlns:a16="http://schemas.microsoft.com/office/drawing/2014/main" xmlns="" id="{97ACBA64-6492-6542-8FFA-4512C97121B1}"/>
              </a:ext>
            </a:extLst>
          </p:cNvPr>
          <p:cNvSpPr>
            <a:spLocks noGrp="1"/>
          </p:cNvSpPr>
          <p:nvPr>
            <p:ph idx="1"/>
          </p:nvPr>
        </p:nvSpPr>
        <p:spPr/>
        <p:txBody>
          <a:bodyPr>
            <a:normAutofit/>
          </a:bodyPr>
          <a:lstStyle/>
          <a:p>
            <a:pPr algn="ctr" rtl="1"/>
            <a:r>
              <a:rPr lang="ar-SA" sz="3200" dirty="0" smtClean="0">
                <a:latin typeface="Calibri" panose="020F0502020204030204" pitchFamily="34" charset="0"/>
                <a:ea typeface="Calibri" panose="020F0502020204030204" pitchFamily="34" charset="0"/>
                <a:cs typeface="Arial" panose="020B0604020202020204" pitchFamily="34" charset="0"/>
              </a:rPr>
              <a:t>عدم اتباع الخطوات اثناء حل المسألة يؤدي الى الوصول للإجابة الصحيحة؟</a:t>
            </a:r>
            <a:endParaRPr lang="x-none"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39439825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الأجوبة </a:t>
            </a:r>
            <a:endParaRPr lang="ar-SA" dirty="0"/>
          </a:p>
        </p:txBody>
      </p:sp>
      <p:sp>
        <p:nvSpPr>
          <p:cNvPr id="3" name="عنصر نائب للمحتوى 2"/>
          <p:cNvSpPr>
            <a:spLocks noGrp="1"/>
          </p:cNvSpPr>
          <p:nvPr>
            <p:ph idx="1"/>
          </p:nvPr>
        </p:nvSpPr>
        <p:spPr/>
        <p:txBody>
          <a:bodyPr/>
          <a:lstStyle/>
          <a:p>
            <a:pPr algn="r"/>
            <a:r>
              <a:rPr lang="ar-SA" dirty="0">
                <a:latin typeface="Calibri" panose="020F0502020204030204" pitchFamily="34" charset="0"/>
                <a:ea typeface="Calibri" panose="020F0502020204030204" pitchFamily="34" charset="0"/>
                <a:cs typeface="Arial" panose="020B0604020202020204" pitchFamily="34" charset="0"/>
              </a:rPr>
              <a:t>ان الطلاب يواجهون صعوبة في تقريب الكسور </a:t>
            </a:r>
            <a:r>
              <a:rPr lang="ar-SA" dirty="0" smtClean="0">
                <a:latin typeface="Calibri" panose="020F0502020204030204" pitchFamily="34" charset="0"/>
                <a:ea typeface="Calibri" panose="020F0502020204030204" pitchFamily="34" charset="0"/>
                <a:cs typeface="Arial" panose="020B0604020202020204" pitchFamily="34" charset="0"/>
              </a:rPr>
              <a:t>العشرية ( صح )</a:t>
            </a:r>
          </a:p>
          <a:p>
            <a:pPr algn="r"/>
            <a:r>
              <a:rPr lang="ar-SA" dirty="0" smtClean="0">
                <a:latin typeface="Calibri" panose="020F0502020204030204" pitchFamily="34" charset="0"/>
                <a:ea typeface="Calibri" panose="020F0502020204030204" pitchFamily="34" charset="0"/>
                <a:cs typeface="Arial" panose="020B0604020202020204" pitchFamily="34" charset="0"/>
              </a:rPr>
              <a:t>من </a:t>
            </a:r>
            <a:r>
              <a:rPr lang="ar-SA" dirty="0">
                <a:latin typeface="Calibri" panose="020F0502020204030204" pitchFamily="34" charset="0"/>
                <a:ea typeface="Calibri" panose="020F0502020204030204" pitchFamily="34" charset="0"/>
                <a:cs typeface="Arial" panose="020B0604020202020204" pitchFamily="34" charset="0"/>
              </a:rPr>
              <a:t>الأخطاء الشائعة في الكسور العشرية نقص في استيعاب مفهوم القيمة </a:t>
            </a:r>
            <a:r>
              <a:rPr lang="ar-SA" dirty="0" smtClean="0">
                <a:latin typeface="Calibri" panose="020F0502020204030204" pitchFamily="34" charset="0"/>
                <a:ea typeface="Calibri" panose="020F0502020204030204" pitchFamily="34" charset="0"/>
                <a:cs typeface="Arial" panose="020B0604020202020204" pitchFamily="34" charset="0"/>
              </a:rPr>
              <a:t>المكانية ( صح )</a:t>
            </a:r>
          </a:p>
          <a:p>
            <a:pPr algn="r"/>
            <a:r>
              <a:rPr lang="ar-SA" dirty="0" smtClean="0">
                <a:latin typeface="Calibri" panose="020F0502020204030204" pitchFamily="34" charset="0"/>
                <a:ea typeface="Calibri" panose="020F0502020204030204" pitchFamily="34" charset="0"/>
                <a:cs typeface="Arial" panose="020B0604020202020204" pitchFamily="34" charset="0"/>
              </a:rPr>
              <a:t>عدم </a:t>
            </a:r>
            <a:r>
              <a:rPr lang="ar-SA" dirty="0">
                <a:latin typeface="Calibri" panose="020F0502020204030204" pitchFamily="34" charset="0"/>
                <a:ea typeface="Calibri" panose="020F0502020204030204" pitchFamily="34" charset="0"/>
                <a:cs typeface="Arial" panose="020B0604020202020204" pitchFamily="34" charset="0"/>
              </a:rPr>
              <a:t>اتباع الخطوات اثناء حل المسألة يؤدي الى الوصول للإجابة </a:t>
            </a:r>
            <a:r>
              <a:rPr lang="ar-SA" dirty="0" smtClean="0">
                <a:latin typeface="Calibri" panose="020F0502020204030204" pitchFamily="34" charset="0"/>
                <a:ea typeface="Calibri" panose="020F0502020204030204" pitchFamily="34" charset="0"/>
                <a:cs typeface="Arial" panose="020B0604020202020204" pitchFamily="34" charset="0"/>
              </a:rPr>
              <a:t>الصحيحة ( خطأ )</a:t>
            </a:r>
            <a:endParaRPr lang="x-none">
              <a:latin typeface="Calibri" panose="020F0502020204030204" pitchFamily="34" charset="0"/>
              <a:ea typeface="Calibri" panose="020F0502020204030204" pitchFamily="34" charset="0"/>
              <a:cs typeface="Arial" panose="020B0604020202020204" pitchFamily="34" charset="0"/>
            </a:endParaRPr>
          </a:p>
          <a:p>
            <a:pPr algn="r"/>
            <a:endParaRPr lang="x-none">
              <a:latin typeface="Calibri" panose="020F0502020204030204" pitchFamily="34" charset="0"/>
              <a:ea typeface="Calibri" panose="020F0502020204030204" pitchFamily="34" charset="0"/>
              <a:cs typeface="Arial" panose="020B0604020202020204" pitchFamily="34" charset="0"/>
            </a:endParaRPr>
          </a:p>
          <a:p>
            <a:pPr algn="r"/>
            <a:endParaRPr lang="ar-SA" dirty="0" smtClean="0">
              <a:latin typeface="Calibri" panose="020F0502020204030204" pitchFamily="34" charset="0"/>
              <a:ea typeface="Calibri" panose="020F0502020204030204" pitchFamily="34" charset="0"/>
              <a:cs typeface="Arial" panose="020B0604020202020204" pitchFamily="34" charset="0"/>
            </a:endParaRPr>
          </a:p>
          <a:p>
            <a:pPr algn="r"/>
            <a:endParaRPr lang="ar-SA" dirty="0"/>
          </a:p>
        </p:txBody>
      </p:sp>
    </p:spTree>
    <p:extLst>
      <p:ext uri="{BB962C8B-B14F-4D97-AF65-F5344CB8AC3E}">
        <p14:creationId xmlns:p14="http://schemas.microsoft.com/office/powerpoint/2010/main" xmlns="" val="3385556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16632"/>
            <a:ext cx="7467600" cy="1143000"/>
          </a:xfrm>
        </p:spPr>
        <p:txBody>
          <a:bodyPr>
            <a:normAutofit/>
          </a:bodyPr>
          <a:lstStyle/>
          <a:p>
            <a:pPr algn="ctr"/>
            <a:r>
              <a:rPr lang="ar-SA" sz="3800" dirty="0" smtClean="0"/>
              <a:t>ما الكسور العشرية ؟</a:t>
            </a:r>
            <a:endParaRPr lang="ar-SA" sz="3800" dirty="0"/>
          </a:p>
        </p:txBody>
      </p:sp>
      <p:sp>
        <p:nvSpPr>
          <p:cNvPr id="4" name="Content Placeholder 3">
            <a:extLst>
              <a:ext uri="{FF2B5EF4-FFF2-40B4-BE49-F238E27FC236}">
                <a16:creationId xmlns:a16="http://schemas.microsoft.com/office/drawing/2014/main" xmlns="" id="{965C381B-82F5-8747-85C4-C4BEC3DC8C00}"/>
              </a:ext>
            </a:extLst>
          </p:cNvPr>
          <p:cNvSpPr>
            <a:spLocks noGrp="1"/>
          </p:cNvSpPr>
          <p:nvPr>
            <p:ph idx="1"/>
          </p:nvPr>
        </p:nvSpPr>
        <p:spPr/>
        <p:txBody>
          <a:bodyPr/>
          <a:lstStyle/>
          <a:p>
            <a:pPr marL="0" indent="0" algn="r" rtl="1">
              <a:buNone/>
            </a:pPr>
            <a:r>
              <a:rPr lang="ar-SA" sz="1800" dirty="0" smtClean="0">
                <a:solidFill>
                  <a:schemeClr val="accent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rPr>
              <a:t>غالباً ما يظن الطالب بأن الكسور العشرية هي أعداد صحيحة تحتوي الفاصلة العشرية في مكان عشوائي الا ان مثل هذا الفهم غير صحيح قد يقود الى الصعوبات في استيعابها ومهارة التعامل معها عند اجراء العمليات الحسابية ومن الموضح أن المفاهيم والاستراتيجيات المصاحبة للكسور العشرية تحتاج الى دراسة متأنية والى معزات بشكل دائم .</a:t>
            </a:r>
          </a:p>
          <a:p>
            <a:pPr marL="0" indent="0" algn="r" rtl="1">
              <a:buNone/>
            </a:pPr>
            <a:r>
              <a:rPr lang="ar-SA" b="1" dirty="0" smtClean="0">
                <a:solidFill>
                  <a:schemeClr val="accent2">
                    <a:lumMod val="50000"/>
                  </a:schemeClr>
                </a:solidFill>
                <a:latin typeface="Calibri" panose="020F0502020204030204" pitchFamily="34" charset="0"/>
                <a:ea typeface="Calibri" panose="020F0502020204030204" pitchFamily="34" charset="0"/>
                <a:cs typeface="Arial" panose="020B0604020202020204" pitchFamily="34" charset="0"/>
              </a:rPr>
              <a:t>النظام العشري يتألف من جزأين اساسين :</a:t>
            </a:r>
          </a:p>
          <a:p>
            <a:pPr marL="0" indent="0" algn="r" rtl="1">
              <a:buNone/>
            </a:pPr>
            <a:r>
              <a:rPr lang="ar-SA" sz="1800" dirty="0" smtClean="0">
                <a:solidFill>
                  <a:schemeClr val="accent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rPr>
              <a:t>1-المقادير الممثلة </a:t>
            </a:r>
          </a:p>
          <a:p>
            <a:pPr marL="0" indent="0" algn="r" rtl="1">
              <a:buNone/>
            </a:pPr>
            <a:r>
              <a:rPr lang="ar-SA" dirty="0" smtClean="0">
                <a:solidFill>
                  <a:schemeClr val="accent1">
                    <a:lumMod val="75000"/>
                    <a:lumOff val="25000"/>
                  </a:schemeClr>
                </a:solidFill>
                <a:latin typeface="Calibri" panose="020F0502020204030204" pitchFamily="34" charset="0"/>
                <a:ea typeface="Calibri" panose="020F0502020204030204" pitchFamily="34" charset="0"/>
                <a:cs typeface="Arial" panose="020B0604020202020204" pitchFamily="34" charset="0"/>
              </a:rPr>
              <a:t>2- الرموز المستخدمة في تمثيل الاعداد النسبية لتمثيل هذه المقادير</a:t>
            </a:r>
            <a:endParaRPr lang="x-none" sz="1800" dirty="0">
              <a:solidFill>
                <a:schemeClr val="accent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27455165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E24DCE17-2125-D744-9C5B-7B8008DC0DD6}"/>
              </a:ext>
            </a:extLst>
          </p:cNvPr>
          <p:cNvSpPr txBox="1"/>
          <p:nvPr/>
        </p:nvSpPr>
        <p:spPr>
          <a:xfrm>
            <a:off x="435894" y="702156"/>
            <a:ext cx="8272212" cy="1013800"/>
          </a:xfrm>
          <a:prstGeom prst="rect">
            <a:avLst/>
          </a:prstGeom>
        </p:spPr>
        <p:txBody>
          <a:bodyPr vert="horz" lIns="91440" tIns="45720" rIns="91440" bIns="45720" rtlCol="0" anchor="b">
            <a:normAutofit/>
          </a:bodyPr>
          <a:lstStyle/>
          <a:p>
            <a:pPr algn="ctr">
              <a:spcBef>
                <a:spcPct val="0"/>
              </a:spcBef>
              <a:spcAft>
                <a:spcPts val="1000"/>
              </a:spcAft>
            </a:pPr>
            <a:r>
              <a:rPr lang="ar-SA" sz="2800" cap="all" dirty="0" smtClean="0">
                <a:solidFill>
                  <a:srgbClr val="FFFFFF"/>
                </a:solidFill>
                <a:latin typeface="+mj-lt"/>
                <a:ea typeface="+mj-ea"/>
                <a:cs typeface="+mj-cs"/>
              </a:rPr>
              <a:t>لماذا يعاني الطلاب من الكسور العشرية ؟</a:t>
            </a:r>
            <a:endParaRPr lang="en-US" sz="2800" cap="all" dirty="0">
              <a:solidFill>
                <a:srgbClr val="FFFFFF"/>
              </a:solidFill>
              <a:effectLst/>
              <a:latin typeface="+mj-lt"/>
              <a:ea typeface="+mj-ea"/>
              <a:cs typeface="+mj-cs"/>
            </a:endParaRPr>
          </a:p>
        </p:txBody>
      </p:sp>
      <p:sp>
        <p:nvSpPr>
          <p:cNvPr id="10" name="Content Placeholder 9">
            <a:extLst>
              <a:ext uri="{FF2B5EF4-FFF2-40B4-BE49-F238E27FC236}">
                <a16:creationId xmlns:a16="http://schemas.microsoft.com/office/drawing/2014/main" xmlns="" id="{635F24A7-8AC0-2342-ACD5-9DD19D862EC9}"/>
              </a:ext>
            </a:extLst>
          </p:cNvPr>
          <p:cNvSpPr>
            <a:spLocks noGrp="1"/>
          </p:cNvSpPr>
          <p:nvPr>
            <p:ph idx="1"/>
          </p:nvPr>
        </p:nvSpPr>
        <p:spPr>
          <a:xfrm>
            <a:off x="3479989" y="2162823"/>
            <a:ext cx="5329111" cy="4045683"/>
          </a:xfrm>
        </p:spPr>
        <p:txBody>
          <a:bodyPr vert="horz" lIns="91440" tIns="45720" rIns="91440" bIns="45720" rtlCol="0" anchor="ctr">
            <a:normAutofit/>
          </a:bodyPr>
          <a:lstStyle/>
          <a:p>
            <a:pPr algn="r" rtl="1"/>
            <a:r>
              <a:rPr lang="ar-SA" dirty="0" smtClean="0">
                <a:effectLst/>
              </a:rPr>
              <a:t>أبأن كلاً من الأطفال البالغين يواجهون صعوبات في فهم الكسور العشرية والتعامل معها في العمليات الحسابية وتتضمن هذه الصعوبات </a:t>
            </a:r>
            <a:r>
              <a:rPr lang="ar-SA" dirty="0" err="1" smtClean="0">
                <a:effectLst/>
              </a:rPr>
              <a:t>مايلي</a:t>
            </a:r>
            <a:r>
              <a:rPr lang="ar-SA" dirty="0" smtClean="0">
                <a:effectLst/>
              </a:rPr>
              <a:t>:</a:t>
            </a:r>
          </a:p>
          <a:p>
            <a:pPr algn="r" rtl="1"/>
            <a:r>
              <a:rPr lang="ar-SA" dirty="0" smtClean="0"/>
              <a:t>1-الادراك الكامل لما تعنيه قيمة الكسر العشري والتعامل مع الرموز المستخدمة وتمثيلها</a:t>
            </a:r>
          </a:p>
          <a:p>
            <a:pPr algn="r" rtl="1"/>
            <a:r>
              <a:rPr lang="ar-SA" dirty="0" smtClean="0">
                <a:effectLst/>
              </a:rPr>
              <a:t>2-ترتيب الكسور العشرية بحسب قيمتها (الأكبر  و الأصغر )</a:t>
            </a:r>
          </a:p>
          <a:p>
            <a:pPr algn="r" rtl="1"/>
            <a:r>
              <a:rPr lang="ar-SA" dirty="0" smtClean="0"/>
              <a:t>3-ادراك ما تعنيه الإجابات والحكم على </a:t>
            </a:r>
            <a:r>
              <a:rPr lang="ar-SA" dirty="0" err="1" smtClean="0"/>
              <a:t>منطقيتها</a:t>
            </a:r>
            <a:r>
              <a:rPr lang="ar-SA" dirty="0" smtClean="0"/>
              <a:t> </a:t>
            </a:r>
          </a:p>
          <a:p>
            <a:pPr algn="r" rtl="1"/>
            <a:r>
              <a:rPr lang="ar-SA" dirty="0" smtClean="0">
                <a:effectLst/>
              </a:rPr>
              <a:t>4-القدرة على اختيار العملية الحسابية المناسبة في المواقف المتضمنة اجراء عمليات حسابية</a:t>
            </a:r>
          </a:p>
          <a:p>
            <a:pPr algn="r" rtl="1"/>
            <a:r>
              <a:rPr lang="ar-SA" dirty="0" smtClean="0"/>
              <a:t>5-تقريب الكسور العشرية </a:t>
            </a:r>
            <a:endParaRPr lang="en-US" dirty="0">
              <a:effectLst/>
            </a:endParaRPr>
          </a:p>
        </p:txBody>
      </p:sp>
    </p:spTree>
    <p:extLst>
      <p:ext uri="{BB962C8B-B14F-4D97-AF65-F5344CB8AC3E}">
        <p14:creationId xmlns:p14="http://schemas.microsoft.com/office/powerpoint/2010/main" xmlns="" val="8020736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7EA230-A7FB-C744-8B17-92601F00B49B}"/>
              </a:ext>
            </a:extLst>
          </p:cNvPr>
          <p:cNvSpPr>
            <a:spLocks noGrp="1"/>
          </p:cNvSpPr>
          <p:nvPr>
            <p:ph type="title"/>
          </p:nvPr>
        </p:nvSpPr>
        <p:spPr>
          <a:xfrm>
            <a:off x="777551" y="457537"/>
            <a:ext cx="7989752" cy="1083329"/>
          </a:xfrm>
        </p:spPr>
        <p:txBody>
          <a:bodyPr>
            <a:normAutofit/>
          </a:bodyPr>
          <a:lstStyle/>
          <a:p>
            <a:pPr algn="ctr" rtl="1"/>
            <a:r>
              <a:rPr lang="ar-SA" sz="3100" b="1" dirty="0">
                <a:effectLst/>
                <a:latin typeface="Calibri" panose="020F0502020204030204" pitchFamily="34" charset="0"/>
                <a:ea typeface="Calibri" panose="020F0502020204030204" pitchFamily="34" charset="0"/>
                <a:cs typeface="Arial" panose="020B0604020202020204" pitchFamily="34" charset="0"/>
              </a:rPr>
              <a:t>وبخصوص الطالب </a:t>
            </a:r>
            <a:r>
              <a:rPr lang="ar-SA" sz="3100" b="1" dirty="0" smtClean="0">
                <a:latin typeface="Calibri" panose="020F0502020204030204" pitchFamily="34" charset="0"/>
                <a:ea typeface="Calibri" panose="020F0502020204030204" pitchFamily="34" charset="0"/>
                <a:cs typeface="Arial" panose="020B0604020202020204" pitchFamily="34" charset="0"/>
              </a:rPr>
              <a:t>خوسيه</a:t>
            </a:r>
            <a:endParaRPr lang="x-none" sz="3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099EB5F7-D9DB-7548-9A9A-EA1773016D00}"/>
              </a:ext>
            </a:extLst>
          </p:cNvPr>
          <p:cNvSpPr>
            <a:spLocks noGrp="1"/>
          </p:cNvSpPr>
          <p:nvPr>
            <p:ph idx="1"/>
          </p:nvPr>
        </p:nvSpPr>
        <p:spPr/>
        <p:txBody>
          <a:bodyPr/>
          <a:lstStyle/>
          <a:p>
            <a:pPr algn="r" rtl="1"/>
            <a:r>
              <a:rPr lang="ar-SA" dirty="0" smtClean="0">
                <a:latin typeface="Calibri" panose="020F0502020204030204" pitchFamily="34" charset="0"/>
                <a:ea typeface="Calibri" panose="020F0502020204030204" pitchFamily="34" charset="0"/>
                <a:cs typeface="Arial" panose="020B0604020202020204" pitchFamily="34" charset="0"/>
              </a:rPr>
              <a:t>يبلغ خوسيه من العمر 12 سنه وهو طالب في الصف السادس وهو محبوب من قبل أقرانه الا انه لسنوات طويلة يواجه صعوبة في المدرسة ذلك لأنه شخص خجول وقليل الكلام وفيما يتعلق بقدراته التعليمة فهو ضعيف في المهام الشفوية ويفضل المهام الكتابية اكثر ولدية صعوبة في فهم المهام اذا ما كانت شفوية ويفضل ان يتم توضيحها من خلال بعض الأسئلة في السبورة</a:t>
            </a:r>
            <a:endParaRPr lang="x-none"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3400253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75566" y="0"/>
            <a:ext cx="7864159" cy="5936600"/>
          </a:xfrm>
        </p:spPr>
        <p:txBody>
          <a:bodyPr>
            <a:normAutofit/>
          </a:bodyPr>
          <a:lstStyle/>
          <a:p>
            <a:pPr algn="ctr" rtl="1"/>
            <a:r>
              <a:rPr lang="ar-SA" sz="26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الأخطاء النمطية و الشائعة :</a:t>
            </a:r>
            <a:endParaRPr lang="x-none" sz="2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l" rtl="1"/>
            <a:endParaRPr lang="ar-SA" dirty="0">
              <a:latin typeface="Helvetica"/>
              <a:ea typeface="Times New Roman"/>
              <a:cs typeface="Arabic Typesetting"/>
            </a:endParaRPr>
          </a:p>
          <a:p>
            <a:pPr algn="r" rtl="1"/>
            <a:r>
              <a:rPr lang="ar-SA" sz="1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الخطأ النمطي الأول للطالب </a:t>
            </a:r>
            <a:r>
              <a:rPr lang="ar-SA" dirty="0" smtClean="0">
                <a:solidFill>
                  <a:srgbClr val="FF0000"/>
                </a:solidFill>
                <a:latin typeface="Calibri" panose="020F0502020204030204" pitchFamily="34" charset="0"/>
                <a:ea typeface="Calibri" panose="020F0502020204030204" pitchFamily="34" charset="0"/>
                <a:cs typeface="Arial" panose="020B0604020202020204" pitchFamily="34" charset="0"/>
              </a:rPr>
              <a:t>خوسيه</a:t>
            </a:r>
            <a:r>
              <a:rPr lang="ar-SA" sz="18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p>
          <a:p>
            <a:pPr algn="r" rtl="1"/>
            <a:r>
              <a:rPr lang="ar-SA" dirty="0" smtClean="0">
                <a:solidFill>
                  <a:schemeClr val="accent1">
                    <a:lumMod val="75000"/>
                    <a:lumOff val="25000"/>
                  </a:schemeClr>
                </a:solidFill>
                <a:latin typeface="Calibri" panose="020F0502020204030204" pitchFamily="34" charset="0"/>
                <a:ea typeface="Calibri" panose="020F0502020204030204" pitchFamily="34" charset="0"/>
                <a:cs typeface="Arial" panose="020B0604020202020204" pitchFamily="34" charset="0"/>
              </a:rPr>
              <a:t>من</a:t>
            </a:r>
            <a:r>
              <a:rPr lang="ar-SA" dirty="0">
                <a:solidFill>
                  <a:schemeClr val="accent1">
                    <a:lumMod val="75000"/>
                    <a:lumOff val="25000"/>
                  </a:schemeClr>
                </a:solidFill>
                <a:latin typeface="Calibri" panose="020F0502020204030204" pitchFamily="34" charset="0"/>
                <a:ea typeface="Calibri" panose="020F0502020204030204" pitchFamily="34" charset="0"/>
                <a:cs typeface="Arial" panose="020B0604020202020204" pitchFamily="34" charset="0"/>
              </a:rPr>
              <a:t> </a:t>
            </a:r>
            <a:r>
              <a:rPr lang="ar-SA" dirty="0" smtClean="0">
                <a:solidFill>
                  <a:schemeClr val="accent1">
                    <a:lumMod val="75000"/>
                    <a:lumOff val="25000"/>
                  </a:schemeClr>
                </a:solidFill>
                <a:latin typeface="Calibri" panose="020F0502020204030204" pitchFamily="34" charset="0"/>
                <a:ea typeface="Calibri" panose="020F0502020204030204" pitchFamily="34" charset="0"/>
                <a:cs typeface="Arial" panose="020B0604020202020204" pitchFamily="34" charset="0"/>
              </a:rPr>
              <a:t>الملاحظ ان خوسيه لديه دراية في كتابة الأرقام باستخدام </a:t>
            </a:r>
          </a:p>
          <a:p>
            <a:pPr algn="r" rtl="1"/>
            <a:r>
              <a:rPr lang="ar-SA" dirty="0" smtClean="0">
                <a:solidFill>
                  <a:schemeClr val="accent1">
                    <a:lumMod val="75000"/>
                    <a:lumOff val="25000"/>
                  </a:schemeClr>
                </a:solidFill>
                <a:latin typeface="Calibri" panose="020F0502020204030204" pitchFamily="34" charset="0"/>
                <a:ea typeface="Calibri" panose="020F0502020204030204" pitchFamily="34" charset="0"/>
                <a:cs typeface="Arial" panose="020B0604020202020204" pitchFamily="34" charset="0"/>
              </a:rPr>
              <a:t>التمثيل العشري الا انه يعاني في تحديد الأكبر بين الاعداد </a:t>
            </a:r>
          </a:p>
          <a:p>
            <a:pPr algn="r" rtl="1"/>
            <a:r>
              <a:rPr lang="ar-SA" dirty="0" smtClean="0">
                <a:solidFill>
                  <a:schemeClr val="accent1">
                    <a:lumMod val="75000"/>
                    <a:lumOff val="25000"/>
                  </a:schemeClr>
                </a:solidFill>
                <a:latin typeface="Calibri" panose="020F0502020204030204" pitchFamily="34" charset="0"/>
                <a:ea typeface="Calibri" panose="020F0502020204030204" pitchFamily="34" charset="0"/>
                <a:cs typeface="Arial" panose="020B0604020202020204" pitchFamily="34" charset="0"/>
              </a:rPr>
              <a:t>الكسرية العشرية حيث نجده يقارن بين الاعداد المكونة لكل</a:t>
            </a:r>
          </a:p>
          <a:p>
            <a:pPr algn="r" rtl="1"/>
            <a:r>
              <a:rPr lang="ar-SA" dirty="0" smtClean="0">
                <a:solidFill>
                  <a:schemeClr val="accent1">
                    <a:lumMod val="75000"/>
                    <a:lumOff val="25000"/>
                  </a:schemeClr>
                </a:solidFill>
                <a:latin typeface="Calibri" panose="020F0502020204030204" pitchFamily="34" charset="0"/>
                <a:ea typeface="Calibri" panose="020F0502020204030204" pitchFamily="34" charset="0"/>
                <a:cs typeface="Arial" panose="020B0604020202020204" pitchFamily="34" charset="0"/>
              </a:rPr>
              <a:t> منها وكأنها اعداد صحيحه موجبة دون الاخذ بعين الاعتبار</a:t>
            </a:r>
          </a:p>
          <a:p>
            <a:pPr algn="r" rtl="1"/>
            <a:r>
              <a:rPr lang="ar-SA" dirty="0" smtClean="0">
                <a:solidFill>
                  <a:schemeClr val="accent1">
                    <a:lumMod val="75000"/>
                    <a:lumOff val="25000"/>
                  </a:schemeClr>
                </a:solidFill>
                <a:latin typeface="Calibri" panose="020F0502020204030204" pitchFamily="34" charset="0"/>
                <a:ea typeface="Calibri" panose="020F0502020204030204" pitchFamily="34" charset="0"/>
                <a:cs typeface="Arial" panose="020B0604020202020204" pitchFamily="34" charset="0"/>
              </a:rPr>
              <a:t> وجود الفاصلة العشرية</a:t>
            </a:r>
          </a:p>
          <a:p>
            <a:pPr algn="r" rtl="1"/>
            <a:r>
              <a:rPr lang="ar-SA" dirty="0" smtClean="0">
                <a:solidFill>
                  <a:srgbClr val="FF0000"/>
                </a:solidFill>
                <a:latin typeface="Calibri" panose="020F0502020204030204" pitchFamily="34" charset="0"/>
                <a:ea typeface="Calibri" panose="020F0502020204030204" pitchFamily="34" charset="0"/>
                <a:cs typeface="Arial" panose="020B0604020202020204" pitchFamily="34" charset="0"/>
              </a:rPr>
              <a:t>العلاج : </a:t>
            </a:r>
            <a:r>
              <a:rPr lang="ar-SA" dirty="0" smtClean="0">
                <a:solidFill>
                  <a:schemeClr val="accent1">
                    <a:lumMod val="75000"/>
                    <a:lumOff val="25000"/>
                  </a:schemeClr>
                </a:solidFill>
                <a:latin typeface="Calibri" panose="020F0502020204030204" pitchFamily="34" charset="0"/>
                <a:ea typeface="Calibri" panose="020F0502020204030204" pitchFamily="34" charset="0"/>
                <a:cs typeface="Arial" panose="020B0604020202020204" pitchFamily="34" charset="0"/>
              </a:rPr>
              <a:t>في ورقة التحليل الخاصة بطالب خوسيه تقترح ضرورة بدئه</a:t>
            </a:r>
          </a:p>
          <a:p>
            <a:pPr algn="r" rtl="1"/>
            <a:r>
              <a:rPr lang="ar-SA" dirty="0" smtClean="0">
                <a:solidFill>
                  <a:schemeClr val="accent1">
                    <a:lumMod val="75000"/>
                    <a:lumOff val="25000"/>
                  </a:schemeClr>
                </a:solidFill>
                <a:latin typeface="Calibri" panose="020F0502020204030204" pitchFamily="34" charset="0"/>
                <a:ea typeface="Calibri" panose="020F0502020204030204" pitchFamily="34" charset="0"/>
                <a:cs typeface="Arial" panose="020B0604020202020204" pitchFamily="34" charset="0"/>
              </a:rPr>
              <a:t> بالعمل مستعيناً بالوسائل المساعدة مثل ورقة رسم بياني </a:t>
            </a:r>
          </a:p>
          <a:p>
            <a:pPr algn="r" rtl="1"/>
            <a:r>
              <a:rPr lang="ar-SA" sz="1800" dirty="0" smtClean="0">
                <a:solidFill>
                  <a:schemeClr val="accent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rPr>
              <a:t>مقسمة الى اعشار وأجزاء من مئات والى قطع نقدية وبالرغم</a:t>
            </a:r>
          </a:p>
          <a:p>
            <a:pPr algn="r" rtl="1"/>
            <a:r>
              <a:rPr lang="ar-SA" dirty="0" smtClean="0">
                <a:solidFill>
                  <a:schemeClr val="accent1">
                    <a:lumMod val="75000"/>
                    <a:lumOff val="25000"/>
                  </a:schemeClr>
                </a:solidFill>
                <a:latin typeface="Calibri" panose="020F0502020204030204" pitchFamily="34" charset="0"/>
                <a:ea typeface="Calibri" panose="020F0502020204030204" pitchFamily="34" charset="0"/>
                <a:cs typeface="Arial" panose="020B0604020202020204" pitchFamily="34" charset="0"/>
              </a:rPr>
              <a:t>من ان القطع النقدية لا تمثل قيمة بعينها الا انها مفيدة</a:t>
            </a:r>
          </a:p>
          <a:p>
            <a:pPr algn="r" rtl="1"/>
            <a:r>
              <a:rPr lang="ar-SA" sz="1800" dirty="0" smtClean="0">
                <a:solidFill>
                  <a:schemeClr val="accent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rPr>
              <a:t>لإدراك ما تعنيه الكسور العشرية</a:t>
            </a:r>
            <a:endParaRPr lang="x-none" sz="1800" dirty="0">
              <a:solidFill>
                <a:schemeClr val="accent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p>
            <a:endParaRPr lang="ar-SA"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2000240"/>
            <a:ext cx="3803881" cy="38770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396757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484784"/>
            <a:ext cx="7467600" cy="4989168"/>
          </a:xfrm>
        </p:spPr>
        <p:txBody>
          <a:bodyPr>
            <a:normAutofit/>
          </a:bodyPr>
          <a:lstStyle/>
          <a:p>
            <a:pPr algn="r" rtl="1"/>
            <a:r>
              <a:rPr lang="ar-SA" sz="21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الخطأ النمطي الثاني </a:t>
            </a:r>
            <a:r>
              <a:rPr lang="ar-SA" sz="21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a:t>
            </a:r>
          </a:p>
          <a:p>
            <a:pPr algn="r" rtl="1"/>
            <a:r>
              <a:rPr lang="ar-SA" sz="2100" b="1" dirty="0" smtClean="0">
                <a:solidFill>
                  <a:srgbClr val="FF0000"/>
                </a:solidFill>
                <a:latin typeface="Calibri" panose="020F0502020204030204" pitchFamily="34" charset="0"/>
                <a:ea typeface="Calibri" panose="020F0502020204030204" pitchFamily="34" charset="0"/>
                <a:cs typeface="Arial" panose="020B0604020202020204" pitchFamily="34" charset="0"/>
              </a:rPr>
              <a:t>ورقة العمل الثانية لطالب خوسيه تتعلق </a:t>
            </a:r>
          </a:p>
          <a:p>
            <a:pPr algn="r" rtl="1"/>
            <a:r>
              <a:rPr lang="ar-SA" sz="2100" b="1" dirty="0" smtClean="0">
                <a:solidFill>
                  <a:srgbClr val="FF0000"/>
                </a:solidFill>
                <a:latin typeface="Calibri" panose="020F0502020204030204" pitchFamily="34" charset="0"/>
                <a:ea typeface="Calibri" panose="020F0502020204030204" pitchFamily="34" charset="0"/>
                <a:cs typeface="Arial" panose="020B0604020202020204" pitchFamily="34" charset="0"/>
              </a:rPr>
              <a:t>بجمع الكسور العشرية </a:t>
            </a:r>
          </a:p>
          <a:p>
            <a:pPr algn="r" rtl="1"/>
            <a:r>
              <a:rPr lang="ar-SA" sz="1600" b="1" dirty="0" smtClean="0">
                <a:solidFill>
                  <a:schemeClr val="accent1">
                    <a:lumMod val="75000"/>
                    <a:lumOff val="25000"/>
                  </a:schemeClr>
                </a:solidFill>
                <a:latin typeface="Calibri" panose="020F0502020204030204" pitchFamily="34" charset="0"/>
                <a:ea typeface="Calibri" panose="020F0502020204030204" pitchFamily="34" charset="0"/>
                <a:cs typeface="Arial" panose="020B0604020202020204" pitchFamily="34" charset="0"/>
              </a:rPr>
              <a:t>نلاحظ بان خوسيه لدية قدرة جيدة في جمع الاعداد بشكل صحيح </a:t>
            </a:r>
          </a:p>
          <a:p>
            <a:pPr algn="r" rtl="1"/>
            <a:r>
              <a:rPr lang="ar-SA" sz="1600" b="1" dirty="0" smtClean="0">
                <a:solidFill>
                  <a:schemeClr val="accent1">
                    <a:lumMod val="75000"/>
                    <a:lumOff val="25000"/>
                  </a:schemeClr>
                </a:solidFill>
                <a:latin typeface="Calibri" panose="020F0502020204030204" pitchFamily="34" charset="0"/>
                <a:ea typeface="Calibri" panose="020F0502020204030204" pitchFamily="34" charset="0"/>
                <a:cs typeface="Arial" panose="020B0604020202020204" pitchFamily="34" charset="0"/>
              </a:rPr>
              <a:t>الا انه لا يعرف كيف يطبقها عند التعامل مع الأرقام عندما تمثل </a:t>
            </a:r>
          </a:p>
          <a:p>
            <a:pPr algn="r" rtl="1"/>
            <a:r>
              <a:rPr lang="ar-SA" sz="1600" b="1" dirty="0" smtClean="0">
                <a:solidFill>
                  <a:schemeClr val="accent1">
                    <a:lumMod val="75000"/>
                    <a:lumOff val="25000"/>
                  </a:schemeClr>
                </a:solidFill>
                <a:latin typeface="Calibri" panose="020F0502020204030204" pitchFamily="34" charset="0"/>
                <a:ea typeface="Calibri" panose="020F0502020204030204" pitchFamily="34" charset="0"/>
                <a:cs typeface="Arial" panose="020B0604020202020204" pitchFamily="34" charset="0"/>
              </a:rPr>
              <a:t>خانات عشرية الى يمين الفاصلة العشرية كما أنه يفتقر الى فهم </a:t>
            </a:r>
          </a:p>
          <a:p>
            <a:pPr algn="r" rtl="1"/>
            <a:r>
              <a:rPr lang="ar-SA" sz="1600" b="1" dirty="0" err="1" smtClean="0">
                <a:solidFill>
                  <a:schemeClr val="accent1">
                    <a:lumMod val="75000"/>
                    <a:lumOff val="25000"/>
                  </a:schemeClr>
                </a:solidFill>
                <a:latin typeface="Calibri" panose="020F0502020204030204" pitchFamily="34" charset="0"/>
                <a:ea typeface="Calibri" panose="020F0502020204030204" pitchFamily="34" charset="0"/>
                <a:cs typeface="Arial" panose="020B0604020202020204" pitchFamily="34" charset="0"/>
              </a:rPr>
              <a:t>إستراتيجيات</a:t>
            </a:r>
            <a:r>
              <a:rPr lang="ar-SA" sz="1600" b="1" dirty="0" smtClean="0">
                <a:solidFill>
                  <a:schemeClr val="accent1">
                    <a:lumMod val="75000"/>
                    <a:lumOff val="25000"/>
                  </a:schemeClr>
                </a:solidFill>
                <a:latin typeface="Calibri" panose="020F0502020204030204" pitchFamily="34" charset="0"/>
                <a:ea typeface="Calibri" panose="020F0502020204030204" pitchFamily="34" charset="0"/>
                <a:cs typeface="Arial" panose="020B0604020202020204" pitchFamily="34" charset="0"/>
              </a:rPr>
              <a:t> الجمع عند التعامل مع الكسور العشرية </a:t>
            </a:r>
          </a:p>
          <a:p>
            <a:pPr algn="r" rtl="1"/>
            <a:r>
              <a:rPr lang="ar-SA" sz="1600" b="1" dirty="0" smtClean="0">
                <a:solidFill>
                  <a:srgbClr val="FF0000"/>
                </a:solidFill>
                <a:latin typeface="Calibri" panose="020F0502020204030204" pitchFamily="34" charset="0"/>
                <a:ea typeface="Calibri" panose="020F0502020204030204" pitchFamily="34" charset="0"/>
                <a:cs typeface="Arial" panose="020B0604020202020204" pitchFamily="34" charset="0"/>
              </a:rPr>
              <a:t>العلاج : </a:t>
            </a:r>
            <a:r>
              <a:rPr lang="ar-SA" sz="1600" b="1" dirty="0" smtClean="0">
                <a:solidFill>
                  <a:schemeClr val="accent1">
                    <a:lumMod val="75000"/>
                    <a:lumOff val="25000"/>
                  </a:schemeClr>
                </a:solidFill>
                <a:latin typeface="Calibri" panose="020F0502020204030204" pitchFamily="34" charset="0"/>
                <a:ea typeface="Calibri" panose="020F0502020204030204" pitchFamily="34" charset="0"/>
                <a:cs typeface="Arial" panose="020B0604020202020204" pitchFamily="34" charset="0"/>
              </a:rPr>
              <a:t>لابد خوسيه ان يبدا العمل مستعيناً بالرسوم  التوضيحية </a:t>
            </a:r>
          </a:p>
          <a:p>
            <a:pPr algn="r" rtl="1"/>
            <a:r>
              <a:rPr lang="ar-SA" sz="1600" b="1" dirty="0" smtClean="0">
                <a:solidFill>
                  <a:schemeClr val="accent1">
                    <a:lumMod val="75000"/>
                    <a:lumOff val="25000"/>
                  </a:schemeClr>
                </a:solidFill>
                <a:latin typeface="Calibri" panose="020F0502020204030204" pitchFamily="34" charset="0"/>
                <a:ea typeface="Calibri" panose="020F0502020204030204" pitchFamily="34" charset="0"/>
                <a:cs typeface="Arial" panose="020B0604020202020204" pitchFamily="34" charset="0"/>
              </a:rPr>
              <a:t>وبخرائط القيم المكانية على مسائل الجمع للكسور العشرية وهو </a:t>
            </a:r>
          </a:p>
          <a:p>
            <a:pPr algn="r" rtl="1"/>
            <a:r>
              <a:rPr lang="ar-SA" sz="1600" b="1" dirty="0" smtClean="0">
                <a:solidFill>
                  <a:schemeClr val="accent1">
                    <a:lumMod val="75000"/>
                    <a:lumOff val="25000"/>
                  </a:schemeClr>
                </a:solidFill>
                <a:latin typeface="Calibri" panose="020F0502020204030204" pitchFamily="34" charset="0"/>
                <a:ea typeface="Calibri" panose="020F0502020204030204" pitchFamily="34" charset="0"/>
                <a:cs typeface="Arial" panose="020B0604020202020204" pitchFamily="34" charset="0"/>
              </a:rPr>
              <a:t>يحتاج لان يدرك بأن النظام القيم المكانية </a:t>
            </a:r>
            <a:r>
              <a:rPr lang="ar-SA" sz="1600" b="1" dirty="0" err="1" smtClean="0">
                <a:solidFill>
                  <a:schemeClr val="accent1">
                    <a:lumMod val="75000"/>
                    <a:lumOff val="25000"/>
                  </a:schemeClr>
                </a:solidFill>
                <a:latin typeface="Calibri" panose="020F0502020204030204" pitchFamily="34" charset="0"/>
                <a:ea typeface="Calibri" panose="020F0502020204030204" pitchFamily="34" charset="0"/>
                <a:cs typeface="Arial" panose="020B0604020202020204" pitchFamily="34" charset="0"/>
              </a:rPr>
              <a:t>للاأرقام</a:t>
            </a:r>
            <a:r>
              <a:rPr lang="ar-SA" sz="1600" b="1" dirty="0" smtClean="0">
                <a:solidFill>
                  <a:schemeClr val="accent1">
                    <a:lumMod val="75000"/>
                    <a:lumOff val="25000"/>
                  </a:schemeClr>
                </a:solidFill>
                <a:latin typeface="Calibri" panose="020F0502020204030204" pitchFamily="34" charset="0"/>
                <a:ea typeface="Calibri" panose="020F0502020204030204" pitchFamily="34" charset="0"/>
                <a:cs typeface="Arial" panose="020B0604020202020204" pitchFamily="34" charset="0"/>
              </a:rPr>
              <a:t> عند التعامل مع </a:t>
            </a:r>
          </a:p>
          <a:p>
            <a:pPr algn="r" rtl="1"/>
            <a:r>
              <a:rPr lang="ar-SA" sz="1600" b="1" dirty="0" smtClean="0">
                <a:solidFill>
                  <a:schemeClr val="accent1">
                    <a:lumMod val="75000"/>
                    <a:lumOff val="25000"/>
                  </a:schemeClr>
                </a:solidFill>
                <a:latin typeface="Calibri" panose="020F0502020204030204" pitchFamily="34" charset="0"/>
                <a:ea typeface="Calibri" panose="020F0502020204030204" pitchFamily="34" charset="0"/>
                <a:cs typeface="Arial" panose="020B0604020202020204" pitchFamily="34" charset="0"/>
              </a:rPr>
              <a:t>الكسور العشرية يبقى فاعلا كما هو الحال مع الاعداد الصحيحة</a:t>
            </a:r>
          </a:p>
          <a:p>
            <a:pPr algn="r" rtl="1"/>
            <a:endParaRPr lang="ar-SA" sz="1600" b="1" dirty="0" smtClean="0">
              <a:solidFill>
                <a:schemeClr val="accent1">
                  <a:lumMod val="75000"/>
                  <a:lumOff val="25000"/>
                </a:schemeClr>
              </a:solidFill>
              <a:latin typeface="Calibri" panose="020F0502020204030204" pitchFamily="34" charset="0"/>
              <a:ea typeface="Calibri" panose="020F0502020204030204" pitchFamily="34" charset="0"/>
              <a:cs typeface="Arial" panose="020B0604020202020204" pitchFamily="34" charset="0"/>
            </a:endParaRPr>
          </a:p>
          <a:p>
            <a:pPr algn="r" rtl="1"/>
            <a:endParaRPr lang="x-none" sz="1600" dirty="0">
              <a:solidFill>
                <a:schemeClr val="accent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p>
            <a:pPr algn="r" rtl="1"/>
            <a:endParaRPr lang="x-none" sz="2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2132856"/>
            <a:ext cx="2736304" cy="42484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64348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07601" y="456163"/>
            <a:ext cx="7643192" cy="5133184"/>
          </a:xfrm>
        </p:spPr>
        <p:txBody>
          <a:bodyPr>
            <a:normAutofit/>
          </a:bodyPr>
          <a:lstStyle/>
          <a:p>
            <a:pPr algn="r" rtl="1"/>
            <a:r>
              <a:rPr lang="ar-SA" sz="23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الخطأ النمطي الثالث </a:t>
            </a:r>
            <a:r>
              <a:rPr lang="ar-SA" sz="23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a:t>
            </a:r>
          </a:p>
          <a:p>
            <a:pPr algn="r" rtl="1"/>
            <a:r>
              <a:rPr lang="ar-SA" sz="1600" b="1" dirty="0" smtClean="0">
                <a:solidFill>
                  <a:schemeClr val="accent1">
                    <a:lumMod val="75000"/>
                    <a:lumOff val="25000"/>
                  </a:schemeClr>
                </a:solidFill>
                <a:latin typeface="Calibri" panose="020F0502020204030204" pitchFamily="34" charset="0"/>
                <a:ea typeface="Calibri" panose="020F0502020204030204" pitchFamily="34" charset="0"/>
                <a:cs typeface="Arial" panose="020B0604020202020204" pitchFamily="34" charset="0"/>
              </a:rPr>
              <a:t>نلاحظ بان خوسيه يقوم بعملية الطرح بشكل صحيح الا انه يرتكب أخطاء </a:t>
            </a:r>
          </a:p>
          <a:p>
            <a:pPr algn="r" rtl="1"/>
            <a:r>
              <a:rPr lang="ar-SA" sz="1600" b="1" dirty="0" smtClean="0">
                <a:solidFill>
                  <a:schemeClr val="accent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rPr>
              <a:t>عندما يقوم بعملية الاستقراض من خانة الأحاد الى الخانة الأولى </a:t>
            </a:r>
          </a:p>
          <a:p>
            <a:pPr algn="r" rtl="1"/>
            <a:r>
              <a:rPr lang="ar-SA" sz="1600" b="1" dirty="0" smtClean="0">
                <a:solidFill>
                  <a:schemeClr val="accent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rPr>
              <a:t>على يمين الفاصلة العشرية مباشرة والتي تمثل الاعشار حيث نجده في </a:t>
            </a:r>
          </a:p>
          <a:p>
            <a:pPr algn="r" rtl="1"/>
            <a:r>
              <a:rPr lang="ar-SA" sz="1600" b="1" dirty="0" smtClean="0">
                <a:solidFill>
                  <a:schemeClr val="accent1">
                    <a:lumMod val="75000"/>
                    <a:lumOff val="25000"/>
                  </a:schemeClr>
                </a:solidFill>
                <a:latin typeface="Calibri" panose="020F0502020204030204" pitchFamily="34" charset="0"/>
                <a:ea typeface="Calibri" panose="020F0502020204030204" pitchFamily="34" charset="0"/>
                <a:cs typeface="Arial" panose="020B0604020202020204" pitchFamily="34" charset="0"/>
              </a:rPr>
              <a:t>بعض الأحيان يضيف واحداً الى هذه لخانه ويقوم بعملية الطرح دون أن</a:t>
            </a:r>
          </a:p>
          <a:p>
            <a:pPr algn="r" rtl="1"/>
            <a:r>
              <a:rPr lang="ar-SA" sz="1600" b="1" dirty="0" smtClean="0">
                <a:solidFill>
                  <a:schemeClr val="accent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rPr>
              <a:t>يغير  القيمة الجديدة في خانة الاحاد والتي يستقرض منها ونجده في </a:t>
            </a:r>
          </a:p>
          <a:p>
            <a:pPr algn="r" rtl="1"/>
            <a:r>
              <a:rPr lang="ar-SA" sz="1600" b="1" dirty="0" smtClean="0">
                <a:solidFill>
                  <a:schemeClr val="accent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rPr>
              <a:t>أحيان أخرى لا يستقرض ابدا من خانه الاحاد </a:t>
            </a:r>
          </a:p>
          <a:p>
            <a:pPr algn="r" rtl="1"/>
            <a:r>
              <a:rPr lang="ar-SA" sz="1600" b="1" dirty="0" smtClean="0">
                <a:solidFill>
                  <a:srgbClr val="FF0000"/>
                </a:solidFill>
                <a:latin typeface="Calibri" panose="020F0502020204030204" pitchFamily="34" charset="0"/>
                <a:ea typeface="Calibri" panose="020F0502020204030204" pitchFamily="34" charset="0"/>
                <a:cs typeface="Arial" panose="020B0604020202020204" pitchFamily="34" charset="0"/>
              </a:rPr>
              <a:t>العلاج: </a:t>
            </a:r>
            <a:r>
              <a:rPr lang="ar-SA" sz="1600" b="1" dirty="0" smtClean="0">
                <a:solidFill>
                  <a:schemeClr val="accent1">
                    <a:lumMod val="75000"/>
                    <a:lumOff val="25000"/>
                  </a:schemeClr>
                </a:solidFill>
                <a:latin typeface="Calibri" panose="020F0502020204030204" pitchFamily="34" charset="0"/>
                <a:ea typeface="Calibri" panose="020F0502020204030204" pitchFamily="34" charset="0"/>
                <a:cs typeface="Arial" panose="020B0604020202020204" pitchFamily="34" charset="0"/>
              </a:rPr>
              <a:t>ان حلول خوسيه توضح بان الأخطاء المرتكبة تعد أخطاء إجرائية </a:t>
            </a:r>
          </a:p>
          <a:p>
            <a:pPr algn="r" rtl="1"/>
            <a:r>
              <a:rPr lang="ar-SA" sz="1600" b="1" dirty="0" smtClean="0">
                <a:solidFill>
                  <a:schemeClr val="accent1">
                    <a:lumMod val="75000"/>
                    <a:lumOff val="25000"/>
                  </a:schemeClr>
                </a:solidFill>
                <a:latin typeface="Calibri" panose="020F0502020204030204" pitchFamily="34" charset="0"/>
                <a:ea typeface="Calibri" panose="020F0502020204030204" pitchFamily="34" charset="0"/>
                <a:cs typeface="Arial" panose="020B0604020202020204" pitchFamily="34" charset="0"/>
              </a:rPr>
              <a:t>أكثر منها أخطاء في مفاهيم حيث انه يعرف كيف يتعامل مع عملية الطرح</a:t>
            </a:r>
          </a:p>
          <a:p>
            <a:pPr algn="r" rtl="1"/>
            <a:r>
              <a:rPr lang="ar-SA" sz="1600" b="1" dirty="0" smtClean="0">
                <a:solidFill>
                  <a:schemeClr val="accent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rPr>
              <a:t>عند الحاجة الى إعادة التجميع ولكنه يقع في أخطاء عندما يحتاج الى </a:t>
            </a:r>
          </a:p>
          <a:p>
            <a:pPr algn="r" rtl="1"/>
            <a:r>
              <a:rPr lang="ar-SA" sz="1600" b="1" dirty="0" smtClean="0">
                <a:solidFill>
                  <a:schemeClr val="accent1">
                    <a:lumMod val="75000"/>
                    <a:lumOff val="25000"/>
                  </a:schemeClr>
                </a:solidFill>
                <a:latin typeface="Calibri" panose="020F0502020204030204" pitchFamily="34" charset="0"/>
                <a:ea typeface="Calibri" panose="020F0502020204030204" pitchFamily="34" charset="0"/>
                <a:cs typeface="Arial" panose="020B0604020202020204" pitchFamily="34" charset="0"/>
              </a:rPr>
              <a:t>الاستقراض من خانة الاحاد الى الخانة الأولى على يمين الفاصلة العشرية</a:t>
            </a:r>
          </a:p>
          <a:p>
            <a:pPr algn="r" rtl="1"/>
            <a:r>
              <a:rPr lang="ar-SA" sz="1600" b="1" dirty="0" smtClean="0">
                <a:solidFill>
                  <a:schemeClr val="accent1">
                    <a:lumMod val="75000"/>
                    <a:lumOff val="25000"/>
                  </a:schemeClr>
                </a:solidFill>
                <a:latin typeface="Calibri" panose="020F0502020204030204" pitchFamily="34" charset="0"/>
                <a:ea typeface="Calibri" panose="020F0502020204030204" pitchFamily="34" charset="0"/>
                <a:cs typeface="Arial" panose="020B0604020202020204" pitchFamily="34" charset="0"/>
              </a:rPr>
              <a:t>والتي تمثل الاعشار </a:t>
            </a:r>
            <a:endParaRPr lang="ar-SA" sz="1600" b="1" dirty="0">
              <a:solidFill>
                <a:schemeClr val="accent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p>
            <a:pPr algn="r" rtl="1"/>
            <a:endParaRPr lang="x-none" dirty="0">
              <a:effectLst/>
              <a:latin typeface="Calibri" panose="020F0502020204030204" pitchFamily="34" charset="0"/>
              <a:ea typeface="Calibri" panose="020F0502020204030204" pitchFamily="34" charset="0"/>
              <a:cs typeface="Arial" panose="020B0604020202020204" pitchFamily="34" charset="0"/>
            </a:endParaRPr>
          </a:p>
          <a:p>
            <a:endParaRPr lang="ar-SA"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1" y="2276872"/>
            <a:ext cx="3384377" cy="40324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546498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0" y="2366008"/>
            <a:ext cx="7467600" cy="4176464"/>
          </a:xfrm>
        </p:spPr>
        <p:txBody>
          <a:bodyPr>
            <a:normAutofit/>
          </a:bodyPr>
          <a:lstStyle/>
          <a:p>
            <a:pPr lvl="0" algn="r" rtl="1"/>
            <a:r>
              <a:rPr lang="ar-SA" sz="2200" dirty="0" smtClean="0">
                <a:effectLst/>
                <a:latin typeface="Calibri" panose="020F0502020204030204" pitchFamily="34" charset="0"/>
                <a:ea typeface="Calibri" panose="020F0502020204030204" pitchFamily="34" charset="0"/>
                <a:cs typeface="Arial" panose="020B0604020202020204" pitchFamily="34" charset="0"/>
              </a:rPr>
              <a:t>ان الألعاب والأنشطة مناسبة لدعم فهم الطلاب للكسو</a:t>
            </a:r>
            <a:r>
              <a:rPr lang="ar-SA" sz="2200" dirty="0" smtClean="0">
                <a:latin typeface="Calibri" panose="020F0502020204030204" pitchFamily="34" charset="0"/>
                <a:ea typeface="Calibri" panose="020F0502020204030204" pitchFamily="34" charset="0"/>
                <a:cs typeface="Arial" panose="020B0604020202020204" pitchFamily="34" charset="0"/>
              </a:rPr>
              <a:t>ر العشرية ومستوى المهارة لديهم في التعامل معها وعبر الانخراط في هذه الأنشطة سوف تتاح الفرصة للطلاب للتعامل مع الأرقام وقيمها </a:t>
            </a:r>
            <a:r>
              <a:rPr lang="ar-SA" sz="2200" smtClean="0">
                <a:latin typeface="Calibri" panose="020F0502020204030204" pitchFamily="34" charset="0"/>
                <a:ea typeface="Calibri" panose="020F0502020204030204" pitchFamily="34" charset="0"/>
                <a:cs typeface="Arial" panose="020B0604020202020204" pitchFamily="34" charset="0"/>
              </a:rPr>
              <a:t>المكانية وتسلسلها </a:t>
            </a:r>
            <a:r>
              <a:rPr lang="ar-SA" sz="2200" dirty="0" smtClean="0">
                <a:latin typeface="Calibri" panose="020F0502020204030204" pitchFamily="34" charset="0"/>
                <a:ea typeface="Calibri" panose="020F0502020204030204" pitchFamily="34" charset="0"/>
                <a:cs typeface="Arial" panose="020B0604020202020204" pitchFamily="34" charset="0"/>
              </a:rPr>
              <a:t>والحساب فيها ويمكن ان يشارك في هذه الأنشطة جميع الطلاب في الصف او المجموعات صغيرة منهم كما يمكن ان يقوم الطالب بالعمل على هذه الأنشطة بشكل منفرد </a:t>
            </a:r>
          </a:p>
        </p:txBody>
      </p:sp>
      <p:sp>
        <p:nvSpPr>
          <p:cNvPr id="4" name="TextBox 3">
            <a:extLst>
              <a:ext uri="{FF2B5EF4-FFF2-40B4-BE49-F238E27FC236}">
                <a16:creationId xmlns:a16="http://schemas.microsoft.com/office/drawing/2014/main" xmlns="" id="{F47755BB-5777-804E-8581-1BC6F86C1D74}"/>
              </a:ext>
            </a:extLst>
          </p:cNvPr>
          <p:cNvSpPr txBox="1"/>
          <p:nvPr/>
        </p:nvSpPr>
        <p:spPr>
          <a:xfrm>
            <a:off x="2647561" y="907956"/>
            <a:ext cx="4574592" cy="430887"/>
          </a:xfrm>
          <a:prstGeom prst="rect">
            <a:avLst/>
          </a:prstGeom>
          <a:noFill/>
        </p:spPr>
        <p:txBody>
          <a:bodyPr wrap="square">
            <a:spAutoFit/>
          </a:bodyPr>
          <a:lstStyle/>
          <a:p>
            <a:pPr algn="ctr" rtl="1"/>
            <a:r>
              <a:rPr lang="ar-SA" sz="2200" dirty="0" smtClean="0">
                <a:solidFill>
                  <a:schemeClr val="bg1"/>
                </a:solidFill>
                <a:latin typeface="Calibri" panose="020F0502020204030204" pitchFamily="34" charset="0"/>
                <a:ea typeface="Calibri" panose="020F0502020204030204" pitchFamily="34" charset="0"/>
                <a:cs typeface="Arial" panose="020B0604020202020204" pitchFamily="34" charset="0"/>
              </a:rPr>
              <a:t>أنشطة تدريسية :</a:t>
            </a:r>
            <a:endParaRPr lang="x-none" sz="2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39822904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B239CBE6-B17D-4EC1-9894-F05219523245}"/>
              </a:ext>
            </a:extLst>
          </p:cNvPr>
          <p:cNvSpPr>
            <a:spLocks noGrp="1"/>
          </p:cNvSpPr>
          <p:nvPr>
            <p:ph type="title"/>
          </p:nvPr>
        </p:nvSpPr>
        <p:spPr/>
        <p:txBody>
          <a:bodyPr/>
          <a:lstStyle/>
          <a:p>
            <a:endParaRPr lang="ar-SA"/>
          </a:p>
        </p:txBody>
      </p:sp>
      <p:pic>
        <p:nvPicPr>
          <p:cNvPr id="4" name="عنصر نائب للمحتوى 3">
            <a:extLst>
              <a:ext uri="{FF2B5EF4-FFF2-40B4-BE49-F238E27FC236}">
                <a16:creationId xmlns:a16="http://schemas.microsoft.com/office/drawing/2014/main" xmlns="" id="{A6FD3C98-4D98-43DC-BDFD-12F319835620}"/>
              </a:ext>
            </a:extLst>
          </p:cNvPr>
          <p:cNvPicPr>
            <a:picLocks noGrp="1" noChangeAspect="1"/>
          </p:cNvPicPr>
          <p:nvPr>
            <p:ph idx="1"/>
          </p:nvPr>
        </p:nvPicPr>
        <p:blipFill>
          <a:blip r:embed="rId2"/>
          <a:stretch>
            <a:fillRect/>
          </a:stretch>
        </p:blipFill>
        <p:spPr>
          <a:xfrm>
            <a:off x="6057553" y="2598003"/>
            <a:ext cx="2346131" cy="3263504"/>
          </a:xfrm>
          <a:prstGeom prst="rect">
            <a:avLst/>
          </a:prstGeom>
        </p:spPr>
      </p:pic>
      <p:sp>
        <p:nvSpPr>
          <p:cNvPr id="5" name="مستطيل 4">
            <a:extLst>
              <a:ext uri="{FF2B5EF4-FFF2-40B4-BE49-F238E27FC236}">
                <a16:creationId xmlns:a16="http://schemas.microsoft.com/office/drawing/2014/main" xmlns="" id="{E654A5A0-7832-46A8-8798-A2161BFE7A99}"/>
              </a:ext>
            </a:extLst>
          </p:cNvPr>
          <p:cNvSpPr/>
          <p:nvPr/>
        </p:nvSpPr>
        <p:spPr>
          <a:xfrm>
            <a:off x="2125307" y="2737451"/>
            <a:ext cx="2969144" cy="1685077"/>
          </a:xfrm>
          <a:prstGeom prst="rect">
            <a:avLst/>
          </a:prstGeom>
        </p:spPr>
        <p:txBody>
          <a:bodyPr wrap="square">
            <a:spAutoFit/>
          </a:bodyPr>
          <a:lstStyle/>
          <a:p>
            <a:r>
              <a:rPr lang="ar-SA" sz="10350" b="1" i="1" dirty="0">
                <a:solidFill>
                  <a:srgbClr val="002060"/>
                </a:solidFill>
                <a:latin typeface="Arabic Typesetting" panose="03020402040406030203" pitchFamily="66" charset="-78"/>
                <a:cs typeface="Arabic Typesetting" panose="03020402040406030203" pitchFamily="66" charset="-78"/>
              </a:rPr>
              <a:t>الأسئلة:</a:t>
            </a:r>
          </a:p>
        </p:txBody>
      </p:sp>
    </p:spTree>
    <p:extLst>
      <p:ext uri="{BB962C8B-B14F-4D97-AF65-F5344CB8AC3E}">
        <p14:creationId xmlns:p14="http://schemas.microsoft.com/office/powerpoint/2010/main" xmlns="" val="3893204102"/>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Dividend" id="{9697A71B-4AB7-4A1A-BD5B-BB2D22835B57}" vid="{C21699FF-00E4-43C8-BBCC-D7E5536C3717}"/>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689</Words>
  <Application>Microsoft Office PowerPoint</Application>
  <PresentationFormat>عرض على الشاشة (3:4)‏</PresentationFormat>
  <Paragraphs>70</Paragraphs>
  <Slides>13</Slides>
  <Notes>1</Notes>
  <HiddenSlides>0</HiddenSlides>
  <MMClips>0</MMClips>
  <ScaleCrop>false</ScaleCrop>
  <HeadingPairs>
    <vt:vector size="4" baseType="variant">
      <vt:variant>
        <vt:lpstr>سمة</vt:lpstr>
      </vt:variant>
      <vt:variant>
        <vt:i4>1</vt:i4>
      </vt:variant>
      <vt:variant>
        <vt:lpstr>عناوين الشرائح</vt:lpstr>
      </vt:variant>
      <vt:variant>
        <vt:i4>13</vt:i4>
      </vt:variant>
    </vt:vector>
  </HeadingPairs>
  <TitlesOfParts>
    <vt:vector size="14" baseType="lpstr">
      <vt:lpstr>Dividend</vt:lpstr>
      <vt:lpstr>    الكسور العشرية  </vt:lpstr>
      <vt:lpstr>ما الكسور العشرية ؟</vt:lpstr>
      <vt:lpstr>الشريحة 3</vt:lpstr>
      <vt:lpstr>وبخصوص الطالب خوسيه</vt:lpstr>
      <vt:lpstr>الشريحة 5</vt:lpstr>
      <vt:lpstr>الشريحة 6</vt:lpstr>
      <vt:lpstr>الشريحة 7</vt:lpstr>
      <vt:lpstr>الشريحة 8</vt:lpstr>
      <vt:lpstr>الشريحة 9</vt:lpstr>
      <vt:lpstr>صح أم خطأ.</vt:lpstr>
      <vt:lpstr>صح أم خطأ.</vt:lpstr>
      <vt:lpstr>صح أم خطأ.</vt:lpstr>
      <vt:lpstr>الأجوبة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نواقض الإيمان.</dc:title>
  <dc:creator>لين العيسى ID 439202315</dc:creator>
  <cp:lastModifiedBy>user</cp:lastModifiedBy>
  <cp:revision>22</cp:revision>
  <dcterms:created xsi:type="dcterms:W3CDTF">2020-02-24T15:33:54Z</dcterms:created>
  <dcterms:modified xsi:type="dcterms:W3CDTF">2020-04-06T04:59:49Z</dcterms:modified>
</cp:coreProperties>
</file>