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نمط ذو سمات 1 - تميي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4" d="100"/>
          <a:sy n="94" d="100"/>
        </p:scale>
        <p:origin x="-786" y="2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53B4F9-E61A-4378-B9D6-AF41FB898C1F}" type="datetimeFigureOut">
              <a:rPr lang="ar-SA" smtClean="0"/>
              <a:pPr/>
              <a:t>07/02/1439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59BA6B9-2D9A-4FE8-B654-13967A227DCC}"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1</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10</a:t>
            </a:fld>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11</a:t>
            </a:fld>
            <a:endParaRPr lang="ar-S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12</a:t>
            </a:fld>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13</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2</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3</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4</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5</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6</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7</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8</a:t>
            </a:fld>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59BA6B9-2D9A-4FE8-B654-13967A227DCC}" type="slidenum">
              <a:rPr lang="ar-SA" smtClean="0"/>
              <a:pPr/>
              <a:t>9</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8" name="عنصر نائب لرقم الشريحة 7"/>
          <p:cNvSpPr>
            <a:spLocks noGrp="1"/>
          </p:cNvSpPr>
          <p:nvPr>
            <p:ph type="sldNum" sz="quarter" idx="11"/>
          </p:nvPr>
        </p:nvSpPr>
        <p:spPr/>
        <p:txBody>
          <a:bodyPr/>
          <a:lstStyle/>
          <a:p>
            <a:fld id="{0B34F065-1154-456A-91E3-76DE8E75E17B}" type="slidenum">
              <a:rPr lang="ar-SA" smtClean="0"/>
              <a:pPr/>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07/02/1439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1B8ABB09-4A1D-463E-8065-109CC2B7EFAA}" type="datetimeFigureOut">
              <a:rPr lang="ar-SA" smtClean="0"/>
              <a:pPr/>
              <a:t>07/02/1439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B8ABB09-4A1D-463E-8065-109CC2B7EFAA}" type="datetimeFigureOut">
              <a:rPr lang="ar-SA" smtClean="0"/>
              <a:pPr/>
              <a:t>07/02/1439</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700808"/>
            <a:ext cx="6480048" cy="2301240"/>
          </a:xfrm>
        </p:spPr>
        <p:txBody>
          <a:bodyPr/>
          <a:lstStyle/>
          <a:p>
            <a:pPr algn="ctr">
              <a:lnSpc>
                <a:spcPct val="150000"/>
              </a:lnSpc>
            </a:pPr>
            <a:r>
              <a:rPr lang="ar-SA" dirty="0" smtClean="0"/>
              <a:t>الكشف عن </a:t>
            </a:r>
            <a:r>
              <a:rPr lang="ar-SA" dirty="0" smtClean="0"/>
              <a:t>الكبريت والمركبات الكحولية</a:t>
            </a:r>
            <a:endParaRPr lang="ar-SA" dirty="0"/>
          </a:p>
        </p:txBody>
      </p:sp>
    </p:spTree>
    <p:extLst>
      <p:ext uri="{BB962C8B-B14F-4D97-AF65-F5344CB8AC3E}">
        <p14:creationId xmlns="" xmlns:p14="http://schemas.microsoft.com/office/powerpoint/2010/main" val="3971127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600" dirty="0" smtClean="0">
                <a:solidFill>
                  <a:srgbClr val="FFFF00"/>
                </a:solidFill>
              </a:rPr>
              <a:t>أنواع الكحول</a:t>
            </a:r>
            <a:endParaRPr lang="ar-SA" sz="3600" dirty="0">
              <a:solidFill>
                <a:srgbClr val="FFFF00"/>
              </a:solidFill>
            </a:endParaRPr>
          </a:p>
        </p:txBody>
      </p:sp>
      <p:sp>
        <p:nvSpPr>
          <p:cNvPr id="3" name="عنصر نائب للمحتوى 2"/>
          <p:cNvSpPr>
            <a:spLocks noGrp="1"/>
          </p:cNvSpPr>
          <p:nvPr>
            <p:ph idx="1"/>
          </p:nvPr>
        </p:nvSpPr>
        <p:spPr/>
        <p:txBody>
          <a:bodyPr>
            <a:normAutofit fontScale="25000" lnSpcReduction="20000"/>
          </a:bodyPr>
          <a:lstStyle/>
          <a:p>
            <a:r>
              <a:rPr lang="ar-SA" sz="7200" dirty="0" smtClean="0">
                <a:latin typeface="GE SS Text Light" pitchFamily="18" charset="-78"/>
                <a:ea typeface="GE SS Text Light" pitchFamily="18" charset="-78"/>
                <a:cs typeface="GE SS Text Light" pitchFamily="18" charset="-78"/>
              </a:rPr>
              <a:t>تنقسم </a:t>
            </a:r>
            <a:r>
              <a:rPr lang="ar-SA" sz="7200" dirty="0" err="1" smtClean="0">
                <a:latin typeface="GE SS Text Light" pitchFamily="18" charset="-78"/>
                <a:ea typeface="GE SS Text Light" pitchFamily="18" charset="-78"/>
                <a:cs typeface="GE SS Text Light" pitchFamily="18" charset="-78"/>
              </a:rPr>
              <a:t>الكحولات</a:t>
            </a:r>
            <a:r>
              <a:rPr lang="ar-SA" sz="7200" dirty="0" smtClean="0">
                <a:latin typeface="GE SS Text Light" pitchFamily="18" charset="-78"/>
                <a:ea typeface="GE SS Text Light" pitchFamily="18" charset="-78"/>
                <a:cs typeface="GE SS Text Light" pitchFamily="18" charset="-78"/>
              </a:rPr>
              <a:t> وفقا لعدد </a:t>
            </a:r>
            <a:r>
              <a:rPr lang="ar-SA" sz="7200" dirty="0" err="1" smtClean="0">
                <a:latin typeface="GE SS Text Light" pitchFamily="18" charset="-78"/>
                <a:ea typeface="GE SS Text Light" pitchFamily="18" charset="-78"/>
                <a:cs typeface="GE SS Text Light" pitchFamily="18" charset="-78"/>
              </a:rPr>
              <a:t>ذرات</a:t>
            </a:r>
            <a:r>
              <a:rPr lang="ar-SA" sz="7200" dirty="0" smtClean="0">
                <a:latin typeface="GE SS Text Light" pitchFamily="18" charset="-78"/>
                <a:ea typeface="GE SS Text Light" pitchFamily="18" charset="-78"/>
                <a:cs typeface="GE SS Text Light" pitchFamily="18" charset="-78"/>
              </a:rPr>
              <a:t> الكربون المرتبطة بذرة الكربون التي تحمل مجموعة </a:t>
            </a:r>
            <a:r>
              <a:rPr lang="ar-SA" sz="7200" dirty="0" err="1" smtClean="0">
                <a:latin typeface="GE SS Text Light" pitchFamily="18" charset="-78"/>
                <a:ea typeface="GE SS Text Light" pitchFamily="18" charset="-78"/>
                <a:cs typeface="GE SS Text Light" pitchFamily="18" charset="-78"/>
              </a:rPr>
              <a:t>الهيدروكسيل</a:t>
            </a:r>
            <a:r>
              <a:rPr lang="ar-SA" sz="7200" dirty="0" smtClean="0">
                <a:latin typeface="GE SS Text Light" pitchFamily="18" charset="-78"/>
                <a:ea typeface="GE SS Text Light" pitchFamily="18" charset="-78"/>
                <a:cs typeface="GE SS Text Light" pitchFamily="18" charset="-78"/>
              </a:rPr>
              <a:t> </a:t>
            </a:r>
            <a:r>
              <a:rPr lang="ar-SA" sz="7200" dirty="0" smtClean="0">
                <a:latin typeface="GE SS Text Light" pitchFamily="18" charset="-78"/>
                <a:ea typeface="GE SS Text Light" pitchFamily="18" charset="-78"/>
                <a:cs typeface="GE SS Text Light" pitchFamily="18" charset="-78"/>
              </a:rPr>
              <a:t>إلى</a:t>
            </a:r>
          </a:p>
          <a:p>
            <a:pPr>
              <a:buNone/>
            </a:pPr>
            <a:endParaRPr lang="ar-SA" sz="7200" dirty="0" smtClean="0">
              <a:latin typeface="GE SS Text Light" pitchFamily="18" charset="-78"/>
              <a:ea typeface="GE SS Text Light" pitchFamily="18" charset="-78"/>
              <a:cs typeface="GE SS Text Light" pitchFamily="18" charset="-78"/>
            </a:endParaRPr>
          </a:p>
          <a:p>
            <a:pPr marL="0" indent="0">
              <a:buNone/>
            </a:pPr>
            <a:r>
              <a:rPr lang="ar-SA" sz="7200" b="1" dirty="0" smtClean="0">
                <a:solidFill>
                  <a:srgbClr val="FFFF00"/>
                </a:solidFill>
                <a:latin typeface="GE SS Text Light" pitchFamily="18" charset="-78"/>
                <a:ea typeface="GE SS Text Light" pitchFamily="18" charset="-78"/>
                <a:cs typeface="GE SS Text Light" pitchFamily="18" charset="-78"/>
              </a:rPr>
              <a:t>1- كحول </a:t>
            </a:r>
            <a:r>
              <a:rPr lang="ar-SA" sz="7200" b="1" dirty="0" err="1" smtClean="0">
                <a:solidFill>
                  <a:srgbClr val="FFFF00"/>
                </a:solidFill>
                <a:latin typeface="GE SS Text Light" pitchFamily="18" charset="-78"/>
                <a:ea typeface="GE SS Text Light" pitchFamily="18" charset="-78"/>
                <a:cs typeface="GE SS Text Light" pitchFamily="18" charset="-78"/>
              </a:rPr>
              <a:t>أولي:</a:t>
            </a:r>
            <a:endParaRPr lang="ar-SA" sz="7200" b="1" dirty="0" smtClean="0">
              <a:solidFill>
                <a:srgbClr val="FFFF00"/>
              </a:solidFill>
              <a:latin typeface="GE SS Text Light" pitchFamily="18" charset="-78"/>
              <a:ea typeface="GE SS Text Light" pitchFamily="18" charset="-78"/>
              <a:cs typeface="GE SS Text Light" pitchFamily="18" charset="-78"/>
            </a:endParaRPr>
          </a:p>
          <a:p>
            <a:pPr marL="0" indent="0">
              <a:buNone/>
            </a:pPr>
            <a:r>
              <a:rPr lang="ar-SA" sz="7200" dirty="0" smtClean="0">
                <a:latin typeface="GE SS Text Light" pitchFamily="18" charset="-78"/>
                <a:ea typeface="GE SS Text Light" pitchFamily="18" charset="-78"/>
                <a:cs typeface="GE SS Text Light" pitchFamily="18" charset="-78"/>
              </a:rPr>
              <a:t>ويكون الكحول أولياً إذا كانت مجموعة </a:t>
            </a:r>
            <a:r>
              <a:rPr lang="en-US" sz="7200" dirty="0" smtClean="0">
                <a:latin typeface="GE SS Text Light" pitchFamily="18" charset="-78"/>
                <a:ea typeface="GE SS Text Light" pitchFamily="18" charset="-78"/>
                <a:cs typeface="GE SS Text Light" pitchFamily="18" charset="-78"/>
              </a:rPr>
              <a:t>OH - </a:t>
            </a:r>
            <a:r>
              <a:rPr lang="ar-SA" sz="7200" dirty="0" smtClean="0">
                <a:latin typeface="GE SS Text Light" pitchFamily="18" charset="-78"/>
                <a:ea typeface="GE SS Text Light" pitchFamily="18" charset="-78"/>
                <a:cs typeface="GE SS Text Light" pitchFamily="18" charset="-78"/>
              </a:rPr>
              <a:t>على أول ذرة كربون في الكحول وترتبط بذرتين هيدروجين ومجموعة الكيل </a:t>
            </a:r>
            <a:r>
              <a:rPr lang="ar-SA" sz="7200" dirty="0" err="1" smtClean="0">
                <a:latin typeface="GE SS Text Light" pitchFamily="18" charset="-78"/>
                <a:ea typeface="GE SS Text Light" pitchFamily="18" charset="-78"/>
                <a:cs typeface="GE SS Text Light" pitchFamily="18" charset="-78"/>
              </a:rPr>
              <a:t>واحدة .</a:t>
            </a:r>
            <a:r>
              <a:rPr lang="ar-SA" sz="7200" dirty="0" smtClean="0">
                <a:latin typeface="GE SS Text Light" pitchFamily="18" charset="-78"/>
                <a:ea typeface="GE SS Text Light" pitchFamily="18" charset="-78"/>
                <a:cs typeface="GE SS Text Light" pitchFamily="18" charset="-78"/>
              </a:rPr>
              <a:t> </a:t>
            </a:r>
            <a:r>
              <a:rPr lang="ar-SA" sz="7200" dirty="0" smtClean="0">
                <a:latin typeface="GE SS Text Light" pitchFamily="18" charset="-78"/>
                <a:ea typeface="GE SS Text Light" pitchFamily="18" charset="-78"/>
                <a:cs typeface="GE SS Text Light" pitchFamily="18" charset="-78"/>
              </a:rPr>
              <a:t>الصيغة </a:t>
            </a:r>
            <a:r>
              <a:rPr lang="ar-SA" sz="7200" dirty="0" err="1" smtClean="0">
                <a:latin typeface="GE SS Text Light" pitchFamily="18" charset="-78"/>
                <a:ea typeface="GE SS Text Light" pitchFamily="18" charset="-78"/>
                <a:cs typeface="GE SS Text Light" pitchFamily="18" charset="-78"/>
              </a:rPr>
              <a:t>العامة:</a:t>
            </a:r>
            <a:endParaRPr lang="ar-SA" sz="7200" dirty="0" smtClean="0">
              <a:latin typeface="GE SS Text Light" pitchFamily="18" charset="-78"/>
              <a:ea typeface="GE SS Text Light" pitchFamily="18" charset="-78"/>
              <a:cs typeface="GE SS Text Light" pitchFamily="18" charset="-78"/>
            </a:endParaRPr>
          </a:p>
          <a:p>
            <a:pPr marL="0" indent="0">
              <a:buNone/>
            </a:pPr>
            <a:r>
              <a:rPr lang="ar-SA" sz="7200" dirty="0" smtClean="0">
                <a:latin typeface="GE SS Text Light" pitchFamily="18" charset="-78"/>
                <a:ea typeface="GE SS Text Light" pitchFamily="18" charset="-78"/>
                <a:cs typeface="GE SS Text Light" pitchFamily="18" charset="-78"/>
              </a:rPr>
              <a:t> </a:t>
            </a:r>
            <a:r>
              <a:rPr lang="en-US" sz="7200" dirty="0" smtClean="0">
                <a:ea typeface="GE SS Text Light" pitchFamily="18" charset="-78"/>
                <a:cs typeface="GE SS Text Light" pitchFamily="18" charset="-78"/>
              </a:rPr>
              <a:t>R-CH2-OH</a:t>
            </a:r>
            <a:endParaRPr lang="ar-SA" sz="7200" dirty="0" smtClean="0">
              <a:ea typeface="GE SS Text Light" pitchFamily="18" charset="-78"/>
              <a:cs typeface="GE SS Text Light" pitchFamily="18" charset="-78"/>
            </a:endParaRPr>
          </a:p>
          <a:p>
            <a:pPr marL="0" indent="0">
              <a:buNone/>
            </a:pPr>
            <a:endParaRPr lang="ar-SA" sz="7200" dirty="0" smtClean="0">
              <a:latin typeface="GE SS Text Light" pitchFamily="18" charset="-78"/>
              <a:ea typeface="GE SS Text Light" pitchFamily="18" charset="-78"/>
              <a:cs typeface="GE SS Text Light" pitchFamily="18" charset="-78"/>
            </a:endParaRPr>
          </a:p>
          <a:p>
            <a:pPr marL="0" indent="0">
              <a:buNone/>
            </a:pPr>
            <a:r>
              <a:rPr lang="ar-SA" sz="7200" b="1" dirty="0" smtClean="0">
                <a:solidFill>
                  <a:srgbClr val="FFFF00"/>
                </a:solidFill>
                <a:latin typeface="GE SS Text Light" pitchFamily="18" charset="-78"/>
                <a:ea typeface="GE SS Text Light" pitchFamily="18" charset="-78"/>
                <a:cs typeface="GE SS Text Light" pitchFamily="18" charset="-78"/>
              </a:rPr>
              <a:t>2- كحول </a:t>
            </a:r>
            <a:r>
              <a:rPr lang="ar-SA" sz="7200" b="1" dirty="0" err="1" smtClean="0">
                <a:solidFill>
                  <a:srgbClr val="FFFF00"/>
                </a:solidFill>
                <a:latin typeface="GE SS Text Light" pitchFamily="18" charset="-78"/>
                <a:ea typeface="GE SS Text Light" pitchFamily="18" charset="-78"/>
                <a:cs typeface="GE SS Text Light" pitchFamily="18" charset="-78"/>
              </a:rPr>
              <a:t>ثانوي:</a:t>
            </a:r>
            <a:endParaRPr lang="ar-SA" sz="7200" b="1" dirty="0" smtClean="0">
              <a:solidFill>
                <a:srgbClr val="FFFF00"/>
              </a:solidFill>
              <a:latin typeface="GE SS Text Light" pitchFamily="18" charset="-78"/>
              <a:ea typeface="GE SS Text Light" pitchFamily="18" charset="-78"/>
              <a:cs typeface="GE SS Text Light" pitchFamily="18" charset="-78"/>
            </a:endParaRPr>
          </a:p>
          <a:p>
            <a:pPr marL="0" indent="0">
              <a:buNone/>
            </a:pPr>
            <a:r>
              <a:rPr lang="ar-SA" sz="7200" dirty="0" smtClean="0">
                <a:latin typeface="GE SS Text Light" pitchFamily="18" charset="-78"/>
                <a:ea typeface="GE SS Text Light" pitchFamily="18" charset="-78"/>
                <a:cs typeface="GE SS Text Light" pitchFamily="18" charset="-78"/>
              </a:rPr>
              <a:t>ويكون الكحول ثانوياً إذا كانت مجموعة </a:t>
            </a:r>
            <a:r>
              <a:rPr lang="en-US" sz="7200" dirty="0" smtClean="0">
                <a:latin typeface="GE SS Text Light" pitchFamily="18" charset="-78"/>
                <a:ea typeface="GE SS Text Light" pitchFamily="18" charset="-78"/>
                <a:cs typeface="GE SS Text Light" pitchFamily="18" charset="-78"/>
              </a:rPr>
              <a:t>OH - </a:t>
            </a:r>
            <a:r>
              <a:rPr lang="ar-SA" sz="7200" dirty="0" smtClean="0">
                <a:latin typeface="GE SS Text Light" pitchFamily="18" charset="-78"/>
                <a:ea typeface="GE SS Text Light" pitchFamily="18" charset="-78"/>
                <a:cs typeface="GE SS Text Light" pitchFamily="18" charset="-78"/>
              </a:rPr>
              <a:t>على أي ذرة كربون  عدا </a:t>
            </a:r>
            <a:r>
              <a:rPr lang="ar-SA" sz="7200" dirty="0" err="1" smtClean="0">
                <a:latin typeface="GE SS Text Light" pitchFamily="18" charset="-78"/>
                <a:ea typeface="GE SS Text Light" pitchFamily="18" charset="-78"/>
                <a:cs typeface="GE SS Text Light" pitchFamily="18" charset="-78"/>
              </a:rPr>
              <a:t>الأولى.</a:t>
            </a:r>
            <a:r>
              <a:rPr lang="ar-SA" sz="7200" dirty="0" smtClean="0">
                <a:latin typeface="GE SS Text Light" pitchFamily="18" charset="-78"/>
                <a:ea typeface="GE SS Text Light" pitchFamily="18" charset="-78"/>
                <a:cs typeface="GE SS Text Light" pitchFamily="18" charset="-78"/>
              </a:rPr>
              <a:t> </a:t>
            </a:r>
            <a:r>
              <a:rPr lang="ar-SA" sz="7200" dirty="0" smtClean="0">
                <a:latin typeface="GE SS Text Light" pitchFamily="18" charset="-78"/>
                <a:ea typeface="GE SS Text Light" pitchFamily="18" charset="-78"/>
                <a:cs typeface="GE SS Text Light" pitchFamily="18" charset="-78"/>
              </a:rPr>
              <a:t>وتكون </a:t>
            </a:r>
            <a:r>
              <a:rPr lang="ar-SA" sz="7200" dirty="0" smtClean="0">
                <a:latin typeface="GE SS Text Light" pitchFamily="18" charset="-78"/>
                <a:ea typeface="GE SS Text Light" pitchFamily="18" charset="-78"/>
                <a:cs typeface="GE SS Text Light" pitchFamily="18" charset="-78"/>
              </a:rPr>
              <a:t>الكربون </a:t>
            </a:r>
            <a:r>
              <a:rPr lang="ar-SA" sz="7200" dirty="0" err="1" smtClean="0">
                <a:latin typeface="GE SS Text Light" pitchFamily="18" charset="-78"/>
                <a:ea typeface="GE SS Text Light" pitchFamily="18" charset="-78"/>
                <a:cs typeface="GE SS Text Light" pitchFamily="18" charset="-78"/>
              </a:rPr>
              <a:t>المتصله</a:t>
            </a:r>
            <a:r>
              <a:rPr lang="ar-SA" sz="7200" dirty="0" smtClean="0">
                <a:latin typeface="GE SS Text Light" pitchFamily="18" charset="-78"/>
                <a:ea typeface="GE SS Text Light" pitchFamily="18" charset="-78"/>
                <a:cs typeface="GE SS Text Light" pitchFamily="18" charset="-78"/>
              </a:rPr>
              <a:t> </a:t>
            </a:r>
            <a:r>
              <a:rPr lang="ar-SA" sz="7200" dirty="0" err="1" smtClean="0">
                <a:latin typeface="GE SS Text Light" pitchFamily="18" charset="-78"/>
                <a:ea typeface="GE SS Text Light" pitchFamily="18" charset="-78"/>
                <a:cs typeface="GE SS Text Light" pitchFamily="18" charset="-78"/>
              </a:rPr>
              <a:t>بالهيدروكسيل</a:t>
            </a:r>
            <a:r>
              <a:rPr lang="ar-SA" sz="7200" dirty="0" smtClean="0">
                <a:latin typeface="GE SS Text Light" pitchFamily="18" charset="-78"/>
                <a:ea typeface="GE SS Text Light" pitchFamily="18" charset="-78"/>
                <a:cs typeface="GE SS Text Light" pitchFamily="18" charset="-78"/>
              </a:rPr>
              <a:t> تحمل ذرة هيدروجين واحدة ومجموعتين ألكيل ويسمى الكحول حينئذ ثانويا الصيغة العامة </a:t>
            </a:r>
          </a:p>
          <a:p>
            <a:pPr marL="0" indent="0">
              <a:buNone/>
            </a:pPr>
            <a:r>
              <a:rPr lang="ar-SA" sz="7200" dirty="0" smtClean="0">
                <a:latin typeface="GE SS Text Light" pitchFamily="18" charset="-78"/>
                <a:ea typeface="GE SS Text Light" pitchFamily="18" charset="-78"/>
                <a:cs typeface="GE SS Text Light" pitchFamily="18" charset="-78"/>
              </a:rPr>
              <a:t> </a:t>
            </a:r>
            <a:r>
              <a:rPr lang="en-US" sz="7200" dirty="0" smtClean="0">
                <a:ea typeface="GE SS Text Light" pitchFamily="18" charset="-78"/>
                <a:cs typeface="GE SS Text Light" pitchFamily="18" charset="-78"/>
              </a:rPr>
              <a:t>R2-CH-OH</a:t>
            </a:r>
            <a:endParaRPr lang="ar-SA" sz="7200" dirty="0" smtClean="0">
              <a:ea typeface="GE SS Text Light" pitchFamily="18" charset="-78"/>
              <a:cs typeface="GE SS Text Light" pitchFamily="18" charset="-78"/>
            </a:endParaRPr>
          </a:p>
          <a:p>
            <a:pPr marL="0" indent="0">
              <a:buNone/>
            </a:pPr>
            <a:endParaRPr lang="ar-SA" sz="7200" dirty="0" smtClean="0">
              <a:latin typeface="GE SS Text Light" pitchFamily="18" charset="-78"/>
              <a:ea typeface="GE SS Text Light" pitchFamily="18" charset="-78"/>
              <a:cs typeface="GE SS Text Light" pitchFamily="18" charset="-78"/>
            </a:endParaRPr>
          </a:p>
          <a:p>
            <a:pPr marL="0" indent="0">
              <a:buNone/>
            </a:pPr>
            <a:r>
              <a:rPr lang="ar-SA" sz="7200" b="1" dirty="0" smtClean="0">
                <a:solidFill>
                  <a:srgbClr val="FFFF00"/>
                </a:solidFill>
                <a:latin typeface="GE SS Text Light" pitchFamily="18" charset="-78"/>
                <a:ea typeface="GE SS Text Light" pitchFamily="18" charset="-78"/>
                <a:cs typeface="GE SS Text Light" pitchFamily="18" charset="-78"/>
              </a:rPr>
              <a:t>3-كحول </a:t>
            </a:r>
            <a:r>
              <a:rPr lang="ar-SA" sz="7200" b="1" dirty="0" err="1" smtClean="0">
                <a:solidFill>
                  <a:srgbClr val="FFFF00"/>
                </a:solidFill>
                <a:latin typeface="GE SS Text Light" pitchFamily="18" charset="-78"/>
                <a:ea typeface="GE SS Text Light" pitchFamily="18" charset="-78"/>
                <a:cs typeface="GE SS Text Light" pitchFamily="18" charset="-78"/>
              </a:rPr>
              <a:t>ثالثي:</a:t>
            </a:r>
            <a:endParaRPr lang="ar-SA" sz="7200" b="1" dirty="0" smtClean="0">
              <a:solidFill>
                <a:srgbClr val="FFFF00"/>
              </a:solidFill>
              <a:latin typeface="GE SS Text Light" pitchFamily="18" charset="-78"/>
              <a:ea typeface="GE SS Text Light" pitchFamily="18" charset="-78"/>
              <a:cs typeface="GE SS Text Light" pitchFamily="18" charset="-78"/>
            </a:endParaRPr>
          </a:p>
          <a:p>
            <a:pPr marL="0" indent="0">
              <a:buNone/>
            </a:pPr>
            <a:r>
              <a:rPr lang="ar-SA" sz="7200" dirty="0" smtClean="0">
                <a:latin typeface="GE SS Text Light" pitchFamily="18" charset="-78"/>
                <a:ea typeface="GE SS Text Light" pitchFamily="18" charset="-78"/>
                <a:cs typeface="GE SS Text Light" pitchFamily="18" charset="-78"/>
              </a:rPr>
              <a:t>يكون الكحول ثلاثيا إذا كانت مجموعة </a:t>
            </a:r>
            <a:r>
              <a:rPr lang="ar-SA" sz="7200" dirty="0" err="1" smtClean="0">
                <a:latin typeface="GE SS Text Light" pitchFamily="18" charset="-78"/>
                <a:ea typeface="GE SS Text Light" pitchFamily="18" charset="-78"/>
                <a:cs typeface="GE SS Text Light" pitchFamily="18" charset="-78"/>
              </a:rPr>
              <a:t>الهيدروكسيل</a:t>
            </a:r>
            <a:r>
              <a:rPr lang="ar-SA" sz="7200" dirty="0" smtClean="0">
                <a:latin typeface="GE SS Text Light" pitchFamily="18" charset="-78"/>
                <a:ea typeface="GE SS Text Light" pitchFamily="18" charset="-78"/>
                <a:cs typeface="GE SS Text Light" pitchFamily="18" charset="-78"/>
              </a:rPr>
              <a:t> على ذرة الكربون </a:t>
            </a:r>
          </a:p>
          <a:p>
            <a:pPr marL="0" indent="0">
              <a:buNone/>
            </a:pPr>
            <a:r>
              <a:rPr lang="ar-SA" sz="7200" dirty="0" smtClean="0">
                <a:latin typeface="GE SS Text Light" pitchFamily="18" charset="-78"/>
                <a:ea typeface="GE SS Text Light" pitchFamily="18" charset="-78"/>
                <a:cs typeface="GE SS Text Light" pitchFamily="18" charset="-78"/>
              </a:rPr>
              <a:t>المرتبطة بدورها بثلاث </a:t>
            </a:r>
            <a:r>
              <a:rPr lang="ar-SA" sz="7200" dirty="0" err="1" smtClean="0">
                <a:latin typeface="GE SS Text Light" pitchFamily="18" charset="-78"/>
                <a:ea typeface="GE SS Text Light" pitchFamily="18" charset="-78"/>
                <a:cs typeface="GE SS Text Light" pitchFamily="18" charset="-78"/>
              </a:rPr>
              <a:t>ذرات</a:t>
            </a:r>
            <a:r>
              <a:rPr lang="ar-SA" sz="7200" dirty="0" smtClean="0">
                <a:latin typeface="GE SS Text Light" pitchFamily="18" charset="-78"/>
                <a:ea typeface="GE SS Text Light" pitchFamily="18" charset="-78"/>
                <a:cs typeface="GE SS Text Light" pitchFamily="18" charset="-78"/>
              </a:rPr>
              <a:t> كربون </a:t>
            </a:r>
            <a:r>
              <a:rPr lang="ar-SA" sz="7200" dirty="0" err="1" smtClean="0">
                <a:latin typeface="GE SS Text Light" pitchFamily="18" charset="-78"/>
                <a:ea typeface="GE SS Text Light" pitchFamily="18" charset="-78"/>
                <a:cs typeface="GE SS Text Light" pitchFamily="18" charset="-78"/>
              </a:rPr>
              <a:t>أخرى </a:t>
            </a:r>
            <a:r>
              <a:rPr lang="ar-SA" sz="7200" dirty="0" smtClean="0">
                <a:latin typeface="GE SS Text Light" pitchFamily="18" charset="-78"/>
                <a:ea typeface="GE SS Text Light" pitchFamily="18" charset="-78"/>
                <a:cs typeface="GE SS Text Light" pitchFamily="18" charset="-78"/>
              </a:rPr>
              <a:t>(بثلاث مجموعات </a:t>
            </a:r>
            <a:r>
              <a:rPr lang="ar-SA" sz="7200" dirty="0" err="1" smtClean="0">
                <a:latin typeface="GE SS Text Light" pitchFamily="18" charset="-78"/>
                <a:ea typeface="GE SS Text Light" pitchFamily="18" charset="-78"/>
                <a:cs typeface="GE SS Text Light" pitchFamily="18" charset="-78"/>
              </a:rPr>
              <a:t>الكيل </a:t>
            </a:r>
            <a:r>
              <a:rPr lang="ar-SA" sz="7200" dirty="0" smtClean="0">
                <a:latin typeface="GE SS Text Light" pitchFamily="18" charset="-78"/>
                <a:ea typeface="GE SS Text Light" pitchFamily="18" charset="-78"/>
                <a:cs typeface="GE SS Text Light" pitchFamily="18" charset="-78"/>
              </a:rPr>
              <a:t>) الصيغة </a:t>
            </a:r>
            <a:r>
              <a:rPr lang="ar-SA" sz="7200" dirty="0" err="1" smtClean="0">
                <a:latin typeface="GE SS Text Light" pitchFamily="18" charset="-78"/>
                <a:ea typeface="GE SS Text Light" pitchFamily="18" charset="-78"/>
                <a:cs typeface="GE SS Text Light" pitchFamily="18" charset="-78"/>
              </a:rPr>
              <a:t>العامة   :</a:t>
            </a:r>
            <a:r>
              <a:rPr lang="ar-SA" sz="7200" dirty="0" smtClean="0">
                <a:latin typeface="GE SS Text Light" pitchFamily="18" charset="-78"/>
                <a:ea typeface="GE SS Text Light" pitchFamily="18" charset="-78"/>
                <a:cs typeface="GE SS Text Light" pitchFamily="18" charset="-78"/>
              </a:rPr>
              <a:t> </a:t>
            </a:r>
          </a:p>
          <a:p>
            <a:pPr marL="0" indent="0">
              <a:buNone/>
            </a:pPr>
            <a:r>
              <a:rPr lang="en-US" sz="7200" dirty="0" smtClean="0">
                <a:ea typeface="GE SS Text Light" pitchFamily="18" charset="-78"/>
                <a:cs typeface="GE SS Text Light" pitchFamily="18" charset="-78"/>
              </a:rPr>
              <a:t>R3-C-OH</a:t>
            </a:r>
            <a:endParaRPr lang="en-US" sz="7200" dirty="0" smtClean="0">
              <a:ea typeface="GE SS Text Light" pitchFamily="18" charset="-78"/>
              <a:cs typeface="GE SS Text Light" pitchFamily="18" charset="-78"/>
            </a:endParaRPr>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850106"/>
          </a:xfrm>
        </p:spPr>
        <p:txBody>
          <a:bodyPr>
            <a:normAutofit/>
          </a:bodyPr>
          <a:lstStyle/>
          <a:p>
            <a:pPr algn="r"/>
            <a:r>
              <a:rPr lang="ar-SA" sz="3200" dirty="0" smtClean="0">
                <a:solidFill>
                  <a:schemeClr val="accent1">
                    <a:lumMod val="60000"/>
                    <a:lumOff val="40000"/>
                  </a:schemeClr>
                </a:solidFill>
              </a:rPr>
              <a:t>مثال على </a:t>
            </a:r>
            <a:r>
              <a:rPr lang="ar-SA" sz="3200" dirty="0" err="1" smtClean="0">
                <a:solidFill>
                  <a:schemeClr val="accent1">
                    <a:lumMod val="60000"/>
                    <a:lumOff val="40000"/>
                  </a:schemeClr>
                </a:solidFill>
              </a:rPr>
              <a:t>الكحولات</a:t>
            </a:r>
            <a:r>
              <a:rPr lang="ar-SA" sz="3200" dirty="0" smtClean="0">
                <a:solidFill>
                  <a:schemeClr val="accent1">
                    <a:lumMod val="60000"/>
                    <a:lumOff val="40000"/>
                  </a:schemeClr>
                </a:solidFill>
              </a:rPr>
              <a:t> </a:t>
            </a:r>
            <a:r>
              <a:rPr lang="ar-SA" sz="3200" dirty="0" err="1" smtClean="0">
                <a:solidFill>
                  <a:schemeClr val="accent1">
                    <a:lumMod val="60000"/>
                    <a:lumOff val="40000"/>
                  </a:schemeClr>
                </a:solidFill>
              </a:rPr>
              <a:t>الأولية:</a:t>
            </a:r>
            <a:r>
              <a:rPr lang="ar-SA" sz="3200" dirty="0" smtClean="0">
                <a:solidFill>
                  <a:schemeClr val="accent1">
                    <a:lumMod val="60000"/>
                    <a:lumOff val="40000"/>
                  </a:schemeClr>
                </a:solidFill>
              </a:rPr>
              <a:t> </a:t>
            </a:r>
            <a:endParaRPr lang="ar-SA" sz="3200" dirty="0">
              <a:solidFill>
                <a:schemeClr val="accent1">
                  <a:lumMod val="60000"/>
                  <a:lumOff val="40000"/>
                </a:schemeClr>
              </a:solidFill>
            </a:endParaRPr>
          </a:p>
        </p:txBody>
      </p:sp>
      <p:sp>
        <p:nvSpPr>
          <p:cNvPr id="3" name="عنصر نائب للمحتوى 2"/>
          <p:cNvSpPr>
            <a:spLocks noGrp="1"/>
          </p:cNvSpPr>
          <p:nvPr>
            <p:ph idx="1"/>
          </p:nvPr>
        </p:nvSpPr>
        <p:spPr/>
        <p:txBody>
          <a:bodyPr>
            <a:normAutofit/>
          </a:bodyPr>
          <a:lstStyle/>
          <a:p>
            <a:r>
              <a:rPr lang="ar-SA" sz="2400" dirty="0" err="1" smtClean="0">
                <a:solidFill>
                  <a:srgbClr val="92D050"/>
                </a:solidFill>
                <a:latin typeface="GE SS Text Light" pitchFamily="18" charset="-78"/>
                <a:ea typeface="GE SS Text Light" pitchFamily="18" charset="-78"/>
                <a:cs typeface="GE SS Text Light" pitchFamily="18" charset="-78"/>
              </a:rPr>
              <a:t>الميثانول</a:t>
            </a:r>
            <a:r>
              <a:rPr lang="ar-SA" sz="2400" dirty="0" smtClean="0">
                <a:solidFill>
                  <a:srgbClr val="92D050"/>
                </a:solidFill>
                <a:latin typeface="GE SS Text Light" pitchFamily="18" charset="-78"/>
                <a:ea typeface="GE SS Text Light" pitchFamily="18" charset="-78"/>
                <a:cs typeface="GE SS Text Light" pitchFamily="18" charset="-78"/>
              </a:rPr>
              <a:t>:</a:t>
            </a:r>
            <a:r>
              <a:rPr lang="ar-SA" sz="2400" b="1" dirty="0" smtClean="0">
                <a:solidFill>
                  <a:srgbClr val="92D050"/>
                </a:solidFill>
                <a:latin typeface="GE SS Text Light" pitchFamily="18" charset="-78"/>
                <a:ea typeface="GE SS Text Light" pitchFamily="18" charset="-78"/>
                <a:cs typeface="GE SS Text Light" pitchFamily="18" charset="-78"/>
              </a:rPr>
              <a:t> </a:t>
            </a:r>
            <a:r>
              <a:rPr lang="ar-SA" sz="2400" dirty="0" smtClean="0">
                <a:latin typeface="GE SS Text Light" pitchFamily="18" charset="-78"/>
                <a:ea typeface="GE SS Text Light" pitchFamily="18" charset="-78"/>
                <a:cs typeface="GE SS Text Light" pitchFamily="18" charset="-78"/>
              </a:rPr>
              <a:t>هو من الكحول </a:t>
            </a:r>
            <a:r>
              <a:rPr lang="ar-SA" sz="2400" dirty="0" err="1" smtClean="0">
                <a:latin typeface="GE SS Text Light" pitchFamily="18" charset="-78"/>
                <a:ea typeface="GE SS Text Light" pitchFamily="18" charset="-78"/>
                <a:cs typeface="GE SS Text Light" pitchFamily="18" charset="-78"/>
              </a:rPr>
              <a:t>البسيطة .</a:t>
            </a:r>
            <a:r>
              <a:rPr lang="ar-SA" sz="2400" dirty="0" smtClean="0">
                <a:latin typeface="GE SS Text Light" pitchFamily="18" charset="-78"/>
                <a:ea typeface="GE SS Text Light" pitchFamily="18" charset="-78"/>
                <a:cs typeface="GE SS Text Light" pitchFamily="18" charset="-78"/>
              </a:rPr>
              <a:t> يعتبر </a:t>
            </a:r>
            <a:r>
              <a:rPr lang="ar-SA" sz="2400" dirty="0" err="1" smtClean="0">
                <a:latin typeface="GE SS Text Light" pitchFamily="18" charset="-78"/>
                <a:ea typeface="GE SS Text Light" pitchFamily="18" charset="-78"/>
                <a:cs typeface="GE SS Text Light" pitchFamily="18" charset="-78"/>
              </a:rPr>
              <a:t>الميثانول</a:t>
            </a:r>
            <a:r>
              <a:rPr lang="ar-SA" sz="2400" dirty="0" smtClean="0">
                <a:latin typeface="GE SS Text Light" pitchFamily="18" charset="-78"/>
                <a:ea typeface="GE SS Text Light" pitchFamily="18" charset="-78"/>
                <a:cs typeface="GE SS Text Light" pitchFamily="18" charset="-78"/>
              </a:rPr>
              <a:t> العنصر الرئيسي </a:t>
            </a:r>
            <a:r>
              <a:rPr lang="ar-SA" sz="2400" dirty="0" smtClean="0">
                <a:latin typeface="GE SS Text Light" pitchFamily="18" charset="-78"/>
                <a:ea typeface="GE SS Text Light" pitchFamily="18" charset="-78"/>
                <a:cs typeface="GE SS Text Light" pitchFamily="18" charset="-78"/>
              </a:rPr>
              <a:t>للغاز الطبيعي </a:t>
            </a:r>
            <a:r>
              <a:rPr lang="ar-SA" sz="2400" dirty="0" smtClean="0">
                <a:latin typeface="GE SS Text Light" pitchFamily="18" charset="-78"/>
                <a:ea typeface="GE SS Text Light" pitchFamily="18" charset="-78"/>
                <a:cs typeface="GE SS Text Light" pitchFamily="18" charset="-78"/>
              </a:rPr>
              <a:t>ويستخدم في إنتاج اللدائن وصناعة الدهان، والورنيش، ووقود للمحركات، ولكنه غالي الثمن وصيغته الكيميائية</a:t>
            </a:r>
            <a:r>
              <a:rPr lang="en-US" sz="2400" dirty="0" smtClean="0">
                <a:latin typeface="GE SS Text Light" pitchFamily="18" charset="-78"/>
                <a:ea typeface="GE SS Text Light" pitchFamily="18" charset="-78"/>
                <a:cs typeface="GE SS Text Light" pitchFamily="18" charset="-78"/>
              </a:rPr>
              <a:t>CH</a:t>
            </a:r>
            <a:r>
              <a:rPr lang="en-US" sz="2400" dirty="0" smtClean="0">
                <a:ea typeface="GE SS Text Light" pitchFamily="18" charset="-78"/>
                <a:cs typeface="GE SS Text Light" pitchFamily="18" charset="-78"/>
              </a:rPr>
              <a:t>4</a:t>
            </a:r>
            <a:r>
              <a:rPr lang="en-US" sz="2400" dirty="0" smtClean="0">
                <a:latin typeface="GE SS Text Light" pitchFamily="18" charset="-78"/>
                <a:ea typeface="GE SS Text Light" pitchFamily="18" charset="-78"/>
                <a:cs typeface="GE SS Text Light" pitchFamily="18" charset="-78"/>
              </a:rPr>
              <a:t>O</a:t>
            </a:r>
            <a:r>
              <a:rPr lang="ar-SA" sz="2400" dirty="0" smtClean="0">
                <a:latin typeface="GE SS Text Light" pitchFamily="18" charset="-78"/>
                <a:ea typeface="GE SS Text Light" pitchFamily="18" charset="-78"/>
                <a:cs typeface="GE SS Text Light" pitchFamily="18" charset="-78"/>
              </a:rPr>
              <a:t>  </a:t>
            </a:r>
            <a:endParaRPr lang="ar-SA" sz="2400" dirty="0" smtClean="0">
              <a:latin typeface="GE SS Text Light" pitchFamily="18" charset="-78"/>
              <a:ea typeface="GE SS Text Light" pitchFamily="18" charset="-78"/>
              <a:cs typeface="GE SS Text Light" pitchFamily="18" charset="-78"/>
            </a:endParaRPr>
          </a:p>
          <a:p>
            <a:pPr>
              <a:buNone/>
            </a:pPr>
            <a:endParaRPr lang="ar-SA" sz="2400" dirty="0" smtClean="0">
              <a:latin typeface="GE SS Text Light" pitchFamily="18" charset="-78"/>
              <a:ea typeface="GE SS Text Light" pitchFamily="18" charset="-78"/>
              <a:cs typeface="GE SS Text Light" pitchFamily="18" charset="-78"/>
            </a:endParaRPr>
          </a:p>
          <a:p>
            <a:pPr marL="0" indent="0"/>
            <a:r>
              <a:rPr lang="ar-SA" sz="2400" b="1" dirty="0" smtClean="0">
                <a:solidFill>
                  <a:srgbClr val="92D050"/>
                </a:solidFill>
                <a:latin typeface="GE SS Text Light" pitchFamily="18" charset="-78"/>
                <a:ea typeface="GE SS Text Light" pitchFamily="18" charset="-78"/>
                <a:cs typeface="GE SS Text Light" pitchFamily="18" charset="-78"/>
              </a:rPr>
              <a:t>  </a:t>
            </a:r>
            <a:r>
              <a:rPr lang="ar-SA" sz="2400" dirty="0" err="1" smtClean="0">
                <a:solidFill>
                  <a:srgbClr val="92D050"/>
                </a:solidFill>
                <a:latin typeface="GE SS Text Light" pitchFamily="18" charset="-78"/>
                <a:ea typeface="GE SS Text Light" pitchFamily="18" charset="-78"/>
                <a:cs typeface="GE SS Text Light" pitchFamily="18" charset="-78"/>
              </a:rPr>
              <a:t>الإيثانول</a:t>
            </a:r>
            <a:r>
              <a:rPr lang="ar-SA" sz="2400" dirty="0" smtClean="0">
                <a:solidFill>
                  <a:srgbClr val="92D050"/>
                </a:solidFill>
                <a:latin typeface="GE SS Text Light" pitchFamily="18" charset="-78"/>
                <a:ea typeface="GE SS Text Light" pitchFamily="18" charset="-78"/>
                <a:cs typeface="GE SS Text Light" pitchFamily="18" charset="-78"/>
              </a:rPr>
              <a:t>:</a:t>
            </a:r>
            <a:r>
              <a:rPr lang="ar-SA" sz="2400" b="1" dirty="0" smtClean="0">
                <a:solidFill>
                  <a:srgbClr val="92D050"/>
                </a:solidFill>
                <a:latin typeface="GE SS Text Light" pitchFamily="18" charset="-78"/>
                <a:ea typeface="GE SS Text Light" pitchFamily="18" charset="-78"/>
                <a:cs typeface="GE SS Text Light" pitchFamily="18" charset="-78"/>
              </a:rPr>
              <a:t> </a:t>
            </a:r>
            <a:r>
              <a:rPr lang="ar-SA" sz="2400" dirty="0" smtClean="0">
                <a:latin typeface="GE SS Text Light" pitchFamily="18" charset="-78"/>
                <a:ea typeface="GE SS Text Light" pitchFamily="18" charset="-78"/>
                <a:cs typeface="GE SS Text Light" pitchFamily="18" charset="-78"/>
              </a:rPr>
              <a:t>يتواجد هذا النوع في المشروبات الكحولية، ويستخدم في صنع العطور والمطهر والأصباغ، ينتج عن هذا النوع من الكحول وقود للمركبات عند خلطه ويتم إنتاجه بطرق متعددة وصيغته الكيميائية </a:t>
            </a:r>
            <a:r>
              <a:rPr lang="en-US" sz="2400" dirty="0" smtClean="0">
                <a:latin typeface="GE SS Text Light" pitchFamily="18" charset="-78"/>
                <a:ea typeface="GE SS Text Light" pitchFamily="18" charset="-78"/>
                <a:cs typeface="GE SS Text Light" pitchFamily="18" charset="-78"/>
              </a:rPr>
              <a:t>C</a:t>
            </a:r>
            <a:r>
              <a:rPr lang="en-US" sz="2400" dirty="0" smtClean="0">
                <a:ea typeface="GE SS Text Light" pitchFamily="18" charset="-78"/>
                <a:cs typeface="GE SS Text Light" pitchFamily="18" charset="-78"/>
              </a:rPr>
              <a:t>2</a:t>
            </a:r>
            <a:r>
              <a:rPr lang="en-US" sz="2400" dirty="0" smtClean="0">
                <a:latin typeface="GE SS Text Light" pitchFamily="18" charset="-78"/>
                <a:ea typeface="GE SS Text Light" pitchFamily="18" charset="-78"/>
                <a:cs typeface="GE SS Text Light" pitchFamily="18" charset="-78"/>
              </a:rPr>
              <a:t>H</a:t>
            </a:r>
            <a:r>
              <a:rPr lang="en-US" sz="2400" dirty="0" smtClean="0">
                <a:ea typeface="GE SS Text Light" pitchFamily="18" charset="-78"/>
                <a:cs typeface="GE SS Text Light" pitchFamily="18" charset="-78"/>
              </a:rPr>
              <a:t>6</a:t>
            </a:r>
            <a:r>
              <a:rPr lang="en-US" sz="2400" dirty="0" smtClean="0">
                <a:latin typeface="GE SS Text Light" pitchFamily="18" charset="-78"/>
                <a:ea typeface="GE SS Text Light" pitchFamily="18" charset="-78"/>
                <a:cs typeface="GE SS Text Light" pitchFamily="18" charset="-78"/>
              </a:rPr>
              <a:t>O.</a:t>
            </a:r>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600" b="1" dirty="0" smtClean="0">
                <a:solidFill>
                  <a:schemeClr val="accent1"/>
                </a:solidFill>
                <a:ea typeface="Calibri"/>
                <a:cs typeface="Arial"/>
              </a:rPr>
              <a:t>المركبات الكحولية</a:t>
            </a:r>
            <a:endParaRPr lang="ar-SA" sz="3600" dirty="0">
              <a:solidFill>
                <a:schemeClr val="accent1"/>
              </a:solidFill>
            </a:endParaRPr>
          </a:p>
        </p:txBody>
      </p:sp>
      <p:sp>
        <p:nvSpPr>
          <p:cNvPr id="3" name="عنصر نائب للمحتوى 2"/>
          <p:cNvSpPr>
            <a:spLocks noGrp="1"/>
          </p:cNvSpPr>
          <p:nvPr>
            <p:ph idx="1"/>
          </p:nvPr>
        </p:nvSpPr>
        <p:spPr/>
        <p:txBody>
          <a:bodyPr>
            <a:normAutofit fontScale="62500" lnSpcReduction="20000"/>
          </a:bodyPr>
          <a:lstStyle/>
          <a:p>
            <a:pPr>
              <a:lnSpc>
                <a:spcPct val="115000"/>
              </a:lnSpc>
              <a:spcAft>
                <a:spcPts val="1000"/>
              </a:spcAft>
            </a:pPr>
            <a:r>
              <a:rPr lang="ar-SA" b="1" dirty="0" smtClean="0">
                <a:ea typeface="Calibri"/>
              </a:rPr>
              <a:t>اسم التجربة</a:t>
            </a:r>
            <a:r>
              <a:rPr lang="ar-SA" dirty="0" smtClean="0">
                <a:ea typeface="Calibri"/>
              </a:rPr>
              <a:t>: الكشف عن المركبات الكحولية </a:t>
            </a:r>
            <a:endParaRPr lang="en-US" dirty="0" smtClean="0">
              <a:ea typeface="Calibri"/>
              <a:cs typeface="Arial"/>
            </a:endParaRPr>
          </a:p>
          <a:p>
            <a:pPr>
              <a:lnSpc>
                <a:spcPct val="115000"/>
              </a:lnSpc>
              <a:spcAft>
                <a:spcPts val="1000"/>
              </a:spcAft>
            </a:pPr>
            <a:r>
              <a:rPr lang="ar-SA" b="1" dirty="0" smtClean="0">
                <a:ea typeface="Calibri"/>
              </a:rPr>
              <a:t>الادوات المستخدمة:</a:t>
            </a:r>
            <a:endParaRPr lang="en-US" dirty="0" smtClean="0">
              <a:ea typeface="Calibri"/>
              <a:cs typeface="Arial"/>
            </a:endParaRPr>
          </a:p>
          <a:p>
            <a:pPr marL="342900" lvl="0" indent="-342900">
              <a:lnSpc>
                <a:spcPct val="115000"/>
              </a:lnSpc>
              <a:spcBef>
                <a:spcPts val="0"/>
              </a:spcBef>
              <a:spcAft>
                <a:spcPts val="1000"/>
              </a:spcAft>
              <a:buFont typeface="Arial"/>
              <a:buChar char="-"/>
            </a:pPr>
            <a:r>
              <a:rPr lang="ar-SA" dirty="0" smtClean="0">
                <a:ea typeface="Calibri"/>
              </a:rPr>
              <a:t>عينات من أ</a:t>
            </a:r>
            <a:r>
              <a:rPr lang="ar-SA" dirty="0" smtClean="0">
                <a:ea typeface="Calibri"/>
              </a:rPr>
              <a:t>ماكن </a:t>
            </a:r>
            <a:r>
              <a:rPr lang="ar-SA" dirty="0" smtClean="0">
                <a:ea typeface="Calibri"/>
              </a:rPr>
              <a:t>تسرب </a:t>
            </a:r>
            <a:r>
              <a:rPr lang="ar-SA" dirty="0" err="1" smtClean="0">
                <a:ea typeface="Calibri"/>
              </a:rPr>
              <a:t>نفظي</a:t>
            </a:r>
            <a:r>
              <a:rPr lang="ar-SA" dirty="0" smtClean="0">
                <a:ea typeface="Calibri"/>
              </a:rPr>
              <a:t> وترقم العينات</a:t>
            </a:r>
            <a:endParaRPr lang="en-US" dirty="0" smtClean="0">
              <a:ea typeface="Calibri"/>
              <a:cs typeface="Arial"/>
            </a:endParaRPr>
          </a:p>
          <a:p>
            <a:pPr marL="342900" lvl="0" indent="-342900">
              <a:lnSpc>
                <a:spcPct val="115000"/>
              </a:lnSpc>
              <a:spcBef>
                <a:spcPts val="0"/>
              </a:spcBef>
              <a:spcAft>
                <a:spcPts val="1000"/>
              </a:spcAft>
              <a:buFont typeface="Arial"/>
              <a:buChar char="-"/>
            </a:pPr>
            <a:r>
              <a:rPr lang="ar-SA" dirty="0" smtClean="0">
                <a:ea typeface="Calibri"/>
              </a:rPr>
              <a:t>أنابيب </a:t>
            </a:r>
            <a:r>
              <a:rPr lang="ar-SA" dirty="0" smtClean="0">
                <a:ea typeface="Calibri"/>
              </a:rPr>
              <a:t>اختبار</a:t>
            </a:r>
            <a:endParaRPr lang="en-US" dirty="0" smtClean="0">
              <a:ea typeface="Calibri"/>
              <a:cs typeface="Arial"/>
            </a:endParaRPr>
          </a:p>
          <a:p>
            <a:pPr marL="342900" lvl="0" indent="-342900">
              <a:lnSpc>
                <a:spcPct val="115000"/>
              </a:lnSpc>
              <a:spcBef>
                <a:spcPts val="0"/>
              </a:spcBef>
              <a:spcAft>
                <a:spcPts val="1000"/>
              </a:spcAft>
              <a:buFont typeface="Arial"/>
              <a:buChar char="-"/>
            </a:pPr>
            <a:r>
              <a:rPr lang="ar-SA" dirty="0" smtClean="0">
                <a:ea typeface="Calibri"/>
              </a:rPr>
              <a:t>ماء حنفية</a:t>
            </a:r>
            <a:endParaRPr lang="en-US" dirty="0" smtClean="0">
              <a:ea typeface="Calibri"/>
              <a:cs typeface="Arial"/>
            </a:endParaRPr>
          </a:p>
          <a:p>
            <a:pPr marL="342900" lvl="0" indent="-342900">
              <a:lnSpc>
                <a:spcPct val="115000"/>
              </a:lnSpc>
              <a:spcBef>
                <a:spcPts val="0"/>
              </a:spcBef>
              <a:spcAft>
                <a:spcPts val="1000"/>
              </a:spcAft>
              <a:buFont typeface="Arial"/>
              <a:buChar char="-"/>
            </a:pPr>
            <a:r>
              <a:rPr lang="ar-SA" dirty="0" smtClean="0">
                <a:ea typeface="Calibri"/>
              </a:rPr>
              <a:t>ورق عباد الشمس الحمراء والزرقاء</a:t>
            </a:r>
            <a:endParaRPr lang="en-US" dirty="0" smtClean="0">
              <a:ea typeface="Calibri"/>
              <a:cs typeface="Arial"/>
            </a:endParaRPr>
          </a:p>
          <a:p>
            <a:pPr>
              <a:lnSpc>
                <a:spcPct val="115000"/>
              </a:lnSpc>
              <a:spcAft>
                <a:spcPts val="1000"/>
              </a:spcAft>
            </a:pPr>
            <a:r>
              <a:rPr lang="ar-SA" b="1" dirty="0" smtClean="0">
                <a:ea typeface="Calibri"/>
              </a:rPr>
              <a:t>طريقة العمل:</a:t>
            </a:r>
            <a:endParaRPr lang="en-US" dirty="0" smtClean="0">
              <a:ea typeface="Calibri"/>
              <a:cs typeface="Arial"/>
            </a:endParaRPr>
          </a:p>
          <a:p>
            <a:pPr marL="342900" lvl="0" indent="-342900">
              <a:lnSpc>
                <a:spcPct val="115000"/>
              </a:lnSpc>
              <a:spcBef>
                <a:spcPts val="0"/>
              </a:spcBef>
              <a:spcAft>
                <a:spcPts val="1000"/>
              </a:spcAft>
              <a:buFont typeface="+mj-lt"/>
              <a:buAutoNum type="arabicPeriod"/>
            </a:pPr>
            <a:r>
              <a:rPr lang="ar-SA" dirty="0" smtClean="0">
                <a:ea typeface="Calibri"/>
              </a:rPr>
              <a:t>يوزن 1 جرام او 1 مل من العينة المراد اختبارها في انبوبة نظيفة</a:t>
            </a:r>
            <a:endParaRPr lang="en-US" dirty="0" smtClean="0">
              <a:ea typeface="Calibri"/>
              <a:cs typeface="Arial"/>
            </a:endParaRPr>
          </a:p>
          <a:p>
            <a:pPr marL="342900" lvl="0" indent="-342900">
              <a:lnSpc>
                <a:spcPct val="115000"/>
              </a:lnSpc>
              <a:spcBef>
                <a:spcPts val="0"/>
              </a:spcBef>
              <a:spcAft>
                <a:spcPts val="1000"/>
              </a:spcAft>
              <a:buFont typeface="+mj-lt"/>
              <a:buAutoNum type="arabicPeriod"/>
            </a:pPr>
            <a:r>
              <a:rPr lang="ar-SA" dirty="0" smtClean="0">
                <a:ea typeface="Calibri"/>
              </a:rPr>
              <a:t>يضاف 1 مل من الماء وثم تختبر بورقة عباد الشمس الاحمر </a:t>
            </a:r>
            <a:r>
              <a:rPr lang="ar-SA" dirty="0" err="1" smtClean="0">
                <a:ea typeface="Calibri"/>
              </a:rPr>
              <a:t>والازرق</a:t>
            </a:r>
            <a:endParaRPr lang="en-US" dirty="0" smtClean="0">
              <a:ea typeface="Calibri"/>
              <a:cs typeface="Arial"/>
            </a:endParaRPr>
          </a:p>
          <a:p>
            <a:pPr marL="342900" lvl="0" indent="-342900">
              <a:lnSpc>
                <a:spcPct val="115000"/>
              </a:lnSpc>
              <a:spcBef>
                <a:spcPts val="0"/>
              </a:spcBef>
              <a:spcAft>
                <a:spcPts val="1000"/>
              </a:spcAft>
              <a:buFont typeface="+mj-lt"/>
              <a:buAutoNum type="arabicPeriod"/>
            </a:pPr>
            <a:r>
              <a:rPr lang="ar-SA" dirty="0" smtClean="0">
                <a:ea typeface="Calibri"/>
              </a:rPr>
              <a:t>يلاحظ تلون لون ورقة عباد الشمس الى اللون الاحمر او اللون الزرق او لم يتغير اللون.</a:t>
            </a:r>
            <a:endParaRPr lang="en-US" dirty="0" smtClean="0">
              <a:ea typeface="Calibri"/>
              <a:cs typeface="Arial"/>
            </a:endParaRPr>
          </a:p>
          <a:p>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a:bodyPr>
          <a:lstStyle/>
          <a:p>
            <a:r>
              <a:rPr lang="ar-SA" sz="2400" dirty="0" err="1" smtClean="0"/>
              <a:t>النتيجة :</a:t>
            </a:r>
            <a:endParaRPr lang="ar-SA" sz="2400" dirty="0" smtClean="0"/>
          </a:p>
          <a:p>
            <a:endParaRPr lang="ar-SA" sz="2400" dirty="0" smtClean="0"/>
          </a:p>
          <a:p>
            <a:endParaRPr lang="ar-SA" sz="2400" dirty="0" smtClean="0"/>
          </a:p>
          <a:p>
            <a:endParaRPr lang="ar-SA" sz="2400" dirty="0" smtClean="0"/>
          </a:p>
          <a:p>
            <a:endParaRPr lang="ar-SA" sz="2400" dirty="0" smtClean="0"/>
          </a:p>
          <a:p>
            <a:endParaRPr lang="ar-SA" sz="2400" dirty="0" smtClean="0"/>
          </a:p>
          <a:p>
            <a:endParaRPr lang="ar-SA" sz="2400" dirty="0" smtClean="0"/>
          </a:p>
          <a:p>
            <a:endParaRPr lang="ar-SA" sz="2400" dirty="0" smtClean="0"/>
          </a:p>
          <a:p>
            <a:r>
              <a:rPr lang="ar-SA" sz="2400" dirty="0" err="1" smtClean="0"/>
              <a:t>الاستنتاج :</a:t>
            </a:r>
            <a:endParaRPr lang="ar-SA" sz="2400" dirty="0" smtClean="0"/>
          </a:p>
        </p:txBody>
      </p:sp>
      <p:graphicFrame>
        <p:nvGraphicFramePr>
          <p:cNvPr id="4" name="جدول 3"/>
          <p:cNvGraphicFramePr>
            <a:graphicFrameLocks noGrp="1"/>
          </p:cNvGraphicFramePr>
          <p:nvPr>
            <p:extLst>
              <p:ext uri="{D42A27DB-BD31-4B8C-83A1-F6EECF244321}">
                <p14:modId xmlns="" xmlns:p14="http://schemas.microsoft.com/office/powerpoint/2010/main" val="1488120"/>
              </p:ext>
            </p:extLst>
          </p:nvPr>
        </p:nvGraphicFramePr>
        <p:xfrm>
          <a:off x="1403648" y="2348880"/>
          <a:ext cx="6423058" cy="2514600"/>
        </p:xfrm>
        <a:graphic>
          <a:graphicData uri="http://schemas.openxmlformats.org/drawingml/2006/table">
            <a:tbl>
              <a:tblPr rtl="1" firstRow="1" firstCol="1" bandRow="1">
                <a:tableStyleId>{08FB837D-C827-4EFA-A057-4D05807E0F7C}</a:tableStyleId>
              </a:tblPr>
              <a:tblGrid>
                <a:gridCol w="966642"/>
                <a:gridCol w="2106960"/>
                <a:gridCol w="1565424"/>
                <a:gridCol w="1784032"/>
              </a:tblGrid>
              <a:tr h="314325">
                <a:tc>
                  <a:txBody>
                    <a:bodyPr/>
                    <a:lstStyle/>
                    <a:p>
                      <a:pPr marL="0" marR="0" algn="r" rtl="1">
                        <a:lnSpc>
                          <a:spcPct val="115000"/>
                        </a:lnSpc>
                        <a:spcBef>
                          <a:spcPts val="0"/>
                        </a:spcBef>
                        <a:spcAft>
                          <a:spcPts val="0"/>
                        </a:spcAft>
                      </a:pPr>
                      <a:r>
                        <a:rPr lang="ar-SA" sz="1100" dirty="0">
                          <a:effectLst/>
                        </a:rPr>
                        <a:t>رقم العينة</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معدل الاذابة في الماء</a:t>
                      </a:r>
                      <a:endParaRPr lang="en-US" sz="1100">
                        <a:effectLst/>
                        <a:latin typeface="Calibri"/>
                        <a:ea typeface="Calibri"/>
                        <a:cs typeface="Arial"/>
                      </a:endParaRPr>
                    </a:p>
                  </a:txBody>
                  <a:tcPr marL="68580" marR="68580" marT="0" marB="0"/>
                </a:tc>
                <a:tc gridSpan="2">
                  <a:txBody>
                    <a:bodyPr/>
                    <a:lstStyle/>
                    <a:p>
                      <a:pPr marL="0" marR="0" algn="r" rtl="1">
                        <a:lnSpc>
                          <a:spcPct val="115000"/>
                        </a:lnSpc>
                        <a:spcBef>
                          <a:spcPts val="0"/>
                        </a:spcBef>
                        <a:spcAft>
                          <a:spcPts val="0"/>
                        </a:spcAft>
                      </a:pPr>
                      <a:r>
                        <a:rPr lang="ar-SA" sz="1100">
                          <a:effectLst/>
                        </a:rPr>
                        <a:t>تلون ورقة عباد الشمس</a:t>
                      </a:r>
                      <a:endParaRPr lang="en-US" sz="1100">
                        <a:effectLst/>
                        <a:latin typeface="Calibri"/>
                        <a:ea typeface="Calibri"/>
                        <a:cs typeface="Arial"/>
                      </a:endParaRPr>
                    </a:p>
                  </a:txBody>
                  <a:tcPr marL="68580" marR="68580" marT="0" marB="0"/>
                </a:tc>
                <a:tc hMerge="1">
                  <a:txBody>
                    <a:bodyPr/>
                    <a:lstStyle/>
                    <a:p>
                      <a:endParaRPr lang="en-US"/>
                    </a:p>
                  </a:txBody>
                  <a:tcPr/>
                </a:tc>
              </a:tr>
              <a:tr h="314325">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dirty="0">
                          <a:effectLst/>
                        </a:rPr>
                        <a:t> </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r>
              <a:tr h="314325">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r>
              <a:tr h="314325">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dirty="0">
                          <a:effectLst/>
                        </a:rPr>
                        <a:t> </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r>
              <a:tr h="314325">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r>
              <a:tr h="314325">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r>
              <a:tr h="314325">
                <a:tc>
                  <a:txBody>
                    <a:bodyPr/>
                    <a:lstStyle/>
                    <a:p>
                      <a:pPr marL="0" marR="0" algn="r" rtl="1">
                        <a:lnSpc>
                          <a:spcPct val="115000"/>
                        </a:lnSpc>
                        <a:spcBef>
                          <a:spcPts val="0"/>
                        </a:spcBef>
                        <a:spcAft>
                          <a:spcPts val="0"/>
                        </a:spcAft>
                      </a:pPr>
                      <a:r>
                        <a:rPr lang="ar-SA" sz="1100" dirty="0">
                          <a:effectLst/>
                        </a:rPr>
                        <a:t> </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r>
              <a:tr h="314325">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100" dirty="0">
                          <a:effectLst/>
                        </a:rPr>
                        <a:t> </a:t>
                      </a:r>
                      <a:endParaRPr lang="en-US" sz="1100" dirty="0">
                        <a:effectLst/>
                        <a:latin typeface="Calibri"/>
                        <a:ea typeface="Calibri"/>
                        <a:cs typeface="Arial"/>
                      </a:endParaRP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052736"/>
            <a:ext cx="7467600" cy="4525963"/>
          </a:xfrm>
        </p:spPr>
        <p:txBody>
          <a:bodyPr>
            <a:normAutofit fontScale="70000" lnSpcReduction="20000"/>
          </a:bodyPr>
          <a:lstStyle/>
          <a:p>
            <a:pPr marL="0" indent="0">
              <a:lnSpc>
                <a:spcPct val="170000"/>
              </a:lnSpc>
              <a:buNone/>
            </a:pPr>
            <a:r>
              <a:rPr lang="ar-SA" dirty="0" smtClean="0"/>
              <a:t>تختلف المركبات الهيدروكربونيه كثيرا والمكونه للنفط الخام من حيث احتوائها على الكربون والهيدروجين والكبريت والاكسجين والنيتروجين والفلزات الاخرى والاملاح ,يوجد نوعان من النفط نفط حلو ونفط حامضي ,ويعتمد هذا التصنيف على نسبه الكبريت فيه ,فكلما كان  </a:t>
            </a:r>
            <a:r>
              <a:rPr lang="ar-SA" dirty="0" smtClean="0"/>
              <a:t>تركيز الكبريت </a:t>
            </a:r>
            <a:r>
              <a:rPr lang="ar-SA" dirty="0" smtClean="0"/>
              <a:t>مرتفع يعتبر </a:t>
            </a:r>
            <a:r>
              <a:rPr lang="ar-SA" dirty="0" err="1" smtClean="0"/>
              <a:t>حامضياً</a:t>
            </a:r>
            <a:r>
              <a:rPr lang="ar-SA" dirty="0" smtClean="0"/>
              <a:t> </a:t>
            </a:r>
            <a:r>
              <a:rPr lang="ar-SA" dirty="0" smtClean="0"/>
              <a:t>,حيث يتواجد على هيئه سلفيدالهيدروجين ,اما </a:t>
            </a:r>
            <a:r>
              <a:rPr lang="ar-SA" dirty="0" err="1" smtClean="0"/>
              <a:t>النفوط</a:t>
            </a:r>
            <a:r>
              <a:rPr lang="ar-SA" dirty="0" smtClean="0"/>
              <a:t> </a:t>
            </a:r>
            <a:r>
              <a:rPr lang="ar-SA" dirty="0" smtClean="0"/>
              <a:t>المنخفضة </a:t>
            </a:r>
            <a:r>
              <a:rPr lang="ar-SA" dirty="0" smtClean="0"/>
              <a:t>في محتواها من الكبريت فتوصف بأنها حلوه .</a:t>
            </a:r>
          </a:p>
          <a:p>
            <a:pPr marL="0" indent="0">
              <a:lnSpc>
                <a:spcPct val="170000"/>
              </a:lnSpc>
              <a:buNone/>
            </a:pPr>
            <a:r>
              <a:rPr lang="ar-SA" dirty="0" smtClean="0"/>
              <a:t>ويعمل ارتفاع نسبه الكبريت على تقليل </a:t>
            </a:r>
            <a:r>
              <a:rPr lang="ar-SA" dirty="0" smtClean="0"/>
              <a:t>جودة </a:t>
            </a:r>
            <a:r>
              <a:rPr lang="ar-SA" dirty="0" smtClean="0"/>
              <a:t>النفط ,مما يتسبب في </a:t>
            </a:r>
            <a:r>
              <a:rPr lang="ar-SA" dirty="0" smtClean="0"/>
              <a:t>إضافة </a:t>
            </a:r>
            <a:r>
              <a:rPr lang="ar-SA" dirty="0" smtClean="0"/>
              <a:t>معاملات </a:t>
            </a:r>
            <a:r>
              <a:rPr lang="ar-SA" dirty="0" smtClean="0"/>
              <a:t>كيمائية </a:t>
            </a:r>
            <a:r>
              <a:rPr lang="ar-SA" dirty="0" smtClean="0"/>
              <a:t>خاصه تعمل لتخفيض </a:t>
            </a:r>
            <a:r>
              <a:rPr lang="ar-SA" dirty="0" smtClean="0"/>
              <a:t>أو </a:t>
            </a:r>
            <a:r>
              <a:rPr lang="ar-SA" dirty="0" smtClean="0"/>
              <a:t>إ</a:t>
            </a:r>
            <a:r>
              <a:rPr lang="ar-SA" dirty="0" smtClean="0"/>
              <a:t>زالة </a:t>
            </a:r>
            <a:r>
              <a:rPr lang="ar-SA" dirty="0" smtClean="0"/>
              <a:t>الكبريت.</a:t>
            </a:r>
            <a:endParaRPr lang="ar-SA" dirty="0"/>
          </a:p>
        </p:txBody>
      </p:sp>
    </p:spTree>
    <p:extLst>
      <p:ext uri="{BB962C8B-B14F-4D97-AF65-F5344CB8AC3E}">
        <p14:creationId xmlns="" xmlns:p14="http://schemas.microsoft.com/office/powerpoint/2010/main" val="9682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7467600" cy="4525963"/>
          </a:xfrm>
        </p:spPr>
        <p:txBody>
          <a:bodyPr>
            <a:normAutofit/>
          </a:bodyPr>
          <a:lstStyle/>
          <a:p>
            <a:r>
              <a:rPr lang="ar-SA" dirty="0" smtClean="0">
                <a:solidFill>
                  <a:srgbClr val="FF0000"/>
                </a:solidFill>
              </a:rPr>
              <a:t>اسم </a:t>
            </a:r>
            <a:r>
              <a:rPr lang="ar-SA" dirty="0" err="1" smtClean="0">
                <a:solidFill>
                  <a:srgbClr val="FF0000"/>
                </a:solidFill>
              </a:rPr>
              <a:t>التجربة </a:t>
            </a:r>
            <a:r>
              <a:rPr lang="ar-SA" dirty="0" smtClean="0">
                <a:solidFill>
                  <a:srgbClr val="FF0000"/>
                </a:solidFill>
              </a:rPr>
              <a:t>:</a:t>
            </a:r>
          </a:p>
          <a:p>
            <a:pPr marL="0" indent="0" algn="ctr">
              <a:buNone/>
            </a:pPr>
            <a:r>
              <a:rPr lang="ar-SA" b="1" u="sng" dirty="0" smtClean="0"/>
              <a:t>الكشف عن الكبريت </a:t>
            </a:r>
          </a:p>
          <a:p>
            <a:pPr marL="0" indent="0">
              <a:buNone/>
            </a:pPr>
            <a:endParaRPr lang="ar-SA" dirty="0"/>
          </a:p>
          <a:p>
            <a:pPr marL="0" indent="0">
              <a:buNone/>
            </a:pPr>
            <a:r>
              <a:rPr lang="ar-SA" dirty="0" err="1" smtClean="0">
                <a:solidFill>
                  <a:srgbClr val="FF0000"/>
                </a:solidFill>
              </a:rPr>
              <a:t>الأدوات </a:t>
            </a:r>
            <a:r>
              <a:rPr lang="ar-SA" dirty="0" smtClean="0">
                <a:solidFill>
                  <a:srgbClr val="FF0000"/>
                </a:solidFill>
              </a:rPr>
              <a:t>:</a:t>
            </a:r>
          </a:p>
          <a:p>
            <a:pPr marL="0" indent="0">
              <a:buNone/>
            </a:pPr>
            <a:r>
              <a:rPr lang="ar-SA" dirty="0" smtClean="0"/>
              <a:t>عينات من </a:t>
            </a:r>
            <a:r>
              <a:rPr lang="ar-SA" dirty="0" smtClean="0"/>
              <a:t>أماكن </a:t>
            </a:r>
            <a:r>
              <a:rPr lang="ar-SA" dirty="0" smtClean="0"/>
              <a:t>تسرب النفط </a:t>
            </a:r>
          </a:p>
          <a:p>
            <a:pPr marL="0" indent="0">
              <a:buNone/>
            </a:pPr>
            <a:r>
              <a:rPr lang="ar-SA" dirty="0" smtClean="0"/>
              <a:t>انابيب اختبار </a:t>
            </a:r>
          </a:p>
          <a:p>
            <a:pPr marL="0" indent="0">
              <a:buNone/>
            </a:pPr>
            <a:r>
              <a:rPr lang="ar-SA" dirty="0" smtClean="0"/>
              <a:t>حمض </a:t>
            </a:r>
            <a:r>
              <a:rPr lang="ar-SA" dirty="0" err="1" smtClean="0"/>
              <a:t>الخليك</a:t>
            </a:r>
            <a:r>
              <a:rPr lang="ar-SA" dirty="0" smtClean="0"/>
              <a:t> </a:t>
            </a:r>
          </a:p>
          <a:p>
            <a:pPr marL="0" indent="0">
              <a:buNone/>
            </a:pPr>
            <a:r>
              <a:rPr lang="ar-SA" dirty="0" smtClean="0"/>
              <a:t>خلات الصوديوم</a:t>
            </a:r>
            <a:endParaRPr lang="ar-SA" dirty="0"/>
          </a:p>
        </p:txBody>
      </p:sp>
    </p:spTree>
    <p:extLst>
      <p:ext uri="{BB962C8B-B14F-4D97-AF65-F5344CB8AC3E}">
        <p14:creationId xmlns="" xmlns:p14="http://schemas.microsoft.com/office/powerpoint/2010/main" val="2927586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SA" dirty="0" smtClean="0">
                <a:solidFill>
                  <a:srgbClr val="FF0000"/>
                </a:solidFill>
              </a:rPr>
              <a:t>طريق العمل1:</a:t>
            </a:r>
          </a:p>
          <a:p>
            <a:pPr marL="0" indent="0">
              <a:buNone/>
            </a:pPr>
            <a:r>
              <a:rPr lang="ar-SA" dirty="0" smtClean="0"/>
              <a:t>1-يوزن 1-2جرام من عينه المواد المراد الكشف عنها (تربه او رواسب)</a:t>
            </a:r>
          </a:p>
          <a:p>
            <a:pPr marL="0" indent="0">
              <a:buNone/>
            </a:pPr>
            <a:r>
              <a:rPr lang="ar-SA" dirty="0" smtClean="0"/>
              <a:t>2-يضاف قطرات من حمض </a:t>
            </a:r>
            <a:r>
              <a:rPr lang="ar-SA" dirty="0" err="1" smtClean="0"/>
              <a:t>الخليك</a:t>
            </a:r>
            <a:r>
              <a:rPr lang="ar-SA" dirty="0" smtClean="0"/>
              <a:t> ,ثم يضاف عده قطرات من خلات الرصاص.</a:t>
            </a:r>
          </a:p>
          <a:p>
            <a:pPr marL="0" indent="0">
              <a:buNone/>
            </a:pPr>
            <a:r>
              <a:rPr lang="ar-SA" dirty="0" smtClean="0"/>
              <a:t>3-تدون النتائج حسب ظهور الراسب.تكون راسب اسود يدل على تواجد عنصر الكبريت في </a:t>
            </a:r>
            <a:r>
              <a:rPr lang="ar-SA" dirty="0" smtClean="0"/>
              <a:t>العينة </a:t>
            </a:r>
            <a:r>
              <a:rPr lang="ar-SA" dirty="0" smtClean="0"/>
              <a:t>وهو عباره عن كبريتيد الرصاص.</a:t>
            </a:r>
          </a:p>
        </p:txBody>
      </p:sp>
    </p:spTree>
    <p:extLst>
      <p:ext uri="{BB962C8B-B14F-4D97-AF65-F5344CB8AC3E}">
        <p14:creationId xmlns="" xmlns:p14="http://schemas.microsoft.com/office/powerpoint/2010/main" val="73784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SA" dirty="0" smtClean="0"/>
          </a:p>
          <a:p>
            <a:r>
              <a:rPr lang="en-US" sz="2400" dirty="0" smtClean="0"/>
              <a:t>H2S</a:t>
            </a:r>
            <a:r>
              <a:rPr lang="en-US" sz="2400" dirty="0" smtClean="0"/>
              <a:t>+(CH3COO)2    </a:t>
            </a:r>
            <a:r>
              <a:rPr lang="en-US" sz="2400" dirty="0" smtClean="0">
                <a:sym typeface="Symbol"/>
              </a:rPr>
              <a:t>       </a:t>
            </a:r>
            <a:r>
              <a:rPr lang="en-US" sz="2400" dirty="0" err="1" smtClean="0">
                <a:sym typeface="Symbol"/>
              </a:rPr>
              <a:t>PbS</a:t>
            </a:r>
            <a:r>
              <a:rPr lang="en-US" sz="2400" dirty="0" smtClean="0">
                <a:sym typeface="Symbol"/>
              </a:rPr>
              <a:t>     + CH3COONa</a:t>
            </a:r>
          </a:p>
          <a:p>
            <a:pPr marL="0" indent="0">
              <a:buNone/>
            </a:pPr>
            <a:endParaRPr lang="ar-SA" sz="1800" dirty="0" smtClean="0">
              <a:sym typeface="Symbol"/>
            </a:endParaRPr>
          </a:p>
          <a:p>
            <a:pPr marL="0" indent="0">
              <a:buNone/>
            </a:pPr>
            <a:endParaRPr lang="ar-SA" sz="1800" dirty="0" smtClean="0">
              <a:sym typeface="Symbol"/>
            </a:endParaRPr>
          </a:p>
          <a:p>
            <a:pPr marL="0" indent="0">
              <a:buNone/>
            </a:pPr>
            <a:r>
              <a:rPr lang="ar-SA" sz="2000" dirty="0" err="1" smtClean="0">
                <a:sym typeface="Symbol"/>
              </a:rPr>
              <a:t>كبريتيد</a:t>
            </a:r>
            <a:r>
              <a:rPr lang="ar-SA" sz="2000" dirty="0" smtClean="0">
                <a:sym typeface="Symbol"/>
              </a:rPr>
              <a:t> </a:t>
            </a:r>
            <a:r>
              <a:rPr lang="ar-SA" sz="2000" dirty="0" smtClean="0">
                <a:sym typeface="Symbol"/>
              </a:rPr>
              <a:t>الصوديوم +</a:t>
            </a:r>
            <a:r>
              <a:rPr lang="ar-SA" sz="2000" dirty="0" err="1" smtClean="0">
                <a:sym typeface="Symbol"/>
              </a:rPr>
              <a:t>خلات</a:t>
            </a:r>
            <a:r>
              <a:rPr lang="ar-SA" sz="2000" dirty="0" smtClean="0">
                <a:sym typeface="Symbol"/>
              </a:rPr>
              <a:t> </a:t>
            </a:r>
            <a:r>
              <a:rPr lang="ar-SA" sz="2000" dirty="0" err="1" smtClean="0">
                <a:sym typeface="Symbol"/>
              </a:rPr>
              <a:t>الرصاص  </a:t>
            </a:r>
            <a:r>
              <a:rPr lang="ar-SA" sz="2000" dirty="0" smtClean="0">
                <a:sym typeface="Symbol"/>
              </a:rPr>
              <a:t></a:t>
            </a:r>
            <a:r>
              <a:rPr lang="ar-SA" sz="2000" dirty="0" smtClean="0">
                <a:sym typeface="Symbol"/>
              </a:rPr>
              <a:t>كبريتد الرصاص+خلات الصوديوم</a:t>
            </a:r>
            <a:endParaRPr lang="ar-SA" sz="2000" dirty="0"/>
          </a:p>
        </p:txBody>
      </p:sp>
    </p:spTree>
    <p:extLst>
      <p:ext uri="{BB962C8B-B14F-4D97-AF65-F5344CB8AC3E}">
        <p14:creationId xmlns="" xmlns:p14="http://schemas.microsoft.com/office/powerpoint/2010/main" val="2501373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smtClean="0">
                <a:solidFill>
                  <a:srgbClr val="FF0000"/>
                </a:solidFill>
              </a:rPr>
              <a:t>طريقه العمل 2:</a:t>
            </a:r>
          </a:p>
          <a:p>
            <a:pPr marL="0" indent="0">
              <a:buNone/>
            </a:pPr>
            <a:r>
              <a:rPr lang="ar-SA" dirty="0" err="1" smtClean="0"/>
              <a:t>الأدوات </a:t>
            </a:r>
            <a:r>
              <a:rPr lang="ar-SA" dirty="0" smtClean="0"/>
              <a:t>:</a:t>
            </a:r>
          </a:p>
          <a:p>
            <a:pPr marL="0" indent="0">
              <a:buNone/>
            </a:pPr>
            <a:r>
              <a:rPr lang="ar-SA" dirty="0" smtClean="0"/>
              <a:t>عينات من اماكن تسرب النفط وترقم العينات</a:t>
            </a:r>
          </a:p>
          <a:p>
            <a:pPr marL="0" indent="0">
              <a:buNone/>
            </a:pPr>
            <a:r>
              <a:rPr lang="ar-SA" dirty="0" smtClean="0"/>
              <a:t>انابيب اختبار </a:t>
            </a:r>
          </a:p>
          <a:p>
            <a:pPr marL="0" indent="0">
              <a:buNone/>
            </a:pPr>
            <a:r>
              <a:rPr lang="ar-SA" dirty="0" smtClean="0"/>
              <a:t>كلوريد الباريوم</a:t>
            </a:r>
          </a:p>
          <a:p>
            <a:pPr marL="0" indent="0">
              <a:buNone/>
            </a:pPr>
            <a:endParaRPr lang="ar-SA" dirty="0"/>
          </a:p>
        </p:txBody>
      </p:sp>
    </p:spTree>
    <p:extLst>
      <p:ext uri="{BB962C8B-B14F-4D97-AF65-F5344CB8AC3E}">
        <p14:creationId xmlns="" xmlns:p14="http://schemas.microsoft.com/office/powerpoint/2010/main" val="743053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buNone/>
            </a:pPr>
            <a:r>
              <a:rPr lang="ar-SA" dirty="0" smtClean="0"/>
              <a:t>1-يوزن 1-2جرام من عينه </a:t>
            </a:r>
            <a:r>
              <a:rPr lang="ar-SA" dirty="0" err="1" smtClean="0"/>
              <a:t>التربه</a:t>
            </a:r>
            <a:r>
              <a:rPr lang="ar-SA" dirty="0" smtClean="0"/>
              <a:t> او رواسب ,ثم توضع في انبوبه اختبار.</a:t>
            </a:r>
          </a:p>
          <a:p>
            <a:pPr>
              <a:buNone/>
            </a:pPr>
            <a:r>
              <a:rPr lang="ar-SA" dirty="0" smtClean="0"/>
              <a:t>2-يضاف عليها قطرات من كلوريد الباريوم .</a:t>
            </a:r>
          </a:p>
          <a:p>
            <a:pPr>
              <a:buNone/>
            </a:pPr>
            <a:r>
              <a:rPr lang="ar-SA" dirty="0" smtClean="0"/>
              <a:t>3-تدون النتائج حسب ظهور الراسب </a:t>
            </a:r>
          </a:p>
          <a:p>
            <a:pPr>
              <a:buNone/>
            </a:pPr>
            <a:r>
              <a:rPr lang="ar-SA" dirty="0" smtClean="0"/>
              <a:t>- ظهور </a:t>
            </a:r>
            <a:r>
              <a:rPr lang="ar-SA" dirty="0" smtClean="0"/>
              <a:t>راسب ابيض هو عباره عن </a:t>
            </a:r>
            <a:r>
              <a:rPr lang="ar-SA" dirty="0" err="1" smtClean="0"/>
              <a:t>كبيريتات</a:t>
            </a:r>
            <a:r>
              <a:rPr lang="ar-SA" dirty="0" smtClean="0"/>
              <a:t> </a:t>
            </a:r>
            <a:r>
              <a:rPr lang="ar-SA" dirty="0" err="1" smtClean="0"/>
              <a:t>الانيلين</a:t>
            </a:r>
            <a:r>
              <a:rPr lang="ar-SA" dirty="0" smtClean="0"/>
              <a:t> ,وهو دليل وجود عنصر الكبريت </a:t>
            </a:r>
            <a:r>
              <a:rPr lang="ar-SA" dirty="0" err="1" smtClean="0"/>
              <a:t>بالعينة </a:t>
            </a:r>
            <a:r>
              <a:rPr lang="ar-SA" dirty="0" err="1" smtClean="0"/>
              <a:t>.</a:t>
            </a:r>
            <a:endParaRPr lang="ar-SA" dirty="0"/>
          </a:p>
        </p:txBody>
      </p:sp>
    </p:spTree>
    <p:extLst>
      <p:ext uri="{BB962C8B-B14F-4D97-AF65-F5344CB8AC3E}">
        <p14:creationId xmlns="" xmlns:p14="http://schemas.microsoft.com/office/powerpoint/2010/main" val="2572626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buNone/>
            </a:pPr>
            <a:endParaRPr lang="ar-SA" sz="3600" b="1" dirty="0" smtClean="0">
              <a:solidFill>
                <a:schemeClr val="accent2">
                  <a:lumMod val="60000"/>
                  <a:lumOff val="40000"/>
                </a:schemeClr>
              </a:solidFill>
            </a:endParaRPr>
          </a:p>
          <a:p>
            <a:pPr algn="ctr">
              <a:buNone/>
            </a:pPr>
            <a:r>
              <a:rPr lang="ar-SA" sz="3600" b="1" dirty="0" smtClean="0">
                <a:solidFill>
                  <a:schemeClr val="accent2">
                    <a:lumMod val="60000"/>
                    <a:lumOff val="40000"/>
                  </a:schemeClr>
                </a:solidFill>
              </a:rPr>
              <a:t>الكشف عن المركبات الكحولية</a:t>
            </a:r>
            <a:endParaRPr lang="ar-SA" sz="3600" b="1" dirty="0">
              <a:solidFill>
                <a:schemeClr val="accent2">
                  <a:lumMod val="60000"/>
                  <a:lumOff val="4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35496" y="1600200"/>
            <a:ext cx="7859216" cy="4525963"/>
          </a:xfrm>
        </p:spPr>
        <p:txBody>
          <a:bodyPr>
            <a:normAutofit/>
          </a:bodyPr>
          <a:lstStyle/>
          <a:p>
            <a:r>
              <a:rPr lang="ar-SA" sz="2400" dirty="0" smtClean="0">
                <a:latin typeface="GE SS Text Light" pitchFamily="18" charset="-78"/>
                <a:ea typeface="GE SS Text Light" pitchFamily="18" charset="-78"/>
                <a:cs typeface="GE SS Text Light" pitchFamily="18" charset="-78"/>
              </a:rPr>
              <a:t>تتميز افراد هذه المركبات بوجود مجموعة </a:t>
            </a:r>
            <a:r>
              <a:rPr lang="ar-SA" sz="2400" b="1" dirty="0" err="1" smtClean="0">
                <a:solidFill>
                  <a:schemeClr val="accent2">
                    <a:lumMod val="60000"/>
                    <a:lumOff val="40000"/>
                  </a:schemeClr>
                </a:solidFill>
                <a:latin typeface="GE SS Text Light" pitchFamily="18" charset="-78"/>
                <a:ea typeface="GE SS Text Light" pitchFamily="18" charset="-78"/>
                <a:cs typeface="GE SS Text Light" pitchFamily="18" charset="-78"/>
              </a:rPr>
              <a:t>هيدروكسيل</a:t>
            </a:r>
            <a:r>
              <a:rPr lang="en-US" sz="2400" b="1" dirty="0" smtClean="0">
                <a:solidFill>
                  <a:schemeClr val="accent2">
                    <a:lumMod val="60000"/>
                    <a:lumOff val="40000"/>
                  </a:schemeClr>
                </a:solidFill>
                <a:latin typeface="GE SS Text Light" pitchFamily="18" charset="-78"/>
                <a:ea typeface="GE SS Text Light" pitchFamily="18" charset="-78"/>
                <a:cs typeface="GE SS Text Light" pitchFamily="18" charset="-78"/>
              </a:rPr>
              <a:t> </a:t>
            </a:r>
            <a:r>
              <a:rPr lang="en-US" sz="2400" b="1" dirty="0" smtClean="0">
                <a:solidFill>
                  <a:schemeClr val="accent2">
                    <a:lumMod val="60000"/>
                    <a:lumOff val="40000"/>
                  </a:schemeClr>
                </a:solidFill>
                <a:latin typeface="GE SS Text Light" pitchFamily="18" charset="-78"/>
                <a:ea typeface="GE SS Text Light" pitchFamily="18" charset="-78"/>
                <a:cs typeface="GE SS Text Light" pitchFamily="18" charset="-78"/>
              </a:rPr>
              <a:t>OH</a:t>
            </a:r>
            <a:r>
              <a:rPr lang="en-US" sz="2400" b="1" baseline="30000" dirty="0" smtClean="0">
                <a:solidFill>
                  <a:schemeClr val="accent2">
                    <a:lumMod val="60000"/>
                    <a:lumOff val="40000"/>
                  </a:schemeClr>
                </a:solidFill>
                <a:latin typeface="GE SS Text Light" pitchFamily="18" charset="-78"/>
                <a:ea typeface="GE SS Text Light" pitchFamily="18" charset="-78"/>
                <a:cs typeface="GE SS Text Light" pitchFamily="18" charset="-78"/>
              </a:rPr>
              <a:t>-</a:t>
            </a:r>
            <a:r>
              <a:rPr lang="en-US" sz="2400" baseline="30000" dirty="0" smtClean="0">
                <a:latin typeface="GE SS Text Light" pitchFamily="18" charset="-78"/>
                <a:ea typeface="GE SS Text Light" pitchFamily="18" charset="-78"/>
                <a:cs typeface="GE SS Text Light" pitchFamily="18" charset="-78"/>
              </a:rPr>
              <a:t> </a:t>
            </a:r>
            <a:r>
              <a:rPr lang="ar-SA" sz="2400" dirty="0" smtClean="0">
                <a:latin typeface="GE SS Text Light" pitchFamily="18" charset="-78"/>
                <a:ea typeface="GE SS Text Light" pitchFamily="18" charset="-78"/>
                <a:cs typeface="GE SS Text Light" pitchFamily="18" charset="-78"/>
              </a:rPr>
              <a:t>مرتبطة بطريق مباشر بذرة كربون </a:t>
            </a:r>
            <a:r>
              <a:rPr lang="ar-SA" sz="2400" dirty="0" err="1" smtClean="0">
                <a:latin typeface="GE SS Text Light" pitchFamily="18" charset="-78"/>
                <a:ea typeface="GE SS Text Light" pitchFamily="18" charset="-78"/>
                <a:cs typeface="GE SS Text Light" pitchFamily="18" charset="-78"/>
              </a:rPr>
              <a:t>مشبعة.</a:t>
            </a:r>
            <a:r>
              <a:rPr lang="ar-SA" sz="2400" dirty="0" smtClean="0">
                <a:latin typeface="GE SS Text Light" pitchFamily="18" charset="-78"/>
                <a:ea typeface="GE SS Text Light" pitchFamily="18" charset="-78"/>
                <a:cs typeface="GE SS Text Light" pitchFamily="18" charset="-78"/>
              </a:rPr>
              <a:t> </a:t>
            </a:r>
            <a:endParaRPr lang="ar-SA" sz="2400" dirty="0" smtClean="0">
              <a:latin typeface="GE SS Text Light" pitchFamily="18" charset="-78"/>
              <a:ea typeface="GE SS Text Light" pitchFamily="18" charset="-78"/>
              <a:cs typeface="GE SS Text Light" pitchFamily="18" charset="-78"/>
            </a:endParaRPr>
          </a:p>
          <a:p>
            <a:r>
              <a:rPr lang="ar-SA" sz="2400" dirty="0" smtClean="0">
                <a:latin typeface="GE SS Text Light" pitchFamily="18" charset="-78"/>
                <a:ea typeface="GE SS Text Light" pitchFamily="18" charset="-78"/>
                <a:cs typeface="GE SS Text Light" pitchFamily="18" charset="-78"/>
              </a:rPr>
              <a:t>تتواجد </a:t>
            </a:r>
            <a:r>
              <a:rPr lang="ar-SA" sz="2400" dirty="0" smtClean="0">
                <a:latin typeface="GE SS Text Light" pitchFamily="18" charset="-78"/>
                <a:ea typeface="GE SS Text Light" pitchFamily="18" charset="-78"/>
                <a:cs typeface="GE SS Text Light" pitchFamily="18" charset="-78"/>
              </a:rPr>
              <a:t>مجموعة </a:t>
            </a:r>
            <a:r>
              <a:rPr lang="ar-SA" sz="2400" dirty="0" err="1" smtClean="0">
                <a:latin typeface="GE SS Text Light" pitchFamily="18" charset="-78"/>
                <a:ea typeface="GE SS Text Light" pitchFamily="18" charset="-78"/>
                <a:cs typeface="GE SS Text Light" pitchFamily="18" charset="-78"/>
              </a:rPr>
              <a:t>الكحولات</a:t>
            </a:r>
            <a:r>
              <a:rPr lang="ar-SA" sz="2400" dirty="0" smtClean="0">
                <a:latin typeface="GE SS Text Light" pitchFamily="18" charset="-78"/>
                <a:ea typeface="GE SS Text Light" pitchFamily="18" charset="-78"/>
                <a:cs typeface="GE SS Text Light" pitchFamily="18" charset="-78"/>
              </a:rPr>
              <a:t> كسوائل وتذوب في </a:t>
            </a:r>
            <a:r>
              <a:rPr lang="ar-SA" sz="2400" dirty="0" err="1" smtClean="0">
                <a:latin typeface="GE SS Text Light" pitchFamily="18" charset="-78"/>
                <a:ea typeface="GE SS Text Light" pitchFamily="18" charset="-78"/>
                <a:cs typeface="GE SS Text Light" pitchFamily="18" charset="-78"/>
              </a:rPr>
              <a:t>الماء.</a:t>
            </a:r>
            <a:r>
              <a:rPr lang="ar-SA" sz="2400" dirty="0" smtClean="0">
                <a:latin typeface="GE SS Text Light" pitchFamily="18" charset="-78"/>
                <a:ea typeface="GE SS Text Light" pitchFamily="18" charset="-78"/>
                <a:cs typeface="GE SS Text Light" pitchFamily="18" charset="-78"/>
              </a:rPr>
              <a:t> تذوب </a:t>
            </a:r>
            <a:r>
              <a:rPr lang="ar-SA" sz="2400" dirty="0" err="1" smtClean="0">
                <a:latin typeface="GE SS Text Light" pitchFamily="18" charset="-78"/>
                <a:ea typeface="GE SS Text Light" pitchFamily="18" charset="-78"/>
                <a:cs typeface="GE SS Text Light" pitchFamily="18" charset="-78"/>
              </a:rPr>
              <a:t>الكحولات</a:t>
            </a:r>
            <a:r>
              <a:rPr lang="ar-SA" sz="2400" dirty="0" smtClean="0">
                <a:latin typeface="GE SS Text Light" pitchFamily="18" charset="-78"/>
                <a:ea typeface="GE SS Text Light" pitchFamily="18" charset="-78"/>
                <a:cs typeface="GE SS Text Light" pitchFamily="18" charset="-78"/>
              </a:rPr>
              <a:t> في الماء عندما يقل عدد </a:t>
            </a:r>
            <a:r>
              <a:rPr lang="ar-SA" sz="2400" dirty="0" err="1" smtClean="0">
                <a:latin typeface="GE SS Text Light" pitchFamily="18" charset="-78"/>
                <a:ea typeface="GE SS Text Light" pitchFamily="18" charset="-78"/>
                <a:cs typeface="GE SS Text Light" pitchFamily="18" charset="-78"/>
              </a:rPr>
              <a:t>ذرات</a:t>
            </a:r>
            <a:r>
              <a:rPr lang="ar-SA" sz="2400" dirty="0" smtClean="0">
                <a:latin typeface="GE SS Text Light" pitchFamily="18" charset="-78"/>
                <a:ea typeface="GE SS Text Light" pitchFamily="18" charset="-78"/>
                <a:cs typeface="GE SS Text Light" pitchFamily="18" charset="-78"/>
              </a:rPr>
              <a:t> الكربون اقل من 6 ويتناقص درجة ذوبانها عند ارتفاع الوزن الجزيئي لاسيما اذا كان الكحول مادة </a:t>
            </a:r>
            <a:r>
              <a:rPr lang="ar-SA" sz="2400" dirty="0" err="1" smtClean="0">
                <a:latin typeface="GE SS Text Light" pitchFamily="18" charset="-78"/>
                <a:ea typeface="GE SS Text Light" pitchFamily="18" charset="-78"/>
                <a:cs typeface="GE SS Text Light" pitchFamily="18" charset="-78"/>
              </a:rPr>
              <a:t>صلبة.</a:t>
            </a:r>
            <a:r>
              <a:rPr lang="ar-SA" sz="2400" dirty="0" smtClean="0">
                <a:latin typeface="GE SS Text Light" pitchFamily="18" charset="-78"/>
                <a:ea typeface="GE SS Text Light" pitchFamily="18" charset="-78"/>
                <a:cs typeface="GE SS Text Light" pitchFamily="18" charset="-78"/>
              </a:rPr>
              <a:t> </a:t>
            </a:r>
            <a:endParaRPr lang="ar-SA" sz="2400" dirty="0" smtClean="0">
              <a:latin typeface="GE SS Text Light" pitchFamily="18" charset="-78"/>
              <a:ea typeface="GE SS Text Light" pitchFamily="18" charset="-78"/>
              <a:cs typeface="GE SS Text Light" pitchFamily="18" charset="-78"/>
            </a:endParaRPr>
          </a:p>
          <a:p>
            <a:r>
              <a:rPr lang="ar-SA" sz="2400" dirty="0" err="1" smtClean="0">
                <a:latin typeface="GE SS Text Light" pitchFamily="18" charset="-78"/>
                <a:ea typeface="GE SS Text Light" pitchFamily="18" charset="-78"/>
                <a:cs typeface="GE SS Text Light" pitchFamily="18" charset="-78"/>
              </a:rPr>
              <a:t>الكحولات</a:t>
            </a:r>
            <a:r>
              <a:rPr lang="ar-SA" sz="2400" dirty="0" smtClean="0">
                <a:latin typeface="GE SS Text Light" pitchFamily="18" charset="-78"/>
                <a:ea typeface="GE SS Text Light" pitchFamily="18" charset="-78"/>
                <a:cs typeface="GE SS Text Light" pitchFamily="18" charset="-78"/>
              </a:rPr>
              <a:t> </a:t>
            </a:r>
            <a:r>
              <a:rPr lang="ar-SA" sz="2400" dirty="0" smtClean="0">
                <a:latin typeface="GE SS Text Light" pitchFamily="18" charset="-78"/>
                <a:ea typeface="GE SS Text Light" pitchFamily="18" charset="-78"/>
                <a:cs typeface="GE SS Text Light" pitchFamily="18" charset="-78"/>
              </a:rPr>
              <a:t>التى تحوي مجموعتين </a:t>
            </a:r>
            <a:r>
              <a:rPr lang="ar-SA" sz="2400" dirty="0" err="1" smtClean="0">
                <a:latin typeface="GE SS Text Light" pitchFamily="18" charset="-78"/>
                <a:ea typeface="GE SS Text Light" pitchFamily="18" charset="-78"/>
                <a:cs typeface="GE SS Text Light" pitchFamily="18" charset="-78"/>
              </a:rPr>
              <a:t>هيدروكسيل</a:t>
            </a:r>
            <a:r>
              <a:rPr lang="ar-SA" sz="2400" dirty="0" smtClean="0">
                <a:latin typeface="GE SS Text Light" pitchFamily="18" charset="-78"/>
                <a:ea typeface="GE SS Text Light" pitchFamily="18" charset="-78"/>
                <a:cs typeface="GE SS Text Light" pitchFamily="18" charset="-78"/>
              </a:rPr>
              <a:t> فهي مواد سائلة لزجة </a:t>
            </a:r>
            <a:r>
              <a:rPr lang="ar-SA" sz="2400" dirty="0" smtClean="0">
                <a:latin typeface="GE SS Text Light" pitchFamily="18" charset="-78"/>
                <a:ea typeface="GE SS Text Light" pitchFamily="18" charset="-78"/>
                <a:cs typeface="GE SS Text Light" pitchFamily="18" charset="-78"/>
              </a:rPr>
              <a:t>أو </a:t>
            </a:r>
            <a:r>
              <a:rPr lang="ar-SA" sz="2400" dirty="0" smtClean="0">
                <a:latin typeface="GE SS Text Light" pitchFamily="18" charset="-78"/>
                <a:ea typeface="GE SS Text Light" pitchFamily="18" charset="-78"/>
                <a:cs typeface="GE SS Text Light" pitchFamily="18" charset="-78"/>
              </a:rPr>
              <a:t>صلبة يذوب معظمها في الماء ولا تذوب في المذيبات </a:t>
            </a:r>
            <a:r>
              <a:rPr lang="ar-SA" sz="2400" dirty="0" smtClean="0">
                <a:latin typeface="GE SS Text Light" pitchFamily="18" charset="-78"/>
                <a:ea typeface="GE SS Text Light" pitchFamily="18" charset="-78"/>
                <a:cs typeface="GE SS Text Light" pitchFamily="18" charset="-78"/>
              </a:rPr>
              <a:t>غير </a:t>
            </a:r>
            <a:r>
              <a:rPr lang="ar-SA" sz="2400" dirty="0" err="1" smtClean="0">
                <a:latin typeface="GE SS Text Light" pitchFamily="18" charset="-78"/>
                <a:ea typeface="GE SS Text Light" pitchFamily="18" charset="-78"/>
                <a:cs typeface="GE SS Text Light" pitchFamily="18" charset="-78"/>
              </a:rPr>
              <a:t>القطبية</a:t>
            </a:r>
            <a:r>
              <a:rPr lang="ar-SA" sz="2400" dirty="0" err="1" smtClean="0">
                <a:latin typeface="GE SS Text Light" pitchFamily="18" charset="-78"/>
                <a:ea typeface="GE SS Text Light" pitchFamily="18" charset="-78"/>
                <a:cs typeface="GE SS Text Light" pitchFamily="18" charset="-78"/>
              </a:rPr>
              <a:t>.</a:t>
            </a:r>
            <a:r>
              <a:rPr lang="ar-SA" sz="2400" dirty="0" smtClean="0">
                <a:latin typeface="GE SS Text Light" pitchFamily="18" charset="-78"/>
                <a:ea typeface="GE SS Text Light" pitchFamily="18" charset="-78"/>
                <a:cs typeface="GE SS Text Light" pitchFamily="18" charset="-78"/>
              </a:rPr>
              <a:t> </a:t>
            </a:r>
            <a:endParaRPr lang="ar-SA" sz="2400" dirty="0" smtClean="0">
              <a:latin typeface="GE SS Text Light" pitchFamily="18" charset="-78"/>
              <a:ea typeface="GE SS Text Light" pitchFamily="18" charset="-78"/>
              <a:cs typeface="GE SS Text Light" pitchFamily="18" charset="-78"/>
            </a:endParaRPr>
          </a:p>
          <a:p>
            <a:r>
              <a:rPr lang="ar-SA" sz="2400" dirty="0" smtClean="0">
                <a:latin typeface="GE SS Text Light" pitchFamily="18" charset="-78"/>
                <a:ea typeface="GE SS Text Light" pitchFamily="18" charset="-78"/>
                <a:cs typeface="GE SS Text Light" pitchFamily="18" charset="-78"/>
              </a:rPr>
              <a:t>تأكسد </a:t>
            </a:r>
            <a:r>
              <a:rPr lang="ar-SA" sz="2400" dirty="0" err="1" smtClean="0">
                <a:latin typeface="GE SS Text Light" pitchFamily="18" charset="-78"/>
                <a:ea typeface="GE SS Text Light" pitchFamily="18" charset="-78"/>
                <a:cs typeface="GE SS Text Light" pitchFamily="18" charset="-78"/>
              </a:rPr>
              <a:t>الكحولات</a:t>
            </a:r>
            <a:r>
              <a:rPr lang="ar-SA" sz="2400" dirty="0" smtClean="0">
                <a:latin typeface="GE SS Text Light" pitchFamily="18" charset="-78"/>
                <a:ea typeface="GE SS Text Light" pitchFamily="18" charset="-78"/>
                <a:cs typeface="GE SS Text Light" pitchFamily="18" charset="-78"/>
              </a:rPr>
              <a:t> الاولية وتتحول الى </a:t>
            </a:r>
            <a:r>
              <a:rPr lang="ar-SA" sz="2400" dirty="0" err="1" smtClean="0">
                <a:latin typeface="GE SS Text Light" pitchFamily="18" charset="-78"/>
                <a:ea typeface="GE SS Text Light" pitchFamily="18" charset="-78"/>
                <a:cs typeface="GE SS Text Light" pitchFamily="18" charset="-78"/>
              </a:rPr>
              <a:t>الالدهيدات</a:t>
            </a:r>
            <a:r>
              <a:rPr lang="ar-SA" sz="2400" dirty="0" smtClean="0">
                <a:latin typeface="GE SS Text Light" pitchFamily="18" charset="-78"/>
                <a:ea typeface="GE SS Text Light" pitchFamily="18" charset="-78"/>
                <a:cs typeface="GE SS Text Light" pitchFamily="18" charset="-78"/>
              </a:rPr>
              <a:t> و كما تتأثر </a:t>
            </a:r>
            <a:r>
              <a:rPr lang="ar-SA" sz="2400" dirty="0" err="1" smtClean="0">
                <a:latin typeface="GE SS Text Light" pitchFamily="18" charset="-78"/>
                <a:ea typeface="GE SS Text Light" pitchFamily="18" charset="-78"/>
                <a:cs typeface="GE SS Text Light" pitchFamily="18" charset="-78"/>
              </a:rPr>
              <a:t>الكحولات</a:t>
            </a:r>
            <a:r>
              <a:rPr lang="ar-SA" sz="2400" dirty="0" smtClean="0">
                <a:latin typeface="GE SS Text Light" pitchFamily="18" charset="-78"/>
                <a:ea typeface="GE SS Text Light" pitchFamily="18" charset="-78"/>
                <a:cs typeface="GE SS Text Light" pitchFamily="18" charset="-78"/>
              </a:rPr>
              <a:t> الثانوية حيث تأكسد الى </a:t>
            </a:r>
            <a:r>
              <a:rPr lang="ar-SA" sz="2400" dirty="0" err="1" smtClean="0">
                <a:latin typeface="GE SS Text Light" pitchFamily="18" charset="-78"/>
                <a:ea typeface="GE SS Text Light" pitchFamily="18" charset="-78"/>
                <a:cs typeface="GE SS Text Light" pitchFamily="18" charset="-78"/>
              </a:rPr>
              <a:t>كتيونات.</a:t>
            </a:r>
            <a:endParaRPr lang="en-US" sz="2400" dirty="0" smtClean="0">
              <a:latin typeface="GE SS Text Light" pitchFamily="18" charset="-78"/>
              <a:ea typeface="GE SS Text Light" pitchFamily="18" charset="-78"/>
              <a:cs typeface="GE SS Text Light" pitchFamily="18" charset="-78"/>
            </a:endParaRPr>
          </a:p>
          <a:p>
            <a:endParaRPr lang="ar-SA" sz="2400" dirty="0">
              <a:latin typeface="GE SS Text Light" pitchFamily="18" charset="-78"/>
              <a:ea typeface="GE SS Text Light" pitchFamily="18" charset="-78"/>
              <a:cs typeface="GE SS Text Light" pitchFamily="18" charset="-78"/>
            </a:endParaRPr>
          </a:p>
        </p:txBody>
      </p:sp>
    </p:spTree>
  </p:cSld>
  <p:clrMapOvr>
    <a:masterClrMapping/>
  </p:clrMapOvr>
</p:sld>
</file>

<file path=ppt/theme/theme1.xml><?xml version="1.0" encoding="utf-8"?>
<a:theme xmlns:a="http://schemas.openxmlformats.org/drawingml/2006/main" name="تقنية">
  <a:themeElements>
    <a:clrScheme name="Prefab">
      <a:dk1>
        <a:sysClr val="windowText" lastClr="000000"/>
      </a:dk1>
      <a:lt1>
        <a:sysClr val="window" lastClr="FFFFFF"/>
      </a:lt1>
      <a:dk2>
        <a:srgbClr val="5D5C64"/>
      </a:dk2>
      <a:lt2>
        <a:srgbClr val="E4D9BE"/>
      </a:lt2>
      <a:accent1>
        <a:srgbClr val="E0B62E"/>
      </a:accent1>
      <a:accent2>
        <a:srgbClr val="E6632E"/>
      </a:accent2>
      <a:accent3>
        <a:srgbClr val="73C1C7"/>
      </a:accent3>
      <a:accent4>
        <a:srgbClr val="75964C"/>
      </a:accent4>
      <a:accent5>
        <a:srgbClr val="C78C45"/>
      </a:accent5>
      <a:accent6>
        <a:srgbClr val="BCA076"/>
      </a:accent6>
      <a:hlink>
        <a:srgbClr val="CF3B0D"/>
      </a:hlink>
      <a:folHlink>
        <a:srgbClr val="7E756C"/>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137</TotalTime>
  <Words>608</Words>
  <Application>Microsoft Office PowerPoint</Application>
  <PresentationFormat>عرض على الشاشة (3:4)‏</PresentationFormat>
  <Paragraphs>118</Paragraphs>
  <Slides>13</Slides>
  <Notes>13</Notes>
  <HiddenSlides>0</HiddenSlides>
  <MMClips>0</MMClips>
  <ScaleCrop>false</ScaleCrop>
  <HeadingPairs>
    <vt:vector size="4" baseType="variant">
      <vt:variant>
        <vt:lpstr>سمة</vt:lpstr>
      </vt:variant>
      <vt:variant>
        <vt:i4>1</vt:i4>
      </vt:variant>
      <vt:variant>
        <vt:lpstr>عناوين الشرائح</vt:lpstr>
      </vt:variant>
      <vt:variant>
        <vt:i4>13</vt:i4>
      </vt:variant>
    </vt:vector>
  </HeadingPairs>
  <TitlesOfParts>
    <vt:vector size="14" baseType="lpstr">
      <vt:lpstr>تقنية</vt:lpstr>
      <vt:lpstr>الكشف عن الكبريت والمركبات الكحولية</vt:lpstr>
      <vt:lpstr>الشريحة 2</vt:lpstr>
      <vt:lpstr>الشريحة 3</vt:lpstr>
      <vt:lpstr>الشريحة 4</vt:lpstr>
      <vt:lpstr>الشريحة 5</vt:lpstr>
      <vt:lpstr>الشريحة 6</vt:lpstr>
      <vt:lpstr>الشريحة 7</vt:lpstr>
      <vt:lpstr>الشريحة 8</vt:lpstr>
      <vt:lpstr>الشريحة 9</vt:lpstr>
      <vt:lpstr>أنواع الكحول</vt:lpstr>
      <vt:lpstr>مثال على الكحولات الأولية: </vt:lpstr>
      <vt:lpstr>المركبات الكحولية</vt:lpstr>
      <vt:lpstr>الشريحة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Amal Alotibi</dc:creator>
  <cp:lastModifiedBy>user</cp:lastModifiedBy>
  <cp:revision>16</cp:revision>
  <dcterms:created xsi:type="dcterms:W3CDTF">2017-02-26T09:22:14Z</dcterms:created>
  <dcterms:modified xsi:type="dcterms:W3CDTF">2017-10-27T20:01:59Z</dcterms:modified>
</cp:coreProperties>
</file>