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3" r:id="rId1"/>
  </p:sldMasterIdLst>
  <p:notesMasterIdLst>
    <p:notesMasterId r:id="rId21"/>
  </p:notesMasterIdLst>
  <p:sldIdLst>
    <p:sldId id="321" r:id="rId2"/>
    <p:sldId id="265" r:id="rId3"/>
    <p:sldId id="323" r:id="rId4"/>
    <p:sldId id="326" r:id="rId5"/>
    <p:sldId id="324" r:id="rId6"/>
    <p:sldId id="299" r:id="rId7"/>
    <p:sldId id="327" r:id="rId8"/>
    <p:sldId id="300" r:id="rId9"/>
    <p:sldId id="256" r:id="rId10"/>
    <p:sldId id="303" r:id="rId11"/>
    <p:sldId id="302" r:id="rId12"/>
    <p:sldId id="267" r:id="rId13"/>
    <p:sldId id="313" r:id="rId14"/>
    <p:sldId id="293" r:id="rId15"/>
    <p:sldId id="317" r:id="rId16"/>
    <p:sldId id="274" r:id="rId17"/>
    <p:sldId id="328" r:id="rId18"/>
    <p:sldId id="329" r:id="rId19"/>
    <p:sldId id="278" r:id="rId20"/>
  </p:sldIdLst>
  <p:sldSz cx="9144000" cy="6858000" type="screen4x3"/>
  <p:notesSz cx="6858000" cy="9144000"/>
  <p:defaultTextStyle>
    <a:defPPr>
      <a:defRPr lang="ar-SA"/>
    </a:defPPr>
    <a:lvl1pPr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66FF"/>
    <a:srgbClr val="FF0066"/>
    <a:srgbClr val="003399"/>
    <a:srgbClr val="CC0000"/>
    <a:srgbClr val="996600"/>
    <a:srgbClr val="003300"/>
    <a:srgbClr val="DDE3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1" autoAdjust="0"/>
    <p:restoredTop sz="89771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9277F719-7706-4805-BAD2-4D809CE06CF6}" type="datetimeFigureOut">
              <a:rPr lang="ar-SA"/>
              <a:pPr>
                <a:defRPr/>
              </a:pPr>
              <a:t>26/05/1431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AB2A0130-7746-463C-89F4-296D32D342B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شكل بيضاوي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7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FAB43-935E-446A-AEAC-4E376E1414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AD2DF-D84A-4735-998A-3B6753C25E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DA871-47F5-4A91-9CC9-A61918221D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0D9B-FED3-4D72-909E-4B7D0313F00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CD29F-3829-4193-9B65-08D01A9242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E1280-1C7D-418E-9520-D0333F8604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EAF6F-D76A-4F95-BC49-87FC721406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عنصر نائب للتاريخ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8C81A-E932-43B2-9C63-94C4BF9103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31B0D-5041-4221-BCF7-A471F37637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1C4A-4046-449F-B900-CF59992BF2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3D663-C779-4310-A8FB-B7ACDEDB81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نص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F3E003-632C-4571-87A8-C009AD9F50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4" r:id="rId1"/>
    <p:sldLayoutId id="2147483866" r:id="rId2"/>
    <p:sldLayoutId id="2147483875" r:id="rId3"/>
    <p:sldLayoutId id="2147483867" r:id="rId4"/>
    <p:sldLayoutId id="2147483876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9pPr>
    </p:titleStyle>
    <p:bodyStyle>
      <a:lvl1pPr marL="273050" indent="-273050" algn="r" rtl="1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r" rtl="1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r" rtl="1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r" rtl="1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.sa/imgres?imgurl=http://bp1.blogger.com/_zz0y55s53eg/Rw0d5cLtGOI/AAAAAAAAAS4/MipEC6ZkoEI/s400/ist2_221017_stop1.JPG&amp;imgrefurl=http://mazzika-new.mam9.com/montada-f38/topic-t1048.htm&amp;usg=__eqVyXAFztbaDrakJcndxNpjKBiU=&amp;h=380&amp;w=380&amp;sz=19&amp;hl=ar&amp;start=1&amp;sig2=s_2IaZ9pTYMeOTkrDRL-kQ&amp;tbnid=6vUxoyh-4TsTEM:&amp;tbnh=123&amp;tbnw=123&amp;ei=8PdXSa2xE4fG0gWzgdmDBA&amp;prev=/images?q=stop&amp;gbv=2&amp;hl=ar&amp;sa=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مربع نص 2"/>
          <p:cNvSpPr txBox="1">
            <a:spLocks noChangeArrowheads="1"/>
          </p:cNvSpPr>
          <p:nvPr/>
        </p:nvSpPr>
        <p:spPr bwMode="auto">
          <a:xfrm>
            <a:off x="3357563" y="1928813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2214546" y="1571612"/>
            <a:ext cx="4419800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الخطة التدريسية</a:t>
            </a:r>
          </a:p>
          <a:p>
            <a:pPr>
              <a:defRPr/>
            </a:pPr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لمسار الصم وضعاف السمع</a:t>
            </a:r>
          </a:p>
        </p:txBody>
      </p:sp>
      <p:sp>
        <p:nvSpPr>
          <p:cNvPr id="5125" name="مربع نص 4"/>
          <p:cNvSpPr txBox="1">
            <a:spLocks noChangeArrowheads="1"/>
          </p:cNvSpPr>
          <p:nvPr/>
        </p:nvSpPr>
        <p:spPr bwMode="auto">
          <a:xfrm>
            <a:off x="3286125" y="3714750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3000364" y="3571876"/>
            <a:ext cx="3841116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ar-SA" sz="24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إعداد:</a:t>
            </a:r>
          </a:p>
          <a:p>
            <a:pPr>
              <a:defRPr/>
            </a:pPr>
            <a:r>
              <a:rPr lang="ar-SA" sz="24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مها الهاجري</a:t>
            </a:r>
          </a:p>
          <a:p>
            <a:pPr>
              <a:defRPr/>
            </a:pPr>
            <a:r>
              <a:rPr lang="ar-SA" sz="2400" b="1" spc="5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المحاضرة </a:t>
            </a:r>
            <a:r>
              <a:rPr lang="ar-SA" sz="24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في قسم التربية الخاصة </a:t>
            </a:r>
          </a:p>
          <a:p>
            <a:pPr>
              <a:defRPr/>
            </a:pPr>
            <a:r>
              <a:rPr lang="ar-SA" sz="24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مسار الصم وضعاف السمع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 descr="صورة15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14348" y="214290"/>
            <a:ext cx="7991475" cy="39241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ar-SA" dirty="0">
                <a:solidFill>
                  <a:srgbClr val="009900"/>
                </a:solidFill>
              </a:rPr>
              <a:t> </a:t>
            </a:r>
            <a:r>
              <a:rPr lang="ar-SA" sz="2400" dirty="0">
                <a:solidFill>
                  <a:srgbClr val="009900"/>
                </a:solidFill>
              </a:rPr>
              <a:t>نموذج الاختبار القبلي  لمهارة </a:t>
            </a:r>
            <a:r>
              <a:rPr lang="ar-SA" sz="2400" dirty="0" smtClean="0">
                <a:solidFill>
                  <a:srgbClr val="009900"/>
                </a:solidFill>
              </a:rPr>
              <a:t>الجمع</a:t>
            </a:r>
            <a:endParaRPr lang="ar-SA" sz="2400" dirty="0">
              <a:solidFill>
                <a:srgbClr val="0099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ar-SA" sz="2400" dirty="0" smtClean="0">
                <a:solidFill>
                  <a:schemeClr val="bg1"/>
                </a:solidFill>
              </a:rPr>
              <a:t>”يساعد في تحديد المشكلة“</a:t>
            </a:r>
            <a:r>
              <a:rPr lang="ar-SA" sz="2400" dirty="0" smtClean="0"/>
              <a:t> </a:t>
            </a:r>
            <a:endParaRPr lang="ar-SA" sz="2400" dirty="0"/>
          </a:p>
          <a:p>
            <a:pPr marL="342900" indent="-342900">
              <a:spcBef>
                <a:spcPct val="50000"/>
              </a:spcBef>
            </a:pP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إرفاق ورقة اختبار</a:t>
            </a:r>
          </a:p>
          <a:p>
            <a:pPr marL="342900" indent="-342900">
              <a:spcBef>
                <a:spcPct val="50000"/>
              </a:spcBef>
            </a:pPr>
            <a:r>
              <a:rPr lang="ar-SA" dirty="0" smtClean="0">
                <a:solidFill>
                  <a:srgbClr val="FF0000"/>
                </a:solidFill>
              </a:rPr>
              <a:t>                _  مجموعة مسائل </a:t>
            </a:r>
            <a:r>
              <a:rPr lang="ar-SA" b="1" dirty="0" smtClean="0">
                <a:solidFill>
                  <a:srgbClr val="FF0000"/>
                </a:solidFill>
              </a:rPr>
              <a:t>   -               </a:t>
            </a:r>
          </a:p>
          <a:p>
            <a:pPr marL="342900" indent="-342900" algn="r"/>
            <a:endParaRPr lang="ar-SA" dirty="0"/>
          </a:p>
          <a:p>
            <a:pPr marL="342900" indent="-342900" algn="r"/>
            <a:endParaRPr lang="ar-SA" dirty="0"/>
          </a:p>
          <a:p>
            <a:pPr marL="342900" indent="-342900" algn="r"/>
            <a:r>
              <a:rPr lang="ar-SA" dirty="0">
                <a:solidFill>
                  <a:srgbClr val="CC0000"/>
                </a:solidFill>
              </a:rPr>
              <a:t>                        السؤال </a:t>
            </a:r>
            <a:r>
              <a:rPr lang="ar-SA" dirty="0" err="1" smtClean="0">
                <a:solidFill>
                  <a:srgbClr val="CC0000"/>
                </a:solidFill>
              </a:rPr>
              <a:t>االأول</a:t>
            </a:r>
            <a:r>
              <a:rPr lang="ar-SA" dirty="0" smtClean="0">
                <a:solidFill>
                  <a:srgbClr val="CC0000"/>
                </a:solidFill>
              </a:rPr>
              <a:t> </a:t>
            </a:r>
            <a:r>
              <a:rPr lang="ar-SA" dirty="0" smtClean="0"/>
              <a:t> </a:t>
            </a:r>
            <a:r>
              <a:rPr lang="ar-SA" dirty="0">
                <a:solidFill>
                  <a:srgbClr val="660033"/>
                </a:solidFill>
              </a:rPr>
              <a:t>:                    4     1</a:t>
            </a:r>
            <a:endParaRPr lang="ar-SA" b="1" dirty="0">
              <a:solidFill>
                <a:srgbClr val="660033"/>
              </a:solidFill>
            </a:endParaRPr>
          </a:p>
          <a:p>
            <a:pPr marL="342900" indent="-342900" algn="r"/>
            <a:r>
              <a:rPr lang="ar-SA" b="1" dirty="0">
                <a:solidFill>
                  <a:srgbClr val="660033"/>
                </a:solidFill>
              </a:rPr>
              <a:t>                                                        +   4     2</a:t>
            </a:r>
          </a:p>
          <a:p>
            <a:pPr marL="342900" indent="-342900"/>
            <a:r>
              <a:rPr lang="ar-SA" b="1" dirty="0">
                <a:solidFill>
                  <a:srgbClr val="660033"/>
                </a:solidFill>
              </a:rPr>
              <a:t>     ــــــــــــــــــ</a:t>
            </a:r>
            <a:endParaRPr lang="ar-SA" dirty="0">
              <a:solidFill>
                <a:srgbClr val="660033"/>
              </a:solidFill>
            </a:endParaRPr>
          </a:p>
          <a:p>
            <a:pPr marL="342900" indent="-342900" algn="r">
              <a:spcBef>
                <a:spcPct val="50000"/>
              </a:spcBef>
            </a:pPr>
            <a:r>
              <a:rPr lang="ar-SA" dirty="0"/>
              <a:t>                     </a:t>
            </a:r>
            <a:endParaRPr lang="ar-SA" b="1" dirty="0"/>
          </a:p>
          <a:p>
            <a:pPr marL="342900" indent="-342900" algn="r"/>
            <a:r>
              <a:rPr lang="ar-SA" b="1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صورة15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71550" y="333375"/>
            <a:ext cx="7488238" cy="448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SA" dirty="0"/>
              <a:t>                        </a:t>
            </a:r>
            <a:r>
              <a:rPr lang="ar-SA" dirty="0">
                <a:solidFill>
                  <a:srgbClr val="CC0000"/>
                </a:solidFill>
              </a:rPr>
              <a:t>السؤال </a:t>
            </a:r>
            <a:r>
              <a:rPr lang="ar-SA" dirty="0" smtClean="0">
                <a:solidFill>
                  <a:srgbClr val="CC0000"/>
                </a:solidFill>
              </a:rPr>
              <a:t>الثاني</a:t>
            </a:r>
            <a:endParaRPr lang="ar-SA" dirty="0">
              <a:solidFill>
                <a:srgbClr val="CC0000"/>
              </a:solidFill>
            </a:endParaRPr>
          </a:p>
          <a:p>
            <a:r>
              <a:rPr lang="ar-SA" dirty="0"/>
              <a:t>                                                   </a:t>
            </a:r>
          </a:p>
          <a:p>
            <a:r>
              <a:rPr lang="ar-SA" dirty="0">
                <a:solidFill>
                  <a:srgbClr val="660033"/>
                </a:solidFill>
              </a:rPr>
              <a:t>                                                     6    3</a:t>
            </a:r>
          </a:p>
          <a:p>
            <a:r>
              <a:rPr lang="ar-SA" dirty="0">
                <a:solidFill>
                  <a:srgbClr val="660033"/>
                </a:solidFill>
              </a:rPr>
              <a:t>                                      +</a:t>
            </a:r>
          </a:p>
          <a:p>
            <a:r>
              <a:rPr lang="ar-SA" dirty="0">
                <a:solidFill>
                  <a:srgbClr val="660033"/>
                </a:solidFill>
              </a:rPr>
              <a:t>                                               6         </a:t>
            </a:r>
          </a:p>
          <a:p>
            <a:r>
              <a:rPr lang="ar-SA" dirty="0">
                <a:solidFill>
                  <a:srgbClr val="660033"/>
                </a:solidFill>
              </a:rPr>
              <a:t>                                                ــــــــــــــــــ</a:t>
            </a:r>
          </a:p>
          <a:p>
            <a:endParaRPr lang="ar-SA" dirty="0"/>
          </a:p>
          <a:p>
            <a:pPr algn="r"/>
            <a:r>
              <a:rPr lang="ar-SA" dirty="0"/>
              <a:t>                </a:t>
            </a:r>
          </a:p>
          <a:p>
            <a:pPr algn="r"/>
            <a:endParaRPr lang="ar-SA" dirty="0"/>
          </a:p>
          <a:p>
            <a:pPr algn="r"/>
            <a:endParaRPr lang="ar-SA" dirty="0"/>
          </a:p>
          <a:p>
            <a:pPr algn="r"/>
            <a:r>
              <a:rPr lang="ar-SA" dirty="0">
                <a:solidFill>
                  <a:srgbClr val="CC0000"/>
                </a:solidFill>
              </a:rPr>
              <a:t>                  السؤال </a:t>
            </a:r>
            <a:r>
              <a:rPr lang="ar-SA" dirty="0" smtClean="0">
                <a:solidFill>
                  <a:srgbClr val="CC0000"/>
                </a:solidFill>
              </a:rPr>
              <a:t>الثالث:</a:t>
            </a:r>
            <a:r>
              <a:rPr lang="ar-SA" dirty="0" smtClean="0"/>
              <a:t>    </a:t>
            </a:r>
            <a:endParaRPr lang="ar-SA" dirty="0">
              <a:solidFill>
                <a:srgbClr val="660033"/>
              </a:solidFill>
            </a:endParaRPr>
          </a:p>
          <a:p>
            <a:pPr algn="r"/>
            <a:r>
              <a:rPr lang="ar-SA" dirty="0">
                <a:solidFill>
                  <a:srgbClr val="660033"/>
                </a:solidFill>
              </a:rPr>
              <a:t>                                                                9     5</a:t>
            </a:r>
          </a:p>
          <a:p>
            <a:pPr algn="r"/>
            <a:r>
              <a:rPr lang="ar-SA" dirty="0">
                <a:solidFill>
                  <a:srgbClr val="660033"/>
                </a:solidFill>
              </a:rPr>
              <a:t>                                                         +     1     2</a:t>
            </a:r>
          </a:p>
          <a:p>
            <a:pPr algn="r"/>
            <a:r>
              <a:rPr lang="ar-SA" dirty="0">
                <a:solidFill>
                  <a:srgbClr val="660033"/>
                </a:solidFill>
              </a:rPr>
              <a:t>                                                              ـــــــــــــــــــــ                                                       </a:t>
            </a:r>
          </a:p>
          <a:p>
            <a:endParaRPr lang="ar-SA" dirty="0"/>
          </a:p>
          <a:p>
            <a:endParaRPr lang="en-US" dirty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2771775" y="4724400"/>
            <a:ext cx="41052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92150"/>
            <a:ext cx="9144000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 sz="2400" b="1" dirty="0">
              <a:solidFill>
                <a:srgbClr val="CC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CC0000"/>
                </a:solidFill>
              </a:rPr>
              <a:t>        - وصف مستوى أداء الطالبة بعد الاختبار </a:t>
            </a:r>
            <a:r>
              <a:rPr lang="ar-SA" b="1" dirty="0" smtClean="0">
                <a:solidFill>
                  <a:srgbClr val="CC0000"/>
                </a:solidFill>
              </a:rPr>
              <a:t>القبلي ”أو الورقة“:</a:t>
            </a:r>
            <a:endParaRPr lang="ar-SA" b="1" dirty="0">
              <a:solidFill>
                <a:srgbClr val="CC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endParaRPr lang="en-US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23850" y="0"/>
            <a:ext cx="839155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ar-SA" sz="3600" b="1" dirty="0">
              <a:solidFill>
                <a:srgbClr val="CC00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ar-SA" sz="3600" b="1" dirty="0">
                <a:solidFill>
                  <a:srgbClr val="CC0000"/>
                </a:solidFill>
              </a:rPr>
              <a:t>الهدف العام للخطة(الهدف طويل المدى):</a:t>
            </a:r>
          </a:p>
          <a:p>
            <a:pPr marL="342900" indent="-342900">
              <a:spcBef>
                <a:spcPct val="50000"/>
              </a:spcBef>
            </a:pPr>
            <a:r>
              <a:rPr lang="ar-SA" sz="2000" b="1" dirty="0">
                <a:solidFill>
                  <a:srgbClr val="003399"/>
                </a:solidFill>
              </a:rPr>
              <a:t>أن تجمع الطالبة عدد مكون من</a:t>
            </a:r>
            <a:r>
              <a:rPr lang="ar-SA" sz="2000" dirty="0">
                <a:solidFill>
                  <a:srgbClr val="003399"/>
                </a:solidFill>
              </a:rPr>
              <a:t> </a:t>
            </a:r>
            <a:r>
              <a:rPr lang="ar-SA" sz="2000" b="1" dirty="0">
                <a:solidFill>
                  <a:srgbClr val="003399"/>
                </a:solidFill>
              </a:rPr>
              <a:t>منزلتين</a:t>
            </a:r>
            <a:r>
              <a:rPr lang="ar-SA" sz="2000" dirty="0">
                <a:solidFill>
                  <a:srgbClr val="003399"/>
                </a:solidFill>
              </a:rPr>
              <a:t> </a:t>
            </a:r>
            <a:r>
              <a:rPr lang="ar-SA" sz="2000" b="1" dirty="0">
                <a:solidFill>
                  <a:srgbClr val="003399"/>
                </a:solidFill>
              </a:rPr>
              <a:t>مع عدد مكون من</a:t>
            </a:r>
            <a:r>
              <a:rPr lang="ar-SA" sz="2000" dirty="0">
                <a:solidFill>
                  <a:srgbClr val="003399"/>
                </a:solidFill>
              </a:rPr>
              <a:t> </a:t>
            </a:r>
            <a:r>
              <a:rPr lang="ar-SA" sz="2000" b="1" dirty="0">
                <a:solidFill>
                  <a:srgbClr val="003399"/>
                </a:solidFill>
              </a:rPr>
              <a:t>منزلتين بالحمل</a:t>
            </a:r>
          </a:p>
          <a:p>
            <a:pPr marL="342900" indent="-342900">
              <a:spcBef>
                <a:spcPct val="50000"/>
              </a:spcBef>
            </a:pPr>
            <a:r>
              <a:rPr lang="ar-SA" sz="2000" b="1" dirty="0" smtClean="0">
                <a:solidFill>
                  <a:srgbClr val="003399"/>
                </a:solidFill>
              </a:rPr>
              <a:t>بشكل صحيح</a:t>
            </a:r>
            <a:endParaRPr lang="ar-SA" sz="2000" b="1" dirty="0">
              <a:solidFill>
                <a:srgbClr val="003399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ar-SA" sz="2000" b="1" dirty="0">
                <a:solidFill>
                  <a:srgbClr val="003399"/>
                </a:solidFill>
              </a:rPr>
              <a:t>   لمدة </a:t>
            </a:r>
            <a:r>
              <a:rPr lang="ar-SA" sz="2000" b="1" dirty="0" err="1">
                <a:solidFill>
                  <a:srgbClr val="003399"/>
                </a:solidFill>
              </a:rPr>
              <a:t>لاتتجاوز</a:t>
            </a:r>
            <a:r>
              <a:rPr lang="ar-SA" sz="2000" b="1" dirty="0">
                <a:solidFill>
                  <a:srgbClr val="003399"/>
                </a:solidFill>
              </a:rPr>
              <a:t> 4أسابيع بمعدل جلسة إلى جلستين في الأسبوع</a:t>
            </a:r>
            <a:r>
              <a:rPr lang="ar-SA" b="1" dirty="0">
                <a:solidFill>
                  <a:srgbClr val="0033CC"/>
                </a:solidFill>
              </a:rPr>
              <a:t>.</a:t>
            </a:r>
            <a:endParaRPr lang="ar-SA" sz="2400" b="1" dirty="0">
              <a:solidFill>
                <a:srgbClr val="003399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ar-SA" sz="3200" b="1" dirty="0">
                <a:solidFill>
                  <a:srgbClr val="CC0000"/>
                </a:solidFill>
              </a:rPr>
              <a:t>الأهداف الخاصة ( الأهداف القصيرة المدى) :</a:t>
            </a:r>
          </a:p>
          <a:p>
            <a:pPr marL="342900" indent="-342900"/>
            <a:r>
              <a:rPr lang="ar-SA" b="1" dirty="0" smtClean="0">
                <a:solidFill>
                  <a:srgbClr val="003399"/>
                </a:solidFill>
              </a:rPr>
              <a:t> </a:t>
            </a:r>
            <a:endParaRPr lang="ar-SA" b="1" dirty="0">
              <a:solidFill>
                <a:srgbClr val="003399"/>
              </a:solidFill>
            </a:endParaRPr>
          </a:p>
          <a:p>
            <a:pPr marL="342900" indent="-342900"/>
            <a:r>
              <a:rPr lang="ar-SA" b="1" dirty="0" smtClean="0">
                <a:solidFill>
                  <a:srgbClr val="0033CC"/>
                </a:solidFill>
              </a:rPr>
              <a:t>1- </a:t>
            </a:r>
            <a:r>
              <a:rPr lang="ar-SA" b="1" dirty="0">
                <a:solidFill>
                  <a:srgbClr val="0033CC"/>
                </a:solidFill>
              </a:rPr>
              <a:t>أن تجمع الطالبة</a:t>
            </a:r>
            <a:r>
              <a:rPr lang="ar-SA" b="1" dirty="0">
                <a:solidFill>
                  <a:srgbClr val="003399"/>
                </a:solidFill>
              </a:rPr>
              <a:t> عدد مكون  من </a:t>
            </a:r>
            <a:r>
              <a:rPr lang="ar-SA" b="1" dirty="0">
                <a:solidFill>
                  <a:srgbClr val="009900"/>
                </a:solidFill>
              </a:rPr>
              <a:t>منزلتين </a:t>
            </a:r>
            <a:r>
              <a:rPr lang="ar-SA" b="1" dirty="0">
                <a:solidFill>
                  <a:srgbClr val="003399"/>
                </a:solidFill>
              </a:rPr>
              <a:t>مع عدد مكون من</a:t>
            </a:r>
            <a:r>
              <a:rPr lang="ar-SA" b="1" dirty="0">
                <a:solidFill>
                  <a:srgbClr val="009900"/>
                </a:solidFill>
              </a:rPr>
              <a:t> منزلتين </a:t>
            </a:r>
            <a:r>
              <a:rPr lang="ar-SA" b="1" dirty="0" err="1">
                <a:solidFill>
                  <a:srgbClr val="003399"/>
                </a:solidFill>
              </a:rPr>
              <a:t>عنما</a:t>
            </a:r>
            <a:r>
              <a:rPr lang="ar-SA" b="1" dirty="0">
                <a:solidFill>
                  <a:srgbClr val="003399"/>
                </a:solidFill>
              </a:rPr>
              <a:t> يطلب منها ذلك </a:t>
            </a:r>
            <a:r>
              <a:rPr lang="ar-SA" b="1" dirty="0" smtClean="0">
                <a:solidFill>
                  <a:srgbClr val="003399"/>
                </a:solidFill>
              </a:rPr>
              <a:t>بشكل صحيح في </a:t>
            </a:r>
            <a:r>
              <a:rPr lang="ar-SA" b="1" dirty="0">
                <a:solidFill>
                  <a:srgbClr val="003399"/>
                </a:solidFill>
              </a:rPr>
              <a:t>جلسة واحدة</a:t>
            </a:r>
            <a:r>
              <a:rPr lang="ar-SA" b="1" dirty="0" smtClean="0">
                <a:solidFill>
                  <a:srgbClr val="003399"/>
                </a:solidFill>
              </a:rPr>
              <a:t>.</a:t>
            </a:r>
          </a:p>
          <a:p>
            <a:pPr marL="342900" indent="-342900"/>
            <a:endParaRPr lang="ar-SA" b="1" dirty="0">
              <a:solidFill>
                <a:srgbClr val="003399"/>
              </a:solidFill>
            </a:endParaRPr>
          </a:p>
          <a:p>
            <a:pPr marL="342900" indent="-342900"/>
            <a:endParaRPr lang="ar-SA" sz="2800" b="1" dirty="0">
              <a:solidFill>
                <a:srgbClr val="0033CC"/>
              </a:solidFill>
            </a:endParaRPr>
          </a:p>
          <a:p>
            <a:pPr marL="342900" indent="-342900" algn="r">
              <a:spcBef>
                <a:spcPct val="50000"/>
              </a:spcBef>
            </a:pPr>
            <a:endParaRPr lang="ar-SA" sz="2800" b="1" dirty="0">
              <a:solidFill>
                <a:srgbClr val="003300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28596" y="4786322"/>
            <a:ext cx="8501122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0033CC"/>
                </a:solidFill>
              </a:rPr>
              <a:t>2-  </a:t>
            </a:r>
            <a:r>
              <a:rPr lang="ar-SA" b="1" dirty="0">
                <a:solidFill>
                  <a:srgbClr val="0033CC"/>
                </a:solidFill>
              </a:rPr>
              <a:t>أن تجمع الطالبة</a:t>
            </a:r>
            <a:r>
              <a:rPr lang="ar-SA" b="1" dirty="0">
                <a:solidFill>
                  <a:srgbClr val="003399"/>
                </a:solidFill>
              </a:rPr>
              <a:t> عدد مكون  من</a:t>
            </a:r>
            <a:r>
              <a:rPr lang="ar-SA" b="1" dirty="0">
                <a:solidFill>
                  <a:srgbClr val="009900"/>
                </a:solidFill>
              </a:rPr>
              <a:t> منزلتين</a:t>
            </a:r>
            <a:r>
              <a:rPr lang="ar-SA" b="1" dirty="0">
                <a:solidFill>
                  <a:srgbClr val="003399"/>
                </a:solidFill>
              </a:rPr>
              <a:t> مع عدد مكون من </a:t>
            </a:r>
            <a:r>
              <a:rPr lang="ar-SA" b="1" dirty="0">
                <a:solidFill>
                  <a:srgbClr val="009900"/>
                </a:solidFill>
              </a:rPr>
              <a:t>منزلة واحدة</a:t>
            </a:r>
            <a:r>
              <a:rPr lang="ar-SA" b="1" dirty="0">
                <a:solidFill>
                  <a:srgbClr val="003399"/>
                </a:solidFill>
              </a:rPr>
              <a:t> </a:t>
            </a:r>
            <a:r>
              <a:rPr lang="ar-SA" b="1" dirty="0">
                <a:solidFill>
                  <a:srgbClr val="CC0000"/>
                </a:solidFill>
              </a:rPr>
              <a:t> بالحمل</a:t>
            </a:r>
            <a:r>
              <a:rPr lang="ar-SA" b="1" dirty="0">
                <a:solidFill>
                  <a:srgbClr val="003399"/>
                </a:solidFill>
              </a:rPr>
              <a:t> </a:t>
            </a:r>
            <a:r>
              <a:rPr lang="ar-SA" b="1" dirty="0" err="1">
                <a:solidFill>
                  <a:srgbClr val="003399"/>
                </a:solidFill>
              </a:rPr>
              <a:t>عنما</a:t>
            </a:r>
            <a:r>
              <a:rPr lang="ar-SA" b="1" dirty="0">
                <a:solidFill>
                  <a:srgbClr val="003399"/>
                </a:solidFill>
              </a:rPr>
              <a:t> يطلب منها ذلك </a:t>
            </a:r>
          </a:p>
          <a:p>
            <a:r>
              <a:rPr lang="ar-SA" b="1" dirty="0" smtClean="0">
                <a:solidFill>
                  <a:srgbClr val="003399"/>
                </a:solidFill>
              </a:rPr>
              <a:t>بشكل صحيح في </a:t>
            </a:r>
            <a:r>
              <a:rPr lang="ar-SA" b="1" dirty="0">
                <a:solidFill>
                  <a:srgbClr val="003399"/>
                </a:solidFill>
              </a:rPr>
              <a:t>جلستين</a:t>
            </a:r>
          </a:p>
          <a:p>
            <a:endParaRPr lang="ar-SA" b="1" dirty="0">
              <a:solidFill>
                <a:srgbClr val="003399"/>
              </a:solidFill>
            </a:endParaRPr>
          </a:p>
          <a:p>
            <a:r>
              <a:rPr lang="ar-SA" b="1" dirty="0" smtClean="0">
                <a:solidFill>
                  <a:srgbClr val="0033CC"/>
                </a:solidFill>
              </a:rPr>
              <a:t>3-  </a:t>
            </a:r>
            <a:r>
              <a:rPr lang="ar-SA" b="1" dirty="0">
                <a:solidFill>
                  <a:srgbClr val="0033CC"/>
                </a:solidFill>
              </a:rPr>
              <a:t>أن تجمع الطالبة</a:t>
            </a:r>
            <a:r>
              <a:rPr lang="ar-SA" b="1" dirty="0">
                <a:solidFill>
                  <a:srgbClr val="003399"/>
                </a:solidFill>
              </a:rPr>
              <a:t> عدد مكون  من </a:t>
            </a:r>
            <a:r>
              <a:rPr lang="ar-SA" b="1" dirty="0">
                <a:solidFill>
                  <a:srgbClr val="009900"/>
                </a:solidFill>
              </a:rPr>
              <a:t>منزلتين </a:t>
            </a:r>
            <a:r>
              <a:rPr lang="ar-SA" b="1" dirty="0">
                <a:solidFill>
                  <a:srgbClr val="003399"/>
                </a:solidFill>
              </a:rPr>
              <a:t>مع عدد مكون من </a:t>
            </a:r>
            <a:r>
              <a:rPr lang="ar-SA" b="1" dirty="0">
                <a:solidFill>
                  <a:srgbClr val="009900"/>
                </a:solidFill>
              </a:rPr>
              <a:t>منزلتين</a:t>
            </a:r>
            <a:r>
              <a:rPr lang="ar-SA" b="1" dirty="0">
                <a:solidFill>
                  <a:srgbClr val="003399"/>
                </a:solidFill>
              </a:rPr>
              <a:t> </a:t>
            </a:r>
            <a:r>
              <a:rPr lang="ar-SA" b="1" dirty="0">
                <a:solidFill>
                  <a:srgbClr val="CC0000"/>
                </a:solidFill>
              </a:rPr>
              <a:t> بالحمل </a:t>
            </a:r>
            <a:r>
              <a:rPr lang="ar-SA" b="1" dirty="0">
                <a:solidFill>
                  <a:srgbClr val="003399"/>
                </a:solidFill>
              </a:rPr>
              <a:t> </a:t>
            </a:r>
            <a:r>
              <a:rPr lang="ar-SA" b="1" dirty="0" err="1">
                <a:solidFill>
                  <a:srgbClr val="003399"/>
                </a:solidFill>
              </a:rPr>
              <a:t>عنما</a:t>
            </a:r>
            <a:r>
              <a:rPr lang="ar-SA" b="1" dirty="0">
                <a:solidFill>
                  <a:srgbClr val="003399"/>
                </a:solidFill>
              </a:rPr>
              <a:t> يطلب منها ذلك</a:t>
            </a:r>
          </a:p>
          <a:p>
            <a:r>
              <a:rPr lang="ar-SA" b="1" dirty="0" smtClean="0">
                <a:solidFill>
                  <a:srgbClr val="003399"/>
                </a:solidFill>
              </a:rPr>
              <a:t>بشكل صحيح في </a:t>
            </a:r>
            <a:r>
              <a:rPr lang="ar-SA" b="1" dirty="0">
                <a:solidFill>
                  <a:srgbClr val="003399"/>
                </a:solidFill>
              </a:rPr>
              <a:t>جلستين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159375"/>
          </a:xfrm>
          <a:solidFill>
            <a:schemeClr val="tx2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CC0000"/>
                </a:solidFill>
              </a:rPr>
              <a:t>الجلسة رقم:</a:t>
            </a:r>
            <a:r>
              <a:rPr lang="ar-SA" dirty="0" smtClean="0">
                <a:solidFill>
                  <a:srgbClr val="0033CC"/>
                </a:solidFill>
              </a:rPr>
              <a:t> ....................</a:t>
            </a:r>
          </a:p>
          <a:p>
            <a:pPr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CC0000"/>
                </a:solidFill>
              </a:rPr>
              <a:t>تاريخها:</a:t>
            </a:r>
            <a:r>
              <a:rPr lang="ar-SA" dirty="0" smtClean="0">
                <a:solidFill>
                  <a:srgbClr val="0033CC"/>
                </a:solidFill>
              </a:rPr>
              <a:t> ........................</a:t>
            </a:r>
          </a:p>
          <a:p>
            <a:pPr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CC0000"/>
                </a:solidFill>
              </a:rPr>
              <a:t>مدتها:</a:t>
            </a:r>
            <a:r>
              <a:rPr lang="ar-SA" dirty="0" smtClean="0">
                <a:solidFill>
                  <a:srgbClr val="0033CC"/>
                </a:solidFill>
              </a:rPr>
              <a:t> ..........................</a:t>
            </a:r>
          </a:p>
          <a:p>
            <a:pPr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CC0000"/>
                </a:solidFill>
              </a:rPr>
              <a:t>مكان تنفيذ الجلسة:</a:t>
            </a:r>
            <a:r>
              <a:rPr lang="ar-SA" dirty="0" smtClean="0">
                <a:solidFill>
                  <a:srgbClr val="0033CC"/>
                </a:solidFill>
              </a:rPr>
              <a:t> .............</a:t>
            </a:r>
          </a:p>
          <a:p>
            <a:pPr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CC0000"/>
                </a:solidFill>
              </a:rPr>
              <a:t>موضوع الجلسة</a:t>
            </a:r>
            <a:r>
              <a:rPr lang="ar-SA" dirty="0" smtClean="0">
                <a:solidFill>
                  <a:srgbClr val="0033CC"/>
                </a:solidFill>
              </a:rPr>
              <a:t> :...............</a:t>
            </a:r>
          </a:p>
          <a:p>
            <a:pPr eaLnBrk="1" hangingPunct="1">
              <a:lnSpc>
                <a:spcPct val="90000"/>
              </a:lnSpc>
            </a:pPr>
            <a:endParaRPr lang="ar-SA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ar-SA" sz="3600" dirty="0" smtClean="0">
                <a:solidFill>
                  <a:srgbClr val="CC0000"/>
                </a:solidFill>
              </a:rPr>
              <a:t>هدف الجلسة ”الهدف قصير المدى“:</a:t>
            </a:r>
            <a:r>
              <a:rPr lang="ar-SA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0033CC"/>
                </a:solidFill>
              </a:rPr>
              <a:t>أن تجمع الطالبة</a:t>
            </a:r>
            <a:r>
              <a:rPr lang="ar-SA" sz="2400" b="1" dirty="0" smtClean="0">
                <a:solidFill>
                  <a:srgbClr val="003399"/>
                </a:solidFill>
              </a:rPr>
              <a:t> عدد مكون  من </a:t>
            </a:r>
            <a:r>
              <a:rPr lang="ar-SA" sz="2400" b="1" dirty="0" smtClean="0">
                <a:solidFill>
                  <a:srgbClr val="009900"/>
                </a:solidFill>
              </a:rPr>
              <a:t>منزلتين </a:t>
            </a:r>
            <a:r>
              <a:rPr lang="ar-SA" sz="2400" b="1" dirty="0" smtClean="0">
                <a:solidFill>
                  <a:srgbClr val="003399"/>
                </a:solidFill>
              </a:rPr>
              <a:t>مع عدد مكون من</a:t>
            </a:r>
            <a:r>
              <a:rPr lang="ar-SA" sz="2400" b="1" dirty="0" smtClean="0">
                <a:solidFill>
                  <a:srgbClr val="009900"/>
                </a:solidFill>
              </a:rPr>
              <a:t> منزلتين </a:t>
            </a:r>
            <a:r>
              <a:rPr lang="ar-SA" sz="2400" b="1" dirty="0" err="1" smtClean="0">
                <a:solidFill>
                  <a:srgbClr val="003399"/>
                </a:solidFill>
              </a:rPr>
              <a:t>عنما</a:t>
            </a:r>
            <a:r>
              <a:rPr lang="ar-SA" sz="2400" b="1" dirty="0" smtClean="0">
                <a:solidFill>
                  <a:srgbClr val="003399"/>
                </a:solidFill>
              </a:rPr>
              <a:t> يطلب منها ذلك بشكل صحيح في جلسة واحدة.</a:t>
            </a:r>
            <a:endParaRPr lang="ar-SA" sz="2400" b="1" dirty="0" smtClean="0">
              <a:solidFill>
                <a:srgbClr val="0033CC"/>
              </a:solidFill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5731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4000" smtClean="0">
                <a:solidFill>
                  <a:srgbClr val="008000"/>
                </a:solidFill>
              </a:rPr>
              <a:t>نموذج لمحتويات جلسة</a:t>
            </a:r>
            <a:r>
              <a:rPr lang="ar-SA" sz="4000" smtClean="0">
                <a:solidFill>
                  <a:srgbClr val="CC0000"/>
                </a:solidFill>
              </a:rPr>
              <a:t>* </a:t>
            </a:r>
            <a:br>
              <a:rPr lang="ar-SA" sz="4000" smtClean="0">
                <a:solidFill>
                  <a:srgbClr val="CC0000"/>
                </a:solidFill>
              </a:rPr>
            </a:br>
            <a:r>
              <a:rPr lang="ar-SA" sz="4000" smtClean="0">
                <a:solidFill>
                  <a:srgbClr val="009900"/>
                </a:solidFill>
              </a:rPr>
              <a:t> </a:t>
            </a:r>
            <a:r>
              <a:rPr lang="ar-SA" sz="4000" smtClean="0">
                <a:solidFill>
                  <a:srgbClr val="CC0000"/>
                </a:solidFill>
              </a:rPr>
              <a:t>” الجمع </a:t>
            </a:r>
            <a:endParaRPr sz="40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idx="1"/>
          </p:nvPr>
        </p:nvSpPr>
        <p:spPr>
          <a:xfrm>
            <a:off x="500063" y="1714501"/>
            <a:ext cx="8229600" cy="2357441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prstDash val="sysDot"/>
          </a:ln>
        </p:spPr>
        <p:txBody>
          <a:bodyPr/>
          <a:lstStyle/>
          <a:p>
            <a:pPr eaLnBrk="1" hangingPunct="1">
              <a:defRPr/>
            </a:pPr>
            <a:r>
              <a:rPr lang="ar-SA" sz="2000" b="1" dirty="0" smtClean="0">
                <a:solidFill>
                  <a:srgbClr val="0033CC"/>
                </a:solidFill>
              </a:rPr>
              <a:t>أن</a:t>
            </a:r>
            <a:r>
              <a:rPr lang="ar-SA" sz="2000" b="1" dirty="0" smtClean="0">
                <a:solidFill>
                  <a:srgbClr val="008000"/>
                </a:solidFill>
              </a:rPr>
              <a:t> تتعرف </a:t>
            </a:r>
            <a:r>
              <a:rPr lang="ar-SA" sz="2000" b="1" dirty="0" smtClean="0">
                <a:solidFill>
                  <a:srgbClr val="0033CC"/>
                </a:solidFill>
              </a:rPr>
              <a:t>الطالبة  على مفهوم </a:t>
            </a:r>
            <a:r>
              <a:rPr lang="ar-SA" sz="2000" b="1" dirty="0" smtClean="0">
                <a:solidFill>
                  <a:srgbClr val="008000"/>
                </a:solidFill>
              </a:rPr>
              <a:t>( الجمع)</a:t>
            </a:r>
            <a:r>
              <a:rPr lang="ar-SA" sz="2000" b="1" dirty="0" smtClean="0">
                <a:solidFill>
                  <a:srgbClr val="0033CC"/>
                </a:solidFill>
              </a:rPr>
              <a:t>  بعد الشرح بشكل صحيح .</a:t>
            </a:r>
          </a:p>
          <a:p>
            <a:pPr eaLnBrk="1" hangingPunct="1">
              <a:buFontTx/>
              <a:buNone/>
              <a:defRPr/>
            </a:pPr>
            <a:endParaRPr lang="ar-SA" sz="2000" b="1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ar-SA" sz="2000" b="1" dirty="0" smtClean="0">
                <a:solidFill>
                  <a:srgbClr val="FF0000"/>
                </a:solidFill>
              </a:rPr>
              <a:t>أن تميز الطالبة إشارة ( +  )  من بين  الإشارات  المعروضة عندما يطلب منها ذلك بنسبة نجاح 95% في أربع محاولات.</a:t>
            </a:r>
            <a:endParaRPr lang="ar-SA" sz="2000" b="1" dirty="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  <a:defRPr/>
            </a:pPr>
            <a:endParaRPr lang="ar-SA" sz="2000" b="1" dirty="0" smtClean="0">
              <a:solidFill>
                <a:srgbClr val="0000FF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2428860" y="428604"/>
            <a:ext cx="364333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>
                <a:solidFill>
                  <a:srgbClr val="CC0000"/>
                </a:solidFill>
              </a:rPr>
              <a:t>الأهداف السلوكية :</a:t>
            </a:r>
            <a:endParaRPr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2844" y="0"/>
            <a:ext cx="8643966" cy="67403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CC0000"/>
                </a:solidFill>
              </a:rPr>
              <a:t>الوسائل</a:t>
            </a:r>
            <a:r>
              <a:rPr lang="ar-SA" sz="2400" b="1" dirty="0">
                <a:solidFill>
                  <a:srgbClr val="CC0000"/>
                </a:solidFill>
              </a:rPr>
              <a:t>: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>
                <a:solidFill>
                  <a:srgbClr val="0000FF"/>
                </a:solidFill>
              </a:rPr>
              <a:t>........................................................................................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>
                <a:solidFill>
                  <a:srgbClr val="0000FF"/>
                </a:solidFill>
              </a:rPr>
              <a:t>........................................................................................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CC0000"/>
                </a:solidFill>
              </a:rPr>
              <a:t>التعزيز: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0000FF"/>
                </a:solidFill>
              </a:rPr>
              <a:t>........................................................................................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CC0000"/>
                </a:solidFill>
              </a:rPr>
              <a:t>التمهيد</a:t>
            </a:r>
            <a:r>
              <a:rPr lang="ar-SA" sz="2400" b="1" dirty="0">
                <a:solidFill>
                  <a:srgbClr val="CC0000"/>
                </a:solidFill>
              </a:rPr>
              <a:t>: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0033CC"/>
                </a:solidFill>
              </a:rPr>
              <a:t>...............................................................................................................</a:t>
            </a:r>
            <a:endParaRPr lang="ar-SA" sz="2400" b="1" dirty="0">
              <a:solidFill>
                <a:srgbClr val="0033CC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>
                <a:solidFill>
                  <a:srgbClr val="CC0000"/>
                </a:solidFill>
              </a:rPr>
              <a:t>العرض: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0033CC"/>
                </a:solidFill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/>
              <a:t> </a:t>
            </a:r>
            <a:endParaRPr lang="ar-SA" sz="2400" b="1" dirty="0">
              <a:solidFill>
                <a:srgbClr val="CC0000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/>
              <a:t> </a:t>
            </a:r>
            <a:endParaRPr lang="en-US" sz="24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643174" y="1000108"/>
            <a:ext cx="4572000" cy="272382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ar-SA" b="1" dirty="0" smtClean="0">
                <a:solidFill>
                  <a:srgbClr val="FF0000"/>
                </a:solidFill>
              </a:rPr>
              <a:t>التقييم :</a:t>
            </a:r>
          </a:p>
          <a:p>
            <a:pPr algn="r">
              <a:spcBef>
                <a:spcPct val="50000"/>
              </a:spcBef>
              <a:defRPr/>
            </a:pPr>
            <a:r>
              <a:rPr lang="ar-SA" b="1" dirty="0" smtClean="0">
                <a:solidFill>
                  <a:srgbClr val="0033CC"/>
                </a:solidFill>
              </a:rPr>
              <a:t>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endParaRPr lang="ar-SA" b="1" dirty="0" smtClean="0">
              <a:solidFill>
                <a:srgbClr val="0033CC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ar-SA" b="1" dirty="0" smtClean="0">
                <a:solidFill>
                  <a:srgbClr val="FF0000"/>
                </a:solidFill>
              </a:rPr>
              <a:t>تقرير الجلسة </a:t>
            </a:r>
            <a:r>
              <a:rPr lang="ar-SA" b="1" dirty="0" smtClean="0">
                <a:solidFill>
                  <a:srgbClr val="0033CC"/>
                </a:solidFill>
              </a:rPr>
              <a:t>:“يملئ بعد نهاية الجلسة ” </a:t>
            </a:r>
          </a:p>
          <a:p>
            <a:pPr algn="r">
              <a:spcBef>
                <a:spcPct val="50000"/>
              </a:spcBef>
              <a:defRPr/>
            </a:pPr>
            <a:r>
              <a:rPr lang="ar-SA" b="1" dirty="0" smtClean="0">
                <a:solidFill>
                  <a:srgbClr val="0033CC"/>
                </a:solidFill>
              </a:rPr>
              <a:t>.......................................................................................................................................................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endParaRPr lang="ar-SA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000364" y="2714620"/>
            <a:ext cx="392909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/>
              <a:t>الجلسة الثانية </a:t>
            </a:r>
          </a:p>
          <a:p>
            <a:r>
              <a:rPr lang="ar-SA" dirty="0" smtClean="0"/>
              <a:t>.......................................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A78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7489825" cy="29392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sz="3200" b="1" u="sng" dirty="0" smtClean="0">
                <a:solidFill>
                  <a:srgbClr val="CC0000"/>
                </a:solidFill>
              </a:rPr>
              <a:t>التقرير </a:t>
            </a:r>
            <a:r>
              <a:rPr lang="ar-SA" sz="3200" b="1" u="sng" dirty="0">
                <a:solidFill>
                  <a:srgbClr val="CC0000"/>
                </a:solidFill>
              </a:rPr>
              <a:t>النهائي:</a:t>
            </a:r>
            <a:endParaRPr lang="ar-SA" sz="3200" b="1" dirty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ar-SA" sz="2400" b="1" dirty="0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ar-SA" b="1" dirty="0" smtClean="0">
                <a:solidFill>
                  <a:schemeClr val="bg1"/>
                </a:solidFill>
              </a:rPr>
              <a:t>درجة استجابة الطالبة خلال الجلسات </a:t>
            </a:r>
          </a:p>
          <a:p>
            <a:pPr>
              <a:spcBef>
                <a:spcPct val="50000"/>
              </a:spcBef>
              <a:defRPr/>
            </a:pPr>
            <a:r>
              <a:rPr lang="ar-SA" b="1" dirty="0" err="1" smtClean="0">
                <a:solidFill>
                  <a:schemeClr val="bg1"/>
                </a:solidFill>
              </a:rPr>
              <a:t>ماتم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 err="1" smtClean="0">
                <a:solidFill>
                  <a:schemeClr val="bg1"/>
                </a:solidFill>
              </a:rPr>
              <a:t>تحقيقة</a:t>
            </a:r>
            <a:r>
              <a:rPr lang="ar-SA" b="1" dirty="0" smtClean="0">
                <a:solidFill>
                  <a:schemeClr val="bg1"/>
                </a:solidFill>
              </a:rPr>
              <a:t> من الخطة التدريسية</a:t>
            </a:r>
          </a:p>
          <a:p>
            <a:pPr algn="r">
              <a:spcBef>
                <a:spcPct val="50000"/>
              </a:spcBef>
              <a:defRPr/>
            </a:pPr>
            <a:endParaRPr lang="ar-SA" b="1" dirty="0" smtClean="0">
              <a:solidFill>
                <a:schemeClr val="bg1"/>
              </a:solidFill>
            </a:endParaRPr>
          </a:p>
          <a:p>
            <a:pPr algn="r">
              <a:spcBef>
                <a:spcPct val="50000"/>
              </a:spcBef>
              <a:defRPr/>
            </a:pPr>
            <a:endParaRPr lang="ar-SA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taweel\Documents\صور ورش\دعاء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1743075"/>
            <a:ext cx="6143625" cy="3371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مربع نص 1"/>
          <p:cNvSpPr txBox="1">
            <a:spLocks noChangeArrowheads="1"/>
          </p:cNvSpPr>
          <p:nvPr/>
        </p:nvSpPr>
        <p:spPr bwMode="auto">
          <a:xfrm>
            <a:off x="2071688" y="785813"/>
            <a:ext cx="4357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  <p:pic>
        <p:nvPicPr>
          <p:cNvPr id="3" name="صورة 2" descr="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928688"/>
            <a:ext cx="34290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ستطيل مستدير الزوايا 3"/>
          <p:cNvSpPr/>
          <p:nvPr/>
        </p:nvSpPr>
        <p:spPr>
          <a:xfrm>
            <a:off x="1643042" y="2285992"/>
            <a:ext cx="6429420" cy="21431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  <a:prstDash val="sysDash"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2714612" y="2857496"/>
            <a:ext cx="4357718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ar-S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الاختلافات بين الخطة التدريسية وبين البرنامج التربوي الفردي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357938" y="2571750"/>
            <a:ext cx="1428750" cy="6429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b="1" dirty="0"/>
              <a:t>الفترة الزمنية </a:t>
            </a: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4071938" y="1643063"/>
            <a:ext cx="2143125" cy="7143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sz="2000" b="1" dirty="0">
                <a:solidFill>
                  <a:schemeClr val="accent4">
                    <a:lumMod val="50000"/>
                  </a:schemeClr>
                </a:solidFill>
              </a:rPr>
              <a:t>الخطة التدريسية 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857375" y="1643063"/>
            <a:ext cx="2143125" cy="7143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b="1" dirty="0">
                <a:solidFill>
                  <a:schemeClr val="accent4">
                    <a:lumMod val="50000"/>
                  </a:schemeClr>
                </a:solidFill>
              </a:rPr>
              <a:t>البرنامج التربوي الفردي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4286250" y="2571750"/>
            <a:ext cx="1928813" cy="642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/>
              <a:t>تمتد من 3 أسابيع إلى شهر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000250" y="2571750"/>
            <a:ext cx="1928813" cy="642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/>
              <a:t>تمتد إلى 3سنوات 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4286250" y="3286125"/>
            <a:ext cx="1928813" cy="642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/>
              <a:t>تركز على مهارة </a:t>
            </a:r>
            <a:r>
              <a:rPr lang="ar-SA" dirty="0" err="1"/>
              <a:t>تدريسيه</a:t>
            </a:r>
            <a:r>
              <a:rPr lang="ar-SA" dirty="0"/>
              <a:t>  معينة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2000250" y="3286125"/>
            <a:ext cx="1928813" cy="642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/>
              <a:t>تركز على جميع احتياجات الطفل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4286250" y="4000500"/>
            <a:ext cx="1928813" cy="642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 err="1"/>
              <a:t>لاتستلزم</a:t>
            </a:r>
            <a:r>
              <a:rPr lang="ar-SA" dirty="0"/>
              <a:t> مشاركة ولي أمر الطالب- الطالبة 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2000250" y="4000500"/>
            <a:ext cx="1928813" cy="642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/>
              <a:t>تستلزم مشاركة ولي أمر الطالب وموافقته 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4286250" y="4714875"/>
            <a:ext cx="1928813" cy="642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/>
              <a:t>المعلم فقط 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2000250" y="4714875"/>
            <a:ext cx="1928813" cy="642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dirty="0"/>
              <a:t>فريق عمل متخصص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6357938" y="4071938"/>
            <a:ext cx="1428750" cy="6429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b="1" dirty="0"/>
              <a:t>مشاركة ولي الأمر 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6357938" y="3286125"/>
            <a:ext cx="1428750" cy="6429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b="1" dirty="0"/>
              <a:t>جوانب التركيز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6357938" y="4786313"/>
            <a:ext cx="1428750" cy="5000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b="1" dirty="0"/>
              <a:t>فريق العمل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tbn1.google.com/images?q=tbn:6vUxoyh-4TsTEM:http://bp1.blogger.com/_zz0y55s53eg/Rw0d5cLtGOI/AAAAAAAAAS4/MipEC6ZkoEI/s400/ist2_221017_stop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071563"/>
            <a:ext cx="2643188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مستدير الزوايا 2"/>
          <p:cNvSpPr/>
          <p:nvPr/>
        </p:nvSpPr>
        <p:spPr>
          <a:xfrm>
            <a:off x="2000250" y="2928938"/>
            <a:ext cx="5286375" cy="2714625"/>
          </a:xfrm>
          <a:prstGeom prst="roundRect">
            <a:avLst/>
          </a:prstGeom>
          <a:ln>
            <a:solidFill>
              <a:srgbClr val="C0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r>
              <a:rPr lang="ar-SA" sz="2800" b="1" dirty="0">
                <a:latin typeface="AL-Bsher"/>
                <a:cs typeface="Andalus" pitchFamily="2" charset="-78"/>
              </a:rPr>
              <a:t>الخطة التدريسية لمعلم التربية الخاصة لا تشمل تعديل النطق  للتلميذ الأصم أو ضعيف السمع فهذه من مهام أخصائي النطق </a:t>
            </a:r>
            <a:r>
              <a:rPr lang="ar-SA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908175" y="2276475"/>
            <a:ext cx="2232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2484438" y="2276475"/>
            <a:ext cx="15113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9220" name="Picture 7" descr="____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4714876" cy="5572140"/>
          </a:xfrm>
          <a:prstGeom prst="rect">
            <a:avLst/>
          </a:prstGeom>
          <a:ln w="12700" cap="rnd">
            <a:solidFill>
              <a:srgbClr val="CC0000"/>
            </a:solidFill>
            <a:prstDash val="sysDash"/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مستطيل مستدير الزوايا 4"/>
          <p:cNvSpPr/>
          <p:nvPr/>
        </p:nvSpPr>
        <p:spPr>
          <a:xfrm>
            <a:off x="6357938" y="1643063"/>
            <a:ext cx="2000250" cy="3429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defRPr/>
            </a:pP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6572264" y="2571744"/>
            <a:ext cx="178595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ar-SA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تطبيق في مادة الرياضيات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03405" y="2643182"/>
            <a:ext cx="3983173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الملاحظة</a:t>
            </a:r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1428750"/>
            <a:ext cx="2058987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4" descr="صورة15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795963" y="1628775"/>
            <a:ext cx="2447925" cy="2298700"/>
          </a:xfrm>
          <a:prstGeom prst="rect">
            <a:avLst/>
          </a:prstGeom>
          <a:solidFill>
            <a:srgbClr val="FF00FF">
              <a:alpha val="16862"/>
            </a:srgbClr>
          </a:solidFill>
          <a:ln w="19050" algn="ctr">
            <a:solidFill>
              <a:srgbClr val="FF0066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endParaRPr lang="ar-SA" dirty="0"/>
          </a:p>
          <a:p>
            <a:pPr marL="342900" indent="-342900">
              <a:defRPr/>
            </a:pPr>
            <a:endParaRPr lang="ar-SA" dirty="0"/>
          </a:p>
          <a:p>
            <a:pPr marL="342900" indent="-342900">
              <a:defRPr/>
            </a:pPr>
            <a:r>
              <a:rPr lang="ar-SA" dirty="0"/>
              <a:t>               </a:t>
            </a: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8      3  </a:t>
            </a:r>
          </a:p>
          <a:p>
            <a:pPr marL="342900" indent="-342900">
              <a:defRPr/>
            </a:pP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         +    4       0</a:t>
            </a:r>
          </a:p>
          <a:p>
            <a:pPr marL="342900" indent="-342900">
              <a:defRPr/>
            </a:pP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                ــــــــــــــــــ</a:t>
            </a:r>
          </a:p>
          <a:p>
            <a:pPr marL="342900" indent="-342900">
              <a:defRPr/>
            </a:pPr>
            <a:r>
              <a:rPr lang="ar-SA" dirty="0"/>
              <a:t>                </a:t>
            </a:r>
            <a:r>
              <a:rPr lang="ar-SA" dirty="0">
                <a:solidFill>
                  <a:srgbClr val="003399"/>
                </a:solidFill>
              </a:rPr>
              <a:t>2         3</a:t>
            </a:r>
          </a:p>
          <a:p>
            <a:pPr marL="342900" indent="-342900">
              <a:defRPr/>
            </a:pPr>
            <a:r>
              <a:rPr lang="ar-SA" dirty="0"/>
              <a:t>       </a:t>
            </a:r>
          </a:p>
          <a:p>
            <a:pPr marL="342900" indent="-342900">
              <a:defRPr/>
            </a:pPr>
            <a:endParaRPr lang="ar-SA" dirty="0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642938" y="1643063"/>
            <a:ext cx="2520950" cy="2298700"/>
          </a:xfrm>
          <a:prstGeom prst="rect">
            <a:avLst/>
          </a:prstGeom>
          <a:solidFill>
            <a:srgbClr val="99CC00">
              <a:alpha val="18823"/>
            </a:srgbClr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endParaRPr lang="ar-SA" dirty="0"/>
          </a:p>
          <a:p>
            <a:pPr marL="342900" indent="-342900">
              <a:defRPr/>
            </a:pPr>
            <a:r>
              <a:rPr lang="ar-SA" dirty="0"/>
              <a:t>                        </a:t>
            </a:r>
            <a:r>
              <a:rPr lang="ar-SA" b="1" dirty="0">
                <a:solidFill>
                  <a:srgbClr val="FF0066"/>
                </a:solidFill>
              </a:rPr>
              <a:t>1</a:t>
            </a:r>
            <a:r>
              <a:rPr lang="ar-SA" dirty="0"/>
              <a:t>  </a:t>
            </a:r>
          </a:p>
          <a:p>
            <a:pPr marL="342900" indent="-342900">
              <a:defRPr/>
            </a:pPr>
            <a:r>
              <a:rPr lang="ar-SA" dirty="0"/>
              <a:t>               </a:t>
            </a: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8 </a:t>
            </a:r>
            <a:r>
              <a:rPr lang="ar-SA" b="1" dirty="0"/>
              <a:t>     </a:t>
            </a: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3  </a:t>
            </a:r>
          </a:p>
          <a:p>
            <a:pPr marL="342900" indent="-342900">
              <a:defRPr/>
            </a:pP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          +    4      0</a:t>
            </a:r>
          </a:p>
          <a:p>
            <a:pPr marL="342900" indent="-342900">
              <a:defRPr/>
            </a:pP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                ــــــــــــــــــ</a:t>
            </a:r>
          </a:p>
          <a:p>
            <a:pPr marL="342900" indent="-342900">
              <a:defRPr/>
            </a:pPr>
            <a:r>
              <a:rPr lang="ar-SA" dirty="0">
                <a:solidFill>
                  <a:srgbClr val="33CC33"/>
                </a:solidFill>
              </a:rPr>
              <a:t>                </a:t>
            </a:r>
            <a:r>
              <a:rPr lang="ar-SA" dirty="0">
                <a:solidFill>
                  <a:srgbClr val="003399"/>
                </a:solidFill>
              </a:rPr>
              <a:t>2         4</a:t>
            </a:r>
          </a:p>
          <a:p>
            <a:pPr marL="342900" indent="-342900">
              <a:defRPr/>
            </a:pPr>
            <a:r>
              <a:rPr lang="ar-SA" dirty="0"/>
              <a:t>       </a:t>
            </a:r>
          </a:p>
          <a:p>
            <a:pPr marL="342900" indent="-342900">
              <a:defRPr/>
            </a:pPr>
            <a:endParaRPr lang="ar-SA" dirty="0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692275" y="333375"/>
            <a:ext cx="56880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/>
              <a:t>أعطيت الطالبة رنا مسألة الجمع التالية وقامت بحلها بالطريقة الآتية</a:t>
            </a:r>
            <a:r>
              <a:rPr lang="ar-SA"/>
              <a:t>:</a:t>
            </a:r>
            <a:endParaRPr lang="en-US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1908175" y="5084763"/>
            <a:ext cx="5327650" cy="976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u="sng">
                <a:solidFill>
                  <a:srgbClr val="CC0000"/>
                </a:solidFill>
              </a:rPr>
              <a:t>المشكلة:</a:t>
            </a:r>
          </a:p>
          <a:p>
            <a:pPr>
              <a:spcBef>
                <a:spcPct val="50000"/>
              </a:spcBef>
            </a:pPr>
            <a:r>
              <a:rPr lang="ar-SA" sz="2000" b="1">
                <a:solidFill>
                  <a:srgbClr val="003399"/>
                </a:solidFill>
              </a:rPr>
              <a:t>عدم  القدرة على الجمع باستخدام الحمل</a:t>
            </a:r>
            <a:endParaRPr lang="en-US" sz="2000" b="1">
              <a:solidFill>
                <a:srgbClr val="003399"/>
              </a:solidFill>
            </a:endParaRPr>
          </a:p>
        </p:txBody>
      </p:sp>
      <p:sp>
        <p:nvSpPr>
          <p:cNvPr id="63503" name="AutoShape 15"/>
          <p:cNvSpPr>
            <a:spLocks noChangeArrowheads="1"/>
          </p:cNvSpPr>
          <p:nvPr/>
        </p:nvSpPr>
        <p:spPr bwMode="auto">
          <a:xfrm>
            <a:off x="3059113" y="5013325"/>
            <a:ext cx="3095625" cy="574675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bg2">
              <a:alpha val="43137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2071670" y="357166"/>
            <a:ext cx="4572001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أعطيت الطالبة رنا مسألة الجمع التالية وقامت بحلها بالطريقة الآتية: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6" grpId="0" animBg="1"/>
      <p:bldP spid="63498" grpId="0"/>
      <p:bldP spid="63501" grpId="0"/>
      <p:bldP spid="635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143240" y="357166"/>
            <a:ext cx="3032125" cy="8620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ar-SA" sz="3200" b="1" i="1" dirty="0" smtClean="0">
                <a:solidFill>
                  <a:srgbClr val="003300"/>
                </a:solidFill>
              </a:rPr>
              <a:t>البيانات </a:t>
            </a:r>
            <a:r>
              <a:rPr lang="ar-SA" sz="3200" b="1" i="1" dirty="0">
                <a:solidFill>
                  <a:srgbClr val="003300"/>
                </a:solidFill>
              </a:rPr>
              <a:t>الأولية</a:t>
            </a:r>
          </a:p>
          <a:p>
            <a:pPr algn="r">
              <a:defRPr/>
            </a:pPr>
            <a:endParaRPr lang="en-US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928794" y="1785926"/>
            <a:ext cx="6048375" cy="36933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ar-SA" b="1" dirty="0" smtClean="0"/>
              <a:t>اسم الطالبة :....................................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b="1" dirty="0" smtClean="0"/>
              <a:t>الصف الدراسي:........................................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b="1" dirty="0" smtClean="0"/>
              <a:t>مستواها الدراسي بشكل عام : </a:t>
            </a:r>
            <a:r>
              <a:rPr lang="ar-SA" b="1" dirty="0"/>
              <a:t>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b="1" dirty="0"/>
              <a:t>طريقة التواصل المفضلة: </a:t>
            </a:r>
            <a:r>
              <a:rPr lang="ar-SA" b="1" dirty="0" smtClean="0"/>
              <a:t>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dirty="0" smtClean="0">
                <a:solidFill>
                  <a:srgbClr val="CC0000"/>
                </a:solidFill>
              </a:rPr>
              <a:t> </a:t>
            </a:r>
            <a:r>
              <a:rPr lang="ar-SA" b="1" dirty="0" smtClean="0">
                <a:solidFill>
                  <a:srgbClr val="0000CC"/>
                </a:solidFill>
              </a:rPr>
              <a:t>ا</a:t>
            </a:r>
            <a:r>
              <a:rPr lang="ar-SA" b="1" dirty="0" smtClean="0">
                <a:solidFill>
                  <a:schemeClr val="bg1"/>
                </a:solidFill>
              </a:rPr>
              <a:t>لمادة المختارة:  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 smtClean="0">
                <a:solidFill>
                  <a:schemeClr val="bg1"/>
                </a:solidFill>
              </a:rPr>
              <a:t>المهارة المطلوب تحسينها:  ....................................</a:t>
            </a:r>
          </a:p>
          <a:p>
            <a:pPr algn="r">
              <a:spcBef>
                <a:spcPct val="50000"/>
              </a:spcBef>
              <a:defRPr/>
            </a:pPr>
            <a:endParaRPr lang="ar-SA" b="1" dirty="0" smtClean="0"/>
          </a:p>
          <a:p>
            <a:pPr algn="r">
              <a:spcBef>
                <a:spcPct val="50000"/>
              </a:spcBef>
              <a:defRPr/>
            </a:pPr>
            <a:endParaRPr lang="ar-SA" b="1" dirty="0"/>
          </a:p>
          <a:p>
            <a:pPr algn="r">
              <a:spcBef>
                <a:spcPct val="50000"/>
              </a:spcBef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2892</TotalTime>
  <Words>515</Words>
  <Application>Microsoft Office PowerPoint</Application>
  <PresentationFormat>عرض على الشاشة (3:4)‏</PresentationFormat>
  <Paragraphs>135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ورق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نموذج لمحتويات جلسة*   ” الجمع </vt:lpstr>
      <vt:lpstr>الأهداف السلوكية :</vt:lpstr>
      <vt:lpstr>الشريحة 16</vt:lpstr>
      <vt:lpstr>الشريحة 17</vt:lpstr>
      <vt:lpstr>الشريحة 18</vt:lpstr>
      <vt:lpstr>الشريحة 19</vt:lpstr>
    </vt:vector>
  </TitlesOfParts>
  <Company>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**</dc:creator>
  <cp:lastModifiedBy>User</cp:lastModifiedBy>
  <cp:revision>137</cp:revision>
  <dcterms:created xsi:type="dcterms:W3CDTF">2007-03-27T16:36:19Z</dcterms:created>
  <dcterms:modified xsi:type="dcterms:W3CDTF">2010-05-09T02:59:24Z</dcterms:modified>
</cp:coreProperties>
</file>