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16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5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D5885-B491-4A11-BDCB-0DB1B6AD647D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47F9-400E-4680-92A3-05905C219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031B0F-3D19-4650-9602-DFBF594D976C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64418" y="1484784"/>
            <a:ext cx="6215163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برنامج إدارة قواعد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البيانات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الجداول - الجزء الثاني -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5753"/>
          <a:stretch>
            <a:fillRect/>
          </a:stretch>
        </p:blipFill>
        <p:spPr bwMode="auto">
          <a:xfrm>
            <a:off x="2051720" y="3916506"/>
            <a:ext cx="529659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99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Microsoft Access - الجامعة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5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sheet 2 </a:t>
            </a:r>
            <a:r>
              <a:rPr lang="ar-SA" dirty="0"/>
              <a:t>تطبيق عملي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3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65212" y="188640"/>
            <a:ext cx="8229600" cy="638646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تعيين المفتاح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الأساسي لجدول في عرض التصميم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Microsoft Access - Database4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67662"/>
            <a:ext cx="8568952" cy="5485674"/>
          </a:xfrm>
          <a:prstGeom prst="rect">
            <a:avLst/>
          </a:prstGeom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172623" y="2564902"/>
            <a:ext cx="1144649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473998" y="2401546"/>
            <a:ext cx="1698625" cy="39211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1. تظليل اسم الحقل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7956376" y="1988839"/>
            <a:ext cx="360040" cy="129614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355976" y="3463857"/>
            <a:ext cx="3960440" cy="36933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2. الضغط على رمز المفتاح في شريط الادوات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4" name="صورة 3" descr="Microsoft Access - Database4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63737"/>
            <a:ext cx="8864680" cy="52292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45344" y="260648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الحقل :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6744" y="908720"/>
            <a:ext cx="8229600" cy="5334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SA" dirty="0" smtClean="0"/>
              <a:t>يمكن فرض الشروط التي تريدها على اي حقل من حقول الجدول .</a:t>
            </a:r>
            <a:endParaRPr lang="en-US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907704" y="4509120"/>
            <a:ext cx="5688632" cy="216024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5344" y="260648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الحقل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24396"/>
              </p:ext>
            </p:extLst>
          </p:nvPr>
        </p:nvGraphicFramePr>
        <p:xfrm>
          <a:off x="323528" y="1052736"/>
          <a:ext cx="8352928" cy="53051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2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الخاصية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الغرض منها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حجم الحقل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يظهر مع البيانات النصية والرقمية فقط لتحديد طولها.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تنسيق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تحديد طريقة ظهور </a:t>
                      </a:r>
                      <a:r>
                        <a:rPr lang="ar-SA" sz="1800" b="1" dirty="0" smtClean="0">
                          <a:effectLst/>
                        </a:rPr>
                        <a:t>البيانات هل</a:t>
                      </a:r>
                      <a:r>
                        <a:rPr lang="ar-SA" sz="1800" b="1" baseline="0" dirty="0" smtClean="0">
                          <a:effectLst/>
                        </a:rPr>
                        <a:t> هي رقم , نص , عملة , تاريخ ..</a:t>
                      </a:r>
                      <a:r>
                        <a:rPr lang="ar-SA" sz="1800" b="1" dirty="0" smtClean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قناع الإدخال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يسمح باختيار نموذج جاهز لتظهر بيانات الحقل مطابقة له.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</a:t>
                      </a:r>
                      <a:r>
                        <a:rPr lang="ar-SA" sz="1800" b="1" dirty="0">
                          <a:effectLst/>
                        </a:rPr>
                        <a:t>الافتراضية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قيمة افتراضية مع كل سجل جديد، يمكن قبولها أو استبدالها بقيمة أخرى.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30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effectLst/>
                        </a:rPr>
                        <a:t>قاعدة التحقق من الصحة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تعبير لتحديد القيم التي يمكن إدخالها، هذا التعبير يختبر البيانات المدخلة على أنها موافقة لشرط معين، وتمنع إدخال البيانات غير الموافقة للشرط.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نص التحقق من الصحة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رسالة تظهر عند إدخال قيمة غير مسموح بها تخالف شرط قاعدة التحقق من الصحة.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مطلوبة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هل مطلوب إدخال قيمة لهذا الحقل أم لا.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49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مفهرس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يقوم</a:t>
                      </a:r>
                      <a:r>
                        <a:rPr lang="ar-SA" sz="1800" b="1" baseline="0" dirty="0" smtClean="0">
                          <a:effectLst/>
                        </a:rPr>
                        <a:t> بتدقيق البيانات المدخلة مع إمكانية عدم تكرارها على نفس الحقل وتساعد في </a:t>
                      </a:r>
                      <a:r>
                        <a:rPr lang="ar-SA" sz="1800" b="1" dirty="0" smtClean="0">
                          <a:effectLst/>
                        </a:rPr>
                        <a:t> تسريع </a:t>
                      </a:r>
                      <a:r>
                        <a:rPr lang="ar-SA" sz="1800" b="1" dirty="0">
                          <a:effectLst/>
                        </a:rPr>
                        <a:t>عملية البحث </a:t>
                      </a:r>
                      <a:r>
                        <a:rPr lang="ar-SA" sz="1800" b="1" dirty="0" smtClean="0">
                          <a:effectLst/>
                        </a:rPr>
                        <a:t>عن البيانات 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4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868958"/>
          </a:xfrm>
        </p:spPr>
        <p:txBody>
          <a:bodyPr>
            <a:normAutofit/>
          </a:bodyPr>
          <a:lstStyle/>
          <a:p>
            <a:pPr marL="742950" indent="-74295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ربط الجداول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136904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المقصود بربط الجداول هو إنشاء علاقة ارتباط دائمة بين جدولين أو أكثر , يكون من نتيجتهما استخراج بيانات من كلا الجدولين و إظهارهما في النماذج أو التقارير أو الاستعلامات 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قبل الربط لابد من تأسيس علاقة ارتباط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b="1" u="sng" dirty="0"/>
              <a:t>شروط إنشاء العلاقة بين جدولين :</a:t>
            </a:r>
          </a:p>
          <a:p>
            <a:pPr algn="r" rtl="1"/>
            <a:r>
              <a:rPr lang="ar-SA" dirty="0"/>
              <a:t>أن يكون كلا الجدولين مخزن في نفس قاعدة البيانات 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يجب أن يشتمل كلا الجدولين على حقل متماثل في البيانات  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أن </a:t>
            </a:r>
            <a:r>
              <a:rPr lang="ar-SA" dirty="0" smtClean="0"/>
              <a:t>يشتمل أحد الجدولين على مفتاح رئيسي  </a:t>
            </a:r>
            <a:r>
              <a:rPr lang="ar-SA" dirty="0"/>
              <a:t>.</a:t>
            </a:r>
          </a:p>
          <a:p>
            <a:pPr marL="0" indent="0" algn="ctr">
              <a:buNone/>
            </a:pP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أنواع علاقات الارتباط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1722512" y="1794683"/>
            <a:ext cx="6131024" cy="428545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يوجد ثلاثة أنواع للعلاقات في أكسيس :</a:t>
            </a:r>
          </a:p>
          <a:p>
            <a:pPr algn="r" rtl="1"/>
            <a:r>
              <a:rPr lang="ar-SA" dirty="0" smtClean="0"/>
              <a:t>علاقة رأس برأس «</a:t>
            </a:r>
            <a:r>
              <a:rPr lang="en-US" dirty="0" smtClean="0"/>
              <a:t> One – To – One </a:t>
            </a:r>
            <a:r>
              <a:rPr lang="ar-SA" dirty="0" smtClean="0"/>
              <a:t>». </a:t>
            </a:r>
          </a:p>
          <a:p>
            <a:pPr marL="0" indent="0" algn="r" rtl="1">
              <a:buNone/>
            </a:pPr>
            <a:endParaRPr lang="ar-SA" sz="1050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رأس بأطراف «</a:t>
            </a:r>
            <a:r>
              <a:rPr lang="en-US" dirty="0" smtClean="0"/>
              <a:t>One –To – Many </a:t>
            </a:r>
            <a:r>
              <a:rPr lang="ar-SA" dirty="0" smtClean="0"/>
              <a:t>  ».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اطراف بأطراف «</a:t>
            </a:r>
            <a:r>
              <a:rPr lang="en-US" dirty="0" smtClean="0"/>
              <a:t> Many – To – Many </a:t>
            </a:r>
            <a:r>
              <a:rPr lang="ar-SA" dirty="0" smtClean="0"/>
              <a:t>» 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23917" y="3937411"/>
            <a:ext cx="2328214" cy="584775"/>
            <a:chOff x="3635896" y="4860454"/>
            <a:chExt cx="2328214" cy="58477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635896" y="5445229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659854" y="486045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4860454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/>
                <a:t>∞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23917" y="5285032"/>
            <a:ext cx="2405440" cy="600951"/>
            <a:chOff x="3623917" y="5285032"/>
            <a:chExt cx="2405440" cy="60095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623917" y="5885983"/>
              <a:ext cx="240544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96125" y="5301208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23917" y="5285032"/>
              <a:ext cx="554078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35896" y="2780404"/>
            <a:ext cx="2316235" cy="589471"/>
            <a:chOff x="3635896" y="2780404"/>
            <a:chExt cx="2316235" cy="58947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647875" y="3369875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35896" y="2785100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7300" y="278040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315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02010"/>
              </p:ext>
            </p:extLst>
          </p:nvPr>
        </p:nvGraphicFramePr>
        <p:xfrm>
          <a:off x="395536" y="620688"/>
          <a:ext cx="8352929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3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8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الهاتف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العنوان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تاريخ الميلاد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انتظام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المكأفأة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التخصص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الاسم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</a:t>
                      </a:r>
                      <a:r>
                        <a:rPr lang="en-US" smtClean="0"/>
                        <a:t> </a:t>
                      </a:r>
                      <a:r>
                        <a:rPr lang="ar-SA" baseline="0" smtClean="0"/>
                        <a:t> الجامعي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12321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1980/1/1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علي الناصر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1980/4/5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حاسب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محمد العلي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1981/8/1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عبدالرحمن حسن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45751"/>
              </p:ext>
            </p:extLst>
          </p:nvPr>
        </p:nvGraphicFramePr>
        <p:xfrm>
          <a:off x="899592" y="3789040"/>
          <a:ext cx="6552728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الدرجة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المقرر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 الجامعي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9" name="رابط كسهم مستقيم 18"/>
          <p:cNvCxnSpPr/>
          <p:nvPr/>
        </p:nvCxnSpPr>
        <p:spPr>
          <a:xfrm flipH="1">
            <a:off x="7380312" y="3212976"/>
            <a:ext cx="1019086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7319278" y="3212976"/>
            <a:ext cx="1080120" cy="17989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7319278" y="3212976"/>
            <a:ext cx="1080120" cy="22869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3383868" y="23391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</a:t>
            </a:r>
            <a:endParaRPr lang="en-US" sz="20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868145" y="6165304"/>
            <a:ext cx="2531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 الفصلي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485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Microsoft Access - الجامعة : قاعدة بيانات (Access 2007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3" t="-158" b="39084"/>
          <a:stretch/>
        </p:blipFill>
        <p:spPr>
          <a:xfrm>
            <a:off x="50990" y="-28242"/>
            <a:ext cx="9093010" cy="6886241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2636912"/>
            <a:ext cx="5976664" cy="3216809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لربط الجداول بعلاقات : </a:t>
            </a:r>
          </a:p>
          <a:p>
            <a:pPr algn="ctr"/>
            <a:endParaRPr lang="ar-SA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أدوات قاعدة بيانات اختار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علاقات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إظهار الجداول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سحب الحقل المطلوب للربط و وضعه على الحقل المطابق .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6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 descr="تحرير علاقات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6398426" cy="4680520"/>
          </a:xfrm>
          <a:prstGeom prst="rect">
            <a:avLst/>
          </a:prstGeom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انشاء علاقة رأس </a:t>
            </a:r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بأطراف :</a:t>
            </a:r>
            <a:endParaRPr lang="en-US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84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2E8353AC8E854C9BF7760477A2DDA8" ma:contentTypeVersion="0" ma:contentTypeDescription="Create a new document." ma:contentTypeScope="" ma:versionID="f8653d4e42bb93b16aebab9ff42709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35C3D-7E48-4CC6-87FB-D51E6CB796D2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A35279-703C-43AB-9BA8-3BF238513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62AB7-0269-4DCF-A7A1-80EE6443C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420</Words>
  <Application>Microsoft Office PowerPoint</Application>
  <PresentationFormat>عرض على الشاشة (4:3)</PresentationFormat>
  <Paragraphs>122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20" baseType="lpstr">
      <vt:lpstr>Arial</vt:lpstr>
      <vt:lpstr>Calibri</vt:lpstr>
      <vt:lpstr>Franklin Gothic Book</vt:lpstr>
      <vt:lpstr>Perpetua</vt:lpstr>
      <vt:lpstr>Tahoma</vt:lpstr>
      <vt:lpstr>Times New Roman</vt:lpstr>
      <vt:lpstr>Wingdings</vt:lpstr>
      <vt:lpstr>Wingdings 2</vt:lpstr>
      <vt:lpstr>موازنة</vt:lpstr>
      <vt:lpstr>عرض تقديمي في PowerPoint</vt:lpstr>
      <vt:lpstr>تعيين المفتاح الأساسي لجدول في عرض التصميم :</vt:lpstr>
      <vt:lpstr>عرض تقديمي في PowerPoint</vt:lpstr>
      <vt:lpstr>خصائص الحقل</vt:lpstr>
      <vt:lpstr>ربط الجداول :</vt:lpstr>
      <vt:lpstr>أنواع علاقات الارتباط :</vt:lpstr>
      <vt:lpstr>عرض تقديمي في PowerPoint</vt:lpstr>
      <vt:lpstr>عرض تقديمي في PowerPoint</vt:lpstr>
      <vt:lpstr>انشاء علاقة رأس بأطراف :</vt:lpstr>
      <vt:lpstr>عرض تقديمي في PowerPoint</vt:lpstr>
      <vt:lpstr>Access sheet 2 تطبيق عملي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Nouf A Aldawood</cp:lastModifiedBy>
  <cp:revision>4</cp:revision>
  <dcterms:created xsi:type="dcterms:W3CDTF">2015-10-20T15:11:45Z</dcterms:created>
  <dcterms:modified xsi:type="dcterms:W3CDTF">2017-10-29T06:45:15Z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0x010100472E8353AC8E854C9BF7760477A2DDA8</vt:lpwstr>
  </property>
</Properties>
</file>