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4800" dirty="0" smtClean="0"/>
              <a:t>الخدمة الاجتماعية المدرسية</a:t>
            </a:r>
            <a:endParaRPr lang="ar-SA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80556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الاهداف العامة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1- المساهمة في تنشئة الطالب تنشئة اجتماعية </a:t>
            </a:r>
            <a:r>
              <a:rPr lang="ar-SA" dirty="0" err="1" smtClean="0"/>
              <a:t>سليمة .</a:t>
            </a:r>
            <a:endParaRPr lang="ar-SA" dirty="0" smtClean="0"/>
          </a:p>
          <a:p>
            <a:r>
              <a:rPr lang="ar-SA" dirty="0" smtClean="0"/>
              <a:t>2- تمكين المتعلم والمدرسة من زيادة الانتاج </a:t>
            </a:r>
            <a:r>
              <a:rPr lang="ar-SA" dirty="0" err="1" smtClean="0"/>
              <a:t>والاسهام</a:t>
            </a:r>
            <a:r>
              <a:rPr lang="ar-SA" dirty="0" smtClean="0"/>
              <a:t> في </a:t>
            </a:r>
            <a:r>
              <a:rPr lang="ar-SA" dirty="0" err="1" smtClean="0"/>
              <a:t>التنمية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3-المساهمة في التنمية الاجتماعية للحياة </a:t>
            </a:r>
            <a:r>
              <a:rPr lang="ar-SA" dirty="0" err="1" smtClean="0"/>
              <a:t>المدرسية .</a:t>
            </a:r>
            <a:r>
              <a:rPr lang="ar-SA" dirty="0" smtClean="0"/>
              <a:t> وذالك بتوفي الجو الاجتماعي المناسب </a:t>
            </a:r>
            <a:r>
              <a:rPr lang="ar-SA" dirty="0" err="1" smtClean="0"/>
              <a:t>للطلاب .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الاهداف الفرعية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933093"/>
          </a:xfrm>
        </p:spPr>
        <p:txBody>
          <a:bodyPr>
            <a:normAutofit fontScale="85000" lnSpcReduction="20000"/>
          </a:bodyPr>
          <a:lstStyle/>
          <a:p>
            <a:r>
              <a:rPr lang="ar-SA" dirty="0" smtClean="0"/>
              <a:t>العمل على ايجاد ترابط وتفاهم قوى بين البيت </a:t>
            </a:r>
            <a:r>
              <a:rPr lang="ar-SA" dirty="0" err="1" smtClean="0"/>
              <a:t>والمدرسة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تنظيم الحياة </a:t>
            </a:r>
            <a:r>
              <a:rPr lang="ar-SA" dirty="0" err="1" smtClean="0"/>
              <a:t>الاجتاعية</a:t>
            </a:r>
            <a:r>
              <a:rPr lang="ar-SA" dirty="0" smtClean="0"/>
              <a:t> بالمدرسة حتى تصبح محببة إلى نفوس </a:t>
            </a:r>
            <a:r>
              <a:rPr lang="ar-SA" dirty="0" err="1" smtClean="0"/>
              <a:t>الطلاب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مساعدة الطلاب على اشباع احتياجاتهم ومواجهة </a:t>
            </a:r>
            <a:r>
              <a:rPr lang="ar-SA" dirty="0" err="1" smtClean="0"/>
              <a:t>مشكلاتهم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اعداد الطالب اجتماعيا ونفسيا وتهيئة الظروف المحيطة لمساعدته على الاستفادة من العملية </a:t>
            </a:r>
            <a:r>
              <a:rPr lang="ar-SA" dirty="0" err="1" smtClean="0"/>
              <a:t>التعليمية .</a:t>
            </a:r>
            <a:endParaRPr lang="ar-SA" dirty="0" smtClean="0"/>
          </a:p>
          <a:p>
            <a:r>
              <a:rPr lang="ar-SA" dirty="0" smtClean="0"/>
              <a:t>مساعدة المدرسة على نشر خدماتها في </a:t>
            </a:r>
            <a:r>
              <a:rPr lang="ar-SA" dirty="0" err="1" smtClean="0"/>
              <a:t>المنطقة .</a:t>
            </a:r>
            <a:endParaRPr lang="ar-SA" dirty="0" smtClean="0"/>
          </a:p>
          <a:p>
            <a:r>
              <a:rPr lang="ar-SA" dirty="0" smtClean="0"/>
              <a:t>جعل التنظيمات في المدرسة اكثر استجابة لحاجات الطلاب وزيادة استفادتهم </a:t>
            </a:r>
            <a:r>
              <a:rPr lang="ar-SA" dirty="0" err="1" smtClean="0"/>
              <a:t>منها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مواجهة الظواهر الاجتماعية المنعكسة على المدرسة كالتسيب والعدوان وتعاطي </a:t>
            </a:r>
            <a:r>
              <a:rPr lang="ar-SA" dirty="0" err="1" smtClean="0"/>
              <a:t>المخدرات .</a:t>
            </a:r>
            <a:endParaRPr lang="ar-SA" dirty="0" smtClean="0"/>
          </a:p>
          <a:p>
            <a:r>
              <a:rPr lang="ar-SA" dirty="0" smtClean="0"/>
              <a:t>المساهمة في تكوين القيم الاخلاقية الضابطة والقيم المعنوية المحفزة </a:t>
            </a:r>
            <a:r>
              <a:rPr lang="ar-SA" dirty="0" err="1" smtClean="0"/>
              <a:t>للعمل .</a:t>
            </a:r>
            <a:endParaRPr lang="ar-SA" dirty="0" smtClean="0"/>
          </a:p>
          <a:p>
            <a:r>
              <a:rPr lang="ar-SA" dirty="0" smtClean="0"/>
              <a:t>المساعدة على ضبط سلوك الطالب والارتقاء بمستوى التفاعلات الاجتماعية بينه وبين العاملين بالمدرسة من ناحية والبيئة المحلية من ناحية </a:t>
            </a:r>
            <a:r>
              <a:rPr lang="ar-SA" dirty="0" err="1" smtClean="0"/>
              <a:t>اخرى .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خصائص </a:t>
            </a:r>
            <a:r>
              <a:rPr lang="ar-SA" dirty="0" err="1" smtClean="0"/>
              <a:t>واجتياجات</a:t>
            </a:r>
            <a:r>
              <a:rPr lang="ar-SA" dirty="0" smtClean="0"/>
              <a:t> الطلاب بمراحل التعليم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مفهوم الخصائص والسمات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تكوينات اولية اساسية تعمل كمسببات تظهر في سلوك الفرد من خلال انفعالاته وتصرفاته اليومية في عمله وفي علاقاته مع </a:t>
            </a:r>
            <a:r>
              <a:rPr lang="ar-SA" dirty="0" err="1" smtClean="0"/>
              <a:t>الآخرين .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مراحل التعليم قبل الجامعي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مرحلة رياض </a:t>
            </a:r>
            <a:r>
              <a:rPr lang="ar-SA" dirty="0" err="1" smtClean="0"/>
              <a:t>الاطفال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مرحلة التعليم </a:t>
            </a:r>
            <a:r>
              <a:rPr lang="ar-SA" dirty="0" err="1" smtClean="0"/>
              <a:t>الاساسي .</a:t>
            </a:r>
            <a:endParaRPr lang="ar-SA" dirty="0" smtClean="0"/>
          </a:p>
          <a:p>
            <a:r>
              <a:rPr lang="ar-SA" dirty="0" smtClean="0"/>
              <a:t>مرحلة استكمال مرحلة التعليم </a:t>
            </a:r>
            <a:r>
              <a:rPr lang="ar-SA" dirty="0" err="1" smtClean="0"/>
              <a:t>الاساسي .</a:t>
            </a:r>
            <a:endParaRPr lang="ar-SA" dirty="0" smtClean="0"/>
          </a:p>
          <a:p>
            <a:r>
              <a:rPr lang="ar-SA" dirty="0" smtClean="0"/>
              <a:t>مرحلة التعليم </a:t>
            </a:r>
            <a:r>
              <a:rPr lang="ar-SA" dirty="0" err="1" smtClean="0"/>
              <a:t>الثانوي .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احتياجات الطلاب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err="1" smtClean="0"/>
              <a:t>اولاً </a:t>
            </a:r>
            <a:r>
              <a:rPr lang="ar-SA" dirty="0" smtClean="0"/>
              <a:t>/ الحاجات </a:t>
            </a:r>
            <a:r>
              <a:rPr lang="ar-SA" dirty="0" err="1" smtClean="0"/>
              <a:t>الاساسية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1- حاجات </a:t>
            </a:r>
            <a:r>
              <a:rPr lang="ar-SA" dirty="0" err="1" smtClean="0"/>
              <a:t>نفسية .</a:t>
            </a:r>
            <a:r>
              <a:rPr lang="ar-SA" dirty="0" smtClean="0"/>
              <a:t> ضرورة شعور الدارس </a:t>
            </a:r>
            <a:r>
              <a:rPr lang="ar-SA" dirty="0" err="1" smtClean="0"/>
              <a:t>بالامن</a:t>
            </a:r>
            <a:r>
              <a:rPr lang="ar-SA" dirty="0" smtClean="0"/>
              <a:t> في المحيط </a:t>
            </a:r>
            <a:r>
              <a:rPr lang="ar-SA" dirty="0" err="1" smtClean="0"/>
              <a:t>المدرسي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2- حاجات </a:t>
            </a:r>
            <a:r>
              <a:rPr lang="ar-SA" dirty="0" err="1" smtClean="0"/>
              <a:t>تعليمية .</a:t>
            </a:r>
            <a:r>
              <a:rPr lang="ar-SA" dirty="0" smtClean="0"/>
              <a:t> تتمثل في الحاجة الى المعرفة واكتساب </a:t>
            </a:r>
            <a:r>
              <a:rPr lang="ar-SA" dirty="0" err="1" smtClean="0"/>
              <a:t>المهارات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حاجات اقتصادية </a:t>
            </a:r>
          </a:p>
          <a:p>
            <a:r>
              <a:rPr lang="ar-SA" dirty="0" smtClean="0"/>
              <a:t>حاجات </a:t>
            </a:r>
            <a:r>
              <a:rPr lang="ar-SA" dirty="0" err="1" smtClean="0"/>
              <a:t>صحية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حاجات </a:t>
            </a:r>
            <a:r>
              <a:rPr lang="ar-SA" dirty="0" err="1" smtClean="0"/>
              <a:t>اجتماية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84310" y="2450123"/>
            <a:ext cx="10018713" cy="3856892"/>
          </a:xfrm>
        </p:spPr>
        <p:txBody>
          <a:bodyPr>
            <a:normAutofit fontScale="92500" lnSpcReduction="20000"/>
          </a:bodyPr>
          <a:lstStyle/>
          <a:p>
            <a:r>
              <a:rPr lang="ar-SA" dirty="0" err="1" smtClean="0"/>
              <a:t>ثانياً </a:t>
            </a:r>
            <a:r>
              <a:rPr lang="ar-SA" dirty="0" smtClean="0"/>
              <a:t>/ الحاجة إلى تنمية القدرة على </a:t>
            </a:r>
            <a:r>
              <a:rPr lang="ar-SA" dirty="0" err="1" smtClean="0"/>
              <a:t>التفكير .</a:t>
            </a:r>
            <a:r>
              <a:rPr lang="ar-SA" dirty="0" smtClean="0"/>
              <a:t> </a:t>
            </a:r>
          </a:p>
          <a:p>
            <a:r>
              <a:rPr lang="ar-SA" dirty="0" err="1" smtClean="0"/>
              <a:t>ثالثاً </a:t>
            </a:r>
            <a:r>
              <a:rPr lang="ar-SA" dirty="0" smtClean="0"/>
              <a:t>/ الحاجة إلى الوقاية والعلاج من </a:t>
            </a:r>
            <a:r>
              <a:rPr lang="ar-SA" dirty="0" err="1" smtClean="0"/>
              <a:t>الامراض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رابعاً الحاجة إلى اكتساب المهارة </a:t>
            </a:r>
            <a:r>
              <a:rPr lang="ar-SA" dirty="0" err="1" smtClean="0"/>
              <a:t>اللغوية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خامساً/ الحاجة إلى تحقيق </a:t>
            </a:r>
            <a:r>
              <a:rPr lang="ar-SA" dirty="0" err="1" smtClean="0"/>
              <a:t>الهدف .</a:t>
            </a:r>
            <a:endParaRPr lang="ar-SA" dirty="0" smtClean="0"/>
          </a:p>
          <a:p>
            <a:r>
              <a:rPr lang="ar-SA" dirty="0" err="1" smtClean="0"/>
              <a:t>سادساً </a:t>
            </a:r>
            <a:r>
              <a:rPr lang="ar-SA" dirty="0" smtClean="0"/>
              <a:t>/ الحاجة إلى </a:t>
            </a:r>
            <a:r>
              <a:rPr lang="ar-SA" dirty="0" err="1" smtClean="0"/>
              <a:t>اللعب .</a:t>
            </a:r>
            <a:r>
              <a:rPr lang="ar-SA" dirty="0" smtClean="0"/>
              <a:t> </a:t>
            </a:r>
          </a:p>
          <a:p>
            <a:r>
              <a:rPr lang="ar-SA" dirty="0" err="1" smtClean="0"/>
              <a:t>سابعاً </a:t>
            </a:r>
            <a:r>
              <a:rPr lang="ar-SA" dirty="0" smtClean="0"/>
              <a:t>/ الحاجة إلى القبول </a:t>
            </a:r>
            <a:r>
              <a:rPr lang="ar-SA" dirty="0" err="1" smtClean="0"/>
              <a:t>والتقدير .</a:t>
            </a:r>
            <a:endParaRPr lang="ar-SA" dirty="0" smtClean="0"/>
          </a:p>
          <a:p>
            <a:r>
              <a:rPr lang="ar-SA" dirty="0" err="1" smtClean="0"/>
              <a:t>ثامناً </a:t>
            </a:r>
            <a:r>
              <a:rPr lang="ar-SA" dirty="0" smtClean="0"/>
              <a:t>/ الحاجة إلى </a:t>
            </a:r>
            <a:r>
              <a:rPr lang="ar-SA" dirty="0" err="1" smtClean="0"/>
              <a:t>التوافق .</a:t>
            </a:r>
            <a:endParaRPr lang="ar-SA" dirty="0" smtClean="0"/>
          </a:p>
          <a:p>
            <a:r>
              <a:rPr lang="ar-SA" dirty="0" err="1" smtClean="0"/>
              <a:t>تاسعاً </a:t>
            </a:r>
            <a:r>
              <a:rPr lang="ar-SA" dirty="0" smtClean="0"/>
              <a:t>/ الحاجة الى تحمل </a:t>
            </a:r>
            <a:r>
              <a:rPr lang="ar-SA" dirty="0" err="1" smtClean="0"/>
              <a:t>المسئولية .</a:t>
            </a:r>
            <a:endParaRPr lang="ar-SA" dirty="0" smtClean="0"/>
          </a:p>
          <a:p>
            <a:r>
              <a:rPr lang="ar-SA" dirty="0" smtClean="0"/>
              <a:t>عاشراً/ الحاجة إلى الموافقة </a:t>
            </a:r>
            <a:r>
              <a:rPr lang="ar-SA" dirty="0" err="1" smtClean="0"/>
              <a:t>والاستحسان .</a:t>
            </a:r>
            <a:r>
              <a:rPr lang="ar-SA" dirty="0" smtClean="0"/>
              <a:t>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مشكلات الطلاب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تعريف المشكلة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تطور وظيفة المدرسة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تعتبر المدرسة اللبنة الاولى لبناء المجتمعات وتطورها .</a:t>
            </a:r>
          </a:p>
          <a:p>
            <a:r>
              <a:rPr lang="ar-SA" dirty="0" smtClean="0"/>
              <a:t>المدراس نشأت لخدمة المجتمع وتحقيق أغراضة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15954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مسألة أو معضلة تؤثر على السلوك البشري أو العلاقات </a:t>
            </a:r>
            <a:r>
              <a:rPr lang="ar-SA" dirty="0" err="1" smtClean="0"/>
              <a:t>الاجتماعية .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خصائص مشكلات الطلاب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dirty="0" smtClean="0"/>
              <a:t>تنوع </a:t>
            </a:r>
            <a:r>
              <a:rPr lang="ar-SA" dirty="0" err="1" smtClean="0"/>
              <a:t>المشكلات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تتسم بعض المشكلات </a:t>
            </a:r>
            <a:r>
              <a:rPr lang="ar-SA" dirty="0" err="1" smtClean="0"/>
              <a:t>بالبساطة .</a:t>
            </a:r>
            <a:r>
              <a:rPr lang="ar-SA" dirty="0" smtClean="0"/>
              <a:t> كالمشاجرة مع بعض </a:t>
            </a:r>
            <a:r>
              <a:rPr lang="ar-SA" dirty="0" err="1" smtClean="0"/>
              <a:t>الزملاء .</a:t>
            </a:r>
            <a:endParaRPr lang="ar-SA" dirty="0" smtClean="0"/>
          </a:p>
          <a:p>
            <a:r>
              <a:rPr lang="ar-SA" dirty="0" smtClean="0"/>
              <a:t>تعدد اسباب مشكلات الطالب في المجال المدرسي فقد يرجع بعضها </a:t>
            </a:r>
            <a:r>
              <a:rPr lang="ar-SA" dirty="0" err="1" smtClean="0"/>
              <a:t>لاسباب</a:t>
            </a:r>
            <a:r>
              <a:rPr lang="ar-SA" dirty="0" smtClean="0"/>
              <a:t> ذاتية خاصة بالطلاب او إلى ظروف </a:t>
            </a:r>
            <a:r>
              <a:rPr lang="ar-SA" dirty="0" err="1" smtClean="0"/>
              <a:t>اسرية .</a:t>
            </a:r>
            <a:endParaRPr lang="ar-SA" dirty="0" smtClean="0"/>
          </a:p>
          <a:p>
            <a:r>
              <a:rPr lang="ar-SA" dirty="0" smtClean="0"/>
              <a:t>تختلف المشكلات التي تواجه الطلاب في المجال المدرسي من طالب إلى </a:t>
            </a:r>
            <a:r>
              <a:rPr lang="ar-SA" dirty="0" err="1" smtClean="0"/>
              <a:t>آخر .</a:t>
            </a:r>
            <a:endParaRPr lang="ar-SA" dirty="0" smtClean="0"/>
          </a:p>
          <a:p>
            <a:r>
              <a:rPr lang="ar-SA" dirty="0" smtClean="0"/>
              <a:t>غالبية مشاكل الطلاب تستوجب تضافر </a:t>
            </a:r>
            <a:r>
              <a:rPr lang="ar-SA" dirty="0" err="1" smtClean="0"/>
              <a:t>الجهود .</a:t>
            </a:r>
            <a:r>
              <a:rPr lang="ar-SA" dirty="0" smtClean="0"/>
              <a:t> كالاستعانة ببعض المؤسسات المجتمعية خارج نطاق </a:t>
            </a:r>
            <a:r>
              <a:rPr lang="ar-SA" dirty="0" err="1" smtClean="0"/>
              <a:t>المدرسة .</a:t>
            </a:r>
            <a:r>
              <a:rPr lang="ar-SA" smtClean="0"/>
              <a:t> </a:t>
            </a:r>
            <a:endParaRPr lang="ar-S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تصنيف المشكلات في المجال </a:t>
            </a:r>
            <a:r>
              <a:rPr lang="ar-SA" dirty="0" err="1" smtClean="0"/>
              <a:t>الدراسي72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المعيار </a:t>
            </a:r>
            <a:r>
              <a:rPr lang="ar-SA" dirty="0" err="1" smtClean="0"/>
              <a:t>الاول </a:t>
            </a:r>
            <a:r>
              <a:rPr lang="ar-SA" dirty="0" smtClean="0"/>
              <a:t>: حسب الاسباب التي ادت لحدوث </a:t>
            </a:r>
            <a:r>
              <a:rPr lang="ar-SA" dirty="0" err="1" smtClean="0"/>
              <a:t>المشكلة .</a:t>
            </a:r>
            <a:endParaRPr lang="ar-SA" dirty="0" smtClean="0"/>
          </a:p>
          <a:p>
            <a:r>
              <a:rPr lang="ar-SA" dirty="0" smtClean="0"/>
              <a:t>مشكلات ترجع </a:t>
            </a:r>
            <a:r>
              <a:rPr lang="ar-SA" dirty="0" err="1" smtClean="0"/>
              <a:t>لاسباب</a:t>
            </a:r>
            <a:r>
              <a:rPr lang="ar-SA" dirty="0" smtClean="0"/>
              <a:t> </a:t>
            </a:r>
            <a:r>
              <a:rPr lang="ar-SA" dirty="0" err="1" smtClean="0"/>
              <a:t>ذاتية .</a:t>
            </a:r>
            <a:endParaRPr lang="ar-SA" dirty="0" smtClean="0"/>
          </a:p>
          <a:p>
            <a:r>
              <a:rPr lang="ar-SA" dirty="0" smtClean="0"/>
              <a:t>مشكلات ترجع </a:t>
            </a:r>
            <a:r>
              <a:rPr lang="ar-SA" dirty="0" err="1" smtClean="0"/>
              <a:t>لاسباب</a:t>
            </a:r>
            <a:r>
              <a:rPr lang="ar-SA" dirty="0" smtClean="0"/>
              <a:t> </a:t>
            </a:r>
            <a:r>
              <a:rPr lang="ar-SA" dirty="0" err="1" smtClean="0"/>
              <a:t>بيئية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مشكلات يصعب فيها معرفة العوامل المسببة </a:t>
            </a:r>
            <a:r>
              <a:rPr lang="ar-SA" dirty="0" err="1" smtClean="0"/>
              <a:t>للمشكلة .</a:t>
            </a:r>
            <a:r>
              <a:rPr lang="ar-SA" dirty="0" smtClean="0"/>
              <a:t> 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المعيار الثاني: حسب درجة تعقد تحديد وتشخيص المشكلة 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المشكلة </a:t>
            </a:r>
            <a:r>
              <a:rPr lang="ar-SA" dirty="0" err="1" smtClean="0"/>
              <a:t>البسيطة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المشكلة </a:t>
            </a:r>
            <a:r>
              <a:rPr lang="ar-SA" dirty="0" err="1" smtClean="0"/>
              <a:t>المعقدة .</a:t>
            </a:r>
            <a:r>
              <a:rPr lang="ar-SA" dirty="0" smtClean="0"/>
              <a:t>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المعيار الثالث: حسب استمرار المشكلة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المشكلات العارضة او </a:t>
            </a:r>
            <a:r>
              <a:rPr lang="ar-SA" dirty="0" err="1" smtClean="0"/>
              <a:t>المؤقتة .</a:t>
            </a:r>
            <a:endParaRPr lang="ar-SA" dirty="0" smtClean="0"/>
          </a:p>
          <a:p>
            <a:r>
              <a:rPr lang="ar-SA" dirty="0" smtClean="0"/>
              <a:t>المشكلات </a:t>
            </a:r>
            <a:r>
              <a:rPr lang="ar-SA" dirty="0" err="1" smtClean="0"/>
              <a:t>الممتدة .</a:t>
            </a:r>
            <a:r>
              <a:rPr lang="ar-SA" dirty="0" smtClean="0"/>
              <a:t>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المعيار </a:t>
            </a:r>
            <a:r>
              <a:rPr lang="ar-SA" dirty="0" err="1" smtClean="0"/>
              <a:t>الرابع </a:t>
            </a:r>
            <a:r>
              <a:rPr lang="ar-SA" dirty="0" smtClean="0"/>
              <a:t>:حسب المتأثرين </a:t>
            </a:r>
            <a:r>
              <a:rPr lang="ar-SA" dirty="0" err="1" smtClean="0"/>
              <a:t>بالمشكلة .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مشكلات </a:t>
            </a:r>
            <a:r>
              <a:rPr lang="ar-SA" dirty="0" err="1" smtClean="0"/>
              <a:t>فردية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مشكلات </a:t>
            </a:r>
            <a:r>
              <a:rPr lang="ar-SA" dirty="0" err="1" smtClean="0"/>
              <a:t>جماعية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مشكلات </a:t>
            </a:r>
            <a:r>
              <a:rPr lang="ar-SA" dirty="0" err="1" smtClean="0"/>
              <a:t>مجتمعية .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أسباب مشكلات الطلاب في المجال الدراسي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اسباب وعوامل </a:t>
            </a:r>
            <a:r>
              <a:rPr lang="ar-SA" dirty="0" err="1" smtClean="0"/>
              <a:t>ذاتية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اسباب وعوامل راجعة </a:t>
            </a:r>
            <a:r>
              <a:rPr lang="ar-SA" dirty="0" err="1" smtClean="0"/>
              <a:t>للمؤسسة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اسباب وعوامل راجعة </a:t>
            </a:r>
            <a:r>
              <a:rPr lang="ar-SA" dirty="0" err="1" smtClean="0"/>
              <a:t>للاسرة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اسباب وعوامل </a:t>
            </a:r>
            <a:r>
              <a:rPr lang="ar-SA" dirty="0" err="1" smtClean="0"/>
              <a:t>مجتعية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 smtClean="0"/>
              <a:t>اولاً </a:t>
            </a:r>
            <a:r>
              <a:rPr lang="ar-SA" dirty="0" smtClean="0"/>
              <a:t>/ الاسباب الذاتية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قد تكون مشاكل صحية متعلقة </a:t>
            </a:r>
            <a:r>
              <a:rPr lang="ar-SA" dirty="0" err="1" smtClean="0"/>
              <a:t>بالشخص .</a:t>
            </a:r>
            <a:endParaRPr lang="ar-SA" dirty="0" smtClean="0"/>
          </a:p>
          <a:p>
            <a:r>
              <a:rPr lang="ar-SA" dirty="0" smtClean="0"/>
              <a:t>انفعال بعض الطلاب اتجاه بعض المواد وكراهيتهم </a:t>
            </a:r>
            <a:r>
              <a:rPr lang="ar-SA" dirty="0" err="1" smtClean="0"/>
              <a:t>لها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انخفاض مستوى </a:t>
            </a:r>
            <a:r>
              <a:rPr lang="ar-SA" dirty="0" err="1" smtClean="0"/>
              <a:t>الذكاء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اسباب نفسية وذالك باعتقاد الطالب انه غير قادر على النجاح </a:t>
            </a:r>
            <a:r>
              <a:rPr lang="ar-SA" dirty="0" err="1" smtClean="0"/>
              <a:t>والتفوق .</a:t>
            </a:r>
            <a:r>
              <a:rPr lang="ar-SA" dirty="0" smtClean="0"/>
              <a:t> 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 smtClean="0"/>
              <a:t>ثانياً </a:t>
            </a:r>
            <a:r>
              <a:rPr lang="ar-SA" dirty="0" smtClean="0"/>
              <a:t>/ اسباب وعوامل راجعة </a:t>
            </a:r>
            <a:r>
              <a:rPr lang="ar-SA" dirty="0" err="1" smtClean="0"/>
              <a:t>للمؤسسة .</a:t>
            </a:r>
            <a:r>
              <a:rPr lang="ar-SA" dirty="0" smtClean="0"/>
              <a:t> 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332893" y="2051538"/>
            <a:ext cx="8768862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dirty="0" smtClean="0"/>
              <a:t>عدم ملائمة المدرسة لميول </a:t>
            </a:r>
            <a:r>
              <a:rPr lang="ar-SA" sz="2400" dirty="0" err="1" smtClean="0"/>
              <a:t>الطالب .</a:t>
            </a:r>
            <a:r>
              <a:rPr lang="ar-SA" sz="2400" dirty="0" smtClean="0"/>
              <a:t> </a:t>
            </a:r>
          </a:p>
          <a:p>
            <a:pPr algn="r"/>
            <a:r>
              <a:rPr lang="ar-SA" sz="2400" dirty="0" smtClean="0"/>
              <a:t>العقاب المستمر من جانب العاملين </a:t>
            </a:r>
            <a:r>
              <a:rPr lang="ar-SA" sz="2400" dirty="0" err="1" smtClean="0"/>
              <a:t>بالمدرسة .</a:t>
            </a:r>
            <a:r>
              <a:rPr lang="ar-SA" sz="2400" dirty="0" smtClean="0"/>
              <a:t> </a:t>
            </a:r>
          </a:p>
          <a:p>
            <a:pPr algn="r"/>
            <a:r>
              <a:rPr lang="ar-SA" sz="2400" dirty="0" smtClean="0"/>
              <a:t>سوء العلاقة بين بعض الطلاب ومدرسي </a:t>
            </a:r>
            <a:r>
              <a:rPr lang="ar-SA" sz="2400" dirty="0" err="1" smtClean="0"/>
              <a:t>المواد .</a:t>
            </a:r>
            <a:r>
              <a:rPr lang="ar-SA" sz="2400" dirty="0" smtClean="0"/>
              <a:t> </a:t>
            </a:r>
          </a:p>
          <a:p>
            <a:pPr algn="r"/>
            <a:r>
              <a:rPr lang="ar-SA" sz="2400" dirty="0" smtClean="0"/>
              <a:t>عدم وجود القدر الكافي  من الرقابة </a:t>
            </a:r>
            <a:r>
              <a:rPr lang="ar-SA" sz="2400" dirty="0" err="1" smtClean="0"/>
              <a:t>والضبط .</a:t>
            </a:r>
            <a:r>
              <a:rPr lang="ar-SA" sz="2400" dirty="0" smtClean="0"/>
              <a:t> </a:t>
            </a:r>
          </a:p>
          <a:p>
            <a:pPr algn="r"/>
            <a:r>
              <a:rPr lang="ar-SA" sz="2400" dirty="0" smtClean="0"/>
              <a:t>حرمان الطلاب من المقومات الاساسية لمستلزمات النشاط المدرسي.</a:t>
            </a:r>
          </a:p>
          <a:p>
            <a:pPr algn="r"/>
            <a:r>
              <a:rPr lang="ar-SA" sz="2400" dirty="0" smtClean="0"/>
              <a:t>ازدحام </a:t>
            </a:r>
            <a:r>
              <a:rPr lang="ar-SA" sz="2400" dirty="0" err="1" smtClean="0"/>
              <a:t>الفصول .</a:t>
            </a:r>
            <a:r>
              <a:rPr lang="ar-SA" sz="2400" dirty="0" smtClean="0"/>
              <a:t> </a:t>
            </a:r>
          </a:p>
          <a:p>
            <a:pPr algn="r"/>
            <a:endParaRPr lang="ar-SA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 smtClean="0"/>
              <a:t>ثالثاً </a:t>
            </a:r>
            <a:r>
              <a:rPr lang="ar-SA" dirty="0" smtClean="0"/>
              <a:t>/ عوامل راجعة </a:t>
            </a:r>
            <a:r>
              <a:rPr lang="ar-SA" dirty="0" err="1" smtClean="0"/>
              <a:t>للاسرة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انخفاض المستوى </a:t>
            </a:r>
            <a:r>
              <a:rPr lang="ar-SA" dirty="0" err="1" smtClean="0"/>
              <a:t>الاقتصادي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سوء العلاقات الاسرية والروابط </a:t>
            </a:r>
            <a:r>
              <a:rPr lang="ar-SA" dirty="0" err="1" smtClean="0"/>
              <a:t>العائلية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استخدام الاباء اساليب تربوية </a:t>
            </a:r>
            <a:r>
              <a:rPr lang="ar-SA" dirty="0" err="1" smtClean="0"/>
              <a:t>خاطئة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عدم مساواة الاسرة في معاملة </a:t>
            </a:r>
            <a:r>
              <a:rPr lang="ar-SA" dirty="0" err="1" smtClean="0"/>
              <a:t>ابنائها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انتشار الامية بين الآباء وقلة ادراكهم لقيمة </a:t>
            </a:r>
            <a:r>
              <a:rPr lang="ar-SA" dirty="0" err="1" smtClean="0"/>
              <a:t>التعليم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بعد سكن اسرة </a:t>
            </a:r>
            <a:r>
              <a:rPr lang="ar-SA" dirty="0" err="1" smtClean="0"/>
              <a:t>الطالب .</a:t>
            </a:r>
            <a:endParaRPr lang="ar-SA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تعريف الخدمة الاجتماعية في المجال المدرسي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احد مجالات الممارسة المهنية للاخصائي الاجتماعي في المؤسسات التعليمية بهدف تنمية الطلاب سواء عن طريق تدعيم وتنمية قدراتهم أو مساعدتهم على اشباع احتياجاتهم ومواجهة مشكلاتهم او وقايتهم من الوقوع بالمشكلات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80683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 smtClean="0"/>
              <a:t>رابعاً </a:t>
            </a:r>
            <a:r>
              <a:rPr lang="ar-SA" dirty="0" smtClean="0"/>
              <a:t>/ اسباب وعوامل </a:t>
            </a:r>
            <a:r>
              <a:rPr lang="ar-SA" dirty="0" err="1" smtClean="0"/>
              <a:t>مجتمعية 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افتقار بعض المجتمعات خاصة الريفية إلى رياض </a:t>
            </a:r>
            <a:r>
              <a:rPr lang="ar-SA" dirty="0" err="1" smtClean="0"/>
              <a:t>الاطفال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قصور في بعض الجماعات والمؤسسات عن عملية </a:t>
            </a:r>
            <a:r>
              <a:rPr lang="ar-SA" dirty="0" err="1" smtClean="0"/>
              <a:t>التاهيل</a:t>
            </a:r>
            <a:r>
              <a:rPr lang="ar-SA" dirty="0" smtClean="0"/>
              <a:t> والتنشئة </a:t>
            </a:r>
            <a:r>
              <a:rPr lang="ar-SA" dirty="0" err="1" smtClean="0"/>
              <a:t>الاجتماعية.</a:t>
            </a:r>
            <a:r>
              <a:rPr lang="ar-SA" dirty="0" smtClean="0"/>
              <a:t> </a:t>
            </a:r>
          </a:p>
          <a:p>
            <a:r>
              <a:rPr lang="ar-SA" dirty="0" smtClean="0"/>
              <a:t>وجود بعض الجماعات </a:t>
            </a:r>
            <a:r>
              <a:rPr lang="ar-SA" dirty="0" err="1" smtClean="0"/>
              <a:t>المنحرفة .</a:t>
            </a:r>
            <a:endParaRPr lang="ar-SA" dirty="0" smtClean="0"/>
          </a:p>
          <a:p>
            <a:r>
              <a:rPr lang="ar-SA" dirty="0" smtClean="0"/>
              <a:t>ظروف الحياة الحديثة التي يعيشها بعض الطلاب وخاصة في المناطق الفقيرة.</a:t>
            </a:r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بعض مشكلات الطلاب في المجال المدرسي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ويمكن تحديد مشكلات الطلاب وفقا للانماط التالية :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9508099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dirty="0" smtClean="0"/>
              <a:t>المشكلات الدراسية </a:t>
            </a:r>
          </a:p>
          <a:p>
            <a:r>
              <a:rPr lang="ar-SA" dirty="0" smtClean="0"/>
              <a:t>المشكلات الاسرية </a:t>
            </a:r>
          </a:p>
          <a:p>
            <a:r>
              <a:rPr lang="ar-SA" dirty="0" smtClean="0"/>
              <a:t>المشكلات الصحية </a:t>
            </a:r>
          </a:p>
          <a:p>
            <a:r>
              <a:rPr lang="ar-SA" dirty="0" smtClean="0"/>
              <a:t>المشكلات الاقتصادية </a:t>
            </a:r>
          </a:p>
          <a:p>
            <a:r>
              <a:rPr lang="ar-SA" dirty="0" smtClean="0"/>
              <a:t>مشكلات الانحراف </a:t>
            </a:r>
          </a:p>
          <a:p>
            <a:r>
              <a:rPr lang="ar-SA" dirty="0" smtClean="0"/>
              <a:t>مشكلات شغل اوقات الفراغ </a:t>
            </a:r>
          </a:p>
          <a:p>
            <a:r>
              <a:rPr lang="ar-SA" dirty="0" smtClean="0"/>
              <a:t>مشكلات الاضطراب النفسي </a:t>
            </a:r>
          </a:p>
          <a:p>
            <a:r>
              <a:rPr lang="ar-SA" smtClean="0"/>
              <a:t>مشكلات الحيرة في اختيار التخصص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6469105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الاعداد المهني </a:t>
            </a:r>
            <a:r>
              <a:rPr lang="ar-SA" dirty="0" err="1" smtClean="0"/>
              <a:t>للاخصائي</a:t>
            </a:r>
            <a:r>
              <a:rPr lang="ar-SA" dirty="0" smtClean="0"/>
              <a:t> الاجتماعي في المجال المدرسي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487997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أهمية الإعداد المهني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حساسية المهنة وتناولها لجوانب حساسة في حياة الطلاب . </a:t>
            </a:r>
          </a:p>
          <a:p>
            <a:r>
              <a:rPr lang="ar-SA" dirty="0" smtClean="0"/>
              <a:t>تعقد الحياة المعاصرة وتعقد مشكلات الطلاب . </a:t>
            </a:r>
          </a:p>
          <a:p>
            <a:r>
              <a:rPr lang="ar-SA" dirty="0" smtClean="0"/>
              <a:t>كفاءة الاخصائي الاجتماعي في توفير المساعدة المهنية </a:t>
            </a:r>
            <a:r>
              <a:rPr lang="ar-SA" dirty="0" err="1" smtClean="0"/>
              <a:t>باعلى</a:t>
            </a:r>
            <a:r>
              <a:rPr lang="ar-SA" dirty="0" smtClean="0"/>
              <a:t> مستوى .</a:t>
            </a:r>
          </a:p>
          <a:p>
            <a:r>
              <a:rPr lang="ar-SA" dirty="0" smtClean="0"/>
              <a:t>عند الاعداد المهني المطلوب يمكن </a:t>
            </a:r>
            <a:r>
              <a:rPr lang="ar-SA" dirty="0" err="1" smtClean="0"/>
              <a:t>للاخصائي</a:t>
            </a:r>
            <a:r>
              <a:rPr lang="ar-SA" dirty="0" smtClean="0"/>
              <a:t> اتخاذ القرار المناسب في بعض المشكلات . </a:t>
            </a:r>
          </a:p>
        </p:txBody>
      </p:sp>
    </p:spTree>
    <p:extLst>
      <p:ext uri="{BB962C8B-B14F-4D97-AF65-F5344CB8AC3E}">
        <p14:creationId xmlns:p14="http://schemas.microsoft.com/office/powerpoint/2010/main" xmlns="" val="41447265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متطلبات الاعداد المهني </a:t>
            </a:r>
            <a:r>
              <a:rPr lang="ar-SA" dirty="0" err="1" smtClean="0"/>
              <a:t>للاخصائي</a:t>
            </a:r>
            <a:r>
              <a:rPr lang="ar-SA" dirty="0" smtClean="0"/>
              <a:t> الاجتماعي في المجال المدرسي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الاستعداد الشخصي والمهني . </a:t>
            </a:r>
          </a:p>
          <a:p>
            <a:r>
              <a:rPr lang="ar-SA" dirty="0" smtClean="0"/>
              <a:t>الاساس المعرفي لإعداد الاخصائي .</a:t>
            </a:r>
          </a:p>
          <a:p>
            <a:r>
              <a:rPr lang="ar-SA" dirty="0" smtClean="0"/>
              <a:t>الاساس </a:t>
            </a:r>
            <a:r>
              <a:rPr lang="ar-SA" dirty="0" err="1" smtClean="0"/>
              <a:t>المهاري</a:t>
            </a:r>
            <a:r>
              <a:rPr lang="ar-SA" dirty="0" smtClean="0"/>
              <a:t> 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6477232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أهم المهارات التي يجب على الاخصائي اكتسابها .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المهارة في تكوين العلاقات المهنية الايجابية . </a:t>
            </a:r>
          </a:p>
          <a:p>
            <a:r>
              <a:rPr lang="ar-SA" dirty="0" smtClean="0"/>
              <a:t>المهارة في ممارسة العمليات المهنية . </a:t>
            </a:r>
          </a:p>
          <a:p>
            <a:r>
              <a:rPr lang="ar-SA" dirty="0" smtClean="0"/>
              <a:t>المهارة في اجراء البحوث والدراسات . </a:t>
            </a:r>
          </a:p>
          <a:p>
            <a:r>
              <a:rPr lang="ar-SA" dirty="0" smtClean="0"/>
              <a:t>المهارة في التحليل والتفسير .</a:t>
            </a:r>
          </a:p>
          <a:p>
            <a:r>
              <a:rPr lang="ar-SA" dirty="0" smtClean="0"/>
              <a:t>المهارة في التعامل مع التخصصات . </a:t>
            </a:r>
          </a:p>
          <a:p>
            <a:r>
              <a:rPr lang="ar-SA" dirty="0" smtClean="0"/>
              <a:t>المهارة في تحديد وتنمية الموارد المجتمعية.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3103065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مبادئ وادوات العمل المهني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تعريف </a:t>
            </a:r>
            <a:r>
              <a:rPr lang="ar-SA" dirty="0" err="1" smtClean="0"/>
              <a:t>المبدا</a:t>
            </a:r>
            <a:r>
              <a:rPr lang="ar-SA" dirty="0" smtClean="0"/>
              <a:t> المهني :</a:t>
            </a:r>
          </a:p>
          <a:p>
            <a:r>
              <a:rPr lang="ar-SA" dirty="0" smtClean="0"/>
              <a:t>هي قاعدة اساسية لها صفة العمومية تستخدم كدليل للعمل والسلوك المهني ويتقيد بها المهنيون في ممارستهم بما يؤدي إلى احداث تغييرات مطلوبة تساعد على تحقيق الاهداف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1781252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اهم المبادئ التي توجه عمل الاخصائي الاجتماعي في المجال المدرسي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dirty="0" smtClean="0"/>
              <a:t>مبدا مراعاة قيم مهنة الخدم الاجتماعية .</a:t>
            </a:r>
          </a:p>
          <a:p>
            <a:r>
              <a:rPr lang="ar-SA" dirty="0" smtClean="0"/>
              <a:t>مبدا الحاجات الانسانية للطلاب .</a:t>
            </a:r>
          </a:p>
          <a:p>
            <a:r>
              <a:rPr lang="ar-SA" dirty="0" smtClean="0"/>
              <a:t>مبدا المسئولية المهنية </a:t>
            </a:r>
          </a:p>
          <a:p>
            <a:r>
              <a:rPr lang="ar-SA" dirty="0" smtClean="0"/>
              <a:t>مبدا مراعاة السياق الثقافي والاجتماعي للمجتمع </a:t>
            </a:r>
          </a:p>
          <a:p>
            <a:r>
              <a:rPr lang="ar-SA" dirty="0" smtClean="0"/>
              <a:t>مبدا التفاعل الجماعي على اساس مرسوم </a:t>
            </a:r>
          </a:p>
          <a:p>
            <a:r>
              <a:rPr lang="ar-SA" dirty="0" smtClean="0"/>
              <a:t>مبدا الديمقراطية وحق تقرير المصير </a:t>
            </a:r>
          </a:p>
          <a:p>
            <a:r>
              <a:rPr lang="ar-SA" dirty="0" smtClean="0"/>
              <a:t>مبدا الواقعية في وضع الخطط والبرامج </a:t>
            </a:r>
          </a:p>
          <a:p>
            <a:r>
              <a:rPr lang="ar-SA" dirty="0" smtClean="0"/>
              <a:t>مبدا المرونة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48644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مراحل تطور وظيفة المدرسة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462" y="2666999"/>
            <a:ext cx="10382561" cy="3124201"/>
          </a:xfrm>
        </p:spPr>
        <p:txBody>
          <a:bodyPr/>
          <a:lstStyle/>
          <a:p>
            <a:r>
              <a:rPr lang="ar-SA" dirty="0" smtClean="0"/>
              <a:t>المرحلة الاولى : المدرسة كمؤسسة تعليمية . ( كانت تركز على نقل المعرفة)</a:t>
            </a:r>
          </a:p>
          <a:p>
            <a:r>
              <a:rPr lang="ar-SA" dirty="0" smtClean="0"/>
              <a:t>المرحلة الثانية : المدرسة كمؤسسة تعليمية تربوية . ( كانت تركز هذه المرحلة بفهم شخصية الطالب وتحسين قدراته كأساس للعملية التعليمية . ) </a:t>
            </a:r>
          </a:p>
          <a:p>
            <a:r>
              <a:rPr lang="ar-SA" dirty="0" smtClean="0"/>
              <a:t>المرحلة الثالثة : المدرسة كمؤسسة تعليمية تربوية ذات وظيفة اجتماعية . </a:t>
            </a:r>
          </a:p>
          <a:p>
            <a:pPr marL="0" indent="0">
              <a:buNone/>
            </a:pPr>
            <a:r>
              <a:rPr lang="ar-SA" dirty="0" smtClean="0"/>
              <a:t>( حيث اصبحت هذه المرحلة تمثل مجتمعا فرعيات تؤثر وتتاثر بالمجتمع العام. وفي هذه المرحلة انفتحت المدرسة على المجتمع كي تحقق عمليات محورية ثلاث هي : التعليم ، التنشئة ، التنمية )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54732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أدوات العمل المهني في المجال </a:t>
            </a:r>
            <a:r>
              <a:rPr lang="ar-SA" dirty="0" err="1" smtClean="0"/>
              <a:t>المدرسي323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اللجان.</a:t>
            </a:r>
          </a:p>
          <a:p>
            <a:r>
              <a:rPr lang="ar-SA" dirty="0" err="1" smtClean="0"/>
              <a:t>الاجتماعات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المناقشة </a:t>
            </a:r>
            <a:r>
              <a:rPr lang="ar-SA" dirty="0" err="1" smtClean="0"/>
              <a:t>الجماعية .</a:t>
            </a:r>
            <a:r>
              <a:rPr lang="ar-SA" dirty="0" smtClean="0"/>
              <a:t> </a:t>
            </a:r>
          </a:p>
          <a:p>
            <a:r>
              <a:rPr lang="ar-SA" dirty="0" err="1" smtClean="0"/>
              <a:t>الندوات .</a:t>
            </a:r>
            <a:endParaRPr lang="ar-SA" dirty="0" smtClean="0"/>
          </a:p>
          <a:p>
            <a:r>
              <a:rPr lang="ar-SA" dirty="0" err="1" smtClean="0"/>
              <a:t>الرحلات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المعسكرات.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56714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الوظيفة الاجتماعية للمدرسة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23056"/>
            <a:ext cx="10018713" cy="4686838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أهم الوظائف الاجتماعية للمدرسة : </a:t>
            </a:r>
          </a:p>
          <a:p>
            <a:r>
              <a:rPr lang="ar-SA" dirty="0" smtClean="0"/>
              <a:t>اولاً / إعداد القوى البشرية القادرة على الانتاج . </a:t>
            </a:r>
          </a:p>
          <a:p>
            <a:r>
              <a:rPr lang="ar-SA" dirty="0" smtClean="0"/>
              <a:t>ثانياً / حفظ التراث الثقافي للمجتمع ونقله بين الاجيال . </a:t>
            </a:r>
          </a:p>
          <a:p>
            <a:r>
              <a:rPr lang="ar-SA" dirty="0" smtClean="0"/>
              <a:t>ثالثاً / تنقية التراث الثقافي للمجتمع . </a:t>
            </a:r>
          </a:p>
          <a:p>
            <a:r>
              <a:rPr lang="ar-SA" dirty="0" smtClean="0"/>
              <a:t>رابعاً / إحداث التغير الثقافي الملائم للغة العصر .</a:t>
            </a:r>
          </a:p>
          <a:p>
            <a:r>
              <a:rPr lang="ar-SA" dirty="0" smtClean="0"/>
              <a:t>خامساً / إكساب الخبرة الانسانية وتبسيطها وترتيبها . </a:t>
            </a:r>
          </a:p>
          <a:p>
            <a:r>
              <a:rPr lang="ar-SA" dirty="0" smtClean="0"/>
              <a:t>سادساً / تقديم نماذج سلوكية مرغوبة . </a:t>
            </a:r>
          </a:p>
          <a:p>
            <a:r>
              <a:rPr lang="ar-SA" dirty="0" smtClean="0"/>
              <a:t>سابعاً / إعداد المواطن الصالح وتحقيق النمو المتكامل للشخصية . </a:t>
            </a:r>
          </a:p>
          <a:p>
            <a:r>
              <a:rPr lang="ar-SA" dirty="0" smtClean="0"/>
              <a:t>وتتحقق المواطنة الصالحة إذا توافرت ثلاثة عوامل هي : </a:t>
            </a:r>
          </a:p>
          <a:p>
            <a:r>
              <a:rPr lang="ar-SA" dirty="0" smtClean="0"/>
              <a:t>1- تشبع الثقافة السائدة . 2- أن يتوفر للفرد الاستعداد والرغبة في القيام بدوره في المجتمع . 3- الثقة في ثبات القيم والافكار . </a:t>
            </a:r>
          </a:p>
        </p:txBody>
      </p:sp>
    </p:spTree>
    <p:extLst>
      <p:ext uri="{BB962C8B-B14F-4D97-AF65-F5344CB8AC3E}">
        <p14:creationId xmlns:p14="http://schemas.microsoft.com/office/powerpoint/2010/main" xmlns="" val="144365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دور الخدمة الاجتماعية في تحقيق الوظيفة الاجتماعية المدرسية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dirty="0" smtClean="0"/>
              <a:t>هناك عدة وسائل لتحقيق الخدمة الاجتماعية وظائفها : </a:t>
            </a:r>
          </a:p>
          <a:p>
            <a:r>
              <a:rPr lang="ar-SA" dirty="0" smtClean="0"/>
              <a:t>اولاً / وضعها بالمدارس ومشاركتها بالنظام التعليمي . </a:t>
            </a:r>
          </a:p>
          <a:p>
            <a:r>
              <a:rPr lang="ar-SA" dirty="0" smtClean="0"/>
              <a:t>ثانيا ً / أسهامها في تحقيق الوظيفة الاجتماعية . ( تحقيق الاهداف وتحسين الاوضاع ) . </a:t>
            </a:r>
          </a:p>
          <a:p>
            <a:r>
              <a:rPr lang="ar-SA" dirty="0" smtClean="0"/>
              <a:t>ثالثاً / إزالة العقبات التي قد تواجه الطلاب وتعيق قدراتهم . </a:t>
            </a:r>
          </a:p>
          <a:p>
            <a:r>
              <a:rPr lang="ar-SA" dirty="0" smtClean="0"/>
              <a:t>رابعأً / وصف الخدمة الاجتماعية كنظام اجتماعي يساعد النظام التعليمي باحداث تغيير ثقافي ملائم ومواكب للتطورات الداخلية والخارجية . </a:t>
            </a:r>
          </a:p>
          <a:p>
            <a:r>
              <a:rPr lang="ar-SA" dirty="0" smtClean="0"/>
              <a:t>خامساً / المساهمة بتوفير الجو الاجتماعي بجميع المؤسسات التعليمية . واعتباره عامل مهم من اجل الصحة النفسية للطلاب 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01893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الأسس العامة لمدرسة المستقبل </a:t>
            </a:r>
            <a:br>
              <a:rPr lang="ar-SA" smtClean="0"/>
            </a:br>
            <a:r>
              <a:rPr lang="ar-SA" smtClean="0"/>
              <a:t>( المدرسة العصرية ) 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dirty="0" smtClean="0"/>
              <a:t>يجب مراعاة الاتي عند وضع تصور للمدرسة العصرية : </a:t>
            </a:r>
          </a:p>
          <a:p>
            <a:r>
              <a:rPr lang="ar-SA" dirty="0" smtClean="0"/>
              <a:t>1- المدرسة هي المؤسسة المجتمعية المنوط بها رسميا مهمة الترتبية والتعليم . وهي عملية تكاملية بين المدرسه والاسرة . </a:t>
            </a:r>
          </a:p>
          <a:p>
            <a:r>
              <a:rPr lang="ar-SA" dirty="0" smtClean="0"/>
              <a:t>2- المدرسة جزء نشيط وفعال .</a:t>
            </a:r>
          </a:p>
          <a:p>
            <a:r>
              <a:rPr lang="ar-SA" dirty="0" smtClean="0"/>
              <a:t>3- لم تعد المرسة وحدها هي المسئولة عن العملية التعليمية ولكن يوجد ايضا التعليم الغير نظامي بمؤسساته المختلفه . </a:t>
            </a:r>
          </a:p>
          <a:p>
            <a:r>
              <a:rPr lang="ar-SA" dirty="0" smtClean="0"/>
              <a:t>4-لايتم التركيز فقط على الجانب العقلي والمهاري ولكن يجب التركيز على الجانب الوجداني ايضا . </a:t>
            </a:r>
          </a:p>
          <a:p>
            <a:r>
              <a:rPr lang="ar-SA" dirty="0" smtClean="0"/>
              <a:t>5- التوسع في استخدام تكنولوجيا التعليم الحديثة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405395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أهداف الخدمة الاجتماعية في المجال المدرسي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س/ ماذا نقصد </a:t>
            </a:r>
            <a:r>
              <a:rPr lang="ar-SA" dirty="0" err="1" smtClean="0"/>
              <a:t>بااهداف</a:t>
            </a:r>
            <a:r>
              <a:rPr lang="ar-SA" dirty="0" smtClean="0"/>
              <a:t> الخدمة الاجتماعية في المجال </a:t>
            </a:r>
            <a:r>
              <a:rPr lang="ar-SA" dirty="0" err="1" smtClean="0"/>
              <a:t>المدرسي ؟</a:t>
            </a:r>
            <a:r>
              <a:rPr lang="ar-SA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62452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الاهداف هي مجموعة غايات تسعى المهنة لتحقيقها لمساعدة النظام التعليمي 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228</TotalTime>
  <Words>1345</Words>
  <Application>Microsoft Office PowerPoint</Application>
  <PresentationFormat>مخصص</PresentationFormat>
  <Paragraphs>176</Paragraphs>
  <Slides>40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40</vt:i4>
      </vt:variant>
    </vt:vector>
  </HeadingPairs>
  <TitlesOfParts>
    <vt:vector size="41" baseType="lpstr">
      <vt:lpstr>Parallax</vt:lpstr>
      <vt:lpstr>الخدمة الاجتماعية المدرسية</vt:lpstr>
      <vt:lpstr>تطور وظيفة المدرسة </vt:lpstr>
      <vt:lpstr>تعريف الخدمة الاجتماعية في المجال المدرسي</vt:lpstr>
      <vt:lpstr>مراحل تطور وظيفة المدرسة </vt:lpstr>
      <vt:lpstr>الوظيفة الاجتماعية للمدرسة </vt:lpstr>
      <vt:lpstr>دور الخدمة الاجتماعية في تحقيق الوظيفة الاجتماعية المدرسية </vt:lpstr>
      <vt:lpstr>الأسس العامة لمدرسة المستقبل  ( المدرسة العصرية ) </vt:lpstr>
      <vt:lpstr>أهداف الخدمة الاجتماعية في المجال المدرسي</vt:lpstr>
      <vt:lpstr>الشريحة 9</vt:lpstr>
      <vt:lpstr>الاهداف العامة </vt:lpstr>
      <vt:lpstr>الاهداف الفرعية </vt:lpstr>
      <vt:lpstr>خصائص واجتياجات الطلاب بمراحل التعليم</vt:lpstr>
      <vt:lpstr>مفهوم الخصائص والسمات </vt:lpstr>
      <vt:lpstr>مراحل التعليم قبل الجامعي </vt:lpstr>
      <vt:lpstr>احتياجات الطلاب </vt:lpstr>
      <vt:lpstr>الشريحة 16</vt:lpstr>
      <vt:lpstr>الشريحة 17</vt:lpstr>
      <vt:lpstr>مشكلات الطلاب </vt:lpstr>
      <vt:lpstr>تعريف المشكلة </vt:lpstr>
      <vt:lpstr>الشريحة 20</vt:lpstr>
      <vt:lpstr>خصائص مشكلات الطلاب</vt:lpstr>
      <vt:lpstr>تصنيف المشكلات في المجال الدراسي72</vt:lpstr>
      <vt:lpstr>المعيار الثاني: حسب درجة تعقد تحديد وتشخيص المشكلة  </vt:lpstr>
      <vt:lpstr>المعيار الثالث: حسب استمرار المشكلة</vt:lpstr>
      <vt:lpstr>المعيار الرابع :حسب المتأثرين بالمشكلة . </vt:lpstr>
      <vt:lpstr>أسباب مشكلات الطلاب في المجال الدراسي</vt:lpstr>
      <vt:lpstr>اولاً / الاسباب الذاتية </vt:lpstr>
      <vt:lpstr>ثانياً / اسباب وعوامل راجعة للمؤسسة .  </vt:lpstr>
      <vt:lpstr>ثالثاً / عوامل راجعة للاسرة . </vt:lpstr>
      <vt:lpstr>رابعاً / اسباب وعوامل مجتمعية .</vt:lpstr>
      <vt:lpstr>بعض مشكلات الطلاب في المجال المدرسي</vt:lpstr>
      <vt:lpstr>الشريحة 32</vt:lpstr>
      <vt:lpstr>الشريحة 33</vt:lpstr>
      <vt:lpstr>الاعداد المهني للاخصائي الاجتماعي في المجال المدرسي</vt:lpstr>
      <vt:lpstr>أهمية الإعداد المهني </vt:lpstr>
      <vt:lpstr>متطلبات الاعداد المهني للاخصائي الاجتماعي في المجال المدرسي</vt:lpstr>
      <vt:lpstr>أهم المهارات التي يجب على الاخصائي اكتسابها . </vt:lpstr>
      <vt:lpstr>مبادئ وادوات العمل المهني </vt:lpstr>
      <vt:lpstr>اهم المبادئ التي توجه عمل الاخصائي الاجتماعي في المجال المدرسي</vt:lpstr>
      <vt:lpstr>أدوات العمل المهني في المجال المدرسي323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الخدمة الاجتماعية المدرسية</dc:title>
  <dc:creator>FARHAN</dc:creator>
  <cp:lastModifiedBy>user</cp:lastModifiedBy>
  <cp:revision>21</cp:revision>
  <dcterms:created xsi:type="dcterms:W3CDTF">2015-02-15T23:24:11Z</dcterms:created>
  <dcterms:modified xsi:type="dcterms:W3CDTF">2015-05-04T04:50:28Z</dcterms:modified>
</cp:coreProperties>
</file>