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1"/>
  </p:notesMasterIdLst>
  <p:sldIdLst>
    <p:sldId id="256" r:id="rId2"/>
    <p:sldId id="257" r:id="rId3"/>
    <p:sldId id="258" r:id="rId4"/>
    <p:sldId id="259" r:id="rId5"/>
    <p:sldId id="261" r:id="rId6"/>
    <p:sldId id="262" r:id="rId7"/>
    <p:sldId id="263" r:id="rId8"/>
    <p:sldId id="264" r:id="rId9"/>
    <p:sldId id="267" r:id="rId10"/>
    <p:sldId id="268" r:id="rId11"/>
    <p:sldId id="269" r:id="rId12"/>
    <p:sldId id="270" r:id="rId13"/>
    <p:sldId id="271" r:id="rId14"/>
    <p:sldId id="278" r:id="rId15"/>
    <p:sldId id="272" r:id="rId16"/>
    <p:sldId id="273" r:id="rId17"/>
    <p:sldId id="275" r:id="rId18"/>
    <p:sldId id="276" r:id="rId19"/>
    <p:sldId id="280" r:id="rId20"/>
    <p:sldId id="281" r:id="rId21"/>
    <p:sldId id="282" r:id="rId22"/>
    <p:sldId id="283" r:id="rId23"/>
    <p:sldId id="284" r:id="rId24"/>
    <p:sldId id="285" r:id="rId25"/>
    <p:sldId id="286" r:id="rId26"/>
    <p:sldId id="287" r:id="rId27"/>
    <p:sldId id="288" r:id="rId28"/>
    <p:sldId id="289" r:id="rId29"/>
    <p:sldId id="291" r:id="rId30"/>
    <p:sldId id="292" r:id="rId31"/>
    <p:sldId id="305" r:id="rId32"/>
    <p:sldId id="293" r:id="rId33"/>
    <p:sldId id="294" r:id="rId34"/>
    <p:sldId id="306" r:id="rId35"/>
    <p:sldId id="307" r:id="rId36"/>
    <p:sldId id="308" r:id="rId37"/>
    <p:sldId id="309" r:id="rId38"/>
    <p:sldId id="310" r:id="rId39"/>
    <p:sldId id="311" r:id="rId40"/>
    <p:sldId id="312" r:id="rId41"/>
    <p:sldId id="313" r:id="rId42"/>
    <p:sldId id="314" r:id="rId43"/>
    <p:sldId id="315" r:id="rId44"/>
    <p:sldId id="316" r:id="rId45"/>
    <p:sldId id="322" r:id="rId46"/>
    <p:sldId id="321" r:id="rId47"/>
    <p:sldId id="324" r:id="rId48"/>
    <p:sldId id="326" r:id="rId49"/>
    <p:sldId id="327" r:id="rId50"/>
    <p:sldId id="329" r:id="rId51"/>
    <p:sldId id="330" r:id="rId52"/>
    <p:sldId id="331" r:id="rId53"/>
    <p:sldId id="335" r:id="rId54"/>
    <p:sldId id="336" r:id="rId55"/>
    <p:sldId id="337" r:id="rId56"/>
    <p:sldId id="343" r:id="rId57"/>
    <p:sldId id="344" r:id="rId58"/>
    <p:sldId id="345" r:id="rId59"/>
    <p:sldId id="34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764CA-5CAC-4D4A-A644-59A9768952D9}" type="doc">
      <dgm:prSet loTypeId="urn:microsoft.com/office/officeart/2005/8/layout/hProcess9" loCatId="process" qsTypeId="urn:microsoft.com/office/officeart/2005/8/quickstyle/simple1" qsCatId="simple" csTypeId="urn:microsoft.com/office/officeart/2005/8/colors/accent1_2" csCatId="accent1" phldr="1"/>
      <dgm:spPr/>
    </dgm:pt>
    <dgm:pt modelId="{2F41CF53-F7C0-4905-99A8-59E2CB453EA4}">
      <dgm:prSet phldrT="[نص]"/>
      <dgm:spPr/>
      <dgm:t>
        <a:bodyPr/>
        <a:lstStyle/>
        <a:p>
          <a:pPr rtl="1"/>
          <a:r>
            <a:rPr lang="ar-SA" dirty="0" smtClean="0"/>
            <a:t>المحرر</a:t>
          </a:r>
          <a:endParaRPr lang="ar-SA" dirty="0"/>
        </a:p>
      </dgm:t>
    </dgm:pt>
    <dgm:pt modelId="{B8635B15-EC6A-4A11-B70F-9856CC3F8519}" type="parTrans" cxnId="{66EE29DE-33B0-4BA0-89E4-780EDEF215E4}">
      <dgm:prSet/>
      <dgm:spPr/>
      <dgm:t>
        <a:bodyPr/>
        <a:lstStyle/>
        <a:p>
          <a:pPr rtl="1"/>
          <a:endParaRPr lang="ar-SA"/>
        </a:p>
      </dgm:t>
    </dgm:pt>
    <dgm:pt modelId="{61FB2790-43E8-405D-AE54-6C302C87F6E1}" type="sibTrans" cxnId="{66EE29DE-33B0-4BA0-89E4-780EDEF215E4}">
      <dgm:prSet/>
      <dgm:spPr/>
      <dgm:t>
        <a:bodyPr/>
        <a:lstStyle/>
        <a:p>
          <a:pPr rtl="1"/>
          <a:endParaRPr lang="ar-SA"/>
        </a:p>
      </dgm:t>
    </dgm:pt>
    <dgm:pt modelId="{F0ED54BC-401E-4FDC-8377-3B451D6E644A}">
      <dgm:prSet phldrT="[نص]"/>
      <dgm:spPr/>
      <dgm:t>
        <a:bodyPr/>
        <a:lstStyle/>
        <a:p>
          <a:pPr rtl="1"/>
          <a:r>
            <a:rPr lang="ar-SA" dirty="0" smtClean="0"/>
            <a:t>التصحيح</a:t>
          </a:r>
          <a:endParaRPr lang="ar-SA" dirty="0"/>
        </a:p>
      </dgm:t>
    </dgm:pt>
    <dgm:pt modelId="{86616E59-166F-4C8C-926F-9523D9193256}" type="parTrans" cxnId="{3BEB4DC7-F155-44F4-A0D5-1BBEC27A9A8E}">
      <dgm:prSet/>
      <dgm:spPr/>
      <dgm:t>
        <a:bodyPr/>
        <a:lstStyle/>
        <a:p>
          <a:pPr rtl="1"/>
          <a:endParaRPr lang="ar-SA"/>
        </a:p>
      </dgm:t>
    </dgm:pt>
    <dgm:pt modelId="{B8AD1317-2CB5-4A70-AF58-9E2D89769658}" type="sibTrans" cxnId="{3BEB4DC7-F155-44F4-A0D5-1BBEC27A9A8E}">
      <dgm:prSet/>
      <dgm:spPr/>
      <dgm:t>
        <a:bodyPr/>
        <a:lstStyle/>
        <a:p>
          <a:pPr rtl="1"/>
          <a:endParaRPr lang="ar-SA"/>
        </a:p>
      </dgm:t>
    </dgm:pt>
    <dgm:pt modelId="{00615A55-323D-477B-B7AF-F0C9FBA57673}">
      <dgm:prSet phldrT="[نص]"/>
      <dgm:spPr/>
      <dgm:t>
        <a:bodyPr/>
        <a:lstStyle/>
        <a:p>
          <a:pPr rtl="1"/>
          <a:r>
            <a:rPr lang="ar-SA" dirty="0" smtClean="0"/>
            <a:t>الإخراج والتنفيذ</a:t>
          </a:r>
          <a:endParaRPr lang="ar-SA" dirty="0"/>
        </a:p>
      </dgm:t>
    </dgm:pt>
    <dgm:pt modelId="{52E7E621-B733-4C2A-92C8-ADE309E3D0C8}" type="parTrans" cxnId="{81474ECA-5E1F-4F71-AC17-F8948070BA68}">
      <dgm:prSet/>
      <dgm:spPr/>
      <dgm:t>
        <a:bodyPr/>
        <a:lstStyle/>
        <a:p>
          <a:pPr rtl="1"/>
          <a:endParaRPr lang="ar-SA"/>
        </a:p>
      </dgm:t>
    </dgm:pt>
    <dgm:pt modelId="{83856475-AE71-4F71-AAFE-41E1A2AB4792}" type="sibTrans" cxnId="{81474ECA-5E1F-4F71-AC17-F8948070BA68}">
      <dgm:prSet/>
      <dgm:spPr/>
      <dgm:t>
        <a:bodyPr/>
        <a:lstStyle/>
        <a:p>
          <a:pPr rtl="1"/>
          <a:endParaRPr lang="ar-SA"/>
        </a:p>
      </dgm:t>
    </dgm:pt>
    <dgm:pt modelId="{22921D03-B3B3-4586-B2C0-3EA0F9B01612}" type="pres">
      <dgm:prSet presAssocID="{EAB764CA-5CAC-4D4A-A644-59A9768952D9}" presName="CompostProcess" presStyleCnt="0">
        <dgm:presLayoutVars>
          <dgm:dir/>
          <dgm:resizeHandles val="exact"/>
        </dgm:presLayoutVars>
      </dgm:prSet>
      <dgm:spPr/>
    </dgm:pt>
    <dgm:pt modelId="{1D1E8E3A-CA49-441B-A622-A0308025711E}" type="pres">
      <dgm:prSet presAssocID="{EAB764CA-5CAC-4D4A-A644-59A9768952D9}" presName="arrow" presStyleLbl="bgShp" presStyleIdx="0" presStyleCnt="1" custLinFactNeighborX="5375"/>
      <dgm:spPr/>
    </dgm:pt>
    <dgm:pt modelId="{E66C4E24-7D93-4776-8130-37B84FFAF755}" type="pres">
      <dgm:prSet presAssocID="{EAB764CA-5CAC-4D4A-A644-59A9768952D9}" presName="linearProcess" presStyleCnt="0"/>
      <dgm:spPr/>
    </dgm:pt>
    <dgm:pt modelId="{58953625-4444-42E8-871D-E807E867EF2F}" type="pres">
      <dgm:prSet presAssocID="{2F41CF53-F7C0-4905-99A8-59E2CB453EA4}" presName="textNode" presStyleLbl="node1" presStyleIdx="0" presStyleCnt="3">
        <dgm:presLayoutVars>
          <dgm:bulletEnabled val="1"/>
        </dgm:presLayoutVars>
      </dgm:prSet>
      <dgm:spPr/>
      <dgm:t>
        <a:bodyPr/>
        <a:lstStyle/>
        <a:p>
          <a:pPr rtl="1"/>
          <a:endParaRPr lang="ar-SA"/>
        </a:p>
      </dgm:t>
    </dgm:pt>
    <dgm:pt modelId="{A5E7B843-EB77-4B2C-8AA3-7CEE3E6B48F5}" type="pres">
      <dgm:prSet presAssocID="{61FB2790-43E8-405D-AE54-6C302C87F6E1}" presName="sibTrans" presStyleCnt="0"/>
      <dgm:spPr/>
    </dgm:pt>
    <dgm:pt modelId="{24B66B41-7BF2-4735-9BF5-85F109DBA128}" type="pres">
      <dgm:prSet presAssocID="{F0ED54BC-401E-4FDC-8377-3B451D6E644A}" presName="textNode" presStyleLbl="node1" presStyleIdx="1" presStyleCnt="3">
        <dgm:presLayoutVars>
          <dgm:bulletEnabled val="1"/>
        </dgm:presLayoutVars>
      </dgm:prSet>
      <dgm:spPr/>
      <dgm:t>
        <a:bodyPr/>
        <a:lstStyle/>
        <a:p>
          <a:pPr rtl="1"/>
          <a:endParaRPr lang="ar-SA"/>
        </a:p>
      </dgm:t>
    </dgm:pt>
    <dgm:pt modelId="{5DF8EEA9-BB2B-46CC-983D-661E5F7FF92C}" type="pres">
      <dgm:prSet presAssocID="{B8AD1317-2CB5-4A70-AF58-9E2D89769658}" presName="sibTrans" presStyleCnt="0"/>
      <dgm:spPr/>
    </dgm:pt>
    <dgm:pt modelId="{924E1513-10E4-4D4D-8711-E41D85A155E3}" type="pres">
      <dgm:prSet presAssocID="{00615A55-323D-477B-B7AF-F0C9FBA57673}" presName="textNode" presStyleLbl="node1" presStyleIdx="2" presStyleCnt="3">
        <dgm:presLayoutVars>
          <dgm:bulletEnabled val="1"/>
        </dgm:presLayoutVars>
      </dgm:prSet>
      <dgm:spPr/>
      <dgm:t>
        <a:bodyPr/>
        <a:lstStyle/>
        <a:p>
          <a:pPr rtl="1"/>
          <a:endParaRPr lang="ar-SA"/>
        </a:p>
      </dgm:t>
    </dgm:pt>
  </dgm:ptLst>
  <dgm:cxnLst>
    <dgm:cxn modelId="{66EE29DE-33B0-4BA0-89E4-780EDEF215E4}" srcId="{EAB764CA-5CAC-4D4A-A644-59A9768952D9}" destId="{2F41CF53-F7C0-4905-99A8-59E2CB453EA4}" srcOrd="0" destOrd="0" parTransId="{B8635B15-EC6A-4A11-B70F-9856CC3F8519}" sibTransId="{61FB2790-43E8-405D-AE54-6C302C87F6E1}"/>
    <dgm:cxn modelId="{1AB4E074-200F-4C6C-8664-903C583A0E48}" type="presOf" srcId="{2F41CF53-F7C0-4905-99A8-59E2CB453EA4}" destId="{58953625-4444-42E8-871D-E807E867EF2F}" srcOrd="0" destOrd="0" presId="urn:microsoft.com/office/officeart/2005/8/layout/hProcess9"/>
    <dgm:cxn modelId="{475469F0-9111-4352-8228-A1AF627F0885}" type="presOf" srcId="{00615A55-323D-477B-B7AF-F0C9FBA57673}" destId="{924E1513-10E4-4D4D-8711-E41D85A155E3}" srcOrd="0" destOrd="0" presId="urn:microsoft.com/office/officeart/2005/8/layout/hProcess9"/>
    <dgm:cxn modelId="{FF5D4D53-C6ED-4E26-847F-CB231D8AB960}" type="presOf" srcId="{F0ED54BC-401E-4FDC-8377-3B451D6E644A}" destId="{24B66B41-7BF2-4735-9BF5-85F109DBA128}" srcOrd="0" destOrd="0" presId="urn:microsoft.com/office/officeart/2005/8/layout/hProcess9"/>
    <dgm:cxn modelId="{81474ECA-5E1F-4F71-AC17-F8948070BA68}" srcId="{EAB764CA-5CAC-4D4A-A644-59A9768952D9}" destId="{00615A55-323D-477B-B7AF-F0C9FBA57673}" srcOrd="2" destOrd="0" parTransId="{52E7E621-B733-4C2A-92C8-ADE309E3D0C8}" sibTransId="{83856475-AE71-4F71-AAFE-41E1A2AB4792}"/>
    <dgm:cxn modelId="{4470C1A3-36DD-48D3-8D69-7801F76F2CA8}" type="presOf" srcId="{EAB764CA-5CAC-4D4A-A644-59A9768952D9}" destId="{22921D03-B3B3-4586-B2C0-3EA0F9B01612}" srcOrd="0" destOrd="0" presId="urn:microsoft.com/office/officeart/2005/8/layout/hProcess9"/>
    <dgm:cxn modelId="{3BEB4DC7-F155-44F4-A0D5-1BBEC27A9A8E}" srcId="{EAB764CA-5CAC-4D4A-A644-59A9768952D9}" destId="{F0ED54BC-401E-4FDC-8377-3B451D6E644A}" srcOrd="1" destOrd="0" parTransId="{86616E59-166F-4C8C-926F-9523D9193256}" sibTransId="{B8AD1317-2CB5-4A70-AF58-9E2D89769658}"/>
    <dgm:cxn modelId="{C736B027-5505-4A3B-9929-D3CFAD0BCBD3}" type="presParOf" srcId="{22921D03-B3B3-4586-B2C0-3EA0F9B01612}" destId="{1D1E8E3A-CA49-441B-A622-A0308025711E}" srcOrd="0" destOrd="0" presId="urn:microsoft.com/office/officeart/2005/8/layout/hProcess9"/>
    <dgm:cxn modelId="{FDAFC711-AF2E-4214-9491-A2720EAA2527}" type="presParOf" srcId="{22921D03-B3B3-4586-B2C0-3EA0F9B01612}" destId="{E66C4E24-7D93-4776-8130-37B84FFAF755}" srcOrd="1" destOrd="0" presId="urn:microsoft.com/office/officeart/2005/8/layout/hProcess9"/>
    <dgm:cxn modelId="{0E328DA3-A8A5-4986-85BB-C2AC2FCD99F7}" type="presParOf" srcId="{E66C4E24-7D93-4776-8130-37B84FFAF755}" destId="{58953625-4444-42E8-871D-E807E867EF2F}" srcOrd="0" destOrd="0" presId="urn:microsoft.com/office/officeart/2005/8/layout/hProcess9"/>
    <dgm:cxn modelId="{A644EF85-495A-4ECB-B925-7092D5EE1226}" type="presParOf" srcId="{E66C4E24-7D93-4776-8130-37B84FFAF755}" destId="{A5E7B843-EB77-4B2C-8AA3-7CEE3E6B48F5}" srcOrd="1" destOrd="0" presId="urn:microsoft.com/office/officeart/2005/8/layout/hProcess9"/>
    <dgm:cxn modelId="{986698A7-B610-4AE7-9CF0-7325A0005EAC}" type="presParOf" srcId="{E66C4E24-7D93-4776-8130-37B84FFAF755}" destId="{24B66B41-7BF2-4735-9BF5-85F109DBA128}" srcOrd="2" destOrd="0" presId="urn:microsoft.com/office/officeart/2005/8/layout/hProcess9"/>
    <dgm:cxn modelId="{D05BA062-8379-45D3-B5AA-76B9A0F19C3A}" type="presParOf" srcId="{E66C4E24-7D93-4776-8130-37B84FFAF755}" destId="{5DF8EEA9-BB2B-46CC-983D-661E5F7FF92C}" srcOrd="3" destOrd="0" presId="urn:microsoft.com/office/officeart/2005/8/layout/hProcess9"/>
    <dgm:cxn modelId="{68D5EB02-DBAF-4FF1-A387-3A38B895C786}" type="presParOf" srcId="{E66C4E24-7D93-4776-8130-37B84FFAF755}" destId="{924E1513-10E4-4D4D-8711-E41D85A155E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94B45-8BAE-40F8-9995-3011BEAE154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pPr rtl="1"/>
          <a:endParaRPr lang="ar-SA"/>
        </a:p>
      </dgm:t>
    </dgm:pt>
    <dgm:pt modelId="{BAE2232D-DC05-4F20-B0E1-E783FF35E407}">
      <dgm:prSet phldrT="[نص]"/>
      <dgm:spPr/>
      <dgm:t>
        <a:bodyPr/>
        <a:lstStyle/>
        <a:p>
          <a:pPr rtl="1"/>
          <a:r>
            <a:rPr lang="ar-SA" dirty="0" smtClean="0"/>
            <a:t>معلومة</a:t>
          </a:r>
          <a:endParaRPr lang="ar-SA" dirty="0"/>
        </a:p>
      </dgm:t>
    </dgm:pt>
    <dgm:pt modelId="{69375A93-F475-4696-BA52-FEAD2D595D56}" type="parTrans" cxnId="{1B9487AB-7553-4A85-A746-85508A066970}">
      <dgm:prSet/>
      <dgm:spPr/>
      <dgm:t>
        <a:bodyPr/>
        <a:lstStyle/>
        <a:p>
          <a:pPr rtl="1"/>
          <a:endParaRPr lang="ar-SA"/>
        </a:p>
      </dgm:t>
    </dgm:pt>
    <dgm:pt modelId="{A5F1F8AF-1123-46AF-AEF4-726B3EC90ABB}" type="sibTrans" cxnId="{1B9487AB-7553-4A85-A746-85508A066970}">
      <dgm:prSet/>
      <dgm:spPr/>
      <dgm:t>
        <a:bodyPr/>
        <a:lstStyle/>
        <a:p>
          <a:pPr rtl="1"/>
          <a:endParaRPr lang="ar-SA"/>
        </a:p>
      </dgm:t>
    </dgm:pt>
    <dgm:pt modelId="{64E0EEEA-2B85-4388-9D95-367716BE9B30}">
      <dgm:prSet phldrT="[نص]"/>
      <dgm:spPr/>
      <dgm:t>
        <a:bodyPr/>
        <a:lstStyle/>
        <a:p>
          <a:pPr rtl="1"/>
          <a:r>
            <a:rPr lang="ar-SA" dirty="0" smtClean="0"/>
            <a:t>معلومة</a:t>
          </a:r>
          <a:endParaRPr lang="ar-SA" dirty="0"/>
        </a:p>
      </dgm:t>
    </dgm:pt>
    <dgm:pt modelId="{6A7F1A4B-204D-4F80-8C7B-4BA49160E4D6}" type="parTrans" cxnId="{3E124B91-5849-43EF-AAF4-09F068CFDD7F}">
      <dgm:prSet/>
      <dgm:spPr/>
      <dgm:t>
        <a:bodyPr/>
        <a:lstStyle/>
        <a:p>
          <a:pPr rtl="1"/>
          <a:endParaRPr lang="ar-SA"/>
        </a:p>
      </dgm:t>
    </dgm:pt>
    <dgm:pt modelId="{F6E3BADD-6349-4EB7-ACC6-A7867FD1DF2A}" type="sibTrans" cxnId="{3E124B91-5849-43EF-AAF4-09F068CFDD7F}">
      <dgm:prSet/>
      <dgm:spPr/>
      <dgm:t>
        <a:bodyPr/>
        <a:lstStyle/>
        <a:p>
          <a:pPr rtl="1"/>
          <a:endParaRPr lang="ar-SA"/>
        </a:p>
      </dgm:t>
    </dgm:pt>
    <dgm:pt modelId="{D2AF8047-D342-4CC6-882B-E0B60D37A845}">
      <dgm:prSet phldrT="[نص]"/>
      <dgm:spPr/>
      <dgm:t>
        <a:bodyPr/>
        <a:lstStyle/>
        <a:p>
          <a:pPr rtl="1"/>
          <a:r>
            <a:rPr lang="ar-SA" dirty="0" smtClean="0"/>
            <a:t>معلومة</a:t>
          </a:r>
          <a:endParaRPr lang="ar-SA" dirty="0"/>
        </a:p>
      </dgm:t>
    </dgm:pt>
    <dgm:pt modelId="{D747FE3E-5BD3-4328-BF32-A78B222D7B29}" type="parTrans" cxnId="{90AF8798-BD64-477F-8BF4-1D5E75974E86}">
      <dgm:prSet/>
      <dgm:spPr/>
      <dgm:t>
        <a:bodyPr/>
        <a:lstStyle/>
        <a:p>
          <a:pPr rtl="1"/>
          <a:endParaRPr lang="ar-SA"/>
        </a:p>
      </dgm:t>
    </dgm:pt>
    <dgm:pt modelId="{30D62833-4DF1-4449-82FA-BAACD45DC86C}" type="sibTrans" cxnId="{90AF8798-BD64-477F-8BF4-1D5E75974E86}">
      <dgm:prSet/>
      <dgm:spPr/>
      <dgm:t>
        <a:bodyPr/>
        <a:lstStyle/>
        <a:p>
          <a:pPr rtl="1"/>
          <a:endParaRPr lang="ar-SA"/>
        </a:p>
      </dgm:t>
    </dgm:pt>
    <dgm:pt modelId="{4F082139-9F26-4074-AC40-51F85BE60AE5}">
      <dgm:prSet phldrT="[نص]"/>
      <dgm:spPr/>
      <dgm:t>
        <a:bodyPr/>
        <a:lstStyle/>
        <a:p>
          <a:pPr rtl="1"/>
          <a:r>
            <a:rPr lang="ar-SA" dirty="0" smtClean="0"/>
            <a:t>الصحافي</a:t>
          </a:r>
          <a:endParaRPr lang="ar-SA" dirty="0"/>
        </a:p>
      </dgm:t>
    </dgm:pt>
    <dgm:pt modelId="{B2EF7A58-0D6C-43BF-9952-A37924F9345B}" type="parTrans" cxnId="{937A347E-5CA1-4532-997F-09CE992BE732}">
      <dgm:prSet/>
      <dgm:spPr/>
      <dgm:t>
        <a:bodyPr/>
        <a:lstStyle/>
        <a:p>
          <a:pPr rtl="1"/>
          <a:endParaRPr lang="ar-SA"/>
        </a:p>
      </dgm:t>
    </dgm:pt>
    <dgm:pt modelId="{81513091-29CD-473A-8082-1CE04DAA9EDD}" type="sibTrans" cxnId="{937A347E-5CA1-4532-997F-09CE992BE732}">
      <dgm:prSet/>
      <dgm:spPr/>
      <dgm:t>
        <a:bodyPr/>
        <a:lstStyle/>
        <a:p>
          <a:pPr rtl="1"/>
          <a:endParaRPr lang="ar-SA"/>
        </a:p>
      </dgm:t>
    </dgm:pt>
    <dgm:pt modelId="{E9FF0F7A-6916-4F4A-A614-799D7412AFCD}" type="pres">
      <dgm:prSet presAssocID="{94C94B45-8BAE-40F8-9995-3011BEAE154A}" presName="Name0" presStyleCnt="0">
        <dgm:presLayoutVars>
          <dgm:chMax val="4"/>
          <dgm:resizeHandles val="exact"/>
        </dgm:presLayoutVars>
      </dgm:prSet>
      <dgm:spPr/>
      <dgm:t>
        <a:bodyPr/>
        <a:lstStyle/>
        <a:p>
          <a:pPr rtl="1"/>
          <a:endParaRPr lang="ar-SA"/>
        </a:p>
      </dgm:t>
    </dgm:pt>
    <dgm:pt modelId="{5B6338DD-D4F9-4786-BDC7-8EC3E2B0C312}" type="pres">
      <dgm:prSet presAssocID="{94C94B45-8BAE-40F8-9995-3011BEAE154A}" presName="ellipse" presStyleLbl="trBgShp" presStyleIdx="0" presStyleCnt="1"/>
      <dgm:spPr/>
    </dgm:pt>
    <dgm:pt modelId="{658C5B27-62AD-4C61-8125-E729B567F0DF}" type="pres">
      <dgm:prSet presAssocID="{94C94B45-8BAE-40F8-9995-3011BEAE154A}" presName="arrow1" presStyleLbl="fgShp" presStyleIdx="0" presStyleCnt="1"/>
      <dgm:spPr/>
    </dgm:pt>
    <dgm:pt modelId="{4A96377E-84F4-4CA1-BC3F-8C9FEF11EBE5}" type="pres">
      <dgm:prSet presAssocID="{94C94B45-8BAE-40F8-9995-3011BEAE154A}" presName="rectangle" presStyleLbl="revTx" presStyleIdx="0" presStyleCnt="1">
        <dgm:presLayoutVars>
          <dgm:bulletEnabled val="1"/>
        </dgm:presLayoutVars>
      </dgm:prSet>
      <dgm:spPr/>
      <dgm:t>
        <a:bodyPr/>
        <a:lstStyle/>
        <a:p>
          <a:pPr rtl="1"/>
          <a:endParaRPr lang="ar-SA"/>
        </a:p>
      </dgm:t>
    </dgm:pt>
    <dgm:pt modelId="{C92B93FF-21B8-4267-8EBC-F94DACA3606C}" type="pres">
      <dgm:prSet presAssocID="{64E0EEEA-2B85-4388-9D95-367716BE9B30}" presName="item1" presStyleLbl="node1" presStyleIdx="0" presStyleCnt="3">
        <dgm:presLayoutVars>
          <dgm:bulletEnabled val="1"/>
        </dgm:presLayoutVars>
      </dgm:prSet>
      <dgm:spPr/>
      <dgm:t>
        <a:bodyPr/>
        <a:lstStyle/>
        <a:p>
          <a:pPr rtl="1"/>
          <a:endParaRPr lang="ar-SA"/>
        </a:p>
      </dgm:t>
    </dgm:pt>
    <dgm:pt modelId="{E1BA1CDF-D5D9-44C4-93A6-DF067A780E62}" type="pres">
      <dgm:prSet presAssocID="{D2AF8047-D342-4CC6-882B-E0B60D37A845}" presName="item2" presStyleLbl="node1" presStyleIdx="1" presStyleCnt="3">
        <dgm:presLayoutVars>
          <dgm:bulletEnabled val="1"/>
        </dgm:presLayoutVars>
      </dgm:prSet>
      <dgm:spPr/>
      <dgm:t>
        <a:bodyPr/>
        <a:lstStyle/>
        <a:p>
          <a:pPr rtl="1"/>
          <a:endParaRPr lang="ar-SA"/>
        </a:p>
      </dgm:t>
    </dgm:pt>
    <dgm:pt modelId="{0418CDCA-971E-40AF-B0B1-FD2787D5EA8A}" type="pres">
      <dgm:prSet presAssocID="{4F082139-9F26-4074-AC40-51F85BE60AE5}" presName="item3" presStyleLbl="node1" presStyleIdx="2" presStyleCnt="3">
        <dgm:presLayoutVars>
          <dgm:bulletEnabled val="1"/>
        </dgm:presLayoutVars>
      </dgm:prSet>
      <dgm:spPr/>
      <dgm:t>
        <a:bodyPr/>
        <a:lstStyle/>
        <a:p>
          <a:pPr rtl="1"/>
          <a:endParaRPr lang="ar-SA"/>
        </a:p>
      </dgm:t>
    </dgm:pt>
    <dgm:pt modelId="{1A0830BE-EC0A-455F-96F5-C60AEE10E8C2}" type="pres">
      <dgm:prSet presAssocID="{94C94B45-8BAE-40F8-9995-3011BEAE154A}" presName="funnel" presStyleLbl="trAlignAcc1" presStyleIdx="0" presStyleCnt="1" custLinFactNeighborY="3996"/>
      <dgm:spPr/>
    </dgm:pt>
  </dgm:ptLst>
  <dgm:cxnLst>
    <dgm:cxn modelId="{90AF8798-BD64-477F-8BF4-1D5E75974E86}" srcId="{94C94B45-8BAE-40F8-9995-3011BEAE154A}" destId="{D2AF8047-D342-4CC6-882B-E0B60D37A845}" srcOrd="2" destOrd="0" parTransId="{D747FE3E-5BD3-4328-BF32-A78B222D7B29}" sibTransId="{30D62833-4DF1-4449-82FA-BAACD45DC86C}"/>
    <dgm:cxn modelId="{843B374F-EEBC-48F5-AC38-5B4D38716848}" type="presOf" srcId="{BAE2232D-DC05-4F20-B0E1-E783FF35E407}" destId="{0418CDCA-971E-40AF-B0B1-FD2787D5EA8A}" srcOrd="0" destOrd="0" presId="urn:microsoft.com/office/officeart/2005/8/layout/funnel1"/>
    <dgm:cxn modelId="{776CAB4B-F063-4F5E-A63A-A4E8000BD06E}" type="presOf" srcId="{64E0EEEA-2B85-4388-9D95-367716BE9B30}" destId="{E1BA1CDF-D5D9-44C4-93A6-DF067A780E62}" srcOrd="0" destOrd="0" presId="urn:microsoft.com/office/officeart/2005/8/layout/funnel1"/>
    <dgm:cxn modelId="{3E124B91-5849-43EF-AAF4-09F068CFDD7F}" srcId="{94C94B45-8BAE-40F8-9995-3011BEAE154A}" destId="{64E0EEEA-2B85-4388-9D95-367716BE9B30}" srcOrd="1" destOrd="0" parTransId="{6A7F1A4B-204D-4F80-8C7B-4BA49160E4D6}" sibTransId="{F6E3BADD-6349-4EB7-ACC6-A7867FD1DF2A}"/>
    <dgm:cxn modelId="{A74FB991-5CF2-4405-B00B-D194B6A36DF5}" type="presOf" srcId="{4F082139-9F26-4074-AC40-51F85BE60AE5}" destId="{4A96377E-84F4-4CA1-BC3F-8C9FEF11EBE5}" srcOrd="0" destOrd="0" presId="urn:microsoft.com/office/officeart/2005/8/layout/funnel1"/>
    <dgm:cxn modelId="{169D16A9-044E-45DA-95B1-533C6879A695}" type="presOf" srcId="{94C94B45-8BAE-40F8-9995-3011BEAE154A}" destId="{E9FF0F7A-6916-4F4A-A614-799D7412AFCD}" srcOrd="0" destOrd="0" presId="urn:microsoft.com/office/officeart/2005/8/layout/funnel1"/>
    <dgm:cxn modelId="{D672F951-279E-4E0C-803D-B71DF56E6336}" type="presOf" srcId="{D2AF8047-D342-4CC6-882B-E0B60D37A845}" destId="{C92B93FF-21B8-4267-8EBC-F94DACA3606C}" srcOrd="0" destOrd="0" presId="urn:microsoft.com/office/officeart/2005/8/layout/funnel1"/>
    <dgm:cxn modelId="{1B9487AB-7553-4A85-A746-85508A066970}" srcId="{94C94B45-8BAE-40F8-9995-3011BEAE154A}" destId="{BAE2232D-DC05-4F20-B0E1-E783FF35E407}" srcOrd="0" destOrd="0" parTransId="{69375A93-F475-4696-BA52-FEAD2D595D56}" sibTransId="{A5F1F8AF-1123-46AF-AEF4-726B3EC90ABB}"/>
    <dgm:cxn modelId="{937A347E-5CA1-4532-997F-09CE992BE732}" srcId="{94C94B45-8BAE-40F8-9995-3011BEAE154A}" destId="{4F082139-9F26-4074-AC40-51F85BE60AE5}" srcOrd="3" destOrd="0" parTransId="{B2EF7A58-0D6C-43BF-9952-A37924F9345B}" sibTransId="{81513091-29CD-473A-8082-1CE04DAA9EDD}"/>
    <dgm:cxn modelId="{945F9793-42EF-402D-BF5B-61AEC3F84F94}" type="presParOf" srcId="{E9FF0F7A-6916-4F4A-A614-799D7412AFCD}" destId="{5B6338DD-D4F9-4786-BDC7-8EC3E2B0C312}" srcOrd="0" destOrd="0" presId="urn:microsoft.com/office/officeart/2005/8/layout/funnel1"/>
    <dgm:cxn modelId="{955369B3-2837-4898-87DB-BF5C91D0F4BB}" type="presParOf" srcId="{E9FF0F7A-6916-4F4A-A614-799D7412AFCD}" destId="{658C5B27-62AD-4C61-8125-E729B567F0DF}" srcOrd="1" destOrd="0" presId="urn:microsoft.com/office/officeart/2005/8/layout/funnel1"/>
    <dgm:cxn modelId="{ACA0AC05-ECDC-4732-9534-9FD42448E75B}" type="presParOf" srcId="{E9FF0F7A-6916-4F4A-A614-799D7412AFCD}" destId="{4A96377E-84F4-4CA1-BC3F-8C9FEF11EBE5}" srcOrd="2" destOrd="0" presId="urn:microsoft.com/office/officeart/2005/8/layout/funnel1"/>
    <dgm:cxn modelId="{2D07698E-684C-4195-8A2F-53F5EDEA05F2}" type="presParOf" srcId="{E9FF0F7A-6916-4F4A-A614-799D7412AFCD}" destId="{C92B93FF-21B8-4267-8EBC-F94DACA3606C}" srcOrd="3" destOrd="0" presId="urn:microsoft.com/office/officeart/2005/8/layout/funnel1"/>
    <dgm:cxn modelId="{A4C19B75-0D04-4D4F-B22E-5CCFDC2F0594}" type="presParOf" srcId="{E9FF0F7A-6916-4F4A-A614-799D7412AFCD}" destId="{E1BA1CDF-D5D9-44C4-93A6-DF067A780E62}" srcOrd="4" destOrd="0" presId="urn:microsoft.com/office/officeart/2005/8/layout/funnel1"/>
    <dgm:cxn modelId="{BDB7C5B1-9BFC-46EA-9A18-5099FBE5A86D}" type="presParOf" srcId="{E9FF0F7A-6916-4F4A-A614-799D7412AFCD}" destId="{0418CDCA-971E-40AF-B0B1-FD2787D5EA8A}" srcOrd="5" destOrd="0" presId="urn:microsoft.com/office/officeart/2005/8/layout/funnel1"/>
    <dgm:cxn modelId="{F9CC71CD-EB35-42C5-B861-278CB08B32C6}" type="presParOf" srcId="{E9FF0F7A-6916-4F4A-A614-799D7412AFCD}" destId="{1A0830BE-EC0A-455F-96F5-C60AEE10E8C2}"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3DE5A-596B-4B5D-BCC3-9660D273B039}" type="doc">
      <dgm:prSet loTypeId="urn:microsoft.com/office/officeart/2005/8/layout/process2" loCatId="process" qsTypeId="urn:microsoft.com/office/officeart/2005/8/quickstyle/simple1" qsCatId="simple" csTypeId="urn:microsoft.com/office/officeart/2005/8/colors/accent1_2" csCatId="accent1" phldr="1"/>
      <dgm:spPr/>
    </dgm:pt>
    <dgm:pt modelId="{56995D37-2FB6-4ACB-BD73-31590BBB200C}">
      <dgm:prSet phldrT="[نص]"/>
      <dgm:spPr/>
      <dgm:t>
        <a:bodyPr/>
        <a:lstStyle/>
        <a:p>
          <a:pPr rtl="1"/>
          <a:r>
            <a:rPr lang="ar-SA" dirty="0" smtClean="0"/>
            <a:t>مسئول الصفحة</a:t>
          </a:r>
          <a:endParaRPr lang="ar-SA" dirty="0"/>
        </a:p>
      </dgm:t>
    </dgm:pt>
    <dgm:pt modelId="{879599AC-521A-4A07-9350-882C9159F7FE}" type="parTrans" cxnId="{23D1B46F-5504-450C-ACBE-E1246F56978B}">
      <dgm:prSet/>
      <dgm:spPr/>
      <dgm:t>
        <a:bodyPr/>
        <a:lstStyle/>
        <a:p>
          <a:pPr rtl="1"/>
          <a:endParaRPr lang="ar-SA"/>
        </a:p>
      </dgm:t>
    </dgm:pt>
    <dgm:pt modelId="{642B1ACA-0B1B-45E6-85E1-B0C084E494C9}" type="sibTrans" cxnId="{23D1B46F-5504-450C-ACBE-E1246F56978B}">
      <dgm:prSet/>
      <dgm:spPr/>
      <dgm:t>
        <a:bodyPr/>
        <a:lstStyle/>
        <a:p>
          <a:pPr rtl="1"/>
          <a:endParaRPr lang="ar-SA"/>
        </a:p>
      </dgm:t>
    </dgm:pt>
    <dgm:pt modelId="{5831E1BF-D487-4F52-B5E8-273AFECC8FAA}">
      <dgm:prSet phldrT="[نص]"/>
      <dgm:spPr/>
      <dgm:t>
        <a:bodyPr/>
        <a:lstStyle/>
        <a:p>
          <a:pPr rtl="1"/>
          <a:r>
            <a:rPr lang="ar-SA" dirty="0" smtClean="0"/>
            <a:t>مسئول التحرير</a:t>
          </a:r>
          <a:endParaRPr lang="ar-SA" dirty="0"/>
        </a:p>
      </dgm:t>
    </dgm:pt>
    <dgm:pt modelId="{9BCE7634-9185-4A40-87D7-423A01B6984F}" type="parTrans" cxnId="{9DE857ED-45D8-4F8C-9C2C-E718665DBE4C}">
      <dgm:prSet/>
      <dgm:spPr/>
      <dgm:t>
        <a:bodyPr/>
        <a:lstStyle/>
        <a:p>
          <a:pPr rtl="1"/>
          <a:endParaRPr lang="ar-SA"/>
        </a:p>
      </dgm:t>
    </dgm:pt>
    <dgm:pt modelId="{074B4F1A-1179-4E5E-9E33-BA126B8B8E94}" type="sibTrans" cxnId="{9DE857ED-45D8-4F8C-9C2C-E718665DBE4C}">
      <dgm:prSet/>
      <dgm:spPr/>
      <dgm:t>
        <a:bodyPr/>
        <a:lstStyle/>
        <a:p>
          <a:pPr rtl="1"/>
          <a:endParaRPr lang="ar-SA"/>
        </a:p>
      </dgm:t>
    </dgm:pt>
    <dgm:pt modelId="{A5538DC0-1879-42A0-B790-AA98E1B1AA23}">
      <dgm:prSet phldrT="[نص]"/>
      <dgm:spPr/>
      <dgm:t>
        <a:bodyPr/>
        <a:lstStyle/>
        <a:p>
          <a:pPr rtl="1"/>
          <a:r>
            <a:rPr lang="ar-SA" dirty="0" smtClean="0"/>
            <a:t>القارئ</a:t>
          </a:r>
          <a:endParaRPr lang="ar-SA" dirty="0"/>
        </a:p>
      </dgm:t>
    </dgm:pt>
    <dgm:pt modelId="{2C2136AD-345D-4433-B0E4-7A08AF4085AF}" type="parTrans" cxnId="{16BB1F30-A149-4E7A-BB28-5A5359E72F82}">
      <dgm:prSet/>
      <dgm:spPr/>
      <dgm:t>
        <a:bodyPr/>
        <a:lstStyle/>
        <a:p>
          <a:pPr rtl="1"/>
          <a:endParaRPr lang="ar-SA"/>
        </a:p>
      </dgm:t>
    </dgm:pt>
    <dgm:pt modelId="{89220AD2-A5C9-4EEF-894D-BA76F007566B}" type="sibTrans" cxnId="{16BB1F30-A149-4E7A-BB28-5A5359E72F82}">
      <dgm:prSet/>
      <dgm:spPr/>
      <dgm:t>
        <a:bodyPr/>
        <a:lstStyle/>
        <a:p>
          <a:pPr rtl="1"/>
          <a:endParaRPr lang="ar-SA"/>
        </a:p>
      </dgm:t>
    </dgm:pt>
    <dgm:pt modelId="{4AD33215-2009-4871-8474-D06030D53DC0}" type="pres">
      <dgm:prSet presAssocID="{6283DE5A-596B-4B5D-BCC3-9660D273B039}" presName="linearFlow" presStyleCnt="0">
        <dgm:presLayoutVars>
          <dgm:resizeHandles val="exact"/>
        </dgm:presLayoutVars>
      </dgm:prSet>
      <dgm:spPr/>
    </dgm:pt>
    <dgm:pt modelId="{74CABDEC-AE7C-4B02-943E-C28FF80801D2}" type="pres">
      <dgm:prSet presAssocID="{56995D37-2FB6-4ACB-BD73-31590BBB200C}" presName="node" presStyleLbl="node1" presStyleIdx="0" presStyleCnt="3">
        <dgm:presLayoutVars>
          <dgm:bulletEnabled val="1"/>
        </dgm:presLayoutVars>
      </dgm:prSet>
      <dgm:spPr/>
      <dgm:t>
        <a:bodyPr/>
        <a:lstStyle/>
        <a:p>
          <a:pPr rtl="1"/>
          <a:endParaRPr lang="ar-SA"/>
        </a:p>
      </dgm:t>
    </dgm:pt>
    <dgm:pt modelId="{41BD65E6-BA85-4A7E-A012-3DF868713194}" type="pres">
      <dgm:prSet presAssocID="{642B1ACA-0B1B-45E6-85E1-B0C084E494C9}" presName="sibTrans" presStyleLbl="sibTrans2D1" presStyleIdx="0" presStyleCnt="2"/>
      <dgm:spPr/>
      <dgm:t>
        <a:bodyPr/>
        <a:lstStyle/>
        <a:p>
          <a:pPr rtl="1"/>
          <a:endParaRPr lang="ar-SA"/>
        </a:p>
      </dgm:t>
    </dgm:pt>
    <dgm:pt modelId="{9F64CF3D-33A4-40D2-8A12-96AAE0237446}" type="pres">
      <dgm:prSet presAssocID="{642B1ACA-0B1B-45E6-85E1-B0C084E494C9}" presName="connectorText" presStyleLbl="sibTrans2D1" presStyleIdx="0" presStyleCnt="2"/>
      <dgm:spPr/>
      <dgm:t>
        <a:bodyPr/>
        <a:lstStyle/>
        <a:p>
          <a:pPr rtl="1"/>
          <a:endParaRPr lang="ar-SA"/>
        </a:p>
      </dgm:t>
    </dgm:pt>
    <dgm:pt modelId="{22C441C9-D285-4F46-ADA7-941D05F2FA1E}" type="pres">
      <dgm:prSet presAssocID="{5831E1BF-D487-4F52-B5E8-273AFECC8FAA}" presName="node" presStyleLbl="node1" presStyleIdx="1" presStyleCnt="3">
        <dgm:presLayoutVars>
          <dgm:bulletEnabled val="1"/>
        </dgm:presLayoutVars>
      </dgm:prSet>
      <dgm:spPr/>
      <dgm:t>
        <a:bodyPr/>
        <a:lstStyle/>
        <a:p>
          <a:pPr rtl="1"/>
          <a:endParaRPr lang="ar-SA"/>
        </a:p>
      </dgm:t>
    </dgm:pt>
    <dgm:pt modelId="{9A78C844-152D-4C18-83B7-A22DD419786B}" type="pres">
      <dgm:prSet presAssocID="{074B4F1A-1179-4E5E-9E33-BA126B8B8E94}" presName="sibTrans" presStyleLbl="sibTrans2D1" presStyleIdx="1" presStyleCnt="2"/>
      <dgm:spPr/>
      <dgm:t>
        <a:bodyPr/>
        <a:lstStyle/>
        <a:p>
          <a:pPr rtl="1"/>
          <a:endParaRPr lang="ar-SA"/>
        </a:p>
      </dgm:t>
    </dgm:pt>
    <dgm:pt modelId="{08EB07BB-756B-40D2-A6E4-FC04F3880A0D}" type="pres">
      <dgm:prSet presAssocID="{074B4F1A-1179-4E5E-9E33-BA126B8B8E94}" presName="connectorText" presStyleLbl="sibTrans2D1" presStyleIdx="1" presStyleCnt="2"/>
      <dgm:spPr/>
      <dgm:t>
        <a:bodyPr/>
        <a:lstStyle/>
        <a:p>
          <a:pPr rtl="1"/>
          <a:endParaRPr lang="ar-SA"/>
        </a:p>
      </dgm:t>
    </dgm:pt>
    <dgm:pt modelId="{8DEFE1AC-1071-440F-BFCF-6C30FB615EA0}" type="pres">
      <dgm:prSet presAssocID="{A5538DC0-1879-42A0-B790-AA98E1B1AA23}" presName="node" presStyleLbl="node1" presStyleIdx="2" presStyleCnt="3">
        <dgm:presLayoutVars>
          <dgm:bulletEnabled val="1"/>
        </dgm:presLayoutVars>
      </dgm:prSet>
      <dgm:spPr/>
      <dgm:t>
        <a:bodyPr/>
        <a:lstStyle/>
        <a:p>
          <a:pPr rtl="1"/>
          <a:endParaRPr lang="ar-SA"/>
        </a:p>
      </dgm:t>
    </dgm:pt>
  </dgm:ptLst>
  <dgm:cxnLst>
    <dgm:cxn modelId="{23D1B46F-5504-450C-ACBE-E1246F56978B}" srcId="{6283DE5A-596B-4B5D-BCC3-9660D273B039}" destId="{56995D37-2FB6-4ACB-BD73-31590BBB200C}" srcOrd="0" destOrd="0" parTransId="{879599AC-521A-4A07-9350-882C9159F7FE}" sibTransId="{642B1ACA-0B1B-45E6-85E1-B0C084E494C9}"/>
    <dgm:cxn modelId="{70EDE193-A2C0-404D-9D32-CB488D21591A}" type="presOf" srcId="{5831E1BF-D487-4F52-B5E8-273AFECC8FAA}" destId="{22C441C9-D285-4F46-ADA7-941D05F2FA1E}" srcOrd="0" destOrd="0" presId="urn:microsoft.com/office/officeart/2005/8/layout/process2"/>
    <dgm:cxn modelId="{D0B40592-0BF3-4412-B1FF-AEE80B9B61A9}" type="presOf" srcId="{074B4F1A-1179-4E5E-9E33-BA126B8B8E94}" destId="{9A78C844-152D-4C18-83B7-A22DD419786B}" srcOrd="0" destOrd="0" presId="urn:microsoft.com/office/officeart/2005/8/layout/process2"/>
    <dgm:cxn modelId="{C60EC5D4-0670-4366-80DA-74133162A20D}" type="presOf" srcId="{6283DE5A-596B-4B5D-BCC3-9660D273B039}" destId="{4AD33215-2009-4871-8474-D06030D53DC0}" srcOrd="0" destOrd="0" presId="urn:microsoft.com/office/officeart/2005/8/layout/process2"/>
    <dgm:cxn modelId="{D4C8EF34-E9C0-41ED-BAF4-04A17E3A7845}" type="presOf" srcId="{56995D37-2FB6-4ACB-BD73-31590BBB200C}" destId="{74CABDEC-AE7C-4B02-943E-C28FF80801D2}" srcOrd="0" destOrd="0" presId="urn:microsoft.com/office/officeart/2005/8/layout/process2"/>
    <dgm:cxn modelId="{E6A39CE4-A8BC-4539-8A20-9E373A36EF5F}" type="presOf" srcId="{074B4F1A-1179-4E5E-9E33-BA126B8B8E94}" destId="{08EB07BB-756B-40D2-A6E4-FC04F3880A0D}" srcOrd="1" destOrd="0" presId="urn:microsoft.com/office/officeart/2005/8/layout/process2"/>
    <dgm:cxn modelId="{09AED3A6-FC2E-4107-BEFF-101410C8191D}" type="presOf" srcId="{642B1ACA-0B1B-45E6-85E1-B0C084E494C9}" destId="{41BD65E6-BA85-4A7E-A012-3DF868713194}" srcOrd="0" destOrd="0" presId="urn:microsoft.com/office/officeart/2005/8/layout/process2"/>
    <dgm:cxn modelId="{AFD94F1D-3A69-4B10-ADDB-5FC36C6DAC44}" type="presOf" srcId="{642B1ACA-0B1B-45E6-85E1-B0C084E494C9}" destId="{9F64CF3D-33A4-40D2-8A12-96AAE0237446}" srcOrd="1" destOrd="0" presId="urn:microsoft.com/office/officeart/2005/8/layout/process2"/>
    <dgm:cxn modelId="{9DE857ED-45D8-4F8C-9C2C-E718665DBE4C}" srcId="{6283DE5A-596B-4B5D-BCC3-9660D273B039}" destId="{5831E1BF-D487-4F52-B5E8-273AFECC8FAA}" srcOrd="1" destOrd="0" parTransId="{9BCE7634-9185-4A40-87D7-423A01B6984F}" sibTransId="{074B4F1A-1179-4E5E-9E33-BA126B8B8E94}"/>
    <dgm:cxn modelId="{E25C3F66-BB9B-4303-8CD5-453CD39BE770}" type="presOf" srcId="{A5538DC0-1879-42A0-B790-AA98E1B1AA23}" destId="{8DEFE1AC-1071-440F-BFCF-6C30FB615EA0}" srcOrd="0" destOrd="0" presId="urn:microsoft.com/office/officeart/2005/8/layout/process2"/>
    <dgm:cxn modelId="{16BB1F30-A149-4E7A-BB28-5A5359E72F82}" srcId="{6283DE5A-596B-4B5D-BCC3-9660D273B039}" destId="{A5538DC0-1879-42A0-B790-AA98E1B1AA23}" srcOrd="2" destOrd="0" parTransId="{2C2136AD-345D-4433-B0E4-7A08AF4085AF}" sibTransId="{89220AD2-A5C9-4EEF-894D-BA76F007566B}"/>
    <dgm:cxn modelId="{C51E08B1-6BD6-481F-8A0B-7CCC528CD6DF}" type="presParOf" srcId="{4AD33215-2009-4871-8474-D06030D53DC0}" destId="{74CABDEC-AE7C-4B02-943E-C28FF80801D2}" srcOrd="0" destOrd="0" presId="urn:microsoft.com/office/officeart/2005/8/layout/process2"/>
    <dgm:cxn modelId="{570D6CF8-59C5-4452-9164-F19EB2C17739}" type="presParOf" srcId="{4AD33215-2009-4871-8474-D06030D53DC0}" destId="{41BD65E6-BA85-4A7E-A012-3DF868713194}" srcOrd="1" destOrd="0" presId="urn:microsoft.com/office/officeart/2005/8/layout/process2"/>
    <dgm:cxn modelId="{88B15B58-07F5-4735-A676-46EF10D25D14}" type="presParOf" srcId="{41BD65E6-BA85-4A7E-A012-3DF868713194}" destId="{9F64CF3D-33A4-40D2-8A12-96AAE0237446}" srcOrd="0" destOrd="0" presId="urn:microsoft.com/office/officeart/2005/8/layout/process2"/>
    <dgm:cxn modelId="{2B63CD9C-7BD9-4A36-B949-48B98D74B67C}" type="presParOf" srcId="{4AD33215-2009-4871-8474-D06030D53DC0}" destId="{22C441C9-D285-4F46-ADA7-941D05F2FA1E}" srcOrd="2" destOrd="0" presId="urn:microsoft.com/office/officeart/2005/8/layout/process2"/>
    <dgm:cxn modelId="{55C64201-9176-4F35-B092-497C0F45A111}" type="presParOf" srcId="{4AD33215-2009-4871-8474-D06030D53DC0}" destId="{9A78C844-152D-4C18-83B7-A22DD419786B}" srcOrd="3" destOrd="0" presId="urn:microsoft.com/office/officeart/2005/8/layout/process2"/>
    <dgm:cxn modelId="{B551B5AB-0273-48BA-AEB9-79268F461299}" type="presParOf" srcId="{9A78C844-152D-4C18-83B7-A22DD419786B}" destId="{08EB07BB-756B-40D2-A6E4-FC04F3880A0D}" srcOrd="0" destOrd="0" presId="urn:microsoft.com/office/officeart/2005/8/layout/process2"/>
    <dgm:cxn modelId="{959C29C8-3150-4E7E-98A7-D79B4575B6C3}" type="presParOf" srcId="{4AD33215-2009-4871-8474-D06030D53DC0}" destId="{8DEFE1AC-1071-440F-BFCF-6C30FB615EA0}"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6C01A8-FAE2-41A6-AD8F-C53255EB0592}" type="doc">
      <dgm:prSet loTypeId="urn:microsoft.com/office/officeart/2005/8/layout/pyramid2" loCatId="pyramid" qsTypeId="urn:microsoft.com/office/officeart/2005/8/quickstyle/simple1" qsCatId="simple" csTypeId="urn:microsoft.com/office/officeart/2005/8/colors/accent1_2" csCatId="accent1" phldr="1"/>
      <dgm:spPr/>
    </dgm:pt>
    <dgm:pt modelId="{79758B2E-7B3C-4E7A-8D4F-49F2018FA15C}">
      <dgm:prSet phldrT="[Text]"/>
      <dgm:spPr/>
      <dgm:t>
        <a:bodyPr/>
        <a:lstStyle/>
        <a:p>
          <a:pPr rtl="1"/>
          <a:r>
            <a:rPr lang="ar-SA" dirty="0" smtClean="0"/>
            <a:t>مقدمة </a:t>
          </a:r>
          <a:endParaRPr lang="ar-SA" dirty="0"/>
        </a:p>
      </dgm:t>
    </dgm:pt>
    <dgm:pt modelId="{A2720A02-C082-44AB-826A-866A2EC5FC48}" type="parTrans" cxnId="{A55CC5B4-C778-48A3-8739-46F1B580194F}">
      <dgm:prSet/>
      <dgm:spPr/>
      <dgm:t>
        <a:bodyPr/>
        <a:lstStyle/>
        <a:p>
          <a:pPr rtl="1"/>
          <a:endParaRPr lang="ar-SA"/>
        </a:p>
      </dgm:t>
    </dgm:pt>
    <dgm:pt modelId="{5B4EB7FC-4156-4E4F-BB3A-7821E4A022DB}" type="sibTrans" cxnId="{A55CC5B4-C778-48A3-8739-46F1B580194F}">
      <dgm:prSet/>
      <dgm:spPr/>
      <dgm:t>
        <a:bodyPr/>
        <a:lstStyle/>
        <a:p>
          <a:pPr rtl="1"/>
          <a:endParaRPr lang="ar-SA"/>
        </a:p>
      </dgm:t>
    </dgm:pt>
    <dgm:pt modelId="{C9333A46-EFF6-45C8-B4DB-A4688CF974E9}">
      <dgm:prSet phldrT="[Text]"/>
      <dgm:spPr/>
      <dgm:t>
        <a:bodyPr/>
        <a:lstStyle/>
        <a:p>
          <a:pPr rtl="1"/>
          <a:r>
            <a:rPr lang="ar-SA" dirty="0" smtClean="0"/>
            <a:t>جسم </a:t>
          </a:r>
          <a:endParaRPr lang="ar-SA" dirty="0"/>
        </a:p>
      </dgm:t>
    </dgm:pt>
    <dgm:pt modelId="{02626626-96E0-4888-89A8-86608EB34FB0}" type="parTrans" cxnId="{F3EFE633-A5D8-4251-A957-A37E0600C279}">
      <dgm:prSet/>
      <dgm:spPr/>
      <dgm:t>
        <a:bodyPr/>
        <a:lstStyle/>
        <a:p>
          <a:pPr rtl="1"/>
          <a:endParaRPr lang="ar-SA"/>
        </a:p>
      </dgm:t>
    </dgm:pt>
    <dgm:pt modelId="{63D8798C-E16F-4C4F-B377-3ABD59A77A01}" type="sibTrans" cxnId="{F3EFE633-A5D8-4251-A957-A37E0600C279}">
      <dgm:prSet/>
      <dgm:spPr/>
      <dgm:t>
        <a:bodyPr/>
        <a:lstStyle/>
        <a:p>
          <a:pPr rtl="1"/>
          <a:endParaRPr lang="ar-SA"/>
        </a:p>
      </dgm:t>
    </dgm:pt>
    <dgm:pt modelId="{C2A1BE6E-492A-4DE7-BD30-24B96A61CD64}">
      <dgm:prSet phldrT="[Text]"/>
      <dgm:spPr/>
      <dgm:t>
        <a:bodyPr/>
        <a:lstStyle/>
        <a:p>
          <a:pPr rtl="1"/>
          <a:r>
            <a:rPr lang="ar-SA" dirty="0" smtClean="0"/>
            <a:t>خاتمة </a:t>
          </a:r>
          <a:endParaRPr lang="ar-SA" dirty="0"/>
        </a:p>
      </dgm:t>
    </dgm:pt>
    <dgm:pt modelId="{E221493C-F333-4482-A0A1-E325E490AA42}" type="parTrans" cxnId="{F7FD0361-FC6B-4B07-B70A-6B9A3C110FE8}">
      <dgm:prSet/>
      <dgm:spPr/>
      <dgm:t>
        <a:bodyPr/>
        <a:lstStyle/>
        <a:p>
          <a:pPr rtl="1"/>
          <a:endParaRPr lang="ar-SA"/>
        </a:p>
      </dgm:t>
    </dgm:pt>
    <dgm:pt modelId="{BFD16CFE-3949-47F6-B8FE-B5D2CEF276D9}" type="sibTrans" cxnId="{F7FD0361-FC6B-4B07-B70A-6B9A3C110FE8}">
      <dgm:prSet/>
      <dgm:spPr/>
      <dgm:t>
        <a:bodyPr/>
        <a:lstStyle/>
        <a:p>
          <a:pPr rtl="1"/>
          <a:endParaRPr lang="ar-SA"/>
        </a:p>
      </dgm:t>
    </dgm:pt>
    <dgm:pt modelId="{A7E7A1E9-6046-4113-9FAF-6D99AA0DC00A}" type="pres">
      <dgm:prSet presAssocID="{F86C01A8-FAE2-41A6-AD8F-C53255EB0592}" presName="compositeShape" presStyleCnt="0">
        <dgm:presLayoutVars>
          <dgm:dir/>
          <dgm:resizeHandles/>
        </dgm:presLayoutVars>
      </dgm:prSet>
      <dgm:spPr/>
    </dgm:pt>
    <dgm:pt modelId="{24DF87BA-81C4-4931-B33D-7894D1FBCE51}" type="pres">
      <dgm:prSet presAssocID="{F86C01A8-FAE2-41A6-AD8F-C53255EB0592}" presName="pyramid" presStyleLbl="node1" presStyleIdx="0" presStyleCnt="1"/>
      <dgm:spPr/>
    </dgm:pt>
    <dgm:pt modelId="{F577F6ED-4F8B-423D-BACB-3040658C664B}" type="pres">
      <dgm:prSet presAssocID="{F86C01A8-FAE2-41A6-AD8F-C53255EB0592}" presName="theList" presStyleCnt="0"/>
      <dgm:spPr/>
    </dgm:pt>
    <dgm:pt modelId="{681EE09D-0D1A-4ACC-8DD4-97B16F2AE409}" type="pres">
      <dgm:prSet presAssocID="{79758B2E-7B3C-4E7A-8D4F-49F2018FA15C}" presName="aNode" presStyleLbl="fgAcc1" presStyleIdx="0" presStyleCnt="3">
        <dgm:presLayoutVars>
          <dgm:bulletEnabled val="1"/>
        </dgm:presLayoutVars>
      </dgm:prSet>
      <dgm:spPr/>
      <dgm:t>
        <a:bodyPr/>
        <a:lstStyle/>
        <a:p>
          <a:pPr rtl="1"/>
          <a:endParaRPr lang="ar-SA"/>
        </a:p>
      </dgm:t>
    </dgm:pt>
    <dgm:pt modelId="{9FD99419-2C54-4637-AABB-D9A3166CC41E}" type="pres">
      <dgm:prSet presAssocID="{79758B2E-7B3C-4E7A-8D4F-49F2018FA15C}" presName="aSpace" presStyleCnt="0"/>
      <dgm:spPr/>
    </dgm:pt>
    <dgm:pt modelId="{05FA59F5-C207-4DAD-BD9D-03E8B0FA72FD}" type="pres">
      <dgm:prSet presAssocID="{C9333A46-EFF6-45C8-B4DB-A4688CF974E9}" presName="aNode" presStyleLbl="fgAcc1" presStyleIdx="1" presStyleCnt="3">
        <dgm:presLayoutVars>
          <dgm:bulletEnabled val="1"/>
        </dgm:presLayoutVars>
      </dgm:prSet>
      <dgm:spPr/>
      <dgm:t>
        <a:bodyPr/>
        <a:lstStyle/>
        <a:p>
          <a:pPr rtl="1"/>
          <a:endParaRPr lang="ar-SA"/>
        </a:p>
      </dgm:t>
    </dgm:pt>
    <dgm:pt modelId="{DEDF681F-92CA-401B-A740-F01C707FBC1A}" type="pres">
      <dgm:prSet presAssocID="{C9333A46-EFF6-45C8-B4DB-A4688CF974E9}" presName="aSpace" presStyleCnt="0"/>
      <dgm:spPr/>
    </dgm:pt>
    <dgm:pt modelId="{59380C11-27FB-4CB0-8D84-B6B889C462F5}" type="pres">
      <dgm:prSet presAssocID="{C2A1BE6E-492A-4DE7-BD30-24B96A61CD64}" presName="aNode" presStyleLbl="fgAcc1" presStyleIdx="2" presStyleCnt="3">
        <dgm:presLayoutVars>
          <dgm:bulletEnabled val="1"/>
        </dgm:presLayoutVars>
      </dgm:prSet>
      <dgm:spPr/>
      <dgm:t>
        <a:bodyPr/>
        <a:lstStyle/>
        <a:p>
          <a:pPr rtl="1"/>
          <a:endParaRPr lang="ar-SA"/>
        </a:p>
      </dgm:t>
    </dgm:pt>
    <dgm:pt modelId="{B6815F25-E01C-49D6-AC6D-7F378E752B2F}" type="pres">
      <dgm:prSet presAssocID="{C2A1BE6E-492A-4DE7-BD30-24B96A61CD64}" presName="aSpace" presStyleCnt="0"/>
      <dgm:spPr/>
    </dgm:pt>
  </dgm:ptLst>
  <dgm:cxnLst>
    <dgm:cxn modelId="{56CE1107-31F2-4493-8AFB-AD1901A65609}" type="presOf" srcId="{C2A1BE6E-492A-4DE7-BD30-24B96A61CD64}" destId="{59380C11-27FB-4CB0-8D84-B6B889C462F5}" srcOrd="0" destOrd="0" presId="urn:microsoft.com/office/officeart/2005/8/layout/pyramid2"/>
    <dgm:cxn modelId="{F7FD0361-FC6B-4B07-B70A-6B9A3C110FE8}" srcId="{F86C01A8-FAE2-41A6-AD8F-C53255EB0592}" destId="{C2A1BE6E-492A-4DE7-BD30-24B96A61CD64}" srcOrd="2" destOrd="0" parTransId="{E221493C-F333-4482-A0A1-E325E490AA42}" sibTransId="{BFD16CFE-3949-47F6-B8FE-B5D2CEF276D9}"/>
    <dgm:cxn modelId="{2C7CD2F0-C30E-4A06-8D9C-BDBDEF1A779C}" type="presOf" srcId="{79758B2E-7B3C-4E7A-8D4F-49F2018FA15C}" destId="{681EE09D-0D1A-4ACC-8DD4-97B16F2AE409}" srcOrd="0" destOrd="0" presId="urn:microsoft.com/office/officeart/2005/8/layout/pyramid2"/>
    <dgm:cxn modelId="{27C45C26-027E-4190-B910-B55D0C7E00CE}" type="presOf" srcId="{F86C01A8-FAE2-41A6-AD8F-C53255EB0592}" destId="{A7E7A1E9-6046-4113-9FAF-6D99AA0DC00A}" srcOrd="0" destOrd="0" presId="urn:microsoft.com/office/officeart/2005/8/layout/pyramid2"/>
    <dgm:cxn modelId="{A55CC5B4-C778-48A3-8739-46F1B580194F}" srcId="{F86C01A8-FAE2-41A6-AD8F-C53255EB0592}" destId="{79758B2E-7B3C-4E7A-8D4F-49F2018FA15C}" srcOrd="0" destOrd="0" parTransId="{A2720A02-C082-44AB-826A-866A2EC5FC48}" sibTransId="{5B4EB7FC-4156-4E4F-BB3A-7821E4A022DB}"/>
    <dgm:cxn modelId="{F3EFE633-A5D8-4251-A957-A37E0600C279}" srcId="{F86C01A8-FAE2-41A6-AD8F-C53255EB0592}" destId="{C9333A46-EFF6-45C8-B4DB-A4688CF974E9}" srcOrd="1" destOrd="0" parTransId="{02626626-96E0-4888-89A8-86608EB34FB0}" sibTransId="{63D8798C-E16F-4C4F-B377-3ABD59A77A01}"/>
    <dgm:cxn modelId="{C75E7A31-ABF2-4387-BB76-79A41BDCE784}" type="presOf" srcId="{C9333A46-EFF6-45C8-B4DB-A4688CF974E9}" destId="{05FA59F5-C207-4DAD-BD9D-03E8B0FA72FD}" srcOrd="0" destOrd="0" presId="urn:microsoft.com/office/officeart/2005/8/layout/pyramid2"/>
    <dgm:cxn modelId="{8330102C-7B4C-48CE-A05A-A790E897BF67}" type="presParOf" srcId="{A7E7A1E9-6046-4113-9FAF-6D99AA0DC00A}" destId="{24DF87BA-81C4-4931-B33D-7894D1FBCE51}" srcOrd="0" destOrd="0" presId="urn:microsoft.com/office/officeart/2005/8/layout/pyramid2"/>
    <dgm:cxn modelId="{899E28BC-2640-4C94-8061-0937338A79B4}" type="presParOf" srcId="{A7E7A1E9-6046-4113-9FAF-6D99AA0DC00A}" destId="{F577F6ED-4F8B-423D-BACB-3040658C664B}" srcOrd="1" destOrd="0" presId="urn:microsoft.com/office/officeart/2005/8/layout/pyramid2"/>
    <dgm:cxn modelId="{BB2DAE20-5E2E-496A-8F4D-36658D40D604}" type="presParOf" srcId="{F577F6ED-4F8B-423D-BACB-3040658C664B}" destId="{681EE09D-0D1A-4ACC-8DD4-97B16F2AE409}" srcOrd="0" destOrd="0" presId="urn:microsoft.com/office/officeart/2005/8/layout/pyramid2"/>
    <dgm:cxn modelId="{D5A44EEA-1B78-459D-8885-57C2D4003AEE}" type="presParOf" srcId="{F577F6ED-4F8B-423D-BACB-3040658C664B}" destId="{9FD99419-2C54-4637-AABB-D9A3166CC41E}" srcOrd="1" destOrd="0" presId="urn:microsoft.com/office/officeart/2005/8/layout/pyramid2"/>
    <dgm:cxn modelId="{1DDEF623-D09F-4309-9791-1F8541AB95BE}" type="presParOf" srcId="{F577F6ED-4F8B-423D-BACB-3040658C664B}" destId="{05FA59F5-C207-4DAD-BD9D-03E8B0FA72FD}" srcOrd="2" destOrd="0" presId="urn:microsoft.com/office/officeart/2005/8/layout/pyramid2"/>
    <dgm:cxn modelId="{CF9F85B9-C363-4B95-86AB-536D770F1F84}" type="presParOf" srcId="{F577F6ED-4F8B-423D-BACB-3040658C664B}" destId="{DEDF681F-92CA-401B-A740-F01C707FBC1A}" srcOrd="3" destOrd="0" presId="urn:microsoft.com/office/officeart/2005/8/layout/pyramid2"/>
    <dgm:cxn modelId="{F4C8FDE5-F2BC-40C3-9744-6EF0A6A556BE}" type="presParOf" srcId="{F577F6ED-4F8B-423D-BACB-3040658C664B}" destId="{59380C11-27FB-4CB0-8D84-B6B889C462F5}" srcOrd="4" destOrd="0" presId="urn:microsoft.com/office/officeart/2005/8/layout/pyramid2"/>
    <dgm:cxn modelId="{C83F1569-7E07-40C1-9A83-4D007FC9C817}" type="presParOf" srcId="{F577F6ED-4F8B-423D-BACB-3040658C664B}" destId="{B6815F25-E01C-49D6-AC6D-7F378E752B2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E8E3A-CA49-441B-A622-A0308025711E}">
      <dsp:nvSpPr>
        <dsp:cNvPr id="0" name=""/>
        <dsp:cNvSpPr/>
      </dsp:nvSpPr>
      <dsp:spPr>
        <a:xfrm>
          <a:off x="504046" y="0"/>
          <a:ext cx="3549994" cy="48875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53625-4444-42E8-871D-E807E867EF2F}">
      <dsp:nvSpPr>
        <dsp:cNvPr id="0" name=""/>
        <dsp:cNvSpPr/>
      </dsp:nvSpPr>
      <dsp:spPr>
        <a:xfrm>
          <a:off x="4486" y="1466269"/>
          <a:ext cx="1344299" cy="1955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المحرر</a:t>
          </a:r>
          <a:endParaRPr lang="ar-SA" sz="2800" kern="1200" dirty="0"/>
        </a:p>
      </dsp:txBody>
      <dsp:txXfrm>
        <a:off x="70109" y="1531892"/>
        <a:ext cx="1213053" cy="1823780"/>
      </dsp:txXfrm>
    </dsp:sp>
    <dsp:sp modelId="{24B66B41-7BF2-4735-9BF5-85F109DBA128}">
      <dsp:nvSpPr>
        <dsp:cNvPr id="0" name=""/>
        <dsp:cNvSpPr/>
      </dsp:nvSpPr>
      <dsp:spPr>
        <a:xfrm>
          <a:off x="1416082" y="1466269"/>
          <a:ext cx="1344299" cy="1955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التصحيح</a:t>
          </a:r>
          <a:endParaRPr lang="ar-SA" sz="2800" kern="1200" dirty="0"/>
        </a:p>
      </dsp:txBody>
      <dsp:txXfrm>
        <a:off x="1481705" y="1531892"/>
        <a:ext cx="1213053" cy="1823780"/>
      </dsp:txXfrm>
    </dsp:sp>
    <dsp:sp modelId="{924E1513-10E4-4D4D-8711-E41D85A155E3}">
      <dsp:nvSpPr>
        <dsp:cNvPr id="0" name=""/>
        <dsp:cNvSpPr/>
      </dsp:nvSpPr>
      <dsp:spPr>
        <a:xfrm>
          <a:off x="2827678" y="1466269"/>
          <a:ext cx="1344299" cy="19550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الإخراج والتنفيذ</a:t>
          </a:r>
          <a:endParaRPr lang="ar-SA" sz="2800" kern="1200" dirty="0"/>
        </a:p>
      </dsp:txBody>
      <dsp:txXfrm>
        <a:off x="2893301" y="1531892"/>
        <a:ext cx="1213053" cy="1823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38DD-D4F9-4786-BDC7-8EC3E2B0C312}">
      <dsp:nvSpPr>
        <dsp:cNvPr id="0" name=""/>
        <dsp:cNvSpPr/>
      </dsp:nvSpPr>
      <dsp:spPr>
        <a:xfrm>
          <a:off x="1064224" y="166743"/>
          <a:ext cx="3309217" cy="114924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C5B27-62AD-4C61-8125-E729B567F0DF}">
      <dsp:nvSpPr>
        <dsp:cNvPr id="0" name=""/>
        <dsp:cNvSpPr/>
      </dsp:nvSpPr>
      <dsp:spPr>
        <a:xfrm>
          <a:off x="2403303" y="2980861"/>
          <a:ext cx="641321" cy="410445"/>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96377E-84F4-4CA1-BC3F-8C9FEF11EBE5}">
      <dsp:nvSpPr>
        <dsp:cNvPr id="0" name=""/>
        <dsp:cNvSpPr/>
      </dsp:nvSpPr>
      <dsp:spPr>
        <a:xfrm>
          <a:off x="1184793" y="3309217"/>
          <a:ext cx="3078342" cy="76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kern="1200" dirty="0" smtClean="0"/>
            <a:t>الصحافي</a:t>
          </a:r>
          <a:endParaRPr lang="ar-SA" sz="2800" kern="1200" dirty="0"/>
        </a:p>
      </dsp:txBody>
      <dsp:txXfrm>
        <a:off x="1184793" y="3309217"/>
        <a:ext cx="3078342" cy="769585"/>
      </dsp:txXfrm>
    </dsp:sp>
    <dsp:sp modelId="{C92B93FF-21B8-4267-8EBC-F94DACA3606C}">
      <dsp:nvSpPr>
        <dsp:cNvPr id="0" name=""/>
        <dsp:cNvSpPr/>
      </dsp:nvSpPr>
      <dsp:spPr>
        <a:xfrm>
          <a:off x="2267343" y="1404750"/>
          <a:ext cx="1154378" cy="1154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SA" sz="2600" kern="1200" dirty="0" smtClean="0"/>
            <a:t>معلومة</a:t>
          </a:r>
          <a:endParaRPr lang="ar-SA" sz="2600" kern="1200" dirty="0"/>
        </a:p>
      </dsp:txBody>
      <dsp:txXfrm>
        <a:off x="2436398" y="1573805"/>
        <a:ext cx="816268" cy="816268"/>
      </dsp:txXfrm>
    </dsp:sp>
    <dsp:sp modelId="{E1BA1CDF-D5D9-44C4-93A6-DF067A780E62}">
      <dsp:nvSpPr>
        <dsp:cNvPr id="0" name=""/>
        <dsp:cNvSpPr/>
      </dsp:nvSpPr>
      <dsp:spPr>
        <a:xfrm>
          <a:off x="1441321" y="538709"/>
          <a:ext cx="1154378" cy="1154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SA" sz="2600" kern="1200" dirty="0" smtClean="0"/>
            <a:t>معلومة</a:t>
          </a:r>
          <a:endParaRPr lang="ar-SA" sz="2600" kern="1200" dirty="0"/>
        </a:p>
      </dsp:txBody>
      <dsp:txXfrm>
        <a:off x="1610376" y="707764"/>
        <a:ext cx="816268" cy="816268"/>
      </dsp:txXfrm>
    </dsp:sp>
    <dsp:sp modelId="{0418CDCA-971E-40AF-B0B1-FD2787D5EA8A}">
      <dsp:nvSpPr>
        <dsp:cNvPr id="0" name=""/>
        <dsp:cNvSpPr/>
      </dsp:nvSpPr>
      <dsp:spPr>
        <a:xfrm>
          <a:off x="2621352" y="259606"/>
          <a:ext cx="1154378" cy="11543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SA" sz="2600" kern="1200" dirty="0" smtClean="0"/>
            <a:t>معلومة</a:t>
          </a:r>
          <a:endParaRPr lang="ar-SA" sz="2600" kern="1200" dirty="0"/>
        </a:p>
      </dsp:txBody>
      <dsp:txXfrm>
        <a:off x="2790407" y="428661"/>
        <a:ext cx="816268" cy="816268"/>
      </dsp:txXfrm>
    </dsp:sp>
    <dsp:sp modelId="{1A0830BE-EC0A-455F-96F5-C60AEE10E8C2}">
      <dsp:nvSpPr>
        <dsp:cNvPr id="0" name=""/>
        <dsp:cNvSpPr/>
      </dsp:nvSpPr>
      <dsp:spPr>
        <a:xfrm>
          <a:off x="928264" y="140462"/>
          <a:ext cx="3591399" cy="2873119"/>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ABDEC-AE7C-4B02-943E-C28FF80801D2}">
      <dsp:nvSpPr>
        <dsp:cNvPr id="0" name=""/>
        <dsp:cNvSpPr/>
      </dsp:nvSpPr>
      <dsp:spPr>
        <a:xfrm>
          <a:off x="1553623" y="0"/>
          <a:ext cx="1789297" cy="994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kern="1200" dirty="0" smtClean="0"/>
            <a:t>مسئول الصفحة</a:t>
          </a:r>
          <a:endParaRPr lang="ar-SA" sz="2700" kern="1200" dirty="0"/>
        </a:p>
      </dsp:txBody>
      <dsp:txXfrm>
        <a:off x="1582738" y="29115"/>
        <a:ext cx="1731067" cy="935824"/>
      </dsp:txXfrm>
    </dsp:sp>
    <dsp:sp modelId="{41BD65E6-BA85-4A7E-A012-3DF868713194}">
      <dsp:nvSpPr>
        <dsp:cNvPr id="0" name=""/>
        <dsp:cNvSpPr/>
      </dsp:nvSpPr>
      <dsp:spPr>
        <a:xfrm rot="5400000">
          <a:off x="2261886" y="1018905"/>
          <a:ext cx="372770" cy="447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SA" sz="1900" kern="1200"/>
        </a:p>
      </dsp:txBody>
      <dsp:txXfrm rot="-5400000">
        <a:off x="2314075" y="1056182"/>
        <a:ext cx="268394" cy="260939"/>
      </dsp:txXfrm>
    </dsp:sp>
    <dsp:sp modelId="{22C441C9-D285-4F46-ADA7-941D05F2FA1E}">
      <dsp:nvSpPr>
        <dsp:cNvPr id="0" name=""/>
        <dsp:cNvSpPr/>
      </dsp:nvSpPr>
      <dsp:spPr>
        <a:xfrm>
          <a:off x="1553623" y="1491080"/>
          <a:ext cx="1789297" cy="994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kern="1200" dirty="0" smtClean="0"/>
            <a:t>مسئول التحرير</a:t>
          </a:r>
          <a:endParaRPr lang="ar-SA" sz="2700" kern="1200" dirty="0"/>
        </a:p>
      </dsp:txBody>
      <dsp:txXfrm>
        <a:off x="1582738" y="1520195"/>
        <a:ext cx="1731067" cy="935824"/>
      </dsp:txXfrm>
    </dsp:sp>
    <dsp:sp modelId="{9A78C844-152D-4C18-83B7-A22DD419786B}">
      <dsp:nvSpPr>
        <dsp:cNvPr id="0" name=""/>
        <dsp:cNvSpPr/>
      </dsp:nvSpPr>
      <dsp:spPr>
        <a:xfrm rot="5400000">
          <a:off x="2261886" y="2509986"/>
          <a:ext cx="372770" cy="447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SA" sz="1900" kern="1200"/>
        </a:p>
      </dsp:txBody>
      <dsp:txXfrm rot="-5400000">
        <a:off x="2314075" y="2547263"/>
        <a:ext cx="268394" cy="260939"/>
      </dsp:txXfrm>
    </dsp:sp>
    <dsp:sp modelId="{8DEFE1AC-1071-440F-BFCF-6C30FB615EA0}">
      <dsp:nvSpPr>
        <dsp:cNvPr id="0" name=""/>
        <dsp:cNvSpPr/>
      </dsp:nvSpPr>
      <dsp:spPr>
        <a:xfrm>
          <a:off x="1553623" y="2982162"/>
          <a:ext cx="1789297" cy="9940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1">
            <a:lnSpc>
              <a:spcPct val="90000"/>
            </a:lnSpc>
            <a:spcBef>
              <a:spcPct val="0"/>
            </a:spcBef>
            <a:spcAft>
              <a:spcPct val="35000"/>
            </a:spcAft>
          </a:pPr>
          <a:r>
            <a:rPr lang="ar-SA" sz="2700" kern="1200" dirty="0" smtClean="0"/>
            <a:t>القارئ</a:t>
          </a:r>
          <a:endParaRPr lang="ar-SA" sz="2700" kern="1200" dirty="0"/>
        </a:p>
      </dsp:txBody>
      <dsp:txXfrm>
        <a:off x="1582738" y="3011277"/>
        <a:ext cx="1731067" cy="93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F87BA-81C4-4931-B33D-7894D1FBCE51}">
      <dsp:nvSpPr>
        <dsp:cNvPr id="0" name=""/>
        <dsp:cNvSpPr/>
      </dsp:nvSpPr>
      <dsp:spPr>
        <a:xfrm>
          <a:off x="979090" y="0"/>
          <a:ext cx="5413375" cy="541337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EE09D-0D1A-4ACC-8DD4-97B16F2AE409}">
      <dsp:nvSpPr>
        <dsp:cNvPr id="0" name=""/>
        <dsp:cNvSpPr/>
      </dsp:nvSpPr>
      <dsp:spPr>
        <a:xfrm>
          <a:off x="3685777" y="544245"/>
          <a:ext cx="3518693" cy="12814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1">
            <a:lnSpc>
              <a:spcPct val="90000"/>
            </a:lnSpc>
            <a:spcBef>
              <a:spcPct val="0"/>
            </a:spcBef>
            <a:spcAft>
              <a:spcPct val="35000"/>
            </a:spcAft>
          </a:pPr>
          <a:r>
            <a:rPr lang="ar-SA" sz="5500" kern="1200" dirty="0" smtClean="0"/>
            <a:t>مقدمة </a:t>
          </a:r>
          <a:endParaRPr lang="ar-SA" sz="5500" kern="1200" dirty="0"/>
        </a:p>
      </dsp:txBody>
      <dsp:txXfrm>
        <a:off x="3748332" y="606800"/>
        <a:ext cx="3393583" cy="1156337"/>
      </dsp:txXfrm>
    </dsp:sp>
    <dsp:sp modelId="{05FA59F5-C207-4DAD-BD9D-03E8B0FA72FD}">
      <dsp:nvSpPr>
        <dsp:cNvPr id="0" name=""/>
        <dsp:cNvSpPr/>
      </dsp:nvSpPr>
      <dsp:spPr>
        <a:xfrm>
          <a:off x="3685777" y="1985873"/>
          <a:ext cx="3518693" cy="12814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1">
            <a:lnSpc>
              <a:spcPct val="90000"/>
            </a:lnSpc>
            <a:spcBef>
              <a:spcPct val="0"/>
            </a:spcBef>
            <a:spcAft>
              <a:spcPct val="35000"/>
            </a:spcAft>
          </a:pPr>
          <a:r>
            <a:rPr lang="ar-SA" sz="5500" kern="1200" dirty="0" smtClean="0"/>
            <a:t>جسم </a:t>
          </a:r>
          <a:endParaRPr lang="ar-SA" sz="5500" kern="1200" dirty="0"/>
        </a:p>
      </dsp:txBody>
      <dsp:txXfrm>
        <a:off x="3748332" y="2048428"/>
        <a:ext cx="3393583" cy="1156337"/>
      </dsp:txXfrm>
    </dsp:sp>
    <dsp:sp modelId="{59380C11-27FB-4CB0-8D84-B6B889C462F5}">
      <dsp:nvSpPr>
        <dsp:cNvPr id="0" name=""/>
        <dsp:cNvSpPr/>
      </dsp:nvSpPr>
      <dsp:spPr>
        <a:xfrm>
          <a:off x="3685777" y="3427501"/>
          <a:ext cx="3518693" cy="12814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lvl="0" algn="ctr" defTabSz="2444750" rtl="1">
            <a:lnSpc>
              <a:spcPct val="90000"/>
            </a:lnSpc>
            <a:spcBef>
              <a:spcPct val="0"/>
            </a:spcBef>
            <a:spcAft>
              <a:spcPct val="35000"/>
            </a:spcAft>
          </a:pPr>
          <a:r>
            <a:rPr lang="ar-SA" sz="5500" kern="1200" dirty="0" smtClean="0"/>
            <a:t>خاتمة </a:t>
          </a:r>
          <a:endParaRPr lang="ar-SA" sz="5500" kern="1200" dirty="0"/>
        </a:p>
      </dsp:txBody>
      <dsp:txXfrm>
        <a:off x="3748332" y="3490056"/>
        <a:ext cx="3393583" cy="11563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DDDD594-E139-4C91-B414-88582552CFAB}" type="datetimeFigureOut">
              <a:rPr lang="ar-SA" smtClean="0"/>
              <a:t>1/3/1438</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BCC02B0-4AE3-487F-A01A-7B4FF0A646C8}" type="slidenum">
              <a:rPr lang="ar-SA" smtClean="0"/>
              <a:t>‹#›</a:t>
            </a:fld>
            <a:endParaRPr lang="ar-SA"/>
          </a:p>
        </p:txBody>
      </p:sp>
    </p:spTree>
    <p:extLst>
      <p:ext uri="{BB962C8B-B14F-4D97-AF65-F5344CB8AC3E}">
        <p14:creationId xmlns:p14="http://schemas.microsoft.com/office/powerpoint/2010/main" val="39844538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BCC02B0-4AE3-487F-A01A-7B4FF0A646C8}" type="slidenum">
              <a:rPr lang="ar-SA" smtClean="0"/>
              <a:t>30</a:t>
            </a:fld>
            <a:endParaRPr lang="ar-SA"/>
          </a:p>
        </p:txBody>
      </p:sp>
    </p:spTree>
    <p:extLst>
      <p:ext uri="{BB962C8B-B14F-4D97-AF65-F5344CB8AC3E}">
        <p14:creationId xmlns:p14="http://schemas.microsoft.com/office/powerpoint/2010/main" val="391127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ar-S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71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289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980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1D8BD707-D9CF-40AE-B4C6-C98DA3205C09}"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017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ar-S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401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1D8BD707-D9CF-40AE-B4C6-C98DA3205C09}"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50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1D8BD707-D9CF-40AE-B4C6-C98DA3205C09}" type="datetimeFigureOut">
              <a:rPr lang="en-US" smtClean="0"/>
              <a:pPr/>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828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1D8BD707-D9CF-40AE-B4C6-C98DA3205C09}" type="datetimeFigureOut">
              <a:rPr lang="en-US" smtClean="0"/>
              <a:pPr/>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78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37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ar-S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13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ar-S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665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1D8BD707-D9CF-40AE-B4C6-C98DA3205C09}" type="datetimeFigureOut">
              <a:rPr lang="en-US" smtClean="0"/>
              <a:pPr/>
              <a:t>10/4/2016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48583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838200"/>
          </a:xfrm>
        </p:spPr>
        <p:txBody>
          <a:bodyPr/>
          <a:lstStyle/>
          <a:p>
            <a:r>
              <a:rPr lang="ar-SA" sz="4800" dirty="0" smtClean="0"/>
              <a:t>الخبر </a:t>
            </a:r>
            <a:endParaRPr lang="en-US" sz="4800"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322067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sz="2800" dirty="0"/>
              <a:t>ما ذا يقصد بالمصدر ؟</a:t>
            </a:r>
          </a:p>
          <a:p>
            <a:pPr algn="r" rtl="1"/>
            <a:endParaRPr lang="ar-SA" sz="2800" dirty="0"/>
          </a:p>
          <a:p>
            <a:pPr algn="r" rtl="1"/>
            <a:r>
              <a:rPr lang="ar-SA" sz="2800" dirty="0"/>
              <a:t>من أين تكمن أهمية المصدر ؟</a:t>
            </a:r>
          </a:p>
          <a:p>
            <a:pPr algn="r" rtl="1"/>
            <a:endParaRPr lang="ar-SA" sz="2800" dirty="0"/>
          </a:p>
          <a:p>
            <a:pPr algn="r" rtl="1"/>
            <a:r>
              <a:rPr lang="ar-SA" sz="2800" dirty="0"/>
              <a:t>طريقة الحصول على مصادر ؟؟</a:t>
            </a:r>
          </a:p>
          <a:p>
            <a:pPr algn="r" rtl="1"/>
            <a:endParaRPr lang="ar-SA" sz="2800" dirty="0"/>
          </a:p>
          <a:p>
            <a:pPr algn="r" rtl="1"/>
            <a:endParaRPr lang="ar-SA" sz="2800" dirty="0"/>
          </a:p>
          <a:p>
            <a:pPr algn="r" rtl="1"/>
            <a:endParaRPr lang="en-US" sz="2800" dirty="0"/>
          </a:p>
        </p:txBody>
      </p:sp>
    </p:spTree>
    <p:extLst>
      <p:ext uri="{BB962C8B-B14F-4D97-AF65-F5344CB8AC3E}">
        <p14:creationId xmlns:p14="http://schemas.microsoft.com/office/powerpoint/2010/main" val="238093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smtClean="0"/>
              <a:t>المصدر :</a:t>
            </a:r>
          </a:p>
          <a:p>
            <a:pPr algn="r" rtl="1"/>
            <a:r>
              <a:rPr lang="ar-SA" dirty="0"/>
              <a:t>ي</a:t>
            </a:r>
            <a:r>
              <a:rPr lang="ar-SA" dirty="0" smtClean="0"/>
              <a:t>قصد </a:t>
            </a:r>
            <a:r>
              <a:rPr lang="ar-SA" dirty="0"/>
              <a:t>بمصارد الخبر الصحفي الأداة التي تحصل عليها الصحيفة أو المجلة على الخبر الصحفي. وهذا المصدر قد يكون شخصا مثل كبار الشخصيات الرسمية والشعبية أو نجوم الحياة الاجتماعية أو كبار الشخصيات الاجتماعية التي تزور البلاد وغير ذلك من المصادر الحية. </a:t>
            </a:r>
          </a:p>
          <a:p>
            <a:pPr algn="r" rtl="1"/>
            <a:endParaRPr lang="en-US" dirty="0"/>
          </a:p>
        </p:txBody>
      </p:sp>
    </p:spTree>
    <p:extLst>
      <p:ext uri="{BB962C8B-B14F-4D97-AF65-F5344CB8AC3E}">
        <p14:creationId xmlns:p14="http://schemas.microsoft.com/office/powerpoint/2010/main" val="450322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أبرز مصادر الأخبار :</a:t>
            </a:r>
            <a:endParaRPr lang="en-US" dirty="0"/>
          </a:p>
        </p:txBody>
      </p:sp>
      <p:sp>
        <p:nvSpPr>
          <p:cNvPr id="3" name="Content Placeholder 2"/>
          <p:cNvSpPr>
            <a:spLocks noGrp="1"/>
          </p:cNvSpPr>
          <p:nvPr>
            <p:ph idx="1"/>
          </p:nvPr>
        </p:nvSpPr>
        <p:spPr>
          <a:xfrm>
            <a:off x="457200" y="1828800"/>
            <a:ext cx="5867400" cy="4648200"/>
          </a:xfrm>
        </p:spPr>
        <p:txBody>
          <a:bodyPr>
            <a:normAutofit/>
          </a:bodyPr>
          <a:lstStyle/>
          <a:p>
            <a:pPr algn="r" rtl="1"/>
            <a:r>
              <a:rPr lang="ar-SA" dirty="0"/>
              <a:t> 1 – وكالات الأنباء </a:t>
            </a:r>
            <a:r>
              <a:rPr lang="ar-SA" dirty="0" smtClean="0"/>
              <a:t>.</a:t>
            </a:r>
            <a:endParaRPr lang="ar-SA" dirty="0"/>
          </a:p>
          <a:p>
            <a:pPr marL="114300" indent="0" algn="r" rtl="1">
              <a:buNone/>
            </a:pPr>
            <a:endParaRPr lang="ar-SA" dirty="0"/>
          </a:p>
          <a:p>
            <a:pPr algn="r" rtl="1"/>
            <a:r>
              <a:rPr lang="ar-SA" dirty="0"/>
              <a:t>2 - النـاطق الـرسمي .</a:t>
            </a:r>
          </a:p>
          <a:p>
            <a:pPr algn="r" rtl="1"/>
            <a:endParaRPr lang="ar-SA" dirty="0"/>
          </a:p>
          <a:p>
            <a:pPr algn="r" rtl="1"/>
            <a:r>
              <a:rPr lang="ar-SA" dirty="0"/>
              <a:t>3 - مكاتب العلاقات العامة </a:t>
            </a:r>
          </a:p>
          <a:p>
            <a:pPr algn="r" rtl="1"/>
            <a:endParaRPr lang="ar-SA" dirty="0"/>
          </a:p>
          <a:p>
            <a:pPr algn="r" rtl="1"/>
            <a:r>
              <a:rPr lang="ar-SA" dirty="0"/>
              <a:t>4 - </a:t>
            </a:r>
            <a:r>
              <a:rPr lang="ar-DZ" dirty="0"/>
              <a:t>المواطنون(شهود العيان)</a:t>
            </a:r>
            <a:r>
              <a:rPr lang="ar-SA" dirty="0"/>
              <a:t> </a:t>
            </a:r>
          </a:p>
          <a:p>
            <a:pPr algn="r" rtl="1"/>
            <a:endParaRPr lang="ar-SA" dirty="0"/>
          </a:p>
          <a:p>
            <a:pPr algn="r" rtl="1"/>
            <a:r>
              <a:rPr lang="ar-SA" dirty="0"/>
              <a:t>5 - </a:t>
            </a:r>
            <a:r>
              <a:rPr lang="ar-DZ" dirty="0"/>
              <a:t>المعارف الخاصة </a:t>
            </a:r>
            <a:r>
              <a:rPr lang="ar-DZ" dirty="0" smtClean="0"/>
              <a:t>للصحفي</a:t>
            </a:r>
            <a:r>
              <a:rPr lang="ar-SA" dirty="0" smtClean="0"/>
              <a:t>( </a:t>
            </a:r>
            <a:r>
              <a:rPr lang="ar-DZ" dirty="0" smtClean="0"/>
              <a:t>العلاقات</a:t>
            </a:r>
            <a:r>
              <a:rPr lang="ar-SA" dirty="0" smtClean="0"/>
              <a:t>) </a:t>
            </a:r>
            <a:endParaRPr lang="ar-SA" dirty="0"/>
          </a:p>
          <a:p>
            <a:pPr algn="r" rtl="1"/>
            <a:endParaRPr lang="en-US" dirty="0"/>
          </a:p>
        </p:txBody>
      </p:sp>
    </p:spTree>
    <p:extLst>
      <p:ext uri="{BB962C8B-B14F-4D97-AF65-F5344CB8AC3E}">
        <p14:creationId xmlns:p14="http://schemas.microsoft.com/office/powerpoint/2010/main" val="307085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t>6 - قسم الإستماع والمشاهدة </a:t>
            </a:r>
            <a:r>
              <a:rPr lang="ar-SA" dirty="0" smtClean="0"/>
              <a:t>( حاليا اليوتيوب )</a:t>
            </a:r>
            <a:endParaRPr lang="ar-SA" dirty="0"/>
          </a:p>
          <a:p>
            <a:pPr algn="r" rtl="1"/>
            <a:endParaRPr lang="ar-SA" dirty="0"/>
          </a:p>
          <a:p>
            <a:pPr algn="r" rtl="1"/>
            <a:r>
              <a:rPr lang="ar-SA" dirty="0"/>
              <a:t>7 – </a:t>
            </a:r>
            <a:r>
              <a:rPr lang="ar-SA" dirty="0" smtClean="0"/>
              <a:t>الإنترنت ( </a:t>
            </a:r>
            <a:r>
              <a:rPr lang="ar-SA" dirty="0"/>
              <a:t>مواقع التواصل الإجتماعي ) </a:t>
            </a:r>
            <a:endParaRPr lang="en-US" dirty="0" smtClean="0"/>
          </a:p>
          <a:p>
            <a:pPr algn="r" rtl="1"/>
            <a:endParaRPr lang="en-US" dirty="0" smtClean="0"/>
          </a:p>
          <a:p>
            <a:pPr algn="r" rtl="1"/>
            <a:r>
              <a:rPr lang="en-US" dirty="0" smtClean="0"/>
              <a:t>8</a:t>
            </a:r>
            <a:r>
              <a:rPr lang="ar-SA" dirty="0" smtClean="0"/>
              <a:t> – مكاتب الصحيفة داخليا وخارجيا </a:t>
            </a:r>
            <a:endParaRPr lang="ar-SA" dirty="0"/>
          </a:p>
          <a:p>
            <a:pPr marL="114300" indent="0" algn="r" rtl="1">
              <a:buNone/>
            </a:pPr>
            <a:endParaRPr lang="ar-SA" dirty="0" smtClean="0"/>
          </a:p>
          <a:p>
            <a:pPr marL="114300" indent="0" algn="r" rtl="1">
              <a:buNone/>
            </a:pPr>
            <a:endParaRPr lang="en-US" dirty="0"/>
          </a:p>
        </p:txBody>
      </p:sp>
    </p:spTree>
    <p:extLst>
      <p:ext uri="{BB962C8B-B14F-4D97-AF65-F5344CB8AC3E}">
        <p14:creationId xmlns:p14="http://schemas.microsoft.com/office/powerpoint/2010/main" val="233050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8305800" cy="6248400"/>
          </a:xfrm>
        </p:spPr>
      </p:pic>
    </p:spTree>
    <p:extLst>
      <p:ext uri="{BB962C8B-B14F-4D97-AF65-F5344CB8AC3E}">
        <p14:creationId xmlns:p14="http://schemas.microsoft.com/office/powerpoint/2010/main" val="10222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
            <a:ext cx="6153150" cy="399097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24000"/>
            <a:ext cx="6257925" cy="5057775"/>
          </a:xfrm>
          <a:prstGeom prst="rect">
            <a:avLst/>
          </a:prstGeom>
          <a:ln>
            <a:noFill/>
          </a:ln>
          <a:effectLst>
            <a:softEdge rad="112500"/>
          </a:effectLst>
        </p:spPr>
      </p:pic>
    </p:spTree>
    <p:extLst>
      <p:ext uri="{BB962C8B-B14F-4D97-AF65-F5344CB8AC3E}">
        <p14:creationId xmlns:p14="http://schemas.microsoft.com/office/powerpoint/2010/main" val="16148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8229600" cy="5715000"/>
          </a:xfrm>
        </p:spPr>
      </p:pic>
    </p:spTree>
    <p:extLst>
      <p:ext uri="{BB962C8B-B14F-4D97-AF65-F5344CB8AC3E}">
        <p14:creationId xmlns:p14="http://schemas.microsoft.com/office/powerpoint/2010/main" val="2695824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8077200" cy="5867400"/>
          </a:xfrm>
        </p:spPr>
      </p:pic>
    </p:spTree>
    <p:extLst>
      <p:ext uri="{BB962C8B-B14F-4D97-AF65-F5344CB8AC3E}">
        <p14:creationId xmlns:p14="http://schemas.microsoft.com/office/powerpoint/2010/main" val="31700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457200"/>
            <a:ext cx="8610600" cy="6096000"/>
          </a:xfrm>
        </p:spPr>
      </p:pic>
    </p:spTree>
    <p:extLst>
      <p:ext uri="{BB962C8B-B14F-4D97-AF65-F5344CB8AC3E}">
        <p14:creationId xmlns:p14="http://schemas.microsoft.com/office/powerpoint/2010/main" val="176289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algn="ctr"/>
            <a:r>
              <a:rPr lang="ar-SA" sz="6600" dirty="0" smtClean="0"/>
              <a:t>كتابة الخبر</a:t>
            </a:r>
            <a:endParaRPr lang="ar-SA" sz="6600" dirty="0"/>
          </a:p>
        </p:txBody>
      </p:sp>
      <p:sp>
        <p:nvSpPr>
          <p:cNvPr id="3" name="عنوان فرعي 2"/>
          <p:cNvSpPr>
            <a:spLocks noGrp="1"/>
          </p:cNvSpPr>
          <p:nvPr>
            <p:ph type="subTitle" idx="1"/>
          </p:nvPr>
        </p:nvSpPr>
        <p:spPr/>
        <p:txBody>
          <a:bodyPr/>
          <a:lstStyle/>
          <a:p>
            <a:pPr algn="ctr"/>
            <a:endParaRPr lang="ar-SA" dirty="0"/>
          </a:p>
        </p:txBody>
      </p:sp>
    </p:spTree>
    <p:extLst>
      <p:ext uri="{BB962C8B-B14F-4D97-AF65-F5344CB8AC3E}">
        <p14:creationId xmlns:p14="http://schemas.microsoft.com/office/powerpoint/2010/main" val="229611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A" sz="3200" dirty="0"/>
              <a:t> </a:t>
            </a:r>
            <a:r>
              <a:rPr lang="ar-SA" sz="3200" dirty="0" smtClean="0"/>
              <a:t>لماذا هو فن .. ؟</a:t>
            </a:r>
          </a:p>
          <a:p>
            <a:pPr algn="r" rtl="1"/>
            <a:endParaRPr lang="ar-SA" sz="3200" dirty="0"/>
          </a:p>
          <a:p>
            <a:pPr algn="r" rtl="1"/>
            <a:r>
              <a:rPr lang="ar-SA" sz="3200" dirty="0" smtClean="0"/>
              <a:t>ما هي أنواع الكتابة الصحافية ؟</a:t>
            </a:r>
          </a:p>
          <a:p>
            <a:pPr algn="r" rtl="1"/>
            <a:endParaRPr lang="ar-SA" sz="3200" dirty="0"/>
          </a:p>
          <a:p>
            <a:pPr algn="r" rtl="1"/>
            <a:r>
              <a:rPr lang="ar-SA" sz="3200" dirty="0" smtClean="0"/>
              <a:t>وما أهمية الخبر ؟ وما هو مكونة الأساسي ؟</a:t>
            </a:r>
            <a:endParaRPr lang="ar-SA" sz="3200" dirty="0"/>
          </a:p>
          <a:p>
            <a:pPr algn="r" rtl="1"/>
            <a:endParaRPr lang="ar-SA" sz="3200" dirty="0"/>
          </a:p>
          <a:p>
            <a:pPr algn="r" rtl="1"/>
            <a:endParaRPr lang="en-US" sz="3200" dirty="0"/>
          </a:p>
        </p:txBody>
      </p:sp>
    </p:spTree>
    <p:extLst>
      <p:ext uri="{BB962C8B-B14F-4D97-AF65-F5344CB8AC3E}">
        <p14:creationId xmlns:p14="http://schemas.microsoft.com/office/powerpoint/2010/main" val="4025620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SA" sz="6000" dirty="0" smtClean="0"/>
              <a:t>قبل البداية </a:t>
            </a:r>
            <a:endParaRPr lang="ar-SA" sz="6000" dirty="0"/>
          </a:p>
        </p:txBody>
      </p:sp>
      <p:sp>
        <p:nvSpPr>
          <p:cNvPr id="3" name="عنصر نائب للمحتوى 2"/>
          <p:cNvSpPr>
            <a:spLocks noGrp="1"/>
          </p:cNvSpPr>
          <p:nvPr>
            <p:ph idx="1"/>
          </p:nvPr>
        </p:nvSpPr>
        <p:spPr/>
        <p:txBody>
          <a:bodyPr/>
          <a:lstStyle/>
          <a:p>
            <a:endParaRPr lang="ar-SA" dirty="0" smtClean="0"/>
          </a:p>
          <a:p>
            <a:r>
              <a:rPr lang="ar-SA" dirty="0" smtClean="0"/>
              <a:t>الفرق بين المحرر والمراسل ؟</a:t>
            </a:r>
          </a:p>
          <a:p>
            <a:endParaRPr lang="ar-SA" dirty="0" smtClean="0"/>
          </a:p>
          <a:p>
            <a:r>
              <a:rPr lang="ar-SA" dirty="0" smtClean="0"/>
              <a:t>ما هي دورة الخبر الصحفي ؟ </a:t>
            </a:r>
          </a:p>
          <a:p>
            <a:endParaRPr lang="ar-SA" dirty="0" smtClean="0"/>
          </a:p>
          <a:p>
            <a:endParaRPr lang="ar-SA" dirty="0"/>
          </a:p>
        </p:txBody>
      </p:sp>
    </p:spTree>
    <p:extLst>
      <p:ext uri="{BB962C8B-B14F-4D97-AF65-F5344CB8AC3E}">
        <p14:creationId xmlns:p14="http://schemas.microsoft.com/office/powerpoint/2010/main" val="320871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dirty="0" smtClean="0"/>
              <a:t>الفرق بين المحرر والمراسل :</a:t>
            </a:r>
            <a:endParaRPr lang="ar-SA" sz="4400" dirty="0"/>
          </a:p>
        </p:txBody>
      </p:sp>
      <p:sp>
        <p:nvSpPr>
          <p:cNvPr id="3" name="عنصر نائب للمحتوى 2"/>
          <p:cNvSpPr>
            <a:spLocks noGrp="1"/>
          </p:cNvSpPr>
          <p:nvPr>
            <p:ph idx="1"/>
          </p:nvPr>
        </p:nvSpPr>
        <p:spPr/>
        <p:txBody>
          <a:bodyPr/>
          <a:lstStyle/>
          <a:p>
            <a:r>
              <a:rPr lang="ar-DZ" b="1" dirty="0" smtClean="0"/>
              <a:t>المحـرر:</a:t>
            </a:r>
            <a:r>
              <a:rPr lang="en-GB" dirty="0" smtClean="0"/>
              <a:t> </a:t>
            </a:r>
            <a:r>
              <a:rPr lang="ar-DZ" dirty="0" smtClean="0"/>
              <a:t>يحرر الأخبار التي يتلقاها من وكالات الأنباء إذ يستند إليها ويحولها إلى أخبار.</a:t>
            </a:r>
            <a:endParaRPr lang="en-GB" dirty="0" smtClean="0"/>
          </a:p>
          <a:p>
            <a:endParaRPr lang="ar-DZ" dirty="0" smtClean="0"/>
          </a:p>
          <a:p>
            <a:r>
              <a:rPr lang="ar-DZ" b="1" dirty="0" smtClean="0"/>
              <a:t>المـراسل:</a:t>
            </a:r>
            <a:r>
              <a:rPr lang="en-GB" dirty="0" smtClean="0"/>
              <a:t> </a:t>
            </a:r>
            <a:r>
              <a:rPr lang="ar-DZ" dirty="0" smtClean="0"/>
              <a:t>صحفي متواجد في نطاق جغرافي معين ويغطي الأحداث فيها.</a:t>
            </a:r>
            <a:endParaRPr lang="en-GB" dirty="0" smtClean="0"/>
          </a:p>
          <a:p>
            <a:endParaRPr lang="ar-DZ" dirty="0" smtClean="0"/>
          </a:p>
          <a:p>
            <a:r>
              <a:rPr lang="ar-DZ" b="1" dirty="0" smtClean="0"/>
              <a:t>المبعـوث الخاص:</a:t>
            </a:r>
            <a:r>
              <a:rPr lang="en-GB" dirty="0" smtClean="0"/>
              <a:t> </a:t>
            </a:r>
            <a:r>
              <a:rPr lang="ar-DZ" dirty="0" smtClean="0"/>
              <a:t>صحفي ينتقل لمدة معينة لنقل الأخبار ثم يعود للمؤسسة الإعلامية.</a:t>
            </a:r>
            <a:endParaRPr lang="en-GB" dirty="0" smtClean="0"/>
          </a:p>
          <a:p>
            <a:endParaRPr lang="ar-DZ" dirty="0" smtClean="0"/>
          </a:p>
          <a:p>
            <a:r>
              <a:rPr lang="ar-SA" b="1" dirty="0" smtClean="0"/>
              <a:t>المخبر </a:t>
            </a:r>
            <a:r>
              <a:rPr lang="ar-DZ" b="1" dirty="0" smtClean="0"/>
              <a:t>:</a:t>
            </a:r>
            <a:r>
              <a:rPr lang="en-GB" b="1" dirty="0" smtClean="0"/>
              <a:t> </a:t>
            </a:r>
            <a:r>
              <a:rPr lang="ar-DZ" dirty="0" smtClean="0"/>
              <a:t>صحفي وظيفته العمل في الميدان وليس في المكتب ينقل الأخبار ويركز على التحقيقات </a:t>
            </a:r>
            <a:r>
              <a:rPr lang="ar-DZ" dirty="0" err="1" smtClean="0"/>
              <a:t>والرزبرتاجات</a:t>
            </a:r>
            <a:r>
              <a:rPr lang="ar-DZ" dirty="0" smtClean="0"/>
              <a:t> والحديث </a:t>
            </a:r>
            <a:endParaRPr lang="ar-SA" dirty="0" smtClean="0"/>
          </a:p>
          <a:p>
            <a:endParaRPr lang="ar-SA" dirty="0"/>
          </a:p>
        </p:txBody>
      </p:sp>
    </p:spTree>
    <p:extLst>
      <p:ext uri="{BB962C8B-B14F-4D97-AF65-F5344CB8AC3E}">
        <p14:creationId xmlns:p14="http://schemas.microsoft.com/office/powerpoint/2010/main" val="1711100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2559" y="228600"/>
            <a:ext cx="6347713" cy="1320800"/>
          </a:xfrm>
        </p:spPr>
        <p:txBody>
          <a:bodyPr>
            <a:normAutofit/>
          </a:bodyPr>
          <a:lstStyle/>
          <a:p>
            <a:pPr algn="ctr"/>
            <a:r>
              <a:rPr lang="ar-SA" sz="4400" dirty="0" smtClean="0"/>
              <a:t>دورة الخبر الصحفي </a:t>
            </a:r>
            <a:endParaRPr lang="ar-SA" sz="4400" dirty="0"/>
          </a:p>
        </p:txBody>
      </p:sp>
      <p:graphicFrame>
        <p:nvGraphicFramePr>
          <p:cNvPr id="4" name="عنصر نائب للمحتوى 3"/>
          <p:cNvGraphicFramePr>
            <a:graphicFrameLocks noGrp="1"/>
          </p:cNvGraphicFramePr>
          <p:nvPr>
            <p:ph idx="1"/>
          </p:nvPr>
        </p:nvGraphicFramePr>
        <p:xfrm>
          <a:off x="2843808" y="1925811"/>
          <a:ext cx="4176464" cy="4887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nvGraphicFramePr>
        <p:xfrm>
          <a:off x="-875928" y="1412776"/>
          <a:ext cx="5447928" cy="41044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رسم تخطيطي 8"/>
          <p:cNvGraphicFramePr/>
          <p:nvPr/>
        </p:nvGraphicFramePr>
        <p:xfrm>
          <a:off x="5652120" y="1973064"/>
          <a:ext cx="4896544" cy="3976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06064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الهدف من الخبر :</a:t>
            </a:r>
          </a:p>
          <a:p>
            <a:endParaRPr lang="ar-SA" dirty="0" smtClean="0"/>
          </a:p>
          <a:p>
            <a:pPr>
              <a:buNone/>
            </a:pPr>
            <a:r>
              <a:rPr lang="ar-SA" dirty="0" smtClean="0"/>
              <a:t>إعادة ترتيب المعلومات بشكل منظم ، سهل الفهم ، متسلسل ، ممتع ، يضمن للقارئ إستيعابها .</a:t>
            </a:r>
          </a:p>
          <a:p>
            <a:endParaRPr lang="ar-SA" dirty="0" smtClean="0"/>
          </a:p>
          <a:p>
            <a:endParaRPr lang="ar-SA" dirty="0" smtClean="0"/>
          </a:p>
          <a:p>
            <a:pPr>
              <a:buNone/>
            </a:pPr>
            <a:endParaRPr lang="ar-SA" dirty="0" smtClean="0"/>
          </a:p>
          <a:p>
            <a:r>
              <a:rPr lang="ar-SA" dirty="0" smtClean="0"/>
              <a:t>هل أهمية المعلومات واحدة ؟؟</a:t>
            </a:r>
          </a:p>
          <a:p>
            <a:r>
              <a:rPr lang="ar-SA" dirty="0" smtClean="0"/>
              <a:t>ما هي المعلومة التي يجب أن تكون في البداية ؟؟</a:t>
            </a:r>
          </a:p>
          <a:p>
            <a:endParaRPr lang="ar-SA" dirty="0"/>
          </a:p>
        </p:txBody>
      </p:sp>
    </p:spTree>
    <p:extLst>
      <p:ext uri="{BB962C8B-B14F-4D97-AF65-F5344CB8AC3E}">
        <p14:creationId xmlns:p14="http://schemas.microsoft.com/office/powerpoint/2010/main" val="3746334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6400800" cy="5619328"/>
          </a:xfrm>
        </p:spPr>
        <p:txBody>
          <a:bodyPr>
            <a:normAutofit/>
          </a:bodyPr>
          <a:lstStyle/>
          <a:p>
            <a:r>
              <a:rPr lang="ar-SA" dirty="0"/>
              <a:t>نفى وزير الحج والعمرة الدكتور محمد صالح بن طاهر </a:t>
            </a:r>
            <a:r>
              <a:rPr lang="ar-SA" dirty="0" smtClean="0"/>
              <a:t>بنتن أن </a:t>
            </a:r>
            <a:r>
              <a:rPr lang="ar-SA" dirty="0"/>
              <a:t>تكون وزارته قد منحت منسوبي شركة أرامكو والخطوط السعودية مواقع بالمشاعر المقدسة لإنشاء مخيمات . </a:t>
            </a:r>
          </a:p>
          <a:p>
            <a:endParaRPr lang="ar-SA" dirty="0" smtClean="0"/>
          </a:p>
          <a:p>
            <a:r>
              <a:rPr lang="ar-SA" dirty="0" smtClean="0"/>
              <a:t>كشف أن عدد الحجاج الذين قدموا إلى المملكة حتى يوم أمس 690 ألف حاج تحت تنفيذ قرار التخفيض .</a:t>
            </a:r>
          </a:p>
          <a:p>
            <a:endParaRPr lang="ar-SA" dirty="0" smtClean="0"/>
          </a:p>
          <a:p>
            <a:r>
              <a:rPr lang="ar-SA" dirty="0" smtClean="0"/>
              <a:t>أشاد ضمن محاضرته التي ألقاها في نادي مكة الثقافي بالدعم الحكومي غير المسبوق في رعاية الحرمين </a:t>
            </a:r>
          </a:p>
          <a:p>
            <a:endParaRPr lang="ar-SA" dirty="0" smtClean="0"/>
          </a:p>
          <a:p>
            <a:r>
              <a:rPr lang="ar-SA" dirty="0" smtClean="0"/>
              <a:t>الدعم الحكومة سيرفع طاقة مطار الملك عبد العزيز بجدة إلى 80 مليون مسافر</a:t>
            </a:r>
            <a:endParaRPr lang="ar-SA" dirty="0"/>
          </a:p>
        </p:txBody>
      </p:sp>
    </p:spTree>
    <p:extLst>
      <p:ext uri="{BB962C8B-B14F-4D97-AF65-F5344CB8AC3E}">
        <p14:creationId xmlns:p14="http://schemas.microsoft.com/office/powerpoint/2010/main" val="147006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dirty="0" smtClean="0"/>
              <a:t>إذا متى تسمى مجموعة المعلومات خبرا :</a:t>
            </a:r>
            <a:endParaRPr lang="ar-SA" sz="4000" dirty="0"/>
          </a:p>
        </p:txBody>
      </p:sp>
      <p:sp>
        <p:nvSpPr>
          <p:cNvPr id="3" name="عنصر نائب للمحتوى 2"/>
          <p:cNvSpPr>
            <a:spLocks noGrp="1"/>
          </p:cNvSpPr>
          <p:nvPr>
            <p:ph idx="1"/>
          </p:nvPr>
        </p:nvSpPr>
        <p:spPr/>
        <p:txBody>
          <a:bodyPr/>
          <a:lstStyle/>
          <a:p>
            <a:r>
              <a:rPr lang="ar-SA" dirty="0" smtClean="0"/>
              <a:t>الخبر الصحفي يجيب على أكبر عدد من الأسئلة الخمسة وهي: </a:t>
            </a:r>
            <a:br>
              <a:rPr lang="ar-SA" dirty="0" smtClean="0"/>
            </a:br>
            <a:r>
              <a:rPr lang="ar-SA" dirty="0" smtClean="0"/>
              <a:t>( من ؟)، (متى ؟)، ( ماذا ؟ )، (أين ؟)، (لماذا ؟) ... البعض يضيف ( كيف ؟ ) </a:t>
            </a:r>
          </a:p>
          <a:p>
            <a:endParaRPr lang="ar-SA" dirty="0" smtClean="0"/>
          </a:p>
          <a:p>
            <a:endParaRPr lang="ar-SA" dirty="0" smtClean="0"/>
          </a:p>
          <a:p>
            <a:r>
              <a:rPr lang="ar-SA" dirty="0" smtClean="0"/>
              <a:t>هل لابد من الإجابة على جميع الأسئلة ؟؟</a:t>
            </a:r>
          </a:p>
          <a:p>
            <a:endParaRPr lang="ar-SA" dirty="0"/>
          </a:p>
        </p:txBody>
      </p:sp>
    </p:spTree>
    <p:extLst>
      <p:ext uri="{BB962C8B-B14F-4D97-AF65-F5344CB8AC3E}">
        <p14:creationId xmlns:p14="http://schemas.microsoft.com/office/powerpoint/2010/main" val="2313832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graphicFrame>
        <p:nvGraphicFramePr>
          <p:cNvPr id="4" name="Content Placeholder 3"/>
          <p:cNvGraphicFramePr>
            <a:graphicFrameLocks/>
          </p:cNvGraphicFramePr>
          <p:nvPr>
            <p:extLst>
              <p:ext uri="{D42A27DB-BD31-4B8C-83A1-F6EECF244321}">
                <p14:modId xmlns:p14="http://schemas.microsoft.com/office/powerpoint/2010/main" val="2482712002"/>
              </p:ext>
            </p:extLst>
          </p:nvPr>
        </p:nvGraphicFramePr>
        <p:xfrm>
          <a:off x="-304800" y="530225"/>
          <a:ext cx="8183562" cy="54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011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9304" y="1905000"/>
            <a:ext cx="5826719" cy="1646302"/>
          </a:xfrm>
        </p:spPr>
        <p:txBody>
          <a:bodyPr/>
          <a:lstStyle/>
          <a:p>
            <a:pPr algn="ctr"/>
            <a:r>
              <a:rPr lang="ar-SA" dirty="0" smtClean="0"/>
              <a:t> </a:t>
            </a:r>
            <a:r>
              <a:rPr lang="ar-SA" dirty="0"/>
              <a:t>– المقدمة-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818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6347714" cy="3880773"/>
          </a:xfrm>
        </p:spPr>
        <p:txBody>
          <a:bodyPr>
            <a:normAutofit/>
          </a:bodyPr>
          <a:lstStyle/>
          <a:p>
            <a:pPr algn="r" rtl="1"/>
            <a:endParaRPr lang="ar-SA" dirty="0"/>
          </a:p>
          <a:p>
            <a:pPr algn="r" rtl="1"/>
            <a:r>
              <a:rPr lang="ar-SA" dirty="0"/>
              <a:t>تعريف المقدمة : </a:t>
            </a:r>
            <a:br>
              <a:rPr lang="ar-SA" dirty="0"/>
            </a:br>
            <a:r>
              <a:rPr lang="ar-DZ" dirty="0"/>
              <a:t>هي تلك الفقرة التي توضع في بداية الخبر والتي يختلف طولها أو مدة بثها باختلاف الوسائل الإعلامية من جهة وباختلاف أهمية الخبر من جهة ثانية</a:t>
            </a:r>
            <a:r>
              <a:rPr lang="ar-SA" dirty="0"/>
              <a:t> </a:t>
            </a:r>
            <a:r>
              <a:rPr lang="ar-SA" dirty="0" smtClean="0"/>
              <a:t>، </a:t>
            </a:r>
            <a:r>
              <a:rPr lang="ar-SA" dirty="0" smtClean="0">
                <a:solidFill>
                  <a:srgbClr val="FF0000"/>
                </a:solidFill>
              </a:rPr>
              <a:t>وحاليا تكمن أهميتها في أنها الفقرة التي توجد في مواقع التواصل </a:t>
            </a:r>
            <a:endParaRPr lang="ar-SA" dirty="0">
              <a:solidFill>
                <a:srgbClr val="FF0000"/>
              </a:solidFill>
            </a:endParaRPr>
          </a:p>
          <a:p>
            <a:pPr algn="r" rtl="1"/>
            <a:endParaRPr lang="ar-SA" dirty="0"/>
          </a:p>
          <a:p>
            <a:pPr algn="r" rtl="1"/>
            <a:r>
              <a:rPr lang="ar-SA" dirty="0"/>
              <a:t>وظائف المقدمة :</a:t>
            </a:r>
          </a:p>
          <a:p>
            <a:pPr algn="r" rtl="1"/>
            <a:r>
              <a:rPr lang="ar-SA" dirty="0"/>
              <a:t>مقطع افتتاحي – عرض موجز  - جذب القارئ - دفعه إلى قراءة</a:t>
            </a:r>
          </a:p>
          <a:p>
            <a:pPr algn="r" rtl="1"/>
            <a:endParaRPr lang="ar-SA" dirty="0"/>
          </a:p>
          <a:p>
            <a:pPr algn="r" rtl="1"/>
            <a:endParaRPr lang="en-US" dirty="0"/>
          </a:p>
        </p:txBody>
      </p:sp>
    </p:spTree>
    <p:extLst>
      <p:ext uri="{BB962C8B-B14F-4D97-AF65-F5344CB8AC3E}">
        <p14:creationId xmlns:p14="http://schemas.microsoft.com/office/powerpoint/2010/main" val="2752285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قبل البداية في كتابة الخبر </a:t>
            </a:r>
            <a:endParaRPr lang="en-US" dirty="0"/>
          </a:p>
        </p:txBody>
      </p:sp>
      <p:sp>
        <p:nvSpPr>
          <p:cNvPr id="3" name="Content Placeholder 2"/>
          <p:cNvSpPr>
            <a:spLocks noGrp="1"/>
          </p:cNvSpPr>
          <p:nvPr>
            <p:ph idx="1"/>
          </p:nvPr>
        </p:nvSpPr>
        <p:spPr/>
        <p:txBody>
          <a:bodyPr/>
          <a:lstStyle/>
          <a:p>
            <a:pPr algn="r" rtl="1"/>
            <a:r>
              <a:rPr lang="ar-SA" dirty="0" smtClean="0"/>
              <a:t>جمع المعلومات كافة .</a:t>
            </a:r>
          </a:p>
          <a:p>
            <a:pPr algn="r" rtl="1"/>
            <a:r>
              <a:rPr lang="ar-SA" dirty="0" smtClean="0"/>
              <a:t>فرز المعلومات من حيث الأهمية .</a:t>
            </a:r>
          </a:p>
          <a:p>
            <a:pPr algn="r" rtl="1"/>
            <a:r>
              <a:rPr lang="ar-SA" dirty="0" smtClean="0"/>
              <a:t>ترتيب الشخصيات حسب أهميتها .</a:t>
            </a:r>
          </a:p>
          <a:p>
            <a:pPr algn="r" rtl="1"/>
            <a:r>
              <a:rPr lang="ar-SA" dirty="0" smtClean="0"/>
              <a:t>التأكد من المساحة المتوفرة للخبر .</a:t>
            </a:r>
          </a:p>
          <a:p>
            <a:pPr algn="r" rtl="1"/>
            <a:r>
              <a:rPr lang="ar-SA" dirty="0" smtClean="0"/>
              <a:t>التنسيق مع قسم التصوير و الإرشيف حول إمكانية إضافة صور .</a:t>
            </a:r>
            <a:endParaRPr lang="en-US" dirty="0"/>
          </a:p>
        </p:txBody>
      </p:sp>
    </p:spTree>
    <p:extLst>
      <p:ext uri="{BB962C8B-B14F-4D97-AF65-F5344CB8AC3E}">
        <p14:creationId xmlns:p14="http://schemas.microsoft.com/office/powerpoint/2010/main" val="4037188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أبرز معلومات صباح اليوم </a:t>
            </a:r>
            <a:endParaRPr lang="en-US" dirty="0"/>
          </a:p>
        </p:txBody>
      </p:sp>
      <p:sp>
        <p:nvSpPr>
          <p:cNvPr id="3" name="Content Placeholder 2"/>
          <p:cNvSpPr>
            <a:spLocks noGrp="1"/>
          </p:cNvSpPr>
          <p:nvPr>
            <p:ph idx="1"/>
          </p:nvPr>
        </p:nvSpPr>
        <p:spPr>
          <a:xfrm>
            <a:off x="-609600" y="5257800"/>
            <a:ext cx="8229600" cy="868363"/>
          </a:xfrm>
        </p:spPr>
        <p:txBody>
          <a:bodyPr/>
          <a:lstStyle/>
          <a:p>
            <a:pPr algn="ctr" rtl="1"/>
            <a:r>
              <a:rPr lang="ar-SA" sz="3600" dirty="0"/>
              <a:t>هل المعلومة دائما مهمة ؟</a:t>
            </a:r>
          </a:p>
          <a:p>
            <a:pPr algn="r" rtl="1"/>
            <a:endParaRPr lang="en-US" dirty="0"/>
          </a:p>
        </p:txBody>
      </p:sp>
    </p:spTree>
    <p:extLst>
      <p:ext uri="{BB962C8B-B14F-4D97-AF65-F5344CB8AC3E}">
        <p14:creationId xmlns:p14="http://schemas.microsoft.com/office/powerpoint/2010/main" val="101123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كتابة المقدمة </a:t>
            </a:r>
            <a:endParaRPr lang="en-US" dirty="0"/>
          </a:p>
        </p:txBody>
      </p:sp>
      <p:sp>
        <p:nvSpPr>
          <p:cNvPr id="3" name="Content Placeholder 2"/>
          <p:cNvSpPr>
            <a:spLocks noGrp="1"/>
          </p:cNvSpPr>
          <p:nvPr>
            <p:ph idx="1"/>
          </p:nvPr>
        </p:nvSpPr>
        <p:spPr>
          <a:xfrm>
            <a:off x="381000" y="1371600"/>
            <a:ext cx="6324600" cy="3505200"/>
          </a:xfrm>
        </p:spPr>
        <p:txBody>
          <a:bodyPr>
            <a:normAutofit/>
          </a:bodyPr>
          <a:lstStyle/>
          <a:p>
            <a:pPr algn="r" rtl="1"/>
            <a:r>
              <a:rPr lang="ar-SA" dirty="0" smtClean="0"/>
              <a:t>يفضل بداية الخبر </a:t>
            </a:r>
            <a:r>
              <a:rPr lang="ar-SA" dirty="0" smtClean="0">
                <a:solidFill>
                  <a:srgbClr val="FF0000"/>
                </a:solidFill>
              </a:rPr>
              <a:t>بفعل</a:t>
            </a:r>
            <a:r>
              <a:rPr lang="ar-SA" dirty="0" smtClean="0"/>
              <a:t> ، ويختلف زمن الفعل بإختلاف الحدث نفسه .</a:t>
            </a:r>
          </a:p>
          <a:p>
            <a:pPr algn="r" rtl="1"/>
            <a:endParaRPr lang="ar-SA" dirty="0" smtClean="0"/>
          </a:p>
          <a:p>
            <a:pPr algn="r" rtl="1"/>
            <a:r>
              <a:rPr lang="ar-SA" dirty="0" smtClean="0"/>
              <a:t>لا بد من التعريف بالمناصب والأشخاص والأسماء بصيغة كاملة </a:t>
            </a:r>
          </a:p>
          <a:p>
            <a:pPr algn="r" rtl="1"/>
            <a:endParaRPr lang="ar-SA" dirty="0"/>
          </a:p>
          <a:p>
            <a:pPr marL="0" indent="0" algn="r" rtl="1">
              <a:buNone/>
            </a:pPr>
            <a:endParaRPr lang="ar-SA" dirty="0"/>
          </a:p>
          <a:p>
            <a:pPr algn="r" rtl="1"/>
            <a:r>
              <a:rPr lang="ar-SA" dirty="0" smtClean="0"/>
              <a:t>أبرز الأفعال التي تستخدم :</a:t>
            </a:r>
          </a:p>
          <a:p>
            <a:pPr algn="r" rtl="1"/>
            <a:r>
              <a:rPr lang="ar-SA" dirty="0"/>
              <a:t>أكد ، اوضح ، نفى ، نوه ، عبر، أشاد ، بين ، أرجع ، أعلن ، رعى ، دشن ، أفتتح ، كشف ، بلغ، وجه ، أصدر ، صدرت ، بدأت، انطلقت ، أعتمد</a:t>
            </a:r>
          </a:p>
          <a:p>
            <a:pPr algn="r" rtl="1"/>
            <a:endParaRPr lang="en-US" dirty="0"/>
          </a:p>
        </p:txBody>
      </p:sp>
    </p:spTree>
    <p:extLst>
      <p:ext uri="{BB962C8B-B14F-4D97-AF65-F5344CB8AC3E}">
        <p14:creationId xmlns:p14="http://schemas.microsoft.com/office/powerpoint/2010/main" val="706629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dirty="0">
                <a:solidFill>
                  <a:srgbClr val="FF0000"/>
                </a:solidFill>
              </a:rPr>
              <a:t>ينصح بالبعد عن التالي :</a:t>
            </a:r>
          </a:p>
          <a:p>
            <a:r>
              <a:rPr lang="ar-SA" dirty="0">
                <a:solidFill>
                  <a:srgbClr val="FF0000"/>
                </a:solidFill>
              </a:rPr>
              <a:t>1 – «قال» في مقدمة الخبر .</a:t>
            </a:r>
          </a:p>
          <a:p>
            <a:r>
              <a:rPr lang="ar-SA" dirty="0">
                <a:solidFill>
                  <a:srgbClr val="FF0000"/>
                </a:solidFill>
              </a:rPr>
              <a:t>2 – البدء باسماء الأشخاص ، أو المكان .</a:t>
            </a:r>
          </a:p>
          <a:p>
            <a:r>
              <a:rPr lang="ar-SA" dirty="0">
                <a:solidFill>
                  <a:srgbClr val="FF0000"/>
                </a:solidFill>
              </a:rPr>
              <a:t>3 – الإستعانة بحرف جر في البداية ، مثل « بحضور ، بتشريف »</a:t>
            </a:r>
            <a:endParaRPr lang="en-US" dirty="0">
              <a:solidFill>
                <a:srgbClr val="FF0000"/>
              </a:solidFill>
            </a:endParaRPr>
          </a:p>
          <a:p>
            <a:endParaRPr lang="ar-SA" dirty="0"/>
          </a:p>
        </p:txBody>
      </p:sp>
    </p:spTree>
    <p:extLst>
      <p:ext uri="{BB962C8B-B14F-4D97-AF65-F5344CB8AC3E}">
        <p14:creationId xmlns:p14="http://schemas.microsoft.com/office/powerpoint/2010/main" val="1809765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685800"/>
            <a:ext cx="6347714" cy="5486400"/>
          </a:xfrm>
        </p:spPr>
        <p:txBody>
          <a:bodyPr>
            <a:normAutofit/>
          </a:bodyPr>
          <a:lstStyle/>
          <a:p>
            <a:pPr algn="r" rtl="1"/>
            <a:r>
              <a:rPr lang="ar-SA" dirty="0" smtClean="0"/>
              <a:t>............... ملعب ويمبلي في لندن مساء اليوم القمة الأوروبية بين ريال مدريد و برشلونة .</a:t>
            </a:r>
          </a:p>
          <a:p>
            <a:pPr algn="r" rtl="1"/>
            <a:endParaRPr lang="ar-SA" dirty="0"/>
          </a:p>
          <a:p>
            <a:pPr algn="r" rtl="1"/>
            <a:r>
              <a:rPr lang="ar-SA" dirty="0"/>
              <a:t>............ </a:t>
            </a:r>
            <a:r>
              <a:rPr lang="ar-SA" dirty="0" smtClean="0"/>
              <a:t>الأجهزة </a:t>
            </a:r>
            <a:r>
              <a:rPr lang="ar-SA" dirty="0"/>
              <a:t>والقطاعات الحكومية والأهلية المعنية بشؤون الحج والحجاج استعداداتها لتقديم خدماتها لضيوف الرحمن خلال موسم حج هذا العام</a:t>
            </a:r>
          </a:p>
          <a:p>
            <a:pPr algn="r" rtl="1"/>
            <a:endParaRPr lang="ar-SA" dirty="0"/>
          </a:p>
          <a:p>
            <a:pPr algn="r" rtl="1"/>
            <a:r>
              <a:rPr lang="ar-SA" dirty="0" smtClean="0"/>
              <a:t>........... الأستاذ الدكتور بدران العمر موقع الجامعة الإلكتروني</a:t>
            </a:r>
          </a:p>
          <a:p>
            <a:pPr algn="r" rtl="1"/>
            <a:endParaRPr lang="ar-SA" dirty="0"/>
          </a:p>
          <a:p>
            <a:pPr algn="r" rtl="1"/>
            <a:r>
              <a:rPr lang="ar-SA" dirty="0" smtClean="0"/>
              <a:t>........... الأستاذ الدكتور بدران العمر مبنى كلية الآداب</a:t>
            </a:r>
          </a:p>
        </p:txBody>
      </p:sp>
    </p:spTree>
    <p:extLst>
      <p:ext uri="{BB962C8B-B14F-4D97-AF65-F5344CB8AC3E}">
        <p14:creationId xmlns:p14="http://schemas.microsoft.com/office/powerpoint/2010/main" val="2864619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6347714" cy="3880773"/>
          </a:xfrm>
        </p:spPr>
        <p:txBody>
          <a:bodyPr>
            <a:noAutofit/>
          </a:bodyPr>
          <a:lstStyle/>
          <a:p>
            <a:pPr algn="r" rtl="1"/>
            <a:r>
              <a:rPr lang="ar-SA" sz="2700" dirty="0"/>
              <a:t>........ متنزه الملك عبدالله بن عبدالعزيز في الملز في استقبال المتنزهين والزائرين، وقد حددت أمانة الرياض يومي الاثنين والأربعاء لاستقبال الشباب .</a:t>
            </a:r>
          </a:p>
          <a:p>
            <a:pPr marL="0" indent="0" algn="r" rtl="1">
              <a:buNone/>
            </a:pPr>
            <a:endParaRPr lang="ar-SA" sz="2700" dirty="0"/>
          </a:p>
        </p:txBody>
      </p:sp>
    </p:spTree>
    <p:extLst>
      <p:ext uri="{BB962C8B-B14F-4D97-AF65-F5344CB8AC3E}">
        <p14:creationId xmlns:p14="http://schemas.microsoft.com/office/powerpoint/2010/main" val="664130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5826719" cy="1646302"/>
          </a:xfrm>
        </p:spPr>
        <p:txBody>
          <a:bodyPr/>
          <a:lstStyle/>
          <a:p>
            <a:pPr algn="ctr"/>
            <a:r>
              <a:rPr lang="ar-SA" dirty="0" smtClean="0"/>
              <a:t>– المتن - </a:t>
            </a:r>
            <a:endParaRPr lang="ar-SA" dirty="0"/>
          </a:p>
        </p:txBody>
      </p:sp>
    </p:spTree>
    <p:extLst>
      <p:ext uri="{BB962C8B-B14F-4D97-AF65-F5344CB8AC3E}">
        <p14:creationId xmlns:p14="http://schemas.microsoft.com/office/powerpoint/2010/main" val="2094639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6400800" cy="5668963"/>
          </a:xfrm>
        </p:spPr>
        <p:txBody>
          <a:bodyPr>
            <a:normAutofit/>
          </a:bodyPr>
          <a:lstStyle/>
          <a:p>
            <a:r>
              <a:rPr lang="ar-SA" dirty="0" smtClean="0"/>
              <a:t>لابد في المتن </a:t>
            </a:r>
            <a:r>
              <a:rPr lang="ar-SA" dirty="0" smtClean="0">
                <a:solidFill>
                  <a:srgbClr val="FF0000"/>
                </a:solidFill>
              </a:rPr>
              <a:t>ان يتم التطرق إلى المكان او المناسبة </a:t>
            </a:r>
            <a:r>
              <a:rPr lang="ar-SA" dirty="0" smtClean="0"/>
              <a:t>التي ذكر فيها الحديث أو المعلومات التي استند عليها الصحفي في كتابة الخبر، وهنا لابد من بداية الفقرة بفعل كما كانت بداية المقدمة .</a:t>
            </a:r>
          </a:p>
          <a:p>
            <a:pPr>
              <a:buNone/>
            </a:pPr>
            <a:r>
              <a:rPr lang="ar-SA" dirty="0" smtClean="0"/>
              <a:t>مثال :</a:t>
            </a:r>
          </a:p>
          <a:p>
            <a:pPr>
              <a:buNone/>
            </a:pPr>
            <a:endParaRPr lang="ar-SA" dirty="0" smtClean="0"/>
          </a:p>
          <a:p>
            <a:pPr>
              <a:buNone/>
            </a:pPr>
            <a:r>
              <a:rPr lang="ar-SA" dirty="0" smtClean="0"/>
              <a:t>وأضاف خلال افتتاحه ........................................................................................................................................................................</a:t>
            </a:r>
          </a:p>
          <a:p>
            <a:pPr>
              <a:buNone/>
            </a:pPr>
            <a:endParaRPr lang="ar-SA" dirty="0" smtClean="0"/>
          </a:p>
          <a:p>
            <a:pPr>
              <a:buNone/>
            </a:pPr>
            <a:r>
              <a:rPr lang="ar-SA" dirty="0" smtClean="0"/>
              <a:t>وأكد على هامش زيارته </a:t>
            </a:r>
            <a:r>
              <a:rPr lang="ar-SA" dirty="0" err="1" smtClean="0"/>
              <a:t>ل</a:t>
            </a:r>
            <a:r>
              <a:rPr lang="ar-SA" dirty="0" smtClean="0"/>
              <a:t> ....................................................................................................................................................................................................................................................................................</a:t>
            </a:r>
          </a:p>
          <a:p>
            <a:endParaRPr lang="ar-SA" dirty="0"/>
          </a:p>
        </p:txBody>
      </p:sp>
    </p:spTree>
    <p:extLst>
      <p:ext uri="{BB962C8B-B14F-4D97-AF65-F5344CB8AC3E}">
        <p14:creationId xmlns:p14="http://schemas.microsoft.com/office/powerpoint/2010/main" val="6106584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6477000" cy="5943600"/>
          </a:xfrm>
        </p:spPr>
        <p:txBody>
          <a:bodyPr>
            <a:normAutofit/>
          </a:bodyPr>
          <a:lstStyle/>
          <a:p>
            <a:r>
              <a:rPr lang="ar-SA" dirty="0" smtClean="0"/>
              <a:t>يتم ربط التفاصيل بعدة طرق </a:t>
            </a:r>
            <a:r>
              <a:rPr lang="ar-SA" dirty="0" err="1" smtClean="0"/>
              <a:t>منها :</a:t>
            </a:r>
            <a:r>
              <a:rPr lang="ar-SA" dirty="0" smtClean="0"/>
              <a:t> </a:t>
            </a:r>
          </a:p>
          <a:p>
            <a:pPr>
              <a:buNone/>
            </a:pPr>
            <a:r>
              <a:rPr lang="ar-SA" dirty="0" err="1" smtClean="0"/>
              <a:t>1 </a:t>
            </a:r>
            <a:r>
              <a:rPr lang="ar-SA" dirty="0" smtClean="0"/>
              <a:t>– استخدام أفعال كما تم استخدامها في كتابة </a:t>
            </a:r>
            <a:r>
              <a:rPr lang="ar-SA" dirty="0" err="1" smtClean="0"/>
              <a:t>المقدمة </a:t>
            </a:r>
            <a:r>
              <a:rPr lang="ar-SA" dirty="0" smtClean="0"/>
              <a:t>، ويفضل البدء ب </a:t>
            </a:r>
            <a:r>
              <a:rPr lang="ar-SA" dirty="0" err="1" smtClean="0"/>
              <a:t>حرف </a:t>
            </a:r>
            <a:r>
              <a:rPr lang="ar-SA" dirty="0" smtClean="0"/>
              <a:t>” </a:t>
            </a:r>
            <a:r>
              <a:rPr lang="ar-SA" dirty="0" err="1" smtClean="0"/>
              <a:t>و </a:t>
            </a:r>
            <a:r>
              <a:rPr lang="ar-SA" dirty="0" smtClean="0"/>
              <a:t>” قبل كتابة </a:t>
            </a:r>
            <a:r>
              <a:rPr lang="ar-SA" dirty="0" err="1" smtClean="0"/>
              <a:t>الفعل .</a:t>
            </a:r>
            <a:endParaRPr lang="ar-SA" dirty="0" smtClean="0"/>
          </a:p>
          <a:p>
            <a:pPr>
              <a:buNone/>
            </a:pPr>
            <a:r>
              <a:rPr lang="ar-SA" dirty="0" err="1" smtClean="0"/>
              <a:t>مثلا :</a:t>
            </a:r>
            <a:endParaRPr lang="ar-SA" dirty="0" smtClean="0"/>
          </a:p>
          <a:p>
            <a:pPr>
              <a:buNone/>
            </a:pPr>
            <a:r>
              <a:rPr lang="ar-SA" dirty="0" err="1" smtClean="0">
                <a:solidFill>
                  <a:srgbClr val="FF0000"/>
                </a:solidFill>
              </a:rPr>
              <a:t>أكد</a:t>
            </a:r>
            <a:r>
              <a:rPr lang="ar-SA" dirty="0" err="1" smtClean="0"/>
              <a:t> ............................................</a:t>
            </a:r>
            <a:r>
              <a:rPr lang="ar-SA" dirty="0" smtClean="0"/>
              <a:t> </a:t>
            </a:r>
            <a:r>
              <a:rPr lang="ar-SA" dirty="0" smtClean="0">
                <a:solidFill>
                  <a:srgbClr val="FF0000"/>
                </a:solidFill>
              </a:rPr>
              <a:t>و </a:t>
            </a:r>
            <a:r>
              <a:rPr lang="ar-SA" dirty="0" err="1" smtClean="0">
                <a:solidFill>
                  <a:srgbClr val="FF0000"/>
                </a:solidFill>
              </a:rPr>
              <a:t>أضاف </a:t>
            </a:r>
            <a:r>
              <a:rPr lang="ar-SA" dirty="0" err="1" smtClean="0"/>
              <a:t>.........................................</a:t>
            </a:r>
            <a:r>
              <a:rPr lang="ar-SA" dirty="0" smtClean="0"/>
              <a:t> </a:t>
            </a:r>
            <a:r>
              <a:rPr lang="ar-SA" dirty="0" smtClean="0">
                <a:solidFill>
                  <a:srgbClr val="FF0000"/>
                </a:solidFill>
              </a:rPr>
              <a:t>، </a:t>
            </a:r>
            <a:r>
              <a:rPr lang="ar-SA" dirty="0" err="1" smtClean="0">
                <a:solidFill>
                  <a:srgbClr val="FF0000"/>
                </a:solidFill>
              </a:rPr>
              <a:t>ونفى </a:t>
            </a:r>
            <a:r>
              <a:rPr lang="ar-SA" dirty="0" smtClean="0"/>
              <a:t>.......................................................................</a:t>
            </a:r>
          </a:p>
          <a:p>
            <a:pPr>
              <a:buNone/>
            </a:pPr>
            <a:endParaRPr lang="ar-SA" dirty="0" smtClean="0"/>
          </a:p>
          <a:p>
            <a:pPr>
              <a:buNone/>
            </a:pPr>
            <a:r>
              <a:rPr lang="ar-SA" dirty="0" smtClean="0"/>
              <a:t>2 – يتم ربط المعلومات بالعودة إلى عدد الأحداث التي يريد الصحفي إدراجها في الخبر ويتم هنا إستخدام كلمات منها : ” وفي السياق نفسه ” ، ” وفي موضوع متصل ” ، ” ومن جانبه ” ( هنا للحديث عن أحداث في نفس الموضوع ) </a:t>
            </a:r>
          </a:p>
        </p:txBody>
      </p:sp>
    </p:spTree>
    <p:extLst>
      <p:ext uri="{BB962C8B-B14F-4D97-AF65-F5344CB8AC3E}">
        <p14:creationId xmlns:p14="http://schemas.microsoft.com/office/powerpoint/2010/main" val="3277842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6553200" cy="6019800"/>
          </a:xfrm>
        </p:spPr>
        <p:txBody>
          <a:bodyPr>
            <a:normAutofit/>
          </a:bodyPr>
          <a:lstStyle/>
          <a:p>
            <a:r>
              <a:rPr lang="ar-SA" dirty="0" smtClean="0"/>
              <a:t>أو يتم استخدام هذه العبارات للدلالة على حدث آخر أو </a:t>
            </a:r>
            <a:r>
              <a:rPr lang="ar-SA" dirty="0" err="1" smtClean="0"/>
              <a:t>مضاد : </a:t>
            </a:r>
            <a:r>
              <a:rPr lang="ar-SA" dirty="0" smtClean="0"/>
              <a:t>” وعلى الجانب </a:t>
            </a:r>
            <a:r>
              <a:rPr lang="ar-SA" dirty="0" err="1" smtClean="0"/>
              <a:t>الآخر ” ، </a:t>
            </a:r>
            <a:r>
              <a:rPr lang="ar-SA" dirty="0" smtClean="0"/>
              <a:t>” وفي موضوع </a:t>
            </a:r>
            <a:r>
              <a:rPr lang="ar-SA" dirty="0" err="1" smtClean="0"/>
              <a:t>مستقل ”</a:t>
            </a:r>
            <a:r>
              <a:rPr lang="ar-SA" dirty="0" smtClean="0"/>
              <a:t> </a:t>
            </a:r>
          </a:p>
          <a:p>
            <a:endParaRPr lang="ar-SA" dirty="0" smtClean="0"/>
          </a:p>
          <a:p>
            <a:r>
              <a:rPr lang="ar-SA" dirty="0" err="1" smtClean="0"/>
              <a:t>3 </a:t>
            </a:r>
            <a:r>
              <a:rPr lang="ar-SA" dirty="0" smtClean="0"/>
              <a:t>– في حال الكتابة عن قضية أو سؤال يمكن استخدام عن كبداية للجملة ويكون الترتيب على النحو </a:t>
            </a:r>
            <a:r>
              <a:rPr lang="ar-SA" dirty="0" err="1" smtClean="0"/>
              <a:t>التالي :</a:t>
            </a:r>
            <a:endParaRPr lang="ar-SA" dirty="0" smtClean="0"/>
          </a:p>
          <a:p>
            <a:endParaRPr lang="ar-SA" dirty="0" smtClean="0"/>
          </a:p>
          <a:p>
            <a:pPr>
              <a:buNone/>
            </a:pPr>
            <a:r>
              <a:rPr lang="ar-SA" dirty="0" smtClean="0"/>
              <a:t>وعن مشاركة طلاب قسم الإعلام في تنظيم المراكز الإعلامية التابعة لبطولة الخليج أكد الدكتور علي العنزي رئيس القسم ان .......................................................................................................................................................................</a:t>
            </a:r>
          </a:p>
          <a:p>
            <a:endParaRPr lang="ar-SA" dirty="0"/>
          </a:p>
        </p:txBody>
      </p:sp>
    </p:spTree>
    <p:extLst>
      <p:ext uri="{BB962C8B-B14F-4D97-AF65-F5344CB8AC3E}">
        <p14:creationId xmlns:p14="http://schemas.microsoft.com/office/powerpoint/2010/main" val="981663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smtClean="0"/>
              <a:t>من الطرق السابقة يتضح أننا نحتاج إلى ما يعرف بالاقتباس ، والذي يعني استخدام كلمات من المصدر وتحويلها لمادة صحفية يمكن للقارئ فهمها وتفسيره .</a:t>
            </a:r>
          </a:p>
          <a:p>
            <a:endParaRPr lang="ar-SA" dirty="0" smtClean="0"/>
          </a:p>
          <a:p>
            <a:r>
              <a:rPr lang="ar-SA" dirty="0" smtClean="0"/>
              <a:t>وهنا لابد من ملاحظة اننا في بعض الأخبار لا نحتاج إلى الآراء أو </a:t>
            </a:r>
            <a:r>
              <a:rPr lang="ar-SA" dirty="0" err="1" smtClean="0"/>
              <a:t>الإقتباس</a:t>
            </a:r>
            <a:r>
              <a:rPr lang="ar-SA" dirty="0" smtClean="0"/>
              <a:t> لأن خبرنا يتكون من مجموعة معلومات فقط بدون أي تصريح ..</a:t>
            </a:r>
          </a:p>
        </p:txBody>
      </p:sp>
    </p:spTree>
    <p:extLst>
      <p:ext uri="{BB962C8B-B14F-4D97-AF65-F5344CB8AC3E}">
        <p14:creationId xmlns:p14="http://schemas.microsoft.com/office/powerpoint/2010/main" val="2490173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r>
              <a:rPr lang="ar-JO" b="1" dirty="0"/>
              <a:t>أنواع الاقتباس أربعة</a:t>
            </a:r>
            <a:r>
              <a:rPr lang="ar-JO" b="1" dirty="0" smtClean="0"/>
              <a:t>:</a:t>
            </a:r>
            <a:endParaRPr lang="ar-SA" b="1" dirty="0" smtClean="0"/>
          </a:p>
          <a:p>
            <a:endParaRPr lang="en-US" dirty="0"/>
          </a:p>
          <a:p>
            <a:pPr lvl="0"/>
            <a:r>
              <a:rPr lang="ar-JO" b="1" dirty="0"/>
              <a:t>الاقتباس المباشر:</a:t>
            </a:r>
            <a:r>
              <a:rPr lang="ar-JO" dirty="0"/>
              <a:t> </a:t>
            </a:r>
            <a:r>
              <a:rPr lang="ar-JO" b="1" dirty="0"/>
              <a:t>باستخدام علامتي التنصيص (" ") تضفي الصحيفة باستخدامها الاقتباس المباشر مصداقية على النصوص الإخبارية</a:t>
            </a:r>
            <a:r>
              <a:rPr lang="ar-JO" dirty="0"/>
              <a:t>، وتشجع على قراءة النص أي أن هناك ثمة شرح لما بعد الاقتباس، يعد هذا النوع من الاقتباس الأكثر أمنا والأسهل في نقل الفكرة</a:t>
            </a:r>
            <a:r>
              <a:rPr lang="ar-JO" dirty="0" smtClean="0"/>
              <a:t>.</a:t>
            </a:r>
            <a:endParaRPr lang="ar-SA" dirty="0" smtClean="0"/>
          </a:p>
          <a:p>
            <a:pPr lvl="0"/>
            <a:endParaRPr lang="en-US" dirty="0"/>
          </a:p>
          <a:p>
            <a:pPr lvl="0"/>
            <a:r>
              <a:rPr lang="ar-JO" b="1" dirty="0"/>
              <a:t>الاقتباس غير المباشر: </a:t>
            </a:r>
            <a:r>
              <a:rPr lang="ar-JO" dirty="0"/>
              <a:t>هذا النوع من الاقتباس لا يتطلب إلى أكثر من </a:t>
            </a:r>
            <a:r>
              <a:rPr lang="ar-JO" b="1" dirty="0"/>
              <a:t>حذف علامات التنصيص إضافة إلى تغيير بسيط في العبارات</a:t>
            </a:r>
            <a:r>
              <a:rPr lang="ar-JO" dirty="0"/>
              <a:t> أو حتى عبارة أو تعبير لغوي ما أو إسقاط بعض الجمل، أي مبدأ </a:t>
            </a:r>
            <a:r>
              <a:rPr lang="ar-JO" b="1" dirty="0"/>
              <a:t>الانتقائية والاختيار</a:t>
            </a:r>
            <a:r>
              <a:rPr lang="ar-JO" dirty="0" smtClean="0"/>
              <a:t>.</a:t>
            </a:r>
            <a:endParaRPr lang="en-US" dirty="0"/>
          </a:p>
        </p:txBody>
      </p:sp>
    </p:spTree>
    <p:extLst>
      <p:ext uri="{BB962C8B-B14F-4D97-AF65-F5344CB8AC3E}">
        <p14:creationId xmlns:p14="http://schemas.microsoft.com/office/powerpoint/2010/main" val="131202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متى تصبح المعلومة </a:t>
            </a:r>
            <a:r>
              <a:rPr lang="ar-SA" dirty="0" smtClean="0"/>
              <a:t>مهمة :</a:t>
            </a:r>
            <a:endParaRPr lang="en-US" dirty="0"/>
          </a:p>
        </p:txBody>
      </p:sp>
      <p:sp>
        <p:nvSpPr>
          <p:cNvPr id="3" name="Content Placeholder 2"/>
          <p:cNvSpPr>
            <a:spLocks noGrp="1"/>
          </p:cNvSpPr>
          <p:nvPr>
            <p:ph idx="1"/>
          </p:nvPr>
        </p:nvSpPr>
        <p:spPr>
          <a:xfrm>
            <a:off x="457200" y="1676400"/>
            <a:ext cx="4953000" cy="5105400"/>
          </a:xfrm>
        </p:spPr>
        <p:txBody>
          <a:bodyPr>
            <a:normAutofit/>
          </a:bodyPr>
          <a:lstStyle/>
          <a:p>
            <a:pPr algn="r" rtl="1"/>
            <a:r>
              <a:rPr lang="ar-SA" dirty="0"/>
              <a:t>1. الجدة أو الحالية .</a:t>
            </a:r>
          </a:p>
          <a:p>
            <a:pPr algn="r" rtl="1"/>
            <a:r>
              <a:rPr lang="ar-SA" dirty="0"/>
              <a:t>2. الفائدة أو المصلحة . </a:t>
            </a:r>
          </a:p>
          <a:p>
            <a:pPr algn="r" rtl="1"/>
            <a:r>
              <a:rPr lang="ar-SA" dirty="0"/>
              <a:t>3. التوقيت .</a:t>
            </a:r>
          </a:p>
          <a:p>
            <a:pPr algn="r" rtl="1"/>
            <a:r>
              <a:rPr lang="ar-SA" dirty="0"/>
              <a:t>4. الضخامة أو الحجم .</a:t>
            </a:r>
          </a:p>
          <a:p>
            <a:pPr algn="r" rtl="1"/>
            <a:r>
              <a:rPr lang="ar-SA" dirty="0"/>
              <a:t>5. التشويق والاثارة .</a:t>
            </a:r>
          </a:p>
          <a:p>
            <a:pPr algn="r" rtl="1"/>
            <a:r>
              <a:rPr lang="ar-SA" dirty="0"/>
              <a:t>6. الصراع </a:t>
            </a:r>
          </a:p>
          <a:p>
            <a:pPr algn="r" rtl="1"/>
            <a:r>
              <a:rPr lang="ar-SA" dirty="0"/>
              <a:t>7. المنافسة </a:t>
            </a:r>
          </a:p>
          <a:p>
            <a:pPr algn="r" rtl="1"/>
            <a:r>
              <a:rPr lang="ar-SA" dirty="0"/>
              <a:t>8. التوقع أو النتائج </a:t>
            </a:r>
          </a:p>
          <a:p>
            <a:pPr algn="r" rtl="1"/>
            <a:r>
              <a:rPr lang="ar-SA" dirty="0"/>
              <a:t>9. الغرابة والطرافة </a:t>
            </a:r>
          </a:p>
          <a:p>
            <a:pPr algn="r" rtl="1"/>
            <a:r>
              <a:rPr lang="ar-SA" dirty="0"/>
              <a:t>10. الشهرة  </a:t>
            </a:r>
          </a:p>
          <a:p>
            <a:pPr algn="r" rtl="1"/>
            <a:r>
              <a:rPr lang="ar-SA" dirty="0"/>
              <a:t>11. الاهتمامات الإنسانية </a:t>
            </a:r>
          </a:p>
          <a:p>
            <a:pPr algn="r" rtl="1"/>
            <a:endParaRPr lang="en-US" dirty="0"/>
          </a:p>
        </p:txBody>
      </p:sp>
    </p:spTree>
    <p:extLst>
      <p:ext uri="{BB962C8B-B14F-4D97-AF65-F5344CB8AC3E}">
        <p14:creationId xmlns:p14="http://schemas.microsoft.com/office/powerpoint/2010/main" val="1361818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lvl="0"/>
            <a:r>
              <a:rPr lang="ar-JO" b="1" dirty="0"/>
              <a:t>الاقتباس الجزئي: </a:t>
            </a:r>
            <a:r>
              <a:rPr lang="ar-JO" dirty="0"/>
              <a:t>التنصيص الجزئي أو </a:t>
            </a:r>
            <a:r>
              <a:rPr lang="ar-JO" b="1" dirty="0"/>
              <a:t>الاقتباس الجزئي يعني تنصيص بعض الكلمات أو العبارات من نص أكبر</a:t>
            </a:r>
            <a:r>
              <a:rPr lang="ar-JO" dirty="0"/>
              <a:t> ولكنه لا يحمل مصداقية الاقتباس المباشر، يعني عندما أتناول حديث أحد المسؤولين وأقوم بتنصيص بعضه قد يحدث إرباكا لدى القارىء ولا يعطي المصداقية ذاتها</a:t>
            </a:r>
            <a:r>
              <a:rPr lang="ar-JO" dirty="0" smtClean="0"/>
              <a:t>.</a:t>
            </a:r>
            <a:endParaRPr lang="ar-SA" dirty="0" smtClean="0"/>
          </a:p>
          <a:p>
            <a:pPr lvl="0"/>
            <a:endParaRPr lang="en-US" dirty="0"/>
          </a:p>
          <a:p>
            <a:pPr lvl="0"/>
            <a:r>
              <a:rPr lang="ar-JO" b="1" dirty="0"/>
              <a:t>إعادة الصياغة: أي إعادة كتابة النص بلغة المحرر أو الصحفي وهي تحقق عدة أهداف للكتابة الصحفية</a:t>
            </a:r>
            <a:r>
              <a:rPr lang="ar-JO" dirty="0"/>
              <a:t> منها: </a:t>
            </a:r>
            <a:r>
              <a:rPr lang="ar-JO" b="1" dirty="0"/>
              <a:t>تختصر الحديث</a:t>
            </a:r>
            <a:r>
              <a:rPr lang="ar-JO" dirty="0"/>
              <a:t> أو تعطي ألفاظا اقل أي حذف ما يمكن الاستغناء عنه من الكلام أو الألفاظ. كما أن إعادة الصياغة </a:t>
            </a:r>
            <a:r>
              <a:rPr lang="ar-JO" b="1" dirty="0"/>
              <a:t>تحقق لغة أفضل</a:t>
            </a:r>
            <a:r>
              <a:rPr lang="ar-JO" dirty="0"/>
              <a:t> سيما في حالة </a:t>
            </a:r>
            <a:r>
              <a:rPr lang="ar-JO" b="1" dirty="0"/>
              <a:t>التصريحات الارتجالية</a:t>
            </a:r>
            <a:r>
              <a:rPr lang="ar-JO" dirty="0"/>
              <a:t>، حيث يمكن بها تجنب اللغة العامية. أو حتى </a:t>
            </a:r>
            <a:r>
              <a:rPr lang="ar-JO" b="1" dirty="0"/>
              <a:t>قد تكون الاقتباسات لعلماء يتحدثوا بلغة علمية يصعب على العامة فهمها</a:t>
            </a:r>
            <a:r>
              <a:rPr lang="ar-JO" dirty="0"/>
              <a:t> وبالتالي فإن إعادة صياغتها قد تخدم موضوع الخبر والتصريح والذي أدلى به المتحدث</a:t>
            </a:r>
            <a:r>
              <a:rPr lang="ar-JO" dirty="0" smtClean="0"/>
              <a:t>.</a:t>
            </a:r>
            <a:endParaRPr lang="ar-SA" dirty="0" smtClean="0"/>
          </a:p>
          <a:p>
            <a:pPr lvl="0"/>
            <a:endParaRPr lang="en-US" dirty="0"/>
          </a:p>
          <a:p>
            <a:endParaRPr lang="ar-SA" dirty="0"/>
          </a:p>
        </p:txBody>
      </p:sp>
    </p:spTree>
    <p:extLst>
      <p:ext uri="{BB962C8B-B14F-4D97-AF65-F5344CB8AC3E}">
        <p14:creationId xmlns:p14="http://schemas.microsoft.com/office/powerpoint/2010/main" val="2942207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indent="0">
              <a:buNone/>
            </a:pPr>
            <a:endParaRPr lang="ar-SA" dirty="0"/>
          </a:p>
          <a:p>
            <a:pPr marL="0" indent="0">
              <a:buNone/>
            </a:pP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685800"/>
            <a:ext cx="8001000" cy="5867399"/>
          </a:xfrm>
          <a:prstGeom prst="rect">
            <a:avLst/>
          </a:prstGeom>
        </p:spPr>
      </p:pic>
    </p:spTree>
    <p:extLst>
      <p:ext uri="{BB962C8B-B14F-4D97-AF65-F5344CB8AC3E}">
        <p14:creationId xmlns:p14="http://schemas.microsoft.com/office/powerpoint/2010/main" val="4084903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1" y="533400"/>
            <a:ext cx="8458200" cy="6095999"/>
          </a:xfrm>
        </p:spPr>
      </p:pic>
    </p:spTree>
    <p:extLst>
      <p:ext uri="{BB962C8B-B14F-4D97-AF65-F5344CB8AC3E}">
        <p14:creationId xmlns:p14="http://schemas.microsoft.com/office/powerpoint/2010/main" val="2352636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685800"/>
            <a:ext cx="7924800" cy="5943600"/>
          </a:xfrm>
        </p:spPr>
      </p:pic>
    </p:spTree>
    <p:extLst>
      <p:ext uri="{BB962C8B-B14F-4D97-AF65-F5344CB8AC3E}">
        <p14:creationId xmlns:p14="http://schemas.microsoft.com/office/powerpoint/2010/main" val="42275913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 الخاتمة - </a:t>
            </a:r>
            <a:endParaRPr lang="ar-SA" dirty="0"/>
          </a:p>
        </p:txBody>
      </p:sp>
      <p:sp>
        <p:nvSpPr>
          <p:cNvPr id="3" name="Subtitle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25653701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smtClean="0"/>
              <a:t>هي المعلومات الإضافية التي لا يحتاج القارئ إلى معرفتها فهي لا تضر بالمعلومات الرئيسية إلا أن وجودها يعطي المزيد من التفاصيل أو المعلومات التاريخية عن الحدث أو المعلومات التي تحدث عنها الخبر .</a:t>
            </a:r>
          </a:p>
          <a:p>
            <a:endParaRPr lang="ar-SA" dirty="0"/>
          </a:p>
          <a:p>
            <a:r>
              <a:rPr lang="ar-SA" dirty="0" smtClean="0"/>
              <a:t>وفي الغالب تكون معلومات تاريخية وتبدأ ب « الجدير بالذكر»</a:t>
            </a:r>
            <a:endParaRPr lang="ar-SA" dirty="0"/>
          </a:p>
        </p:txBody>
      </p:sp>
    </p:spTree>
    <p:extLst>
      <p:ext uri="{BB962C8B-B14F-4D97-AF65-F5344CB8AC3E}">
        <p14:creationId xmlns:p14="http://schemas.microsoft.com/office/powerpoint/2010/main" val="3052587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533400"/>
            <a:ext cx="8305800" cy="5943600"/>
          </a:xfrm>
        </p:spPr>
      </p:pic>
    </p:spTree>
    <p:extLst>
      <p:ext uri="{BB962C8B-B14F-4D97-AF65-F5344CB8AC3E}">
        <p14:creationId xmlns:p14="http://schemas.microsoft.com/office/powerpoint/2010/main" val="1196505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العنوان الصحفي </a:t>
            </a:r>
            <a:endParaRPr lang="ar-SA" dirty="0"/>
          </a:p>
        </p:txBody>
      </p:sp>
      <p:sp>
        <p:nvSpPr>
          <p:cNvPr id="3" name="Subtitle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1586626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أنواع العناوين :</a:t>
            </a:r>
            <a:endParaRPr lang="ar-SA" dirty="0"/>
          </a:p>
        </p:txBody>
      </p:sp>
      <p:sp>
        <p:nvSpPr>
          <p:cNvPr id="3" name="Content Placeholder 2"/>
          <p:cNvSpPr>
            <a:spLocks noGrp="1"/>
          </p:cNvSpPr>
          <p:nvPr>
            <p:ph idx="1"/>
          </p:nvPr>
        </p:nvSpPr>
        <p:spPr/>
        <p:txBody>
          <a:bodyPr>
            <a:normAutofit/>
          </a:bodyPr>
          <a:lstStyle/>
          <a:p>
            <a:pPr algn="r"/>
            <a:r>
              <a:rPr lang="ar-SA" dirty="0" smtClean="0"/>
              <a:t>1 – العنوان الرئيسي :</a:t>
            </a:r>
          </a:p>
          <a:p>
            <a:pPr algn="r"/>
            <a:r>
              <a:rPr lang="ar-SA" dirty="0" smtClean="0"/>
              <a:t>المعلومات الأكثر أهمية في الخبر .</a:t>
            </a:r>
          </a:p>
          <a:p>
            <a:pPr algn="r"/>
            <a:endParaRPr lang="ar-SA" dirty="0"/>
          </a:p>
          <a:p>
            <a:pPr algn="r"/>
            <a:r>
              <a:rPr lang="ar-SA" dirty="0" smtClean="0"/>
              <a:t>2 – العنوان التمهيدي  :</a:t>
            </a:r>
          </a:p>
          <a:p>
            <a:pPr algn="r"/>
            <a:r>
              <a:rPr lang="ar-SA" dirty="0" smtClean="0"/>
              <a:t>من الممكن ان يكون مدخلا للخبر ، أو وصف مكان وزمان الخبر بالإضافة إلى تعريف الأشخاص .</a:t>
            </a:r>
          </a:p>
          <a:p>
            <a:pPr algn="r"/>
            <a:endParaRPr lang="ar-SA" dirty="0"/>
          </a:p>
          <a:p>
            <a:pPr algn="r"/>
            <a:r>
              <a:rPr lang="ar-SA" dirty="0" smtClean="0"/>
              <a:t>3 – العنوان الفرعي :</a:t>
            </a:r>
          </a:p>
          <a:p>
            <a:pPr algn="r"/>
            <a:r>
              <a:rPr lang="ar-SA" dirty="0" smtClean="0"/>
              <a:t>يستخدم في الاخبار الطويلة او المركبة .</a:t>
            </a:r>
          </a:p>
          <a:p>
            <a:pPr algn="r"/>
            <a:endParaRPr lang="ar-SA" dirty="0"/>
          </a:p>
          <a:p>
            <a:pPr algn="r"/>
            <a:endParaRPr lang="ar-SA" dirty="0"/>
          </a:p>
        </p:txBody>
      </p:sp>
    </p:spTree>
    <p:extLst>
      <p:ext uri="{BB962C8B-B14F-4D97-AF65-F5344CB8AC3E}">
        <p14:creationId xmlns:p14="http://schemas.microsoft.com/office/powerpoint/2010/main" val="2543554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800" dirty="0" smtClean="0"/>
              <a:t>كتابة العنوان :</a:t>
            </a:r>
            <a:endParaRPr lang="ar-SA" sz="4800" dirty="0"/>
          </a:p>
        </p:txBody>
      </p:sp>
      <p:sp>
        <p:nvSpPr>
          <p:cNvPr id="3" name="Content Placeholder 2"/>
          <p:cNvSpPr>
            <a:spLocks noGrp="1"/>
          </p:cNvSpPr>
          <p:nvPr>
            <p:ph idx="1"/>
          </p:nvPr>
        </p:nvSpPr>
        <p:spPr/>
        <p:txBody>
          <a:bodyPr/>
          <a:lstStyle/>
          <a:p>
            <a:pPr algn="r"/>
            <a:r>
              <a:rPr lang="ar-SA" dirty="0" smtClean="0"/>
              <a:t>1  - </a:t>
            </a:r>
            <a:r>
              <a:rPr lang="ar-DZ" b="1" dirty="0"/>
              <a:t>العنـوان </a:t>
            </a:r>
            <a:r>
              <a:rPr lang="ar-DZ" b="1" dirty="0" smtClean="0"/>
              <a:t>الإخبـاري</a:t>
            </a:r>
            <a:r>
              <a:rPr lang="ar-SA" b="1" dirty="0" smtClean="0"/>
              <a:t> : </a:t>
            </a:r>
            <a:r>
              <a:rPr lang="ar-DZ" dirty="0" smtClean="0"/>
              <a:t>هذا </a:t>
            </a:r>
            <a:r>
              <a:rPr lang="ar-DZ" dirty="0"/>
              <a:t>يقوم على تقديم أهم شيئ في الخبر ويدل دلالة واضحة على مضمون الخبر وهو أكثر تداولا في الصحافة بمختلف أنواعها</a:t>
            </a:r>
            <a:r>
              <a:rPr lang="ar-SA" dirty="0"/>
              <a:t>.</a:t>
            </a:r>
            <a:r>
              <a:rPr lang="ar-SA" b="1" dirty="0"/>
              <a:t> </a:t>
            </a:r>
            <a:endParaRPr lang="ar-SA" b="1" dirty="0" smtClean="0"/>
          </a:p>
          <a:p>
            <a:pPr algn="r"/>
            <a:endParaRPr lang="ar-SA" b="1" dirty="0"/>
          </a:p>
          <a:p>
            <a:pPr algn="r"/>
            <a:endParaRPr lang="ar-SA"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999"/>
            <a:ext cx="8686800" cy="3650673"/>
          </a:xfrm>
          <a:prstGeom prst="rect">
            <a:avLst/>
          </a:prstGeom>
        </p:spPr>
      </p:pic>
    </p:spTree>
    <p:extLst>
      <p:ext uri="{BB962C8B-B14F-4D97-AF65-F5344CB8AC3E}">
        <p14:creationId xmlns:p14="http://schemas.microsoft.com/office/powerpoint/2010/main" val="27502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ctrTitle"/>
          </p:nvPr>
        </p:nvSpPr>
        <p:spPr/>
        <p:txBody>
          <a:bodyPr>
            <a:normAutofit/>
          </a:bodyPr>
          <a:lstStyle/>
          <a:p>
            <a:pPr algn="ctr"/>
            <a:r>
              <a:rPr lang="ar-SA" sz="8000" dirty="0" smtClean="0"/>
              <a:t>ما هو تعريف الخبر ؟</a:t>
            </a:r>
            <a:endParaRPr lang="ar-SA" sz="8000" dirty="0"/>
          </a:p>
        </p:txBody>
      </p:sp>
    </p:spTree>
    <p:extLst>
      <p:ext uri="{BB962C8B-B14F-4D97-AF65-F5344CB8AC3E}">
        <p14:creationId xmlns:p14="http://schemas.microsoft.com/office/powerpoint/2010/main" val="3533045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smtClean="0"/>
              <a:t>2 - </a:t>
            </a:r>
            <a:r>
              <a:rPr lang="ar-SA" b="1" dirty="0"/>
              <a:t>-</a:t>
            </a:r>
            <a:r>
              <a:rPr lang="ar-DZ" b="1" dirty="0"/>
              <a:t>العنـوان </a:t>
            </a:r>
            <a:r>
              <a:rPr lang="ar-DZ" b="1" dirty="0" smtClean="0"/>
              <a:t>الإيضـاحي</a:t>
            </a:r>
            <a:r>
              <a:rPr lang="ar-SA" b="1" dirty="0" smtClean="0"/>
              <a:t> : </a:t>
            </a:r>
            <a:r>
              <a:rPr lang="ar-DZ" dirty="0" smtClean="0"/>
              <a:t>هو </a:t>
            </a:r>
            <a:r>
              <a:rPr lang="ar-DZ" dirty="0"/>
              <a:t>ذلك العنوان الذي يقدم تبريرات عن أسباب وقوع الحادث ونجده يجيب عن سؤالين هما </a:t>
            </a:r>
            <a:r>
              <a:rPr lang="ar-DZ" b="1" dirty="0"/>
              <a:t>ماذا </a:t>
            </a:r>
            <a:r>
              <a:rPr lang="ar-DZ" dirty="0"/>
              <a:t>و </a:t>
            </a:r>
            <a:r>
              <a:rPr lang="ar-DZ" b="1" dirty="0"/>
              <a:t>لماذا </a:t>
            </a:r>
            <a:r>
              <a:rPr lang="ar-SA" dirty="0" smtClean="0"/>
              <a:t>، او يكون إيضاحي من جهة معينة .</a:t>
            </a:r>
          </a:p>
          <a:p>
            <a:endParaRPr lang="ar-SA" dirty="0"/>
          </a:p>
          <a:p>
            <a:endParaRPr lang="ar-SA" dirty="0" smtClean="0"/>
          </a:p>
          <a:p>
            <a:endParaRPr lang="ar-SA" dirty="0"/>
          </a:p>
          <a:p>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124200"/>
            <a:ext cx="6172200" cy="3351028"/>
          </a:xfrm>
          <a:prstGeom prst="rect">
            <a:avLst/>
          </a:prstGeom>
        </p:spPr>
      </p:pic>
    </p:spTree>
    <p:extLst>
      <p:ext uri="{BB962C8B-B14F-4D97-AF65-F5344CB8AC3E}">
        <p14:creationId xmlns:p14="http://schemas.microsoft.com/office/powerpoint/2010/main" val="25843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dirty="0" smtClean="0"/>
              <a:t>3 - </a:t>
            </a:r>
            <a:r>
              <a:rPr lang="ar-DZ" b="1" dirty="0"/>
              <a:t>العنـوان الإقتبـاسي</a:t>
            </a:r>
            <a:r>
              <a:rPr lang="ar-SA" b="1" dirty="0"/>
              <a:t>:</a:t>
            </a:r>
            <a:r>
              <a:rPr lang="ar-SA" dirty="0"/>
              <a:t> </a:t>
            </a:r>
            <a:r>
              <a:rPr lang="ar-SA" dirty="0" smtClean="0"/>
              <a:t> </a:t>
            </a:r>
            <a:r>
              <a:rPr lang="ar-DZ" dirty="0" smtClean="0"/>
              <a:t>هو </a:t>
            </a:r>
            <a:r>
              <a:rPr lang="ar-DZ" dirty="0"/>
              <a:t>العنوان الذي يقوم على اقتباس تصريح جاد على لسان إحدى الشخصيات الفاعلة أو صانعة الحدث ويوضع بين مزدوجين </a:t>
            </a:r>
            <a:r>
              <a:rPr lang="ar-SA" dirty="0" smtClean="0"/>
              <a:t>.</a:t>
            </a:r>
          </a:p>
          <a:p>
            <a:endParaRPr lang="ar-SA" dirty="0"/>
          </a:p>
          <a:p>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124200"/>
            <a:ext cx="7543800" cy="3041559"/>
          </a:xfrm>
          <a:prstGeom prst="rect">
            <a:avLst/>
          </a:prstGeom>
        </p:spPr>
      </p:pic>
    </p:spTree>
    <p:extLst>
      <p:ext uri="{BB962C8B-B14F-4D97-AF65-F5344CB8AC3E}">
        <p14:creationId xmlns:p14="http://schemas.microsoft.com/office/powerpoint/2010/main" val="647811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sz="6600" dirty="0" smtClean="0"/>
              <a:t>الصورة الصحفية </a:t>
            </a:r>
            <a:endParaRPr lang="ar-SA" sz="6600" dirty="0"/>
          </a:p>
        </p:txBody>
      </p:sp>
      <p:sp>
        <p:nvSpPr>
          <p:cNvPr id="3" name="عنوان فرعي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3404469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فوائد الصورة الصحفية : </a:t>
            </a:r>
            <a:endParaRPr lang="ar-SA" dirty="0"/>
          </a:p>
        </p:txBody>
      </p:sp>
      <p:sp>
        <p:nvSpPr>
          <p:cNvPr id="3" name="عنصر نائب للمحتوى 2"/>
          <p:cNvSpPr>
            <a:spLocks noGrp="1"/>
          </p:cNvSpPr>
          <p:nvPr>
            <p:ph idx="1"/>
          </p:nvPr>
        </p:nvSpPr>
        <p:spPr/>
        <p:txBody>
          <a:bodyPr/>
          <a:lstStyle/>
          <a:p>
            <a:pPr algn="r">
              <a:buNone/>
            </a:pPr>
            <a:endParaRPr lang="ar-SA" dirty="0" smtClean="0"/>
          </a:p>
          <a:p>
            <a:pPr algn="r"/>
            <a:r>
              <a:rPr lang="ar-SA" dirty="0" smtClean="0"/>
              <a:t>1 – تسجيل حي وواقعي وتاريخي .</a:t>
            </a:r>
          </a:p>
          <a:p>
            <a:pPr algn="r"/>
            <a:r>
              <a:rPr lang="ar-SA" dirty="0" smtClean="0"/>
              <a:t>2 – دليل شاخص في العديد من الوقائع والأحداث  .</a:t>
            </a:r>
          </a:p>
          <a:p>
            <a:pPr algn="r"/>
            <a:r>
              <a:rPr lang="ar-SA" dirty="0" smtClean="0"/>
              <a:t>3 – لها جانب إبداعي .</a:t>
            </a:r>
          </a:p>
          <a:p>
            <a:pPr algn="r"/>
            <a:r>
              <a:rPr lang="ar-SA" dirty="0" smtClean="0"/>
              <a:t>4 – تعتبر مدعمة للحقيقة ومعبرة عن الآراء و الأفكار .</a:t>
            </a:r>
          </a:p>
          <a:p>
            <a:pPr algn="r"/>
            <a:r>
              <a:rPr lang="ar-SA" dirty="0" smtClean="0"/>
              <a:t>4 – تستغل لكسر جمود الصفحة .</a:t>
            </a:r>
          </a:p>
          <a:p>
            <a:pPr algn="r"/>
            <a:r>
              <a:rPr lang="ar-SA" dirty="0" smtClean="0"/>
              <a:t>5 – لشغل المساحة .</a:t>
            </a:r>
            <a:endParaRPr lang="ar-SA" dirty="0"/>
          </a:p>
        </p:txBody>
      </p:sp>
    </p:spTree>
    <p:extLst>
      <p:ext uri="{BB962C8B-B14F-4D97-AF65-F5344CB8AC3E}">
        <p14:creationId xmlns:p14="http://schemas.microsoft.com/office/powerpoint/2010/main" val="302050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عكاظ.JPG"/>
          <p:cNvPicPr>
            <a:picLocks noGrp="1" noChangeAspect="1"/>
          </p:cNvPicPr>
          <p:nvPr>
            <p:ph idx="1"/>
          </p:nvPr>
        </p:nvPicPr>
        <p:blipFill>
          <a:blip r:embed="rId2" cstate="print"/>
          <a:stretch>
            <a:fillRect/>
          </a:stretch>
        </p:blipFill>
        <p:spPr>
          <a:xfrm>
            <a:off x="533400" y="1022115"/>
            <a:ext cx="8153399" cy="5454885"/>
          </a:xfrm>
        </p:spPr>
      </p:pic>
    </p:spTree>
    <p:extLst>
      <p:ext uri="{BB962C8B-B14F-4D97-AF65-F5344CB8AC3E}">
        <p14:creationId xmlns:p14="http://schemas.microsoft.com/office/powerpoint/2010/main" val="385758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descr="IMG_0278.JPG"/>
          <p:cNvPicPr>
            <a:picLocks noGrp="1" noChangeAspect="1"/>
          </p:cNvPicPr>
          <p:nvPr>
            <p:ph idx="1"/>
          </p:nvPr>
        </p:nvPicPr>
        <p:blipFill>
          <a:blip r:embed="rId2" cstate="print"/>
          <a:stretch>
            <a:fillRect/>
          </a:stretch>
        </p:blipFill>
        <p:spPr>
          <a:xfrm>
            <a:off x="609600" y="1143000"/>
            <a:ext cx="7848600" cy="5105400"/>
          </a:xfrm>
        </p:spPr>
      </p:pic>
    </p:spTree>
    <p:extLst>
      <p:ext uri="{BB962C8B-B14F-4D97-AF65-F5344CB8AC3E}">
        <p14:creationId xmlns:p14="http://schemas.microsoft.com/office/powerpoint/2010/main" val="2328976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4" name="C05E5B81-23CA-403D-A611-446654CF3A72" descr="C05E5B81-23CA-403D-A611-446654CF3A72"/>
          <p:cNvPicPr>
            <a:picLocks noChangeAspect="1" noChangeArrowheads="1"/>
          </p:cNvPicPr>
          <p:nvPr/>
        </p:nvPicPr>
        <p:blipFill>
          <a:blip r:embed="rId2" cstate="print"/>
          <a:srcRect/>
          <a:stretch>
            <a:fillRect/>
          </a:stretch>
        </p:blipFill>
        <p:spPr bwMode="auto">
          <a:xfrm>
            <a:off x="304800" y="533400"/>
            <a:ext cx="8382000" cy="5943600"/>
          </a:xfrm>
          <a:prstGeom prst="rect">
            <a:avLst/>
          </a:prstGeom>
          <a:noFill/>
          <a:ln w="9525">
            <a:noFill/>
            <a:miter lim="800000"/>
            <a:headEnd/>
            <a:tailEnd/>
          </a:ln>
        </p:spPr>
      </p:pic>
    </p:spTree>
    <p:extLst>
      <p:ext uri="{BB962C8B-B14F-4D97-AF65-F5344CB8AC3E}">
        <p14:creationId xmlns:p14="http://schemas.microsoft.com/office/powerpoint/2010/main" val="952824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err="1" smtClean="0"/>
              <a:t>انواع</a:t>
            </a:r>
            <a:r>
              <a:rPr lang="ar-SA" dirty="0" smtClean="0"/>
              <a:t> الصورة الصحفية :</a:t>
            </a:r>
            <a:endParaRPr lang="ar-SA" dirty="0"/>
          </a:p>
        </p:txBody>
      </p:sp>
      <p:sp>
        <p:nvSpPr>
          <p:cNvPr id="3" name="عنصر نائب للمحتوى 2"/>
          <p:cNvSpPr>
            <a:spLocks noGrp="1"/>
          </p:cNvSpPr>
          <p:nvPr>
            <p:ph idx="1"/>
          </p:nvPr>
        </p:nvSpPr>
        <p:spPr/>
        <p:txBody>
          <a:bodyPr/>
          <a:lstStyle/>
          <a:p>
            <a:pPr algn="r"/>
            <a:r>
              <a:rPr lang="ar-SA" dirty="0" smtClean="0"/>
              <a:t>1 – الصورة الخبرية ” صورة حركية ” .</a:t>
            </a:r>
          </a:p>
          <a:p>
            <a:pPr algn="r"/>
            <a:r>
              <a:rPr lang="ar-SA" dirty="0" smtClean="0"/>
              <a:t>2 – صورة التحقيق الصحفي .</a:t>
            </a:r>
          </a:p>
          <a:p>
            <a:pPr algn="r"/>
            <a:r>
              <a:rPr lang="ar-SA" dirty="0" smtClean="0"/>
              <a:t>3 – الصورة الشخصية .</a:t>
            </a:r>
          </a:p>
          <a:p>
            <a:pPr algn="r"/>
            <a:r>
              <a:rPr lang="ar-SA" dirty="0" smtClean="0"/>
              <a:t>4 – الصورة ذات الطابع الفني الجمالي .</a:t>
            </a:r>
          </a:p>
          <a:p>
            <a:pPr algn="r"/>
            <a:r>
              <a:rPr lang="ar-SA" dirty="0" smtClean="0"/>
              <a:t>5 – صورة الإعلان .</a:t>
            </a:r>
            <a:endParaRPr lang="ar-SA" dirty="0"/>
          </a:p>
        </p:txBody>
      </p:sp>
    </p:spTree>
    <p:extLst>
      <p:ext uri="{BB962C8B-B14F-4D97-AF65-F5344CB8AC3E}">
        <p14:creationId xmlns:p14="http://schemas.microsoft.com/office/powerpoint/2010/main" val="565394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IMG_0291.JPG"/>
          <p:cNvPicPr>
            <a:picLocks noGrp="1" noChangeAspect="1"/>
          </p:cNvPicPr>
          <p:nvPr>
            <p:ph idx="1"/>
          </p:nvPr>
        </p:nvPicPr>
        <p:blipFill>
          <a:blip r:embed="rId2" cstate="print"/>
          <a:stretch>
            <a:fillRect/>
          </a:stretch>
        </p:blipFill>
        <p:spPr>
          <a:xfrm>
            <a:off x="457200" y="762000"/>
            <a:ext cx="8077200" cy="5715000"/>
          </a:xfrm>
        </p:spPr>
      </p:pic>
    </p:spTree>
    <p:extLst>
      <p:ext uri="{BB962C8B-B14F-4D97-AF65-F5344CB8AC3E}">
        <p14:creationId xmlns:p14="http://schemas.microsoft.com/office/powerpoint/2010/main" val="1086844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IMG_0292.JPG"/>
          <p:cNvPicPr>
            <a:picLocks noGrp="1" noChangeAspect="1"/>
          </p:cNvPicPr>
          <p:nvPr>
            <p:ph idx="1"/>
          </p:nvPr>
        </p:nvPicPr>
        <p:blipFill>
          <a:blip r:embed="rId2" cstate="print"/>
          <a:stretch>
            <a:fillRect/>
          </a:stretch>
        </p:blipFill>
        <p:spPr>
          <a:xfrm>
            <a:off x="609600" y="704850"/>
            <a:ext cx="8001000" cy="6000750"/>
          </a:xfrm>
        </p:spPr>
      </p:pic>
    </p:spTree>
    <p:extLst>
      <p:ext uri="{BB962C8B-B14F-4D97-AF65-F5344CB8AC3E}">
        <p14:creationId xmlns:p14="http://schemas.microsoft.com/office/powerpoint/2010/main" val="397369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096000" cy="6019800"/>
          </a:xfrm>
        </p:spPr>
        <p:txBody>
          <a:bodyPr>
            <a:normAutofit/>
          </a:bodyPr>
          <a:lstStyle/>
          <a:p>
            <a:pPr algn="r" rtl="1"/>
            <a:r>
              <a:rPr lang="ar-SA" dirty="0"/>
              <a:t>للورد نور ثكليف : أنه الإثارة والخروج عن المألوف. فعندما يعض الكلب رجلا فهذا ليس بخبر ولكن عندما يعض الرجل كلبا فهذا هو الخبر </a:t>
            </a:r>
          </a:p>
          <a:p>
            <a:pPr algn="r" rtl="1"/>
            <a:endParaRPr lang="ar-SA" dirty="0"/>
          </a:p>
          <a:p>
            <a:pPr algn="r" rtl="1"/>
            <a:r>
              <a:rPr lang="ar-SA" dirty="0"/>
              <a:t>نيل ماكنيل : هو جمع الحقائق عن الأحداث الجارية التي تثير اهتمام القراء لكي تطبعها الصحيفة .</a:t>
            </a:r>
          </a:p>
          <a:p>
            <a:pPr algn="r" rtl="1"/>
            <a:endParaRPr lang="ar-SA" dirty="0"/>
          </a:p>
          <a:p>
            <a:pPr algn="r" rtl="1"/>
            <a:r>
              <a:rPr lang="ar-SA" dirty="0"/>
              <a:t> جيرالد جونسون : أنه وصف أو تقرير لحدث مهم بالنسبة للجمهور كما هو مهم بالنسبة للصحافي ، فقيمة الحدث بالنسبة الصحافي يتحدد بمدى قابلية هذا الحدث للنشر  </a:t>
            </a:r>
          </a:p>
          <a:p>
            <a:pPr algn="r" rtl="1"/>
            <a:endParaRPr lang="ar-SA" dirty="0"/>
          </a:p>
          <a:p>
            <a:pPr algn="r" rtl="1"/>
            <a:r>
              <a:rPr lang="ar-SA" dirty="0"/>
              <a:t>فرايزر بوند : هو تقرير وقتي عن أي شيء مثير بالنسبة للإنسان والخبر الجيد هو الخبر الذي يثير اهتمام اكبر عدد من القراء يعتبر خبرا مهماً .</a:t>
            </a:r>
          </a:p>
          <a:p>
            <a:pPr algn="r" rtl="1"/>
            <a:endParaRPr lang="en-US" dirty="0"/>
          </a:p>
        </p:txBody>
      </p:sp>
    </p:spTree>
    <p:extLst>
      <p:ext uri="{BB962C8B-B14F-4D97-AF65-F5344CB8AC3E}">
        <p14:creationId xmlns:p14="http://schemas.microsoft.com/office/powerpoint/2010/main" val="248379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943600" cy="5943600"/>
          </a:xfrm>
        </p:spPr>
        <p:txBody>
          <a:bodyPr>
            <a:normAutofit/>
          </a:bodyPr>
          <a:lstStyle/>
          <a:p>
            <a:pPr algn="r" rtl="1"/>
            <a:r>
              <a:rPr lang="ar-SA" dirty="0"/>
              <a:t>عبد اللطيف حمزه :  بأنه الجديد الذي يتلهف القراء على معرفته والوقوف عليه بمجرد صدور الجريدة .</a:t>
            </a:r>
          </a:p>
          <a:p>
            <a:pPr algn="r" rtl="1"/>
            <a:endParaRPr lang="ar-SA" dirty="0"/>
          </a:p>
          <a:p>
            <a:pPr algn="r" rtl="1"/>
            <a:r>
              <a:rPr lang="ar-SA" dirty="0"/>
              <a:t> د. عبد الستار جواد : بأنه شيء لا نعرفه من قبل، شيء نسيته أو انك لم تفهمه .</a:t>
            </a:r>
          </a:p>
          <a:p>
            <a:pPr algn="r" rtl="1"/>
            <a:endParaRPr lang="ar-SA" dirty="0"/>
          </a:p>
          <a:p>
            <a:pPr algn="r" rtl="1"/>
            <a:r>
              <a:rPr lang="ar-SA" dirty="0"/>
              <a:t>الدكتور حسنين عبدالقادر (( ان الخبر هو كل حقيقة حالية او غير معروفة يهتم بها اكبر عدد من الناس )) </a:t>
            </a:r>
          </a:p>
          <a:p>
            <a:pPr marL="114300" indent="0" algn="r" rtl="1">
              <a:buNone/>
            </a:pPr>
            <a:endParaRPr lang="ar-SA" dirty="0"/>
          </a:p>
          <a:p>
            <a:pPr algn="r" rtl="1"/>
            <a:r>
              <a:rPr lang="ar-SA" dirty="0"/>
              <a:t>الدكتور فاروق أبو زيد : تقرير يصنف بدقة وموضوعية حادثة او واقعة او فكر صحيحة لتمس مصالح اكبر عدد من القراء ، وهي تثير اهتماماتهم بقدر ما تساهم في تنمية المجتمع وترقيته </a:t>
            </a:r>
          </a:p>
          <a:p>
            <a:pPr algn="r" rtl="1"/>
            <a:endParaRPr lang="ar-SA" dirty="0"/>
          </a:p>
          <a:p>
            <a:pPr algn="r" rtl="1"/>
            <a:endParaRPr lang="ar-SA" dirty="0"/>
          </a:p>
          <a:p>
            <a:pPr algn="r" rtl="1"/>
            <a:endParaRPr lang="en-US" dirty="0"/>
          </a:p>
        </p:txBody>
      </p:sp>
    </p:spTree>
    <p:extLst>
      <p:ext uri="{BB962C8B-B14F-4D97-AF65-F5344CB8AC3E}">
        <p14:creationId xmlns:p14="http://schemas.microsoft.com/office/powerpoint/2010/main" val="2596972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a:t>وظائف الخبر :</a:t>
            </a:r>
            <a:endParaRPr lang="en-US" sz="3600" dirty="0"/>
          </a:p>
        </p:txBody>
      </p:sp>
      <p:sp>
        <p:nvSpPr>
          <p:cNvPr id="3" name="Content Placeholder 2"/>
          <p:cNvSpPr>
            <a:spLocks noGrp="1"/>
          </p:cNvSpPr>
          <p:nvPr>
            <p:ph idx="1"/>
          </p:nvPr>
        </p:nvSpPr>
        <p:spPr/>
        <p:txBody>
          <a:bodyPr>
            <a:normAutofit/>
          </a:bodyPr>
          <a:lstStyle/>
          <a:p>
            <a:pPr algn="r" rtl="1"/>
            <a:r>
              <a:rPr lang="ar-SA" dirty="0"/>
              <a:t>وظائف الاتصال عند ليزلي مويلر: </a:t>
            </a:r>
          </a:p>
          <a:p>
            <a:pPr algn="r" rtl="1"/>
            <a:endParaRPr lang="ar-SA" dirty="0"/>
          </a:p>
          <a:p>
            <a:pPr algn="r" rtl="1"/>
            <a:r>
              <a:rPr lang="ar-SA" dirty="0"/>
              <a:t>•وظيفة الأخبار والتزويد بالمعلومات.</a:t>
            </a:r>
          </a:p>
          <a:p>
            <a:pPr algn="r" rtl="1"/>
            <a:r>
              <a:rPr lang="ar-SA" dirty="0"/>
              <a:t>•وظيفة الربط وتحسين نوعية المعلومات المقدمة للناس.</a:t>
            </a:r>
          </a:p>
          <a:p>
            <a:pPr algn="r" rtl="1"/>
            <a:r>
              <a:rPr lang="ar-SA" dirty="0"/>
              <a:t>•وظيفة الترفيه.</a:t>
            </a:r>
          </a:p>
          <a:p>
            <a:pPr algn="r" rtl="1"/>
            <a:r>
              <a:rPr lang="ar-SA" dirty="0"/>
              <a:t>•وظيفة التنشئة الاجتماعية.</a:t>
            </a:r>
          </a:p>
          <a:p>
            <a:pPr algn="r" rtl="1"/>
            <a:r>
              <a:rPr lang="ar-SA" dirty="0"/>
              <a:t>•وظيفة التسويق.</a:t>
            </a:r>
          </a:p>
          <a:p>
            <a:pPr algn="r" rtl="1"/>
            <a:r>
              <a:rPr lang="ar-SA" dirty="0"/>
              <a:t>•وظيفة المبادرة في التغيير الاجتماعي.</a:t>
            </a:r>
          </a:p>
          <a:p>
            <a:pPr algn="r" rtl="1"/>
            <a:r>
              <a:rPr lang="ar-SA" dirty="0"/>
              <a:t>•وظيفة إيجاد أو تكوين النمط الاجتماعي.</a:t>
            </a:r>
          </a:p>
          <a:p>
            <a:pPr algn="r" rtl="1"/>
            <a:r>
              <a:rPr lang="ar-SA" dirty="0"/>
              <a:t>•وظيفة الرقابة (الحارس).</a:t>
            </a:r>
          </a:p>
          <a:p>
            <a:pPr algn="r" rtl="1"/>
            <a:r>
              <a:rPr lang="ar-SA" dirty="0"/>
              <a:t>•وظيفة التعليم.</a:t>
            </a:r>
          </a:p>
          <a:p>
            <a:pPr algn="r" rtl="1"/>
            <a:endParaRPr lang="en-US" dirty="0"/>
          </a:p>
        </p:txBody>
      </p:sp>
    </p:spTree>
    <p:extLst>
      <p:ext uri="{BB962C8B-B14F-4D97-AF65-F5344CB8AC3E}">
        <p14:creationId xmlns:p14="http://schemas.microsoft.com/office/powerpoint/2010/main" val="881407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ar-SA" sz="5400" dirty="0"/>
              <a:t>مصادر الخبر </a:t>
            </a:r>
            <a:endParaRPr lang="en-US" sz="54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396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1406</Words>
  <Application>Microsoft Office PowerPoint</Application>
  <PresentationFormat>On-screen Show (4:3)</PresentationFormat>
  <Paragraphs>217</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Times New Roman</vt:lpstr>
      <vt:lpstr>Office Theme</vt:lpstr>
      <vt:lpstr>الخبر </vt:lpstr>
      <vt:lpstr>PowerPoint Presentation</vt:lpstr>
      <vt:lpstr>أبرز معلومات صباح اليوم </vt:lpstr>
      <vt:lpstr>متى تصبح المعلومة مهمة :</vt:lpstr>
      <vt:lpstr>ما هو تعريف الخبر ؟</vt:lpstr>
      <vt:lpstr>PowerPoint Presentation</vt:lpstr>
      <vt:lpstr>PowerPoint Presentation</vt:lpstr>
      <vt:lpstr>وظائف الخبر :</vt:lpstr>
      <vt:lpstr>مصادر الخبر </vt:lpstr>
      <vt:lpstr>PowerPoint Presentation</vt:lpstr>
      <vt:lpstr>PowerPoint Presentation</vt:lpstr>
      <vt:lpstr>أبرز مصادر الأخبار :</vt:lpstr>
      <vt:lpstr>PowerPoint Presentation</vt:lpstr>
      <vt:lpstr>PowerPoint Presentation</vt:lpstr>
      <vt:lpstr>PowerPoint Presentation</vt:lpstr>
      <vt:lpstr>PowerPoint Presentation</vt:lpstr>
      <vt:lpstr>PowerPoint Presentation</vt:lpstr>
      <vt:lpstr>PowerPoint Presentation</vt:lpstr>
      <vt:lpstr>كتابة الخبر</vt:lpstr>
      <vt:lpstr>قبل البداية </vt:lpstr>
      <vt:lpstr>الفرق بين المحرر والمراسل :</vt:lpstr>
      <vt:lpstr>دورة الخبر الصحفي </vt:lpstr>
      <vt:lpstr>PowerPoint Presentation</vt:lpstr>
      <vt:lpstr>PowerPoint Presentation</vt:lpstr>
      <vt:lpstr>إذا متى تسمى مجموعة المعلومات خبرا :</vt:lpstr>
      <vt:lpstr>PowerPoint Presentation</vt:lpstr>
      <vt:lpstr> – المقدمة- </vt:lpstr>
      <vt:lpstr>PowerPoint Presentation</vt:lpstr>
      <vt:lpstr>قبل البداية في كتابة الخبر </vt:lpstr>
      <vt:lpstr>كتابة المقدمة </vt:lpstr>
      <vt:lpstr>PowerPoint Presentation</vt:lpstr>
      <vt:lpstr>PowerPoint Presentation</vt:lpstr>
      <vt:lpstr>PowerPoint Presentation</vt:lpstr>
      <vt:lpstr>– المتن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الخاتمة - </vt:lpstr>
      <vt:lpstr>PowerPoint Presentation</vt:lpstr>
      <vt:lpstr>PowerPoint Presentation</vt:lpstr>
      <vt:lpstr>العنوان الصحفي </vt:lpstr>
      <vt:lpstr>أنواع العناوين :</vt:lpstr>
      <vt:lpstr>كتابة العنوان :</vt:lpstr>
      <vt:lpstr>PowerPoint Presentation</vt:lpstr>
      <vt:lpstr>PowerPoint Presentation</vt:lpstr>
      <vt:lpstr>الصورة الصحفية </vt:lpstr>
      <vt:lpstr>فوائد الصورة الصحفية : </vt:lpstr>
      <vt:lpstr>PowerPoint Presentation</vt:lpstr>
      <vt:lpstr>PowerPoint Presentation</vt:lpstr>
      <vt:lpstr>PowerPoint Presentation</vt:lpstr>
      <vt:lpstr>انواع الصورة الصحفية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الخبر ووظائفه وتاريخه</dc:title>
  <dc:creator>naif alwaeil</dc:creator>
  <cp:lastModifiedBy>naif alwaeil</cp:lastModifiedBy>
  <cp:revision>15</cp:revision>
  <dcterms:created xsi:type="dcterms:W3CDTF">2006-08-16T00:00:00Z</dcterms:created>
  <dcterms:modified xsi:type="dcterms:W3CDTF">2016-10-04T18:50:44Z</dcterms:modified>
</cp:coreProperties>
</file>