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2" r:id="rId3"/>
    <p:sldId id="257" r:id="rId4"/>
    <p:sldId id="258" r:id="rId5"/>
    <p:sldId id="259" r:id="rId6"/>
    <p:sldId id="260" r:id="rId7"/>
    <p:sldId id="261" r:id="rId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8" d="100"/>
          <a:sy n="68" d="100"/>
        </p:scale>
        <p:origin x="-11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18/01/1439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18/01/1439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18/01/1439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18/01/1439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18/01/1439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18/01/1439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18/01/1439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18/01/1439</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18/01/1439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18/01/1439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18/01/1439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18/01/1439</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t>الجانب العملي </a:t>
            </a:r>
            <a:br>
              <a:rPr lang="ar-SA" dirty="0" smtClean="0"/>
            </a:br>
            <a:r>
              <a:rPr lang="ar-SA" dirty="0" smtClean="0"/>
              <a:t>الجزء الأول </a:t>
            </a:r>
            <a:endParaRPr lang="ar-SA" dirty="0"/>
          </a:p>
        </p:txBody>
      </p:sp>
      <p:sp>
        <p:nvSpPr>
          <p:cNvPr id="3" name="عنوان فرعي 2"/>
          <p:cNvSpPr>
            <a:spLocks noGrp="1"/>
          </p:cNvSpPr>
          <p:nvPr>
            <p:ph type="subTitle" idx="1"/>
          </p:nvPr>
        </p:nvSpPr>
        <p:spPr/>
        <p:txBody>
          <a:bodyPr/>
          <a:lstStyle/>
          <a:p>
            <a:endParaRPr lang="ar-S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متطلبات البحث: </a:t>
            </a:r>
          </a:p>
          <a:p>
            <a:r>
              <a:rPr lang="ar-SA" dirty="0" smtClean="0"/>
              <a:t>الفصل الأول </a:t>
            </a:r>
          </a:p>
          <a:p>
            <a:r>
              <a:rPr lang="ar-SA" dirty="0" smtClean="0"/>
              <a:t>الفصل الثاني </a:t>
            </a:r>
          </a:p>
          <a:p>
            <a:r>
              <a:rPr lang="ar-SA" dirty="0" smtClean="0"/>
              <a:t>الفصل الثالث </a:t>
            </a: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متطلبات البحث </a:t>
            </a:r>
            <a:br>
              <a:rPr lang="ar-SA" dirty="0" smtClean="0"/>
            </a:br>
            <a:r>
              <a:rPr lang="ar-SA" dirty="0" smtClean="0"/>
              <a:t>الفصل الأول </a:t>
            </a:r>
            <a:endParaRPr lang="ar-SA" dirty="0"/>
          </a:p>
        </p:txBody>
      </p:sp>
      <p:sp>
        <p:nvSpPr>
          <p:cNvPr id="3" name="عنصر نائب للمحتوى 2"/>
          <p:cNvSpPr>
            <a:spLocks noGrp="1"/>
          </p:cNvSpPr>
          <p:nvPr>
            <p:ph idx="1"/>
          </p:nvPr>
        </p:nvSpPr>
        <p:spPr/>
        <p:txBody>
          <a:bodyPr>
            <a:normAutofit fontScale="92500" lnSpcReduction="20000"/>
          </a:bodyPr>
          <a:lstStyle/>
          <a:p>
            <a:r>
              <a:rPr lang="ar-SA" dirty="0" smtClean="0"/>
              <a:t>مكونات خطة الدراسة : </a:t>
            </a:r>
            <a:endParaRPr lang="en-US" dirty="0" smtClean="0"/>
          </a:p>
          <a:p>
            <a:pPr lvl="0"/>
            <a:r>
              <a:rPr lang="ar-SA" dirty="0" smtClean="0"/>
              <a:t>عنوان الدراسة </a:t>
            </a:r>
            <a:endParaRPr lang="en-US" dirty="0" smtClean="0"/>
          </a:p>
          <a:p>
            <a:pPr lvl="0"/>
            <a:r>
              <a:rPr lang="ar-SA" dirty="0" smtClean="0"/>
              <a:t>مقدمة الدراسة </a:t>
            </a:r>
            <a:endParaRPr lang="en-US" dirty="0" smtClean="0"/>
          </a:p>
          <a:p>
            <a:pPr lvl="0"/>
            <a:r>
              <a:rPr lang="ar-SA" dirty="0" smtClean="0"/>
              <a:t>مشكلة الدراسة </a:t>
            </a:r>
            <a:endParaRPr lang="en-US" dirty="0" smtClean="0"/>
          </a:p>
          <a:p>
            <a:pPr lvl="0"/>
            <a:r>
              <a:rPr lang="ar-SA" dirty="0" err="1" smtClean="0"/>
              <a:t>اسباب</a:t>
            </a:r>
            <a:r>
              <a:rPr lang="ar-SA" dirty="0" smtClean="0"/>
              <a:t> اختيار موضوع الدراسة </a:t>
            </a:r>
            <a:endParaRPr lang="en-US" dirty="0" smtClean="0"/>
          </a:p>
          <a:p>
            <a:pPr lvl="0"/>
            <a:r>
              <a:rPr lang="ar-SA" dirty="0" smtClean="0"/>
              <a:t>تساؤلات الدراسة </a:t>
            </a:r>
            <a:endParaRPr lang="en-US" dirty="0" smtClean="0"/>
          </a:p>
          <a:p>
            <a:pPr lvl="0"/>
            <a:r>
              <a:rPr lang="ar-SA" dirty="0" smtClean="0"/>
              <a:t>أهداف الدراسة </a:t>
            </a:r>
            <a:endParaRPr lang="en-US" dirty="0" smtClean="0"/>
          </a:p>
          <a:p>
            <a:pPr lvl="0"/>
            <a:r>
              <a:rPr lang="ar-SA" dirty="0" smtClean="0"/>
              <a:t>أهمية الدراسة </a:t>
            </a:r>
            <a:endParaRPr lang="en-US" dirty="0" smtClean="0"/>
          </a:p>
          <a:p>
            <a:pPr lvl="0"/>
            <a:r>
              <a:rPr lang="ar-SA" dirty="0" smtClean="0"/>
              <a:t>المفاهيم والمصطلحات الأساسية للدراسة </a:t>
            </a:r>
            <a:endParaRPr lang="en-US" dirty="0" smtClean="0"/>
          </a:p>
          <a:p>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10000"/>
          </a:bodyPr>
          <a:lstStyle/>
          <a:p>
            <a:r>
              <a:rPr lang="ar-SA" dirty="0" smtClean="0"/>
              <a:t>عنوان الدراسة : يتضمن متغيرات الدراسة الأساسية : المتغير المستقل والتابع ، وأهداف الدراسة، والمجتمع المستهدف </a:t>
            </a:r>
            <a:endParaRPr lang="en-US" dirty="0" smtClean="0"/>
          </a:p>
          <a:p>
            <a:r>
              <a:rPr lang="ar-SA" dirty="0" smtClean="0"/>
              <a:t>ـ الالتزام بصياغة مشكلة الدراسة </a:t>
            </a:r>
            <a:endParaRPr lang="en-US" dirty="0" smtClean="0"/>
          </a:p>
          <a:p>
            <a:r>
              <a:rPr lang="ar-SA" dirty="0" smtClean="0"/>
              <a:t>تجنب التفاصيل وضع صياغة عامة تعبر عن هذه التفاصيل مثل استخدام كلمة بعض المتغيرات </a:t>
            </a:r>
            <a:r>
              <a:rPr lang="ar-SA" dirty="0" err="1" smtClean="0"/>
              <a:t>الديموغرافية</a:t>
            </a:r>
            <a:r>
              <a:rPr lang="ar-SA" dirty="0" smtClean="0"/>
              <a:t> بدلا من ذكر كافة هذه المتغيرات في العنوان </a:t>
            </a:r>
            <a:endParaRPr lang="en-US" dirty="0" smtClean="0"/>
          </a:p>
          <a:p>
            <a:pPr lvl="0"/>
            <a:r>
              <a:rPr lang="ar-SA" dirty="0" smtClean="0"/>
              <a:t>لا تستخدم تعبير " على عينة من طلاب " مثلا حيث يهدف البحث إلى دراسة المجتمع المستهدف ووسيلته في ذلك هي اختيار عينة تمثل هذا المجتمع ويستخدم الإحصاء الاستدلالي في تعميم النتائج التي حصل عليها من العينة على المجتمع المستهدف </a:t>
            </a:r>
            <a:endParaRPr lang="en-US" dirty="0" smtClean="0"/>
          </a:p>
          <a:p>
            <a:r>
              <a:rPr lang="ar-SA" dirty="0" smtClean="0"/>
              <a:t> </a:t>
            </a:r>
            <a:endParaRPr lang="en-US" dirty="0" smtClean="0"/>
          </a:p>
          <a:p>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r>
              <a:rPr lang="ar-SA" b="1" dirty="0" smtClean="0"/>
              <a:t>ـ الفصل الأول: مدخل الدراسة</a:t>
            </a:r>
            <a:r>
              <a:rPr lang="ar-SA" dirty="0" smtClean="0"/>
              <a:t> : </a:t>
            </a:r>
            <a:endParaRPr lang="en-US" dirty="0" smtClean="0"/>
          </a:p>
          <a:p>
            <a:r>
              <a:rPr lang="ar-SA" dirty="0" smtClean="0"/>
              <a:t>تهدف المقدمة إلى تهيئة ذهن القراء للشعور بوجود مشكلة، وهي لا تتناول المشكلة بشكل مباشر وإنما تحاول لفت النظر إلى أهمية المشكلة ، أي أن المقدمة تجيب على السؤال، : ما الذي لفت الباحث إلى أهمية دراسة المشكلة، فيستعرض الإحصاءات والبيانات السلبية أو الإيجابية حول الظاهرة موضوع الدراسة. </a:t>
            </a:r>
            <a:endParaRPr lang="en-US" dirty="0" smtClean="0"/>
          </a:p>
          <a:p>
            <a:r>
              <a:rPr lang="ar-SA" dirty="0" smtClean="0"/>
              <a:t>وممكن الرجوع إلى ملاحظات مرسلة أو مقالات علمية، أو مقابلات إذاعية حول خطورة الموضوع وأهمية دراسته </a:t>
            </a:r>
            <a:endParaRPr lang="en-US" dirty="0" smtClean="0"/>
          </a:p>
          <a:p>
            <a:r>
              <a:rPr lang="ar-SA" dirty="0" smtClean="0"/>
              <a:t>وعلى الباحث أن يتجنب الخوض في النظريات والرجوع المتعمق إلى المراجع </a:t>
            </a:r>
            <a:endParaRPr lang="en-US" dirty="0" smtClean="0"/>
          </a:p>
          <a:p>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10000"/>
          </a:bodyPr>
          <a:lstStyle/>
          <a:p>
            <a:r>
              <a:rPr lang="ar-SA" dirty="0" smtClean="0"/>
              <a:t>- مشكلة الدراسة: </a:t>
            </a:r>
            <a:endParaRPr lang="en-US" dirty="0" smtClean="0"/>
          </a:p>
          <a:p>
            <a:r>
              <a:rPr lang="ar-SA" dirty="0" smtClean="0"/>
              <a:t>يقوم الباحث بإيضاح المشكلة دراسته مع التطرق إلى كل تفاصيلها والمتوقع ابتداء من هذه الفقرة الالتزام بالأسلوب العلمي في الكتابة والتوثيق، وبالأدلة والنتائج التي توصلت إليها الدراسات السابقة، وممكن الإشارة إلى بعض المراجع التي تناولت الموضوع </a:t>
            </a:r>
            <a:endParaRPr lang="en-US" dirty="0" smtClean="0"/>
          </a:p>
          <a:p>
            <a:r>
              <a:rPr lang="ar-SA" dirty="0" smtClean="0"/>
              <a:t>تأكد أنك تعرضت للمتغيرات التي تتعرض لها المشكلة . مثلا إذا كانت مشكلة الدراسة " الشعور بالسعادة وعلاقته بكل من الرضا عن الحياة والتفاؤل ووجه الضبط لدى المتزوجات وغير المتزوجات في ضوء بعض المتغيرات </a:t>
            </a:r>
            <a:r>
              <a:rPr lang="ar-SA" dirty="0" err="1" smtClean="0"/>
              <a:t>الديموغرافية</a:t>
            </a:r>
            <a:r>
              <a:rPr lang="ar-SA" dirty="0" smtClean="0"/>
              <a:t>" لبد أن يحاسب الباحث نفسه عن كل متغير ورد في العنوان لماذا فكر فيه وما علاقته بباقي المتغيرات. </a:t>
            </a: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في نهاية الفقرة لبد أن </a:t>
            </a:r>
            <a:r>
              <a:rPr lang="ar-SA" dirty="0" err="1" smtClean="0"/>
              <a:t>تصيغ</a:t>
            </a:r>
            <a:r>
              <a:rPr lang="ar-SA" dirty="0" smtClean="0"/>
              <a:t> مشكلة دراسة في صورة محددة </a:t>
            </a:r>
            <a:endParaRPr lang="en-US" dirty="0" smtClean="0"/>
          </a:p>
          <a:p>
            <a:r>
              <a:rPr lang="ar-SA" dirty="0" smtClean="0"/>
              <a:t>ـ صياغة المشكلة لبد أن تكون هي العنوان مع تحويل الصيغة إلى تساؤل عام. </a:t>
            </a:r>
            <a:endParaRPr lang="en-US" dirty="0" smtClean="0"/>
          </a:p>
          <a:p>
            <a:r>
              <a:rPr lang="ar-SA" dirty="0" smtClean="0"/>
              <a:t>ـ انتبه إلى أن هذه الصياغة ملزمة </a:t>
            </a:r>
            <a:r>
              <a:rPr lang="ar-SA" dirty="0" err="1" smtClean="0"/>
              <a:t>لك</a:t>
            </a:r>
            <a:r>
              <a:rPr lang="ar-SA" dirty="0" smtClean="0"/>
              <a:t> حتى نهاية المخطط فلا تخرج التساؤلات، والفروض والإجراءات عن صياغة المشكلة التي في هذه </a:t>
            </a:r>
            <a:r>
              <a:rPr lang="ar-SA" smtClean="0"/>
              <a:t>الفقرة </a:t>
            </a:r>
            <a:endParaRPr lang="en-US" dirty="0" smtClean="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356</Words>
  <PresentationFormat>عرض على الشاشة (3:4)‏</PresentationFormat>
  <Paragraphs>30</Paragraphs>
  <Slides>7</Slides>
  <Notes>0</Notes>
  <HiddenSlides>0</HiddenSlides>
  <MMClips>0</MMClips>
  <ScaleCrop>false</ScaleCrop>
  <HeadingPairs>
    <vt:vector size="4" baseType="variant">
      <vt:variant>
        <vt:lpstr>سمة</vt:lpstr>
      </vt:variant>
      <vt:variant>
        <vt:i4>1</vt:i4>
      </vt:variant>
      <vt:variant>
        <vt:lpstr>عناوين الشرائح</vt:lpstr>
      </vt:variant>
      <vt:variant>
        <vt:i4>7</vt:i4>
      </vt:variant>
    </vt:vector>
  </HeadingPairs>
  <TitlesOfParts>
    <vt:vector size="8" baseType="lpstr">
      <vt:lpstr>سمة Office</vt:lpstr>
      <vt:lpstr>الجانب العملي  الجزء الأول </vt:lpstr>
      <vt:lpstr>الشريحة 2</vt:lpstr>
      <vt:lpstr>متطلبات البحث  الفصل الأول </vt:lpstr>
      <vt:lpstr>الشريحة 4</vt:lpstr>
      <vt:lpstr>الشريحة 5</vt:lpstr>
      <vt:lpstr>الشريحة 6</vt:lpstr>
      <vt:lpstr>الشريحة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الجانب العملي  الجزء الأول </dc:title>
  <cp:lastModifiedBy>Dr.Ghada</cp:lastModifiedBy>
  <cp:revision>1</cp:revision>
  <dcterms:modified xsi:type="dcterms:W3CDTF">2017-10-08T20:27:02Z</dcterms:modified>
</cp:coreProperties>
</file>