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8" d="100"/>
          <a:sy n="68" d="100"/>
        </p:scale>
        <p:origin x="-11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01/02/1439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01/02/1439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الجانب العملي للبحث الجزء الثاني </a:t>
            </a:r>
            <a:endParaRPr lang="ar-SA" dirty="0"/>
          </a:p>
        </p:txBody>
      </p:sp>
      <p:sp>
        <p:nvSpPr>
          <p:cNvPr id="3" name="عنوان فرعي 2"/>
          <p:cNvSpPr>
            <a:spLocks noGrp="1"/>
          </p:cNvSpPr>
          <p:nvPr>
            <p:ph type="subTitle" idx="1"/>
          </p:nvPr>
        </p:nvSpPr>
        <p:spPr/>
        <p:txBody>
          <a:bodyPr/>
          <a:lstStyle/>
          <a:p>
            <a:endParaRPr lang="ar-S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مكونات خطة الدراسة : </a:t>
            </a:r>
            <a:r>
              <a:rPr lang="ar-SA" dirty="0" smtClean="0"/>
              <a:t>(الفصل الأول) </a:t>
            </a:r>
            <a:endParaRPr lang="en-US" dirty="0" smtClean="0"/>
          </a:p>
          <a:p>
            <a:pPr lvl="0"/>
            <a:r>
              <a:rPr lang="ar-SA" dirty="0" smtClean="0"/>
              <a:t>عنوان الدراسة </a:t>
            </a:r>
            <a:endParaRPr lang="en-US" dirty="0" smtClean="0"/>
          </a:p>
          <a:p>
            <a:pPr lvl="0"/>
            <a:r>
              <a:rPr lang="ar-SA" dirty="0" smtClean="0"/>
              <a:t>مقدمة الدراسة </a:t>
            </a:r>
            <a:endParaRPr lang="en-US" dirty="0" smtClean="0"/>
          </a:p>
          <a:p>
            <a:pPr lvl="0"/>
            <a:r>
              <a:rPr lang="ar-SA" dirty="0" smtClean="0"/>
              <a:t>مشكلة الدراسة </a:t>
            </a:r>
            <a:endParaRPr lang="en-US" dirty="0" smtClean="0"/>
          </a:p>
          <a:p>
            <a:pPr lvl="0"/>
            <a:r>
              <a:rPr lang="ar-SA" dirty="0" err="1" smtClean="0">
                <a:solidFill>
                  <a:srgbClr val="FF0000"/>
                </a:solidFill>
              </a:rPr>
              <a:t>اسباب</a:t>
            </a:r>
            <a:r>
              <a:rPr lang="ar-SA" dirty="0" smtClean="0">
                <a:solidFill>
                  <a:srgbClr val="FF0000"/>
                </a:solidFill>
              </a:rPr>
              <a:t> اختيار موضوع الدراسة </a:t>
            </a:r>
            <a:endParaRPr lang="en-US" dirty="0" smtClean="0">
              <a:solidFill>
                <a:srgbClr val="FF0000"/>
              </a:solidFill>
            </a:endParaRPr>
          </a:p>
          <a:p>
            <a:pPr lvl="0"/>
            <a:r>
              <a:rPr lang="ar-SA" dirty="0" smtClean="0">
                <a:solidFill>
                  <a:srgbClr val="FF0000"/>
                </a:solidFill>
              </a:rPr>
              <a:t>تساؤلات الدراسة </a:t>
            </a:r>
            <a:endParaRPr lang="en-US" dirty="0" smtClean="0">
              <a:solidFill>
                <a:srgbClr val="FF0000"/>
              </a:solidFill>
            </a:endParaRPr>
          </a:p>
          <a:p>
            <a:pPr lvl="0"/>
            <a:r>
              <a:rPr lang="ar-SA" dirty="0" smtClean="0">
                <a:solidFill>
                  <a:srgbClr val="FF0000"/>
                </a:solidFill>
              </a:rPr>
              <a:t>أهداف الدراسة </a:t>
            </a:r>
            <a:endParaRPr lang="en-US" dirty="0" smtClean="0">
              <a:solidFill>
                <a:srgbClr val="FF0000"/>
              </a:solidFill>
            </a:endParaRPr>
          </a:p>
          <a:p>
            <a:pPr lvl="0"/>
            <a:r>
              <a:rPr lang="ar-SA" dirty="0" smtClean="0">
                <a:solidFill>
                  <a:srgbClr val="FF0000"/>
                </a:solidFill>
              </a:rPr>
              <a:t>أهمية الدراسة </a:t>
            </a:r>
            <a:endParaRPr lang="en-US" dirty="0" smtClean="0">
              <a:solidFill>
                <a:srgbClr val="FF0000"/>
              </a:solidFill>
            </a:endParaRPr>
          </a:p>
          <a:p>
            <a:pPr lvl="0"/>
            <a:r>
              <a:rPr lang="ar-SA" dirty="0" smtClean="0">
                <a:solidFill>
                  <a:srgbClr val="FF0000"/>
                </a:solidFill>
              </a:rPr>
              <a:t>المفاهيم والمصطلحات الأساسية للدراسة </a:t>
            </a:r>
            <a:endParaRPr lang="en-US" dirty="0" smtClean="0">
              <a:solidFill>
                <a:srgbClr val="FF0000"/>
              </a:solidFill>
            </a:endParaRPr>
          </a:p>
          <a:p>
            <a:endParaRPr lang="en-US" dirty="0" smtClean="0"/>
          </a:p>
          <a:p>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10000"/>
          </a:bodyPr>
          <a:lstStyle/>
          <a:p>
            <a:pPr lvl="0"/>
            <a:r>
              <a:rPr lang="ar-SA" dirty="0" smtClean="0">
                <a:solidFill>
                  <a:srgbClr val="FF0000"/>
                </a:solidFill>
              </a:rPr>
              <a:t>أسباب </a:t>
            </a:r>
            <a:r>
              <a:rPr lang="ar-SA" dirty="0" smtClean="0">
                <a:solidFill>
                  <a:srgbClr val="FF0000"/>
                </a:solidFill>
              </a:rPr>
              <a:t>اختيار موضوع الدراسة </a:t>
            </a:r>
            <a:r>
              <a:rPr lang="ar-SA" dirty="0" smtClean="0">
                <a:solidFill>
                  <a:srgbClr val="FF0000"/>
                </a:solidFill>
              </a:rPr>
              <a:t>(تكتفي الطالبة بذكر سبب واحد لاختيار الموضوع) </a:t>
            </a:r>
            <a:endParaRPr lang="en-US" dirty="0" smtClean="0">
              <a:solidFill>
                <a:srgbClr val="FF0000"/>
              </a:solidFill>
            </a:endParaRPr>
          </a:p>
          <a:p>
            <a:r>
              <a:rPr lang="ar-SA" dirty="0" err="1" smtClean="0"/>
              <a:t>ماهي</a:t>
            </a:r>
            <a:r>
              <a:rPr lang="ar-SA" dirty="0" smtClean="0"/>
              <a:t> الأسباب التي دفعت الباحث إلى اختيار هذا الموضوع، مثلا: </a:t>
            </a:r>
          </a:p>
          <a:p>
            <a:r>
              <a:rPr lang="ar-SA" dirty="0" smtClean="0"/>
              <a:t>في ضوء قراءات الباحثة توصلت إلى ظهور الاعتراف المتزايد بالدور الهام للعوامل النفسية في تطور وارتقاء عملية الصحة والمرض مما يبين حاجة المجتمع السعودي إلى جهود الباحثين النفسيين في دعم السلوكيات الصحية والوقائية </a:t>
            </a:r>
          </a:p>
          <a:p>
            <a:r>
              <a:rPr lang="ar-SA" dirty="0" smtClean="0"/>
              <a:t> </a:t>
            </a:r>
            <a:r>
              <a:rPr lang="ar-SA" dirty="0" smtClean="0"/>
              <a:t>في حدود علم الباحثة فأن البحوث العربية قليلة فيما يتعلق بعلم النفس الصحي وإجراء مثل هذه الدراسات يثري البحوث النفسية في مجال السلوك الصحي، في الوطن العربي بصورة عامة وفي المملكة العربية السعودية بصورة خاصة. </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lvl="0"/>
            <a:r>
              <a:rPr lang="ar-SA" dirty="0" smtClean="0">
                <a:solidFill>
                  <a:srgbClr val="FF0000"/>
                </a:solidFill>
              </a:rPr>
              <a:t>تساؤلات الدراسة </a:t>
            </a:r>
            <a:r>
              <a:rPr lang="ar-SA" dirty="0" smtClean="0">
                <a:solidFill>
                  <a:srgbClr val="FF0000"/>
                </a:solidFill>
              </a:rPr>
              <a:t>: </a:t>
            </a:r>
          </a:p>
          <a:p>
            <a:pPr lvl="0"/>
            <a:r>
              <a:rPr lang="ar-SA" dirty="0" smtClean="0">
                <a:solidFill>
                  <a:srgbClr val="FF0000"/>
                </a:solidFill>
              </a:rPr>
              <a:t>هي عبارة استفهامية تسأل عن مدى وجود علاقة بين متغيرين أو أكثر. </a:t>
            </a:r>
            <a:endParaRPr lang="en-US" dirty="0" smtClean="0">
              <a:solidFill>
                <a:srgbClr val="FF0000"/>
              </a:solidFill>
            </a:endParaRPr>
          </a:p>
          <a:p>
            <a:r>
              <a:rPr lang="ar-SA" dirty="0" smtClean="0"/>
              <a:t>يتم كتابة تساؤلات الدراسة من صياغة المشكلة البحث الرئيسية والتي كتب في نهاية مشكلة الدراسة </a:t>
            </a:r>
          </a:p>
          <a:p>
            <a:r>
              <a:rPr lang="ar-SA" dirty="0" smtClean="0"/>
              <a:t>حيث أننا لا نستطيع الإجابة على السؤال الرئيسي للدراسة دفعه واحدة، بالتالي فنحن نجزئ هذا التساؤل الرئيسي إلى عدة تساؤلات تسهم في مجملها في </a:t>
            </a:r>
            <a:r>
              <a:rPr lang="ar-SA" dirty="0" err="1" smtClean="0"/>
              <a:t>الإجابه</a:t>
            </a:r>
            <a:r>
              <a:rPr lang="ar-SA" dirty="0" smtClean="0"/>
              <a:t> على التساؤل الرئيسي</a:t>
            </a:r>
          </a:p>
          <a:p>
            <a:r>
              <a:rPr lang="ar-SA" dirty="0" smtClean="0"/>
              <a:t>ـ لا يمكن وضع الفروض إلا بعد هذه التساؤلات ، لأن الفرض هو إجابة محتملة على أحدى تساؤلات الدراسة </a:t>
            </a:r>
          </a:p>
          <a:p>
            <a:endParaRPr lang="ar-SA"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FF0000"/>
                </a:solidFill>
              </a:rPr>
              <a:t>هذه الجزئية غير مطلوبة في البحث </a:t>
            </a:r>
            <a:endParaRPr lang="ar-SA"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r>
              <a:rPr lang="ar-SA" dirty="0" smtClean="0">
                <a:solidFill>
                  <a:srgbClr val="FF0000"/>
                </a:solidFill>
              </a:rPr>
              <a:t>مثال على تساؤلات الدراسة </a:t>
            </a:r>
            <a:r>
              <a:rPr lang="ar-SA" dirty="0" smtClean="0"/>
              <a:t>: </a:t>
            </a:r>
          </a:p>
          <a:p>
            <a:r>
              <a:rPr lang="ar-SA" dirty="0" smtClean="0"/>
              <a:t>إذا كان صياغة مشكلة الدراسة في السؤال التالي: </a:t>
            </a:r>
          </a:p>
          <a:p>
            <a:r>
              <a:rPr lang="ar-SA" dirty="0" smtClean="0"/>
              <a:t>ما العلاقة بين الاتجاه نحو المخاطرة الصحية وبين كل من الالتزام بالتعليمات الصحية، الدافع للوقاية، كفاية الذات الصحية في ظل بعض المتغيرات </a:t>
            </a:r>
            <a:r>
              <a:rPr lang="ar-SA" dirty="0" err="1" smtClean="0"/>
              <a:t>الديموغرافية</a:t>
            </a:r>
            <a:r>
              <a:rPr lang="ar-SA" dirty="0" smtClean="0"/>
              <a:t> ؟</a:t>
            </a:r>
          </a:p>
          <a:p>
            <a:r>
              <a:rPr lang="ar-SA" dirty="0" smtClean="0"/>
              <a:t>فأن التساؤلات لصياغة مشكلة الدراسة تكون كالتالي: </a:t>
            </a:r>
          </a:p>
          <a:p>
            <a:r>
              <a:rPr lang="ar-SA" dirty="0" smtClean="0"/>
              <a:t>: هل توجد علاقة بين الاتجاه نحو المخاطرة الصحية وبين الالتزام بالتعليمات الصحية ؟</a:t>
            </a:r>
          </a:p>
          <a:p>
            <a:r>
              <a:rPr lang="ar-SA" dirty="0" smtClean="0"/>
              <a:t>هل توجد علاقة بين الاتجاه نحو المخاطرة الصحية وبين الدافع للوقاية ؟ </a:t>
            </a:r>
          </a:p>
          <a:p>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FF0000"/>
                </a:solidFill>
              </a:rPr>
              <a:t>تكتفي الطالبة بكتابة هدف واحد فقط </a:t>
            </a:r>
            <a:endParaRPr lang="ar-SA" dirty="0">
              <a:solidFill>
                <a:srgbClr val="FF0000"/>
              </a:solidFill>
            </a:endParaRPr>
          </a:p>
        </p:txBody>
      </p:sp>
      <p:sp>
        <p:nvSpPr>
          <p:cNvPr id="3" name="عنصر نائب للمحتوى 2"/>
          <p:cNvSpPr>
            <a:spLocks noGrp="1"/>
          </p:cNvSpPr>
          <p:nvPr>
            <p:ph idx="1"/>
          </p:nvPr>
        </p:nvSpPr>
        <p:spPr/>
        <p:txBody>
          <a:bodyPr/>
          <a:lstStyle/>
          <a:p>
            <a:pPr lvl="0"/>
            <a:r>
              <a:rPr lang="ar-SA" dirty="0" smtClean="0">
                <a:solidFill>
                  <a:srgbClr val="FF0000"/>
                </a:solidFill>
              </a:rPr>
              <a:t>أهداف الدراسة </a:t>
            </a:r>
            <a:endParaRPr lang="en-US" dirty="0" smtClean="0">
              <a:solidFill>
                <a:srgbClr val="FF0000"/>
              </a:solidFill>
            </a:endParaRPr>
          </a:p>
          <a:p>
            <a:r>
              <a:rPr lang="ar-SA" dirty="0" smtClean="0"/>
              <a:t>تكتب أهداف الدراسة للتعرف على علاقة المتغيرين أو المتغيرات ببعضها البعض </a:t>
            </a:r>
            <a:endParaRPr lang="ar-SA" dirty="0" smtClean="0"/>
          </a:p>
          <a:p>
            <a:r>
              <a:rPr lang="ar-SA" dirty="0" smtClean="0"/>
              <a:t>مثال: </a:t>
            </a:r>
          </a:p>
          <a:p>
            <a:r>
              <a:rPr lang="ar-SA" dirty="0" smtClean="0"/>
              <a:t>ـ التعرف على علاقة الالتزام مريضة السكري بكل من الاتجاه نحو المخاطرة الصحية وكفاية الذات الصحية </a:t>
            </a:r>
          </a:p>
          <a:p>
            <a:endParaRPr lang="ar-SA"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غير مطلوب في البحث </a:t>
            </a:r>
            <a:endParaRPr lang="ar-SA" dirty="0"/>
          </a:p>
        </p:txBody>
      </p:sp>
      <p:sp>
        <p:nvSpPr>
          <p:cNvPr id="3" name="عنصر نائب للمحتوى 2"/>
          <p:cNvSpPr>
            <a:spLocks noGrp="1"/>
          </p:cNvSpPr>
          <p:nvPr>
            <p:ph idx="1"/>
          </p:nvPr>
        </p:nvSpPr>
        <p:spPr/>
        <p:txBody>
          <a:bodyPr/>
          <a:lstStyle/>
          <a:p>
            <a:pPr lvl="0"/>
            <a:r>
              <a:rPr lang="ar-SA" dirty="0" smtClean="0">
                <a:solidFill>
                  <a:srgbClr val="FF0000"/>
                </a:solidFill>
              </a:rPr>
              <a:t>أهمية </a:t>
            </a:r>
            <a:r>
              <a:rPr lang="ar-SA" dirty="0" smtClean="0">
                <a:solidFill>
                  <a:srgbClr val="FF0000"/>
                </a:solidFill>
              </a:rPr>
              <a:t>الدراسة: </a:t>
            </a:r>
            <a:r>
              <a:rPr lang="ar-SA" dirty="0" smtClean="0"/>
              <a:t>وتنقسم إلى أهمية نظرية وأهمية تطبيقية </a:t>
            </a:r>
          </a:p>
          <a:p>
            <a:pPr lvl="0"/>
            <a:r>
              <a:rPr lang="ar-SA" dirty="0" smtClean="0">
                <a:solidFill>
                  <a:srgbClr val="FF0000"/>
                </a:solidFill>
              </a:rPr>
              <a:t>مثال على أهمية الدراسة النظرية: </a:t>
            </a:r>
          </a:p>
          <a:p>
            <a:pPr lvl="0"/>
            <a:r>
              <a:rPr lang="ar-SA" dirty="0" smtClean="0"/>
              <a:t>إثراء المعرفة والفكر في الجانب النظري في مجال التسويق </a:t>
            </a:r>
          </a:p>
          <a:p>
            <a:pPr lvl="0">
              <a:buNone/>
            </a:pPr>
            <a:r>
              <a:rPr lang="ar-SA" dirty="0" smtClean="0"/>
              <a:t>من خلال دراسة علاقة المتغير بالمتغير. </a:t>
            </a:r>
          </a:p>
          <a:p>
            <a:pPr lvl="0">
              <a:buNone/>
            </a:pPr>
            <a:r>
              <a:rPr lang="ar-SA" dirty="0" smtClean="0"/>
              <a:t>مثال على أهمية الدراسة التطبيقية: </a:t>
            </a:r>
          </a:p>
          <a:p>
            <a:pPr lvl="0">
              <a:buNone/>
            </a:pPr>
            <a:r>
              <a:rPr lang="ar-SA" dirty="0" smtClean="0">
                <a:solidFill>
                  <a:srgbClr val="FF0000"/>
                </a:solidFill>
              </a:rPr>
              <a:t> </a:t>
            </a:r>
            <a:r>
              <a:rPr lang="ar-SA" dirty="0" smtClean="0"/>
              <a:t>توظيف نتائج الدراسة التي سوف تتوصل إليها الباحثة في سبيل إعداد أو بناء برامج لتعديل .....</a:t>
            </a:r>
          </a:p>
          <a:p>
            <a:pPr lvl="0">
              <a:buNone/>
            </a:pPr>
            <a:endParaRPr lang="en-US" dirty="0" smtClean="0">
              <a:solidFill>
                <a:srgbClr val="FF0000"/>
              </a:solidFill>
            </a:endParaRPr>
          </a:p>
          <a:p>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lvl="0"/>
            <a:r>
              <a:rPr lang="ar-SA" dirty="0" smtClean="0">
                <a:solidFill>
                  <a:srgbClr val="FF0000"/>
                </a:solidFill>
              </a:rPr>
              <a:t>المفاهيم والمصطلحات الأساسية للدراسة </a:t>
            </a:r>
            <a:endParaRPr lang="en-US" dirty="0" smtClean="0">
              <a:solidFill>
                <a:srgbClr val="FF0000"/>
              </a:solidFill>
            </a:endParaRPr>
          </a:p>
          <a:p>
            <a:r>
              <a:rPr lang="ar-SA" dirty="0" smtClean="0"/>
              <a:t>تعريف كل متغيرات الدراسة ” كالمتغير المستقل والتابع والوسيط حسب البحث . </a:t>
            </a:r>
            <a:endParaRPr lang="ar-SA" smtClean="0"/>
          </a:p>
          <a:p>
            <a:endParaRPr lang="ar-SA"/>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399</Words>
  <PresentationFormat>عرض على الشاشة (3:4)‏</PresentationFormat>
  <Paragraphs>40</Paragraphs>
  <Slides>8</Slides>
  <Notes>0</Notes>
  <HiddenSlides>0</HiddenSlides>
  <MMClips>0</MMClips>
  <ScaleCrop>false</ScaleCrop>
  <HeadingPairs>
    <vt:vector size="4" baseType="variant">
      <vt:variant>
        <vt:lpstr>سمة</vt:lpstr>
      </vt:variant>
      <vt:variant>
        <vt:i4>1</vt:i4>
      </vt:variant>
      <vt:variant>
        <vt:lpstr>عناوين الشرائح</vt:lpstr>
      </vt:variant>
      <vt:variant>
        <vt:i4>8</vt:i4>
      </vt:variant>
    </vt:vector>
  </HeadingPairs>
  <TitlesOfParts>
    <vt:vector size="9" baseType="lpstr">
      <vt:lpstr>سمة Office</vt:lpstr>
      <vt:lpstr>الجانب العملي للبحث الجزء الثاني </vt:lpstr>
      <vt:lpstr>الشريحة 2</vt:lpstr>
      <vt:lpstr>الشريحة 3</vt:lpstr>
      <vt:lpstr>الشريحة 4</vt:lpstr>
      <vt:lpstr>هذه الجزئية غير مطلوبة في البحث </vt:lpstr>
      <vt:lpstr>تكتفي الطالبة بكتابة هدف واحد فقط </vt:lpstr>
      <vt:lpstr>غير مطلوب في البحث </vt:lpstr>
      <vt:lpstr>الشريحة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الجانب العملي للبحث الجزء الثاني </dc:title>
  <cp:lastModifiedBy>Dr.Ghada</cp:lastModifiedBy>
  <cp:revision>5</cp:revision>
  <dcterms:modified xsi:type="dcterms:W3CDTF">2017-10-21T14:39:14Z</dcterms:modified>
</cp:coreProperties>
</file>