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4" r:id="rId1"/>
  </p:sldMasterIdLst>
  <p:notesMasterIdLst>
    <p:notesMasterId r:id="rId17"/>
  </p:notesMasterIdLst>
  <p:sldIdLst>
    <p:sldId id="256" r:id="rId2"/>
    <p:sldId id="258" r:id="rId3"/>
    <p:sldId id="262" r:id="rId4"/>
    <p:sldId id="286" r:id="rId5"/>
    <p:sldId id="264" r:id="rId6"/>
    <p:sldId id="284" r:id="rId7"/>
    <p:sldId id="265" r:id="rId8"/>
    <p:sldId id="282" r:id="rId9"/>
    <p:sldId id="281" r:id="rId10"/>
    <p:sldId id="287" r:id="rId11"/>
    <p:sldId id="289" r:id="rId12"/>
    <p:sldId id="288" r:id="rId13"/>
    <p:sldId id="290" r:id="rId14"/>
    <p:sldId id="291" r:id="rId15"/>
    <p:sldId id="285"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p:restoredTop sz="94654"/>
  </p:normalViewPr>
  <p:slideViewPr>
    <p:cSldViewPr>
      <p:cViewPr varScale="1">
        <p:scale>
          <a:sx n="66" d="100"/>
          <a:sy n="66" d="100"/>
        </p:scale>
        <p:origin x="-123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6D93C25-3759-42AE-91D3-F89768320236}" type="datetimeFigureOut">
              <a:rPr lang="ar-SA" smtClean="0"/>
              <a:pPr/>
              <a:t>29/07/41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38856C7-757C-4A55-A8A2-5FFF6B15BE8D}" type="slidenum">
              <a:rPr lang="ar-SA" smtClean="0"/>
              <a:pPr/>
              <a:t>‹#›</a:t>
            </a:fld>
            <a:endParaRPr lang="ar-SA"/>
          </a:p>
        </p:txBody>
      </p:sp>
    </p:spTree>
    <p:extLst>
      <p:ext uri="{BB962C8B-B14F-4D97-AF65-F5344CB8AC3E}">
        <p14:creationId xmlns:p14="http://schemas.microsoft.com/office/powerpoint/2010/main" xmlns="" val="313206829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SA" dirty="0"/>
              <a:t>                                                       </a:t>
            </a:r>
          </a:p>
        </p:txBody>
      </p:sp>
      <p:sp>
        <p:nvSpPr>
          <p:cNvPr id="4" name="عنصر نائب لرقم الشريحة 3"/>
          <p:cNvSpPr>
            <a:spLocks noGrp="1"/>
          </p:cNvSpPr>
          <p:nvPr>
            <p:ph type="sldNum" sz="quarter" idx="10"/>
          </p:nvPr>
        </p:nvSpPr>
        <p:spPr/>
        <p:txBody>
          <a:bodyPr/>
          <a:lstStyle/>
          <a:p>
            <a:fld id="{438856C7-757C-4A55-A8A2-5FFF6B15BE8D}" type="slidenum">
              <a:rPr lang="ar-SA" smtClean="0"/>
              <a:pPr/>
              <a:t>1</a:t>
            </a:fld>
            <a:endParaRPr lang="ar-SA"/>
          </a:p>
        </p:txBody>
      </p:sp>
    </p:spTree>
    <p:extLst>
      <p:ext uri="{BB962C8B-B14F-4D97-AF65-F5344CB8AC3E}">
        <p14:creationId xmlns:p14="http://schemas.microsoft.com/office/powerpoint/2010/main" xmlns="" val="49775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A4A0B35-7DDE-4B03-A24D-1AF83DE4C9EC}" type="datetimeFigureOut">
              <a:rPr lang="ar-SA" smtClean="0"/>
              <a:pPr/>
              <a:t>29/07/41</a:t>
            </a:fld>
            <a:endParaRPr lang="ar-SA"/>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ar-SA"/>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1520613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4A0B35-7DDE-4B03-A24D-1AF83DE4C9EC}" type="datetimeFigureOut">
              <a:rPr lang="ar-SA" smtClean="0"/>
              <a:pPr/>
              <a:t>29/07/41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384692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EA4A0B35-7DDE-4B03-A24D-1AF83DE4C9EC}" type="datetimeFigureOut">
              <a:rPr lang="ar-SA" smtClean="0"/>
              <a:pPr/>
              <a:t>29/07/41</a:t>
            </a:fld>
            <a:endParaRPr lang="ar-SA"/>
          </a:p>
        </p:txBody>
      </p:sp>
      <p:sp>
        <p:nvSpPr>
          <p:cNvPr id="5" name="Footer Placeholder 4"/>
          <p:cNvSpPr>
            <a:spLocks noGrp="1"/>
          </p:cNvSpPr>
          <p:nvPr>
            <p:ph type="ftr" sz="quarter" idx="11"/>
          </p:nvPr>
        </p:nvSpPr>
        <p:spPr>
          <a:xfrm>
            <a:off x="581192" y="5951810"/>
            <a:ext cx="5922209" cy="365125"/>
          </a:xfrm>
        </p:spPr>
        <p:txBody>
          <a:bodyPr/>
          <a:lstStyle/>
          <a:p>
            <a:endParaRPr lang="ar-SA"/>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740403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4A0B35-7DDE-4B03-A24D-1AF83DE4C9EC}" type="datetimeFigureOut">
              <a:rPr lang="ar-SA" smtClean="0"/>
              <a:pPr/>
              <a:t>29/07/41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190429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A4A0B35-7DDE-4B03-A24D-1AF83DE4C9EC}" type="datetimeFigureOut">
              <a:rPr lang="ar-SA" smtClean="0"/>
              <a:pPr/>
              <a:t>29/07/41</a:t>
            </a:fld>
            <a:endParaRPr lang="ar-SA"/>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ar-SA"/>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1227953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4A0B35-7DDE-4B03-A24D-1AF83DE4C9EC}" type="datetimeFigureOut">
              <a:rPr lang="ar-SA" smtClean="0"/>
              <a:pPr/>
              <a:t>29/07/41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3189415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4A0B35-7DDE-4B03-A24D-1AF83DE4C9EC}" type="datetimeFigureOut">
              <a:rPr lang="ar-SA" smtClean="0"/>
              <a:pPr/>
              <a:t>29/07/41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244072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4A0B35-7DDE-4B03-A24D-1AF83DE4C9EC}" type="datetimeFigureOut">
              <a:rPr lang="ar-SA" smtClean="0"/>
              <a:pPr/>
              <a:t>29/07/41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612677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4A0B35-7DDE-4B03-A24D-1AF83DE4C9EC}" type="datetimeFigureOut">
              <a:rPr lang="ar-SA" smtClean="0"/>
              <a:pPr/>
              <a:t>29/07/41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559789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A4A0B35-7DDE-4B03-A24D-1AF83DE4C9EC}" type="datetimeFigureOut">
              <a:rPr lang="ar-SA" smtClean="0"/>
              <a:pPr/>
              <a:t>29/07/41</a:t>
            </a:fld>
            <a:endParaRPr lang="ar-SA"/>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ar-SA"/>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3162945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4A0B35-7DDE-4B03-A24D-1AF83DE4C9EC}" type="datetimeFigureOut">
              <a:rPr lang="ar-SA" smtClean="0"/>
              <a:pPr/>
              <a:t>29/07/41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18F6294-69DE-4BB7-98C5-11C7A1E29B19}" type="slidenum">
              <a:rPr lang="ar-SA" smtClean="0"/>
              <a:pPr/>
              <a:t>‹#›</a:t>
            </a:fld>
            <a:endParaRPr lang="ar-SA"/>
          </a:p>
        </p:txBody>
      </p:sp>
    </p:spTree>
    <p:extLst>
      <p:ext uri="{BB962C8B-B14F-4D97-AF65-F5344CB8AC3E}">
        <p14:creationId xmlns:p14="http://schemas.microsoft.com/office/powerpoint/2010/main" xmlns="" val="2809932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EA4A0B35-7DDE-4B03-A24D-1AF83DE4C9EC}" type="datetimeFigureOut">
              <a:rPr lang="ar-SA" smtClean="0"/>
              <a:pPr/>
              <a:t>29/07/41</a:t>
            </a:fld>
            <a:endParaRPr lang="ar-SA"/>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ar-SA"/>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E18F6294-69DE-4BB7-98C5-11C7A1E29B19}" type="slidenum">
              <a:rPr lang="ar-SA" smtClean="0"/>
              <a:pPr/>
              <a:t>‹#›</a:t>
            </a:fld>
            <a:endParaRPr lang="ar-SA"/>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313016741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3SAzzdQtetE"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28C565D-A991-4381-AC37-76A58A4A128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p:cNvSpPr>
            <a:spLocks noGrp="1"/>
          </p:cNvSpPr>
          <p:nvPr>
            <p:ph type="ctrTitle"/>
          </p:nvPr>
        </p:nvSpPr>
        <p:spPr>
          <a:xfrm>
            <a:off x="3164598" y="226925"/>
            <a:ext cx="5471630" cy="3703320"/>
          </a:xfrm>
        </p:spPr>
        <p:txBody>
          <a:bodyPr anchor="ctr">
            <a:normAutofit/>
          </a:bodyPr>
          <a:lstStyle/>
          <a:p>
            <a:pPr algn="ctr" rtl="1"/>
            <a:r>
              <a:rPr lang="ar-SA" sz="2300" dirty="0">
                <a:effectLst/>
                <a:latin typeface="Calibri" panose="020F0502020204030204" pitchFamily="34" charset="0"/>
                <a:ea typeface="Calibri" panose="020F0502020204030204" pitchFamily="34" charset="0"/>
                <a:cs typeface="Arial" panose="020B0604020202020204" pitchFamily="34" charset="0"/>
              </a:rPr>
              <a:t>الفصل الثالث</a:t>
            </a:r>
            <a:br>
              <a:rPr lang="ar-SA" sz="2300" dirty="0">
                <a:effectLst/>
                <a:latin typeface="Calibri" panose="020F0502020204030204" pitchFamily="34" charset="0"/>
                <a:ea typeface="Calibri" panose="020F0502020204030204" pitchFamily="34" charset="0"/>
                <a:cs typeface="Arial" panose="020B0604020202020204" pitchFamily="34" charset="0"/>
              </a:rPr>
            </a:br>
            <a:r>
              <a:rPr lang="ar-SA" sz="2300" dirty="0">
                <a:effectLst/>
                <a:latin typeface="Calibri" panose="020F0502020204030204" pitchFamily="34" charset="0"/>
                <a:ea typeface="Calibri" panose="020F0502020204030204" pitchFamily="34" charset="0"/>
                <a:cs typeface="Arial" panose="020B0604020202020204" pitchFamily="34" charset="0"/>
              </a:rPr>
              <a:t>جمع الأعداد الكلية (+)</a:t>
            </a:r>
            <a:br>
              <a:rPr lang="ar-SA" sz="2300" dirty="0">
                <a:effectLst/>
                <a:latin typeface="Calibri" panose="020F0502020204030204" pitchFamily="34" charset="0"/>
                <a:ea typeface="Calibri" panose="020F0502020204030204" pitchFamily="34" charset="0"/>
                <a:cs typeface="Arial" panose="020B0604020202020204" pitchFamily="34" charset="0"/>
              </a:rPr>
            </a:br>
            <a:r>
              <a:rPr lang="x-none" sz="1800" dirty="0">
                <a:effectLst/>
                <a:latin typeface="Calibri" panose="020F0502020204030204" pitchFamily="34" charset="0"/>
                <a:ea typeface="Calibri" panose="020F0502020204030204" pitchFamily="34" charset="0"/>
                <a:cs typeface="Arial" panose="020B0604020202020204" pitchFamily="34" charset="0"/>
              </a:rPr>
              <a:t/>
            </a:r>
            <a:br>
              <a:rPr lang="x-none" sz="1800" dirty="0">
                <a:effectLst/>
                <a:latin typeface="Calibri" panose="020F0502020204030204" pitchFamily="34" charset="0"/>
                <a:ea typeface="Calibri" panose="020F0502020204030204" pitchFamily="34" charset="0"/>
                <a:cs typeface="Arial" panose="020B0604020202020204" pitchFamily="34" charset="0"/>
              </a:rPr>
            </a:br>
            <a:r>
              <a:rPr lang="ar-SA"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x-none" sz="1800" dirty="0">
                <a:effectLst/>
                <a:latin typeface="Calibri" panose="020F0502020204030204" pitchFamily="34" charset="0"/>
                <a:ea typeface="Calibri" panose="020F0502020204030204" pitchFamily="34" charset="0"/>
                <a:cs typeface="Arial" panose="020B0604020202020204" pitchFamily="34" charset="0"/>
              </a:rPr>
              <a:t/>
            </a:r>
            <a:br>
              <a:rPr lang="x-none" sz="1800" dirty="0">
                <a:effectLst/>
                <a:latin typeface="Calibri" panose="020F0502020204030204" pitchFamily="34" charset="0"/>
                <a:ea typeface="Calibri" panose="020F0502020204030204" pitchFamily="34" charset="0"/>
                <a:cs typeface="Arial" panose="020B0604020202020204" pitchFamily="34" charset="0"/>
              </a:rPr>
            </a:br>
            <a:r>
              <a:rPr lang="ar-SA"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جمع الاعداد الكلية (+)</a:t>
            </a:r>
            <a:r>
              <a:rPr lang="x-none" sz="1800" dirty="0">
                <a:effectLst/>
                <a:latin typeface="Calibri" panose="020F0502020204030204" pitchFamily="34" charset="0"/>
                <a:ea typeface="Calibri" panose="020F0502020204030204" pitchFamily="34" charset="0"/>
                <a:cs typeface="Arial" panose="020B0604020202020204" pitchFamily="34" charset="0"/>
              </a:rPr>
              <a:t/>
            </a:r>
            <a:br>
              <a:rPr lang="x-none" sz="1800" dirty="0">
                <a:effectLst/>
                <a:latin typeface="Calibri" panose="020F0502020204030204" pitchFamily="34" charset="0"/>
                <a:ea typeface="Calibri" panose="020F0502020204030204" pitchFamily="34" charset="0"/>
                <a:cs typeface="Arial" panose="020B0604020202020204" pitchFamily="34" charset="0"/>
              </a:rPr>
            </a:br>
            <a:r>
              <a:rPr lang="ar-SA"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عنوان فرعي 2"/>
          <p:cNvSpPr>
            <a:spLocks noGrp="1"/>
          </p:cNvSpPr>
          <p:nvPr>
            <p:ph type="subTitle" idx="1"/>
          </p:nvPr>
        </p:nvSpPr>
        <p:spPr>
          <a:xfrm>
            <a:off x="333256" y="1507414"/>
            <a:ext cx="2498086" cy="3703320"/>
          </a:xfrm>
          <a:ln w="57150">
            <a:noFill/>
          </a:ln>
        </p:spPr>
        <p:txBody>
          <a:bodyPr anchor="ctr">
            <a:normAutofit/>
          </a:bodyPr>
          <a:lstStyle/>
          <a:p>
            <a:pPr algn="r"/>
            <a:r>
              <a:rPr lang="ar-SA" sz="1700" dirty="0">
                <a:solidFill>
                  <a:schemeClr val="tx2"/>
                </a:solidFill>
                <a:cs typeface="Akhbar MT" pitchFamily="2" charset="-78"/>
              </a:rPr>
              <a:t>إعداد الطالبة: مشاعل العتيبي.</a:t>
            </a:r>
          </a:p>
          <a:p>
            <a:pPr algn="r"/>
            <a:r>
              <a:rPr lang="ar-SA" sz="1700" dirty="0">
                <a:solidFill>
                  <a:schemeClr val="tx2"/>
                </a:solidFill>
                <a:cs typeface="Akhbar MT" pitchFamily="2" charset="-78"/>
              </a:rPr>
              <a:t> إشراف: أ.مزنة الردعان.</a:t>
            </a:r>
          </a:p>
        </p:txBody>
      </p:sp>
      <p:sp>
        <p:nvSpPr>
          <p:cNvPr id="10" name="Rectangle 9">
            <a:extLst>
              <a:ext uri="{FF2B5EF4-FFF2-40B4-BE49-F238E27FC236}">
                <a16:creationId xmlns:a16="http://schemas.microsoft.com/office/drawing/2014/main" xmlns="" id="{B7180431-F4DE-415D-BCBB-9316423C37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4900" y="453642"/>
            <a:ext cx="8474200"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xmlns="" id="{EEABD997-5EF9-4E9B-AFBB-F6DFAAF3AD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flipV="1">
            <a:off x="1193883" y="3337052"/>
            <a:ext cx="3703320" cy="4404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xmlns="" id="{E9AB5EE6-A047-4B18-B998-D46DF3CC36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4900" y="5878019"/>
            <a:ext cx="8474200"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pic>
        <p:nvPicPr>
          <p:cNvPr id="4" name="صورة 4" descr="نتيجة بحث الصور عن عملية الجمع">
            <a:extLst>
              <a:ext uri="{FF2B5EF4-FFF2-40B4-BE49-F238E27FC236}">
                <a16:creationId xmlns:a16="http://schemas.microsoft.com/office/drawing/2014/main" xmlns="" id="{52B11D9C-BFE5-1040-A183-51CC36DA653A}"/>
              </a:ext>
            </a:extLst>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634050" y="2443650"/>
            <a:ext cx="4723780" cy="2460482"/>
          </a:xfrm>
          <a:prstGeom prst="rect">
            <a:avLst/>
          </a:prstGeom>
          <a:noFill/>
          <a:ln>
            <a:noFill/>
          </a:ln>
        </p:spPr>
      </p:pic>
    </p:spTree>
    <p:extLst>
      <p:ext uri="{BB962C8B-B14F-4D97-AF65-F5344CB8AC3E}">
        <p14:creationId xmlns:p14="http://schemas.microsoft.com/office/powerpoint/2010/main" xmlns="" val="426315263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B239CBE6-B17D-4EC1-9894-F05219523245}"/>
              </a:ext>
            </a:extLst>
          </p:cNvPr>
          <p:cNvSpPr>
            <a:spLocks noGrp="1"/>
          </p:cNvSpPr>
          <p:nvPr>
            <p:ph type="title"/>
          </p:nvPr>
        </p:nvSpPr>
        <p:spPr/>
        <p:txBody>
          <a:bodyPr/>
          <a:lstStyle/>
          <a:p>
            <a:endParaRPr lang="ar-SA"/>
          </a:p>
        </p:txBody>
      </p:sp>
      <p:pic>
        <p:nvPicPr>
          <p:cNvPr id="4" name="عنصر نائب للمحتوى 3">
            <a:extLst>
              <a:ext uri="{FF2B5EF4-FFF2-40B4-BE49-F238E27FC236}">
                <a16:creationId xmlns:a16="http://schemas.microsoft.com/office/drawing/2014/main" xmlns="" id="{A6FD3C98-4D98-43DC-BDFD-12F319835620}"/>
              </a:ext>
            </a:extLst>
          </p:cNvPr>
          <p:cNvPicPr>
            <a:picLocks noGrp="1" noChangeAspect="1"/>
          </p:cNvPicPr>
          <p:nvPr>
            <p:ph idx="1"/>
          </p:nvPr>
        </p:nvPicPr>
        <p:blipFill>
          <a:blip r:embed="rId2"/>
          <a:stretch>
            <a:fillRect/>
          </a:stretch>
        </p:blipFill>
        <p:spPr>
          <a:xfrm>
            <a:off x="6057553" y="2598003"/>
            <a:ext cx="2346131" cy="3263504"/>
          </a:xfrm>
          <a:prstGeom prst="rect">
            <a:avLst/>
          </a:prstGeom>
        </p:spPr>
      </p:pic>
      <p:sp>
        <p:nvSpPr>
          <p:cNvPr id="5" name="مستطيل 4">
            <a:extLst>
              <a:ext uri="{FF2B5EF4-FFF2-40B4-BE49-F238E27FC236}">
                <a16:creationId xmlns:a16="http://schemas.microsoft.com/office/drawing/2014/main" xmlns="" id="{E654A5A0-7832-46A8-8798-A2161BFE7A99}"/>
              </a:ext>
            </a:extLst>
          </p:cNvPr>
          <p:cNvSpPr/>
          <p:nvPr/>
        </p:nvSpPr>
        <p:spPr>
          <a:xfrm>
            <a:off x="2125307" y="2737451"/>
            <a:ext cx="2969144" cy="1685077"/>
          </a:xfrm>
          <a:prstGeom prst="rect">
            <a:avLst/>
          </a:prstGeom>
        </p:spPr>
        <p:txBody>
          <a:bodyPr wrap="square">
            <a:spAutoFit/>
          </a:bodyPr>
          <a:lstStyle/>
          <a:p>
            <a:r>
              <a:rPr lang="ar-SA" sz="10350" b="1" i="1" dirty="0">
                <a:solidFill>
                  <a:srgbClr val="002060"/>
                </a:solidFill>
                <a:latin typeface="Arabic Typesetting" panose="03020402040406030203" pitchFamily="66" charset="-78"/>
                <a:cs typeface="Arabic Typesetting" panose="03020402040406030203" pitchFamily="66" charset="-78"/>
              </a:rPr>
              <a:t>الأسئلة:</a:t>
            </a:r>
          </a:p>
        </p:txBody>
      </p:sp>
    </p:spTree>
    <p:extLst>
      <p:ext uri="{BB962C8B-B14F-4D97-AF65-F5344CB8AC3E}">
        <p14:creationId xmlns:p14="http://schemas.microsoft.com/office/powerpoint/2010/main" xmlns="" val="3893204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831989-AD37-A94F-9CBA-8F0214140F43}"/>
              </a:ext>
            </a:extLst>
          </p:cNvPr>
          <p:cNvSpPr>
            <a:spLocks noGrp="1"/>
          </p:cNvSpPr>
          <p:nvPr>
            <p:ph type="title"/>
          </p:nvPr>
        </p:nvSpPr>
        <p:spPr/>
        <p:txBody>
          <a:bodyPr>
            <a:normAutofit/>
          </a:bodyPr>
          <a:lstStyle/>
          <a:p>
            <a:pPr algn="ctr"/>
            <a:r>
              <a:rPr lang="ar-SA" sz="3500" dirty="0"/>
              <a:t>صح أم خطأ.</a:t>
            </a:r>
            <a:endParaRPr lang="x-none" sz="3500" dirty="0"/>
          </a:p>
        </p:txBody>
      </p:sp>
      <p:sp>
        <p:nvSpPr>
          <p:cNvPr id="3" name="Content Placeholder 2">
            <a:extLst>
              <a:ext uri="{FF2B5EF4-FFF2-40B4-BE49-F238E27FC236}">
                <a16:creationId xmlns:a16="http://schemas.microsoft.com/office/drawing/2014/main" xmlns="" id="{54F22293-38A6-FF40-A257-2BF3032AE444}"/>
              </a:ext>
            </a:extLst>
          </p:cNvPr>
          <p:cNvSpPr>
            <a:spLocks noGrp="1"/>
          </p:cNvSpPr>
          <p:nvPr>
            <p:ph idx="1"/>
          </p:nvPr>
        </p:nvSpPr>
        <p:spPr/>
        <p:txBody>
          <a:bodyPr>
            <a:normAutofit/>
          </a:bodyPr>
          <a:lstStyle/>
          <a:p>
            <a:pPr algn="ctr" rtl="1"/>
            <a:r>
              <a:rPr lang="ar-SA" sz="2600" dirty="0">
                <a:effectLst/>
                <a:latin typeface="Calibri" panose="020F0502020204030204" pitchFamily="34" charset="0"/>
                <a:ea typeface="Calibri" panose="020F0502020204030204" pitchFamily="34" charset="0"/>
                <a:cs typeface="Arial" panose="020B0604020202020204" pitchFamily="34" charset="0"/>
              </a:rPr>
              <a:t>*من الضروري استخدام ارقاماً صعبة في شرح العمليات الحسابية ثم الانتقال الى الاسهل   </a:t>
            </a:r>
            <a:endParaRPr lang="x-none" sz="2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743292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DEF043-5A25-3649-9BCF-D6184FDE1C3C}"/>
              </a:ext>
            </a:extLst>
          </p:cNvPr>
          <p:cNvSpPr>
            <a:spLocks noGrp="1"/>
          </p:cNvSpPr>
          <p:nvPr>
            <p:ph type="title"/>
          </p:nvPr>
        </p:nvSpPr>
        <p:spPr/>
        <p:txBody>
          <a:bodyPr/>
          <a:lstStyle/>
          <a:p>
            <a:pPr algn="ctr"/>
            <a:r>
              <a:rPr lang="ar-SA" sz="2800"/>
              <a:t>صح أم خطأ.</a:t>
            </a:r>
            <a:endParaRPr lang="x-none" sz="2800" dirty="0"/>
          </a:p>
        </p:txBody>
      </p:sp>
      <p:sp>
        <p:nvSpPr>
          <p:cNvPr id="3" name="Content Placeholder 2">
            <a:extLst>
              <a:ext uri="{FF2B5EF4-FFF2-40B4-BE49-F238E27FC236}">
                <a16:creationId xmlns:a16="http://schemas.microsoft.com/office/drawing/2014/main" xmlns="" id="{90AA8B25-6199-7D4B-B0FA-7B5DE08DC705}"/>
              </a:ext>
            </a:extLst>
          </p:cNvPr>
          <p:cNvSpPr>
            <a:spLocks noGrp="1"/>
          </p:cNvSpPr>
          <p:nvPr>
            <p:ph idx="1"/>
          </p:nvPr>
        </p:nvSpPr>
        <p:spPr/>
        <p:txBody>
          <a:bodyPr>
            <a:normAutofit/>
          </a:bodyPr>
          <a:lstStyle/>
          <a:p>
            <a:pPr algn="ctr" rtl="1"/>
            <a:r>
              <a:rPr lang="ar-SA" sz="3100" dirty="0">
                <a:effectLst/>
                <a:latin typeface="Calibri" panose="020F0502020204030204" pitchFamily="34" charset="0"/>
                <a:ea typeface="Calibri" panose="020F0502020204030204" pitchFamily="34" charset="0"/>
                <a:cs typeface="Arial" panose="020B0604020202020204" pitchFamily="34" charset="0"/>
              </a:rPr>
              <a:t>*ان فهم عملية الجمع يبدأ من مستوى سطحي ومن ثم مجرد ومن ثم شبه مجرد</a:t>
            </a:r>
            <a:endParaRPr lang="x-none" sz="3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1143924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8976F3-52B4-B349-8232-082C09A56CFE}"/>
              </a:ext>
            </a:extLst>
          </p:cNvPr>
          <p:cNvSpPr>
            <a:spLocks noGrp="1"/>
          </p:cNvSpPr>
          <p:nvPr>
            <p:ph type="title"/>
          </p:nvPr>
        </p:nvSpPr>
        <p:spPr/>
        <p:txBody>
          <a:bodyPr/>
          <a:lstStyle/>
          <a:p>
            <a:pPr algn="ctr"/>
            <a:r>
              <a:rPr lang="ar-SA" sz="2800"/>
              <a:t>صح أم خطأ.</a:t>
            </a:r>
            <a:endParaRPr lang="x-none" sz="2800" dirty="0"/>
          </a:p>
        </p:txBody>
      </p:sp>
      <p:sp>
        <p:nvSpPr>
          <p:cNvPr id="3" name="Content Placeholder 2">
            <a:extLst>
              <a:ext uri="{FF2B5EF4-FFF2-40B4-BE49-F238E27FC236}">
                <a16:creationId xmlns:a16="http://schemas.microsoft.com/office/drawing/2014/main" xmlns="" id="{97ACBA64-6492-6542-8FFA-4512C97121B1}"/>
              </a:ext>
            </a:extLst>
          </p:cNvPr>
          <p:cNvSpPr>
            <a:spLocks noGrp="1"/>
          </p:cNvSpPr>
          <p:nvPr>
            <p:ph idx="1"/>
          </p:nvPr>
        </p:nvSpPr>
        <p:spPr/>
        <p:txBody>
          <a:bodyPr>
            <a:normAutofit/>
          </a:bodyPr>
          <a:lstStyle/>
          <a:p>
            <a:pPr algn="ctr" rtl="1"/>
            <a:r>
              <a:rPr lang="ar-SA" sz="3200" dirty="0">
                <a:effectLst/>
                <a:latin typeface="Calibri" panose="020F0502020204030204" pitchFamily="34" charset="0"/>
                <a:ea typeface="Calibri" panose="020F0502020204030204" pitchFamily="34" charset="0"/>
                <a:cs typeface="Arial" panose="020B0604020202020204" pitchFamily="34" charset="0"/>
              </a:rPr>
              <a:t>*من الاخطاء الشائعة في عملية الجمع اتجاه الحل من اليسار الى اليمين   </a:t>
            </a:r>
            <a:r>
              <a:rPr lang="ar-SA" sz="3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x-none"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3943982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266271-8A5E-8744-A236-79B84DF51502}"/>
              </a:ext>
            </a:extLst>
          </p:cNvPr>
          <p:cNvSpPr>
            <a:spLocks noGrp="1"/>
          </p:cNvSpPr>
          <p:nvPr>
            <p:ph type="title"/>
          </p:nvPr>
        </p:nvSpPr>
        <p:spPr/>
        <p:txBody>
          <a:bodyPr/>
          <a:lstStyle/>
          <a:p>
            <a:pPr algn="ctr"/>
            <a:r>
              <a:rPr lang="ar-SA" sz="2800"/>
              <a:t>صح أم خطأ.</a:t>
            </a:r>
            <a:endParaRPr lang="x-none" sz="2800" dirty="0"/>
          </a:p>
        </p:txBody>
      </p:sp>
      <p:sp>
        <p:nvSpPr>
          <p:cNvPr id="3" name="Content Placeholder 2">
            <a:extLst>
              <a:ext uri="{FF2B5EF4-FFF2-40B4-BE49-F238E27FC236}">
                <a16:creationId xmlns:a16="http://schemas.microsoft.com/office/drawing/2014/main" xmlns="" id="{BC21711A-1F93-BC47-BD9C-8C8B1D9B33BA}"/>
              </a:ext>
            </a:extLst>
          </p:cNvPr>
          <p:cNvSpPr>
            <a:spLocks noGrp="1"/>
          </p:cNvSpPr>
          <p:nvPr>
            <p:ph idx="1"/>
          </p:nvPr>
        </p:nvSpPr>
        <p:spPr/>
        <p:txBody>
          <a:bodyPr>
            <a:normAutofit/>
          </a:bodyPr>
          <a:lstStyle/>
          <a:p>
            <a:pPr algn="ctr" rtl="1"/>
            <a:r>
              <a:rPr lang="ar-SA" sz="3200" dirty="0">
                <a:effectLst/>
                <a:latin typeface="Calibri" panose="020F0502020204030204" pitchFamily="34" charset="0"/>
                <a:ea typeface="Calibri" panose="020F0502020204030204" pitchFamily="34" charset="0"/>
                <a:cs typeface="Arial" panose="020B0604020202020204" pitchFamily="34" charset="0"/>
              </a:rPr>
              <a:t>*من الأخطاء الشائعة في عملية الجمع عدم فهم القيمة المكانية للأرقام  </a:t>
            </a:r>
            <a:r>
              <a:rPr lang="ar-SA" sz="3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x-none"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3534769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E9AA9F65-94B8-41A5-A7FF-23D2CFB116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xmlns="" id="{7E8B0F8E-3F6C-4541-B9C1-774D80A088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xmlns="" id="{7A45F5BC-32D1-41CD-B270-C46F18CA1A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xmlns="" id="{5BB74D4E-F243-4A10-813D-500A1402539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16" name="Rectangle 15">
            <a:extLst>
              <a:ext uri="{FF2B5EF4-FFF2-40B4-BE49-F238E27FC236}">
                <a16:creationId xmlns:a16="http://schemas.microsoft.com/office/drawing/2014/main" xmlns="" id="{E2B7D02C-F642-492B-8E97-FDE1C0FDA3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A2D0BA34-24BC-4C63-945A-90AA854E19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4900" y="453642"/>
            <a:ext cx="8474200"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xmlns="" id="{0647415D-11C2-4BA0-A3EE-E0DA219B3A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4900" y="5878019"/>
            <a:ext cx="8474200"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pic>
        <p:nvPicPr>
          <p:cNvPr id="4" name="صورة 6" descr="نتيجة بحث الصور عن عملية الجمع">
            <a:extLst>
              <a:ext uri="{FF2B5EF4-FFF2-40B4-BE49-F238E27FC236}">
                <a16:creationId xmlns:a16="http://schemas.microsoft.com/office/drawing/2014/main" xmlns="" id="{AD7EB563-4C31-8643-981F-B907C6EADACB}"/>
              </a:ext>
            </a:extLst>
          </p:cNvPr>
          <p:cNvPicPr/>
          <p:nvPr/>
        </p:nvPicPr>
        <p:blipFill>
          <a:blip r:embed="rId2">
            <a:extLst>
              <a:ext uri="{28A0092B-C50C-407E-A947-70E740481C1C}">
                <a14:useLocalDpi xmlns:a14="http://schemas.microsoft.com/office/drawing/2010/main" xmlns="" val="0"/>
              </a:ext>
            </a:extLst>
          </a:blip>
          <a:srcRect/>
          <a:stretch>
            <a:fillRect/>
          </a:stretch>
        </p:blipFill>
        <p:spPr bwMode="auto">
          <a:xfrm>
            <a:off x="1174811" y="966350"/>
            <a:ext cx="6790612" cy="1924315"/>
          </a:xfrm>
          <a:prstGeom prst="rect">
            <a:avLst/>
          </a:prstGeom>
          <a:noFill/>
          <a:ln>
            <a:noFill/>
          </a:ln>
        </p:spPr>
      </p:pic>
      <p:pic>
        <p:nvPicPr>
          <p:cNvPr id="15" name="صورة 7" descr="نتيجة بحث الصور عن عملية الجمع">
            <a:extLst>
              <a:ext uri="{FF2B5EF4-FFF2-40B4-BE49-F238E27FC236}">
                <a16:creationId xmlns:a16="http://schemas.microsoft.com/office/drawing/2014/main" xmlns="" id="{403027AA-9026-7241-956A-DA680494973B}"/>
              </a:ext>
            </a:extLst>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74811" y="2810164"/>
            <a:ext cx="6790612" cy="2966720"/>
          </a:xfrm>
          <a:prstGeom prst="rect">
            <a:avLst/>
          </a:prstGeom>
          <a:noFill/>
          <a:ln>
            <a:noFill/>
          </a:ln>
        </p:spPr>
      </p:pic>
    </p:spTree>
    <p:extLst>
      <p:ext uri="{BB962C8B-B14F-4D97-AF65-F5344CB8AC3E}">
        <p14:creationId xmlns:p14="http://schemas.microsoft.com/office/powerpoint/2010/main" xmlns="" val="36046500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16632"/>
            <a:ext cx="7467600" cy="1143000"/>
          </a:xfrm>
        </p:spPr>
        <p:txBody>
          <a:bodyPr>
            <a:normAutofit/>
          </a:bodyPr>
          <a:lstStyle/>
          <a:p>
            <a:pPr algn="ctr"/>
            <a:r>
              <a:rPr lang="ar-SA" sz="3800" b="1" dirty="0">
                <a:latin typeface="Helvetica"/>
                <a:ea typeface="Times New Roman"/>
                <a:cs typeface="Arabic Typesetting"/>
              </a:rPr>
              <a:t>ما الجمع؟</a:t>
            </a:r>
            <a:endParaRPr lang="ar-SA" sz="3800" dirty="0"/>
          </a:p>
        </p:txBody>
      </p:sp>
      <p:sp>
        <p:nvSpPr>
          <p:cNvPr id="4" name="Content Placeholder 3">
            <a:extLst>
              <a:ext uri="{FF2B5EF4-FFF2-40B4-BE49-F238E27FC236}">
                <a16:creationId xmlns:a16="http://schemas.microsoft.com/office/drawing/2014/main" xmlns="" id="{965C381B-82F5-8747-85C4-C4BEC3DC8C00}"/>
              </a:ext>
            </a:extLst>
          </p:cNvPr>
          <p:cNvSpPr>
            <a:spLocks noGrp="1"/>
          </p:cNvSpPr>
          <p:nvPr>
            <p:ph idx="1"/>
          </p:nvPr>
        </p:nvSpPr>
        <p:spPr/>
        <p:txBody>
          <a:bodyPr/>
          <a:lstStyle/>
          <a:p>
            <a:pPr algn="r" rtl="1"/>
            <a:r>
              <a:rPr lang="ar-SA" sz="1800" dirty="0">
                <a:effectLst/>
                <a:latin typeface="Calibri" panose="020F0502020204030204" pitchFamily="34" charset="0"/>
                <a:ea typeface="Calibri" panose="020F0502020204030204" pitchFamily="34" charset="0"/>
                <a:cs typeface="Arial" panose="020B0604020202020204" pitchFamily="34" charset="0"/>
              </a:rPr>
              <a:t>إن عملية جمع الاعداد الطبيعية يمثل باتحاد مجموعتين ويمثل عدد العناصر في المجموعات المستخدمة الأرقام المجموعة وتكون المجموعات المستخدمة غير متقاطعة أي انه لا يوجد عناصر مشتركة بينهما فعلى سبيل المثال ثلاث تفاحات ومطرقتان يعبر عنه بمجموعتين غير متقاطعتين , واحد فيها ثلاث تفاحات والأخرى فيها مطرقتان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إن فهم عملية الجمع يبدأ من مستوى سطحي ( استخدام الألعاب ) ومن ثم مستوى شبة مجرد ( استخدام الصور ) وينتهي بمستوى مجرد ( استخدام الرموز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745516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24DCE17-2125-D744-9C5B-7B8008DC0DD6}"/>
              </a:ext>
            </a:extLst>
          </p:cNvPr>
          <p:cNvSpPr txBox="1"/>
          <p:nvPr/>
        </p:nvSpPr>
        <p:spPr>
          <a:xfrm>
            <a:off x="435894" y="702156"/>
            <a:ext cx="8272212" cy="1013800"/>
          </a:xfrm>
          <a:prstGeom prst="rect">
            <a:avLst/>
          </a:prstGeom>
        </p:spPr>
        <p:txBody>
          <a:bodyPr vert="horz" lIns="91440" tIns="45720" rIns="91440" bIns="45720" rtlCol="0" anchor="b">
            <a:normAutofit/>
          </a:bodyPr>
          <a:lstStyle/>
          <a:p>
            <a:pPr algn="ctr">
              <a:spcBef>
                <a:spcPct val="0"/>
              </a:spcBef>
              <a:spcAft>
                <a:spcPts val="1000"/>
              </a:spcAft>
            </a:pPr>
            <a:r>
              <a:rPr lang="en-US" sz="2800" cap="all" dirty="0">
                <a:solidFill>
                  <a:srgbClr val="FFFFFF"/>
                </a:solidFill>
                <a:effectLst/>
                <a:latin typeface="+mj-lt"/>
                <a:ea typeface="+mj-ea"/>
                <a:cs typeface="+mj-cs"/>
              </a:rPr>
              <a:t>ما هو مفهوم الجمع ؟</a:t>
            </a:r>
          </a:p>
        </p:txBody>
      </p:sp>
      <p:sp useBgFill="1">
        <p:nvSpPr>
          <p:cNvPr id="18" name="Rectangle 17">
            <a:extLst>
              <a:ext uri="{FF2B5EF4-FFF2-40B4-BE49-F238E27FC236}">
                <a16:creationId xmlns:a16="http://schemas.microsoft.com/office/drawing/2014/main" xmlns="" id="{90137588-E70B-486E-AFA8-21B0111C46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4900" y="2180496"/>
            <a:ext cx="2777490" cy="4045683"/>
          </a:xfrm>
          <a:prstGeom prst="rect">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صورة 5" descr="نتيجة بحث الصور عن عملية الجمع">
            <a:extLst>
              <a:ext uri="{FF2B5EF4-FFF2-40B4-BE49-F238E27FC236}">
                <a16:creationId xmlns:a16="http://schemas.microsoft.com/office/drawing/2014/main" xmlns="" id="{F1F1F090-B34C-804B-BFAD-75BB953F094D}"/>
              </a:ext>
            </a:extLst>
          </p:cNvPr>
          <p:cNvPicPr/>
          <p:nvPr/>
        </p:nvPicPr>
        <p:blipFill>
          <a:blip r:embed="rId2">
            <a:extLst>
              <a:ext uri="{28A0092B-C50C-407E-A947-70E740481C1C}">
                <a14:useLocalDpi xmlns:a14="http://schemas.microsoft.com/office/drawing/2010/main" xmlns="" val="0"/>
              </a:ext>
            </a:extLst>
          </a:blip>
          <a:stretch>
            <a:fillRect/>
          </a:stretch>
        </p:blipFill>
        <p:spPr bwMode="auto">
          <a:xfrm>
            <a:off x="507074" y="2361056"/>
            <a:ext cx="2450570" cy="3649219"/>
          </a:xfrm>
          <a:prstGeom prst="rect">
            <a:avLst/>
          </a:prstGeom>
          <a:noFill/>
        </p:spPr>
      </p:pic>
      <p:sp>
        <p:nvSpPr>
          <p:cNvPr id="10" name="Content Placeholder 9">
            <a:extLst>
              <a:ext uri="{FF2B5EF4-FFF2-40B4-BE49-F238E27FC236}">
                <a16:creationId xmlns:a16="http://schemas.microsoft.com/office/drawing/2014/main" xmlns="" id="{635F24A7-8AC0-2342-ACD5-9DD19D862EC9}"/>
              </a:ext>
            </a:extLst>
          </p:cNvPr>
          <p:cNvSpPr>
            <a:spLocks noGrp="1"/>
          </p:cNvSpPr>
          <p:nvPr>
            <p:ph idx="1"/>
          </p:nvPr>
        </p:nvSpPr>
        <p:spPr>
          <a:xfrm>
            <a:off x="3479989" y="2162823"/>
            <a:ext cx="5329111" cy="4045683"/>
          </a:xfrm>
        </p:spPr>
        <p:txBody>
          <a:bodyPr vert="horz" lIns="91440" tIns="45720" rIns="91440" bIns="45720" rtlCol="0" anchor="ctr">
            <a:normAutofit/>
          </a:bodyPr>
          <a:lstStyle/>
          <a:p>
            <a:pPr algn="r" rtl="1"/>
            <a:r>
              <a:rPr lang="en-US" u="sng" dirty="0">
                <a:effectLst/>
                <a:hlinkClick r:id="rId3"/>
              </a:rPr>
              <a:t>https://www.youtube.com/watch?v=</a:t>
            </a:r>
            <a:r>
              <a:rPr lang="en-US" u="sng" dirty="0" err="1">
                <a:effectLst/>
                <a:hlinkClick r:id="rId3"/>
              </a:rPr>
              <a:t>3SAzzdQtetE</a:t>
            </a:r>
            <a:endParaRPr lang="en-US" u="sng" dirty="0"/>
          </a:p>
          <a:p>
            <a:pPr algn="r"/>
            <a:endParaRPr lang="en-US" dirty="0">
              <a:effectLst/>
            </a:endParaRPr>
          </a:p>
          <a:p>
            <a:pPr algn="r" rtl="1"/>
            <a:r>
              <a:rPr lang="en-US" dirty="0">
                <a:effectLst/>
              </a:rPr>
              <a:t>بالرغم من انه لدى الأطفال خبرات عديدة سابقة بخصوص الجمع في المرحلة التعليمية من رياض الأطفال وحتى الصف الثاني إلا انه وبحسب سيلفرواخرون فأن 57% من الطلبة الصف الرابع يحبون الرياضيات ويجدونها عملية ويؤمنون بانها مهمه للتعلم </a:t>
            </a:r>
          </a:p>
          <a:p>
            <a:pPr algn="r" rtl="1"/>
            <a:r>
              <a:rPr lang="en-US" dirty="0">
                <a:effectLst/>
              </a:rPr>
              <a:t>من المألوف أن تجد الطلاب بنهاية الصف الثالث لديهم إدراك جيد لمنطقية عملية الجمع وعلى المعلمين ان يركزوا على جعل الطلاب يحاكونهم ويقلدونهم في كيفية الجمع وللوصول لمثل هذا عليهم التركيز على جعل الطلاب يحسون عملية الجمع وذلك باستخدام أليات منوعة وبإشراكهم بمناقشات فاعلة ومنشطة للذهن .</a:t>
            </a:r>
          </a:p>
          <a:p>
            <a:endParaRPr lang="en-US" dirty="0">
              <a:effectLst/>
            </a:endParaRPr>
          </a:p>
        </p:txBody>
      </p:sp>
    </p:spTree>
    <p:extLst>
      <p:ext uri="{BB962C8B-B14F-4D97-AF65-F5344CB8AC3E}">
        <p14:creationId xmlns:p14="http://schemas.microsoft.com/office/powerpoint/2010/main" xmlns="" val="802073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7EA230-A7FB-C744-8B17-92601F00B49B}"/>
              </a:ext>
            </a:extLst>
          </p:cNvPr>
          <p:cNvSpPr>
            <a:spLocks noGrp="1"/>
          </p:cNvSpPr>
          <p:nvPr>
            <p:ph type="title"/>
          </p:nvPr>
        </p:nvSpPr>
        <p:spPr>
          <a:xfrm>
            <a:off x="777551" y="457537"/>
            <a:ext cx="7989752" cy="1083329"/>
          </a:xfrm>
        </p:spPr>
        <p:txBody>
          <a:bodyPr>
            <a:normAutofit/>
          </a:bodyPr>
          <a:lstStyle/>
          <a:p>
            <a:pPr algn="ctr" rtl="1"/>
            <a:r>
              <a:rPr lang="ar-SA" sz="3100" b="1" dirty="0">
                <a:effectLst/>
                <a:latin typeface="Calibri" panose="020F0502020204030204" pitchFamily="34" charset="0"/>
                <a:ea typeface="Calibri" panose="020F0502020204030204" pitchFamily="34" charset="0"/>
                <a:cs typeface="Arial" panose="020B0604020202020204" pitchFamily="34" charset="0"/>
              </a:rPr>
              <a:t>وبخصوص الطالب أيان </a:t>
            </a:r>
            <a:endParaRPr lang="x-none" sz="3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99EB5F7-D9DB-7548-9A9A-EA1773016D00}"/>
              </a:ext>
            </a:extLst>
          </p:cNvPr>
          <p:cNvSpPr>
            <a:spLocks noGrp="1"/>
          </p:cNvSpPr>
          <p:nvPr>
            <p:ph idx="1"/>
          </p:nvPr>
        </p:nvSpPr>
        <p:spPr/>
        <p:txBody>
          <a:bodyPr/>
          <a:lstStyle/>
          <a:p>
            <a:pPr algn="r" rtl="1"/>
            <a:r>
              <a:rPr lang="ar-SA" sz="1800" dirty="0">
                <a:effectLst/>
                <a:latin typeface="Calibri" panose="020F0502020204030204" pitchFamily="34" charset="0"/>
                <a:ea typeface="Calibri" panose="020F0502020204030204" pitchFamily="34" charset="0"/>
                <a:cs typeface="Arial" panose="020B0604020202020204" pitchFamily="34" charset="0"/>
              </a:rPr>
              <a:t>أيان من الطلبة الصف الخامس الابتدائي وهو بصحة جيدة , يقوم بأداء واجباته ويحب ان يكون قريباً من المعلم ويستمتع بالعمل مع اقرانه ويمتاز بنشاطه خصوصاً في الأنشطة التعليمية المشتركة كما لديه قدرة جيدة على التخيل وعلى استخدام الرسوم وعلى استخدام الورقة والقلم في تعلمه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dirty="0">
                <a:effectLst/>
                <a:latin typeface="Calibri" panose="020F0502020204030204" pitchFamily="34" charset="0"/>
                <a:ea typeface="Calibri" panose="020F0502020204030204" pitchFamily="34" charset="0"/>
                <a:cs typeface="Arial" panose="020B0604020202020204" pitchFamily="34" charset="0"/>
              </a:rPr>
              <a:t>يواجه إيان الكثير من المهام داخل بيئة التعليمية ويبدي سيطرة اقل على نفسة وهذه المشاكل تتفاقم بشكل كبير عند العمل في مجموعات تحتوي عدداً كبيراً من الطلاب كما لدية مشكلة في فهم المهام التي تطرح شفاهياً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3400253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75566" y="0"/>
            <a:ext cx="7864159" cy="5936600"/>
          </a:xfrm>
        </p:spPr>
        <p:txBody>
          <a:bodyPr>
            <a:normAutofit/>
          </a:bodyPr>
          <a:lstStyle/>
          <a:p>
            <a:pPr algn="ctr" rtl="1"/>
            <a:r>
              <a:rPr lang="ar-SA" sz="26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الأخطاء النمطية و الشائعة :</a:t>
            </a:r>
            <a:endParaRPr lang="x-none" sz="2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l" rtl="1"/>
            <a:endParaRPr lang="ar-SA" dirty="0">
              <a:latin typeface="Helvetica"/>
              <a:ea typeface="Times New Roman"/>
              <a:cs typeface="Arabic Typesetting"/>
            </a:endParaRPr>
          </a:p>
          <a:p>
            <a:pPr algn="r" rtl="1"/>
            <a:r>
              <a:rPr lang="ar-SA"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الخطأ النمطي الأول للطالب أيان في عملية الجمع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dirty="0">
                <a:effectLst/>
                <a:latin typeface="Calibri" panose="020F0502020204030204" pitchFamily="34" charset="0"/>
                <a:ea typeface="Calibri" panose="020F0502020204030204" pitchFamily="34" charset="0"/>
                <a:cs typeface="Arial" panose="020B0604020202020204" pitchFamily="34" charset="0"/>
              </a:rPr>
              <a:t>ان تقييم العينة الأولى في اختبار إيان حصل على علامة 8 أي 25% وهذا الأداء ضعيف جدا ولكن من خلال فحص ادق نلاحظ ان لدية نقاط قوة فهو يعلم ان جمع عددين مكونين من اكثر من خانه عشرية يتضمن التعامل مع أعمدة في أجزاء عملية الجمع الا انه لا يعرف يطبق ذلك بشكل صحيح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يبدو ان الصعوبة لدى الطفل تكمن في عدم معرفته بما يلزم عندما يكون ناتج الجمع 10 او اكبر وهذا يعتبر خطأ في فهم عملية الجمع </a:t>
            </a:r>
            <a:endParaRPr lang="x-none" sz="18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تطبيق عملية أعادة الجمع بشكل خاطئ</a:t>
            </a:r>
            <a:endParaRPr lang="x-none" sz="1800" dirty="0">
              <a:effectLst/>
              <a:latin typeface="Calibri" panose="020F0502020204030204" pitchFamily="34" charset="0"/>
              <a:ea typeface="Calibri" panose="020F0502020204030204" pitchFamily="34" charset="0"/>
              <a:cs typeface="Arial" panose="020B0604020202020204" pitchFamily="34" charset="0"/>
            </a:endParaRPr>
          </a:p>
          <a:p>
            <a:endParaRPr lang="ar-SA" dirty="0"/>
          </a:p>
        </p:txBody>
      </p:sp>
      <p:pic>
        <p:nvPicPr>
          <p:cNvPr id="12" name="صورة 1">
            <a:extLst>
              <a:ext uri="{FF2B5EF4-FFF2-40B4-BE49-F238E27FC236}">
                <a16:creationId xmlns:a16="http://schemas.microsoft.com/office/drawing/2014/main" xmlns="" id="{0BE2C146-8F5A-9C45-A8C7-638033BA35CA}"/>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4274" y="3732244"/>
            <a:ext cx="3350215" cy="3125755"/>
          </a:xfrm>
          <a:prstGeom prst="rect">
            <a:avLst/>
          </a:prstGeom>
          <a:noFill/>
          <a:ln>
            <a:noFill/>
          </a:ln>
        </p:spPr>
      </p:pic>
    </p:spTree>
    <p:extLst>
      <p:ext uri="{BB962C8B-B14F-4D97-AF65-F5344CB8AC3E}">
        <p14:creationId xmlns:p14="http://schemas.microsoft.com/office/powerpoint/2010/main" xmlns="" val="2439675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4784"/>
            <a:ext cx="7467600" cy="4989168"/>
          </a:xfrm>
        </p:spPr>
        <p:txBody>
          <a:bodyPr>
            <a:normAutofit/>
          </a:bodyPr>
          <a:lstStyle/>
          <a:p>
            <a:pPr algn="r" rtl="1"/>
            <a:r>
              <a:rPr lang="ar-SA" sz="21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الخطأ النمطي الثاني :</a:t>
            </a:r>
            <a:endParaRPr lang="x-none" sz="21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x-none" sz="21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2100" dirty="0">
                <a:effectLst/>
                <a:latin typeface="Calibri" panose="020F0502020204030204" pitchFamily="34" charset="0"/>
                <a:ea typeface="Calibri" panose="020F0502020204030204" pitchFamily="34" charset="0"/>
                <a:cs typeface="Arial" panose="020B0604020202020204" pitchFamily="34" charset="0"/>
              </a:rPr>
              <a:t>من الواضح ان لدية مشكلة في فهم القيمة المكانية للارقام وإعادة التجميع وكما لدية مشكلة في اتجاه الحل ( من اليسار الى اليمين ) </a:t>
            </a:r>
            <a:endParaRPr lang="x-none" sz="21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2100" dirty="0">
                <a:effectLst/>
                <a:latin typeface="Calibri" panose="020F0502020204030204" pitchFamily="34" charset="0"/>
                <a:ea typeface="Calibri" panose="020F0502020204030204" pitchFamily="34" charset="0"/>
                <a:cs typeface="Arial" panose="020B0604020202020204" pitchFamily="34" charset="0"/>
              </a:rPr>
              <a:t>حيث إن علية ان يكمل عدد كبير من المسائل باستخدام العيدان وحتى لو كان الخطأ المرتكب هي تطبيقي فقط </a:t>
            </a:r>
            <a:endParaRPr lang="x-none" sz="2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264348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07601" y="456163"/>
            <a:ext cx="7643192" cy="5133184"/>
          </a:xfrm>
        </p:spPr>
        <p:txBody>
          <a:bodyPr>
            <a:normAutofit/>
          </a:bodyPr>
          <a:lstStyle/>
          <a:p>
            <a:pPr algn="r" rtl="1"/>
            <a:r>
              <a:rPr lang="ar-SA" sz="23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الخطأ النمطي الثالث :</a:t>
            </a:r>
          </a:p>
          <a:p>
            <a:pPr algn="r" rtl="1"/>
            <a:endParaRPr lang="x-none"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dirty="0">
                <a:effectLst/>
                <a:latin typeface="Calibri" panose="020F0502020204030204" pitchFamily="34" charset="0"/>
                <a:ea typeface="Calibri" panose="020F0502020204030204" pitchFamily="34" charset="0"/>
                <a:cs typeface="Arial" panose="020B0604020202020204" pitchFamily="34" charset="0"/>
              </a:rPr>
              <a:t>لقد حصل أيان على 5 من 8 وهي نتيجة ليست جيدة </a:t>
            </a:r>
            <a:endParaRPr lang="x-none"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dirty="0">
                <a:effectLst/>
                <a:latin typeface="Calibri" panose="020F0502020204030204" pitchFamily="34" charset="0"/>
                <a:ea typeface="Calibri" panose="020F0502020204030204" pitchFamily="34" charset="0"/>
                <a:cs typeface="Arial" panose="020B0604020202020204" pitchFamily="34" charset="0"/>
              </a:rPr>
              <a:t>إن الخطأ إيان هو خطأ تطبيقي بالدرجة الأولى </a:t>
            </a:r>
            <a:endParaRPr lang="x-none"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dirty="0">
                <a:effectLst/>
                <a:latin typeface="Calibri" panose="020F0502020204030204" pitchFamily="34" charset="0"/>
                <a:ea typeface="Calibri" panose="020F0502020204030204" pitchFamily="34" charset="0"/>
                <a:cs typeface="Arial" panose="020B0604020202020204" pitchFamily="34" charset="0"/>
              </a:rPr>
              <a:t>حيث انه وعندما يكون عدد الخانات الكلي في عملية الجمع</a:t>
            </a:r>
          </a:p>
          <a:p>
            <a:pPr marL="0" indent="0" algn="r" rtl="1">
              <a:buNone/>
            </a:pPr>
            <a:r>
              <a:rPr lang="ar-SA" dirty="0">
                <a:effectLst/>
                <a:latin typeface="Calibri" panose="020F0502020204030204" pitchFamily="34" charset="0"/>
                <a:ea typeface="Calibri" panose="020F0502020204030204" pitchFamily="34" charset="0"/>
                <a:cs typeface="Arial" panose="020B0604020202020204" pitchFamily="34" charset="0"/>
              </a:rPr>
              <a:t> ثلاثة فقط فإنه يطبق ماتعلمه بخصوص جمع ثلاثة أعداد حادية الخانة </a:t>
            </a:r>
            <a:endParaRPr lang="x-none"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dirty="0">
                <a:effectLst/>
                <a:latin typeface="Calibri" panose="020F0502020204030204" pitchFamily="34" charset="0"/>
                <a:ea typeface="Calibri" panose="020F0502020204030204" pitchFamily="34" charset="0"/>
                <a:cs typeface="Arial" panose="020B0604020202020204" pitchFamily="34" charset="0"/>
              </a:rPr>
              <a:t>ومن خلال حله الصحيح لمسائل أخرى نستنتج الخطأ</a:t>
            </a:r>
          </a:p>
          <a:p>
            <a:pPr marL="0" indent="0" algn="r" rtl="1">
              <a:buNone/>
            </a:pPr>
            <a:r>
              <a:rPr lang="ar-SA" dirty="0">
                <a:effectLst/>
                <a:latin typeface="Calibri" panose="020F0502020204030204" pitchFamily="34" charset="0"/>
                <a:ea typeface="Calibri" panose="020F0502020204030204" pitchFamily="34" charset="0"/>
                <a:cs typeface="Arial" panose="020B0604020202020204" pitchFamily="34" charset="0"/>
              </a:rPr>
              <a:t> ناتج عن عدم تركيز في الفهم </a:t>
            </a:r>
            <a:endParaRPr lang="x-none" dirty="0">
              <a:effectLst/>
              <a:latin typeface="Calibri" panose="020F0502020204030204" pitchFamily="34" charset="0"/>
              <a:ea typeface="Calibri" panose="020F0502020204030204" pitchFamily="34" charset="0"/>
              <a:cs typeface="Arial" panose="020B0604020202020204" pitchFamily="34" charset="0"/>
            </a:endParaRPr>
          </a:p>
          <a:p>
            <a:endParaRPr lang="ar-SA" dirty="0"/>
          </a:p>
        </p:txBody>
      </p:sp>
      <p:pic>
        <p:nvPicPr>
          <p:cNvPr id="2" name="صورة 3">
            <a:extLst>
              <a:ext uri="{FF2B5EF4-FFF2-40B4-BE49-F238E27FC236}">
                <a16:creationId xmlns:a16="http://schemas.microsoft.com/office/drawing/2014/main" xmlns="" id="{CF85F5AF-2BD9-5E42-A2CE-49DBC43821AB}"/>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3207" y="2097362"/>
            <a:ext cx="2992755" cy="4304475"/>
          </a:xfrm>
          <a:prstGeom prst="rect">
            <a:avLst/>
          </a:prstGeom>
          <a:noFill/>
          <a:ln>
            <a:noFill/>
          </a:ln>
        </p:spPr>
      </p:pic>
    </p:spTree>
    <p:extLst>
      <p:ext uri="{BB962C8B-B14F-4D97-AF65-F5344CB8AC3E}">
        <p14:creationId xmlns:p14="http://schemas.microsoft.com/office/powerpoint/2010/main" xmlns="" val="265464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2366008"/>
            <a:ext cx="7467600" cy="4176464"/>
          </a:xfrm>
        </p:spPr>
        <p:txBody>
          <a:bodyPr>
            <a:normAutofit/>
          </a:bodyPr>
          <a:lstStyle/>
          <a:p>
            <a:pPr lvl="0" algn="r" rtl="1"/>
            <a:r>
              <a:rPr lang="ar-SA" sz="2200" dirty="0">
                <a:effectLst/>
                <a:latin typeface="Calibri" panose="020F0502020204030204" pitchFamily="34" charset="0"/>
                <a:ea typeface="Calibri" panose="020F0502020204030204" pitchFamily="34" charset="0"/>
                <a:cs typeface="Arial" panose="020B0604020202020204" pitchFamily="34" charset="0"/>
              </a:rPr>
              <a:t>حقائق جمع بسيطة تتضمن ناتج جمع عددين مجموعهما اقل من عشرة </a:t>
            </a:r>
            <a:endParaRPr lang="x-none" sz="2200" dirty="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2200" dirty="0">
                <a:effectLst/>
                <a:latin typeface="Calibri" panose="020F0502020204030204" pitchFamily="34" charset="0"/>
                <a:ea typeface="Calibri" panose="020F0502020204030204" pitchFamily="34" charset="0"/>
                <a:cs typeface="Arial" panose="020B0604020202020204" pitchFamily="34" charset="0"/>
              </a:rPr>
              <a:t>حقائق جمع صعبة تتضمن ناتج جمع عددين مجموعهما بين 11 و 18 </a:t>
            </a:r>
            <a:endParaRPr lang="x-none" sz="2200" dirty="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2200" dirty="0">
                <a:effectLst/>
                <a:latin typeface="Calibri" panose="020F0502020204030204" pitchFamily="34" charset="0"/>
                <a:ea typeface="Calibri" panose="020F0502020204030204" pitchFamily="34" charset="0"/>
                <a:cs typeface="Arial" panose="020B0604020202020204" pitchFamily="34" charset="0"/>
              </a:rPr>
              <a:t>جمع ثلاثة ارقام مكونة من خانة واحدة بما فيها الصفر </a:t>
            </a:r>
            <a:endParaRPr lang="x-none" sz="2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xmlns="" id="{F47755BB-5777-804E-8581-1BC6F86C1D74}"/>
              </a:ext>
            </a:extLst>
          </p:cNvPr>
          <p:cNvSpPr txBox="1"/>
          <p:nvPr/>
        </p:nvSpPr>
        <p:spPr>
          <a:xfrm>
            <a:off x="2647561" y="907956"/>
            <a:ext cx="4574592" cy="769441"/>
          </a:xfrm>
          <a:prstGeom prst="rect">
            <a:avLst/>
          </a:prstGeom>
          <a:noFill/>
        </p:spPr>
        <p:txBody>
          <a:bodyPr wrap="square">
            <a:spAutoFit/>
          </a:bodyPr>
          <a:lstStyle/>
          <a:p>
            <a:pPr algn="ctr" rtl="1"/>
            <a:r>
              <a:rPr lang="ar-SA" sz="22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الا ان نظرة متفحصة لحل أيان تظهر ان لدية عدداً من نقاط القوة منها :</a:t>
            </a:r>
            <a:endParaRPr lang="x-none" sz="2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3982290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9241" y="1608629"/>
            <a:ext cx="7467600" cy="4917160"/>
          </a:xfrm>
        </p:spPr>
        <p:txBody>
          <a:bodyPr>
            <a:normAutofit/>
          </a:bodyPr>
          <a:lstStyle/>
          <a:p>
            <a:pPr algn="r" rtl="1"/>
            <a:endParaRPr lang="x-none" sz="2300" dirty="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2300" dirty="0">
                <a:effectLst/>
                <a:latin typeface="Calibri" panose="020F0502020204030204" pitchFamily="34" charset="0"/>
                <a:ea typeface="Calibri" panose="020F0502020204030204" pitchFamily="34" charset="0"/>
                <a:cs typeface="Arial" panose="020B0604020202020204" pitchFamily="34" charset="0"/>
              </a:rPr>
              <a:t>اجعل الطلاب يقومون بحل المسائل كل على حده , عندما تقتنع انهم يفهمون شيئاً انتقل الى مواضيع أخرى .</a:t>
            </a:r>
            <a:endParaRPr lang="x-none" sz="2300" dirty="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2300" dirty="0">
                <a:effectLst/>
                <a:latin typeface="Calibri" panose="020F0502020204030204" pitchFamily="34" charset="0"/>
                <a:ea typeface="Calibri" panose="020F0502020204030204" pitchFamily="34" charset="0"/>
                <a:cs typeface="Arial" panose="020B0604020202020204" pitchFamily="34" charset="0"/>
              </a:rPr>
              <a:t>اجعل المتعلم البطيء والمتوسط يعملون معاً حيث إنهم يساعدون بعضهم بعضاً واجمع الكبار مع الصغار .</a:t>
            </a:r>
            <a:endParaRPr lang="x-none" sz="2300" dirty="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sz="2300" dirty="0">
                <a:effectLst/>
                <a:latin typeface="Calibri" panose="020F0502020204030204" pitchFamily="34" charset="0"/>
                <a:ea typeface="Calibri" panose="020F0502020204030204" pitchFamily="34" charset="0"/>
                <a:cs typeface="Arial" panose="020B0604020202020204" pitchFamily="34" charset="0"/>
              </a:rPr>
              <a:t>استخدم ارقاماً سهلة في الشرح العمليات الحسابية ومن ثم انتقل للمسائل الأصعب .</a:t>
            </a:r>
            <a:endParaRPr lang="x-none" sz="23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x-none" sz="23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xmlns="" id="{FEA162D4-16C3-FC4E-830D-378365BCDE71}"/>
              </a:ext>
            </a:extLst>
          </p:cNvPr>
          <p:cNvSpPr txBox="1"/>
          <p:nvPr/>
        </p:nvSpPr>
        <p:spPr>
          <a:xfrm>
            <a:off x="2525745" y="1131575"/>
            <a:ext cx="4574592" cy="477054"/>
          </a:xfrm>
          <a:prstGeom prst="rect">
            <a:avLst/>
          </a:prstGeom>
          <a:noFill/>
        </p:spPr>
        <p:txBody>
          <a:bodyPr wrap="square">
            <a:spAutoFit/>
          </a:bodyPr>
          <a:lstStyle/>
          <a:p>
            <a:pPr algn="ctr" rtl="1"/>
            <a:r>
              <a:rPr lang="ar-SA" sz="25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بعض من الاستراتيجيات التدريس :</a:t>
            </a:r>
            <a:endParaRPr lang="x-none" sz="2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3067473406"/>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654</Words>
  <Application>Microsoft Office PowerPoint</Application>
  <PresentationFormat>عرض على الشاشة (3:4)‏</PresentationFormat>
  <Paragraphs>52</Paragraphs>
  <Slides>15</Slides>
  <Notes>1</Notes>
  <HiddenSlides>0</HiddenSlides>
  <MMClips>0</MMClips>
  <ScaleCrop>false</ScaleCrop>
  <HeadingPairs>
    <vt:vector size="4" baseType="variant">
      <vt:variant>
        <vt:lpstr>سمة</vt:lpstr>
      </vt:variant>
      <vt:variant>
        <vt:i4>1</vt:i4>
      </vt:variant>
      <vt:variant>
        <vt:lpstr>عناوين الشرائح</vt:lpstr>
      </vt:variant>
      <vt:variant>
        <vt:i4>15</vt:i4>
      </vt:variant>
    </vt:vector>
  </HeadingPairs>
  <TitlesOfParts>
    <vt:vector size="16" baseType="lpstr">
      <vt:lpstr>Dividend</vt:lpstr>
      <vt:lpstr>الفصل الثالث جمع الأعداد الكلية (+)    جمع الاعداد الكلية (+)  </vt:lpstr>
      <vt:lpstr>ما الجمع؟</vt:lpstr>
      <vt:lpstr>الشريحة 3</vt:lpstr>
      <vt:lpstr>وبخصوص الطالب أيان </vt:lpstr>
      <vt:lpstr>الشريحة 5</vt:lpstr>
      <vt:lpstr>الشريحة 6</vt:lpstr>
      <vt:lpstr>الشريحة 7</vt:lpstr>
      <vt:lpstr>الشريحة 8</vt:lpstr>
      <vt:lpstr>الشريحة 9</vt:lpstr>
      <vt:lpstr>الشريحة 10</vt:lpstr>
      <vt:lpstr>صح أم خطأ.</vt:lpstr>
      <vt:lpstr>صح أم خطأ.</vt:lpstr>
      <vt:lpstr>صح أم خطأ.</vt:lpstr>
      <vt:lpstr>صح أم خطأ.</vt:lpstr>
      <vt:lpstr>الشريحة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نواقض الإيمان.</dc:title>
  <dc:creator>لين العيسى ID 439202315</dc:creator>
  <cp:lastModifiedBy>user</cp:lastModifiedBy>
  <cp:revision>6</cp:revision>
  <dcterms:created xsi:type="dcterms:W3CDTF">2020-02-24T15:33:54Z</dcterms:created>
  <dcterms:modified xsi:type="dcterms:W3CDTF">2020-03-23T04:48:05Z</dcterms:modified>
</cp:coreProperties>
</file>