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8" d="100"/>
          <a:sy n="68" d="100"/>
        </p:scale>
        <p:origin x="-11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23/02/1439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23/02/1439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المحاضرة السادسة </a:t>
            </a:r>
            <a:endParaRPr lang="ar-SA" dirty="0"/>
          </a:p>
        </p:txBody>
      </p:sp>
      <p:sp>
        <p:nvSpPr>
          <p:cNvPr id="3" name="عنوان فرعي 2"/>
          <p:cNvSpPr>
            <a:spLocks noGrp="1"/>
          </p:cNvSpPr>
          <p:nvPr>
            <p:ph type="subTitle" idx="1"/>
          </p:nvPr>
        </p:nvSpPr>
        <p:spPr/>
        <p:txBody>
          <a:bodyPr/>
          <a:lstStyle/>
          <a:p>
            <a:r>
              <a:rPr lang="ar-SA" dirty="0" smtClean="0"/>
              <a:t>أساليب جمع البيانات </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وضع التصميم التجريبي يحتوي على جميع النتائج وشروطها وعلاقتها من خلال وضع تصور عام واضح للعينة التي سيتم التعامل معها وتصنيف مفردات العينة في مجموعة متجانسة نسبيا </a:t>
            </a:r>
            <a:r>
              <a:rPr lang="ar-SA" dirty="0" smtClean="0"/>
              <a:t>(مجموعة ضابطة ) حيث لا تتعرض للمتغير المستقل ”المتغير التجريبي ” </a:t>
            </a:r>
            <a:r>
              <a:rPr lang="ar-SA" dirty="0" err="1" smtClean="0"/>
              <a:t>و</a:t>
            </a:r>
            <a:r>
              <a:rPr lang="ar-SA" dirty="0" smtClean="0"/>
              <a:t> (المجموعة التجريبية) والتي تتعرض للمتغير المستقل ”المتغير التجريبي </a:t>
            </a:r>
          </a:p>
          <a:p>
            <a:r>
              <a:rPr lang="ar-SA" dirty="0" smtClean="0"/>
              <a:t>وتحديدا </a:t>
            </a:r>
            <a:r>
              <a:rPr lang="ar-SA" dirty="0" smtClean="0"/>
              <a:t>الوسائل والأدوات والشروط المطلوبة لقياس نتائج التجربة بالإضافة إلى القيام باختبارات استطلاعية لتعديل ما يمكن تعديله في التصميم التجريبي مع تعيين مكان وزمان التجربة والقيام </a:t>
            </a:r>
            <a:r>
              <a:rPr lang="ar-SA" dirty="0" err="1" smtClean="0"/>
              <a:t>بها</a:t>
            </a:r>
            <a:r>
              <a:rPr lang="ar-SA" dirty="0" smtClean="0"/>
              <a:t> ومراجعة وتحليل البيانات التي تم جمعها واستخلاص النتائج منها </a:t>
            </a:r>
          </a:p>
          <a:p>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خصائص ”مميزات“ التجارب: </a:t>
            </a:r>
          </a:p>
          <a:p>
            <a:r>
              <a:rPr lang="ar-SA" dirty="0" smtClean="0"/>
              <a:t>اعتماد التجارب على الملاحظة الدقيقة في اختبار صدق الفروض، وليس مجرد إيراد ملاحظات سلبية لما يحدث في كل من المجموعات التجريبية والضابطة ،وإنما هي الملاحظة إيجابية هدفها الوقوف على التغير الذي حدث بين المجموعتين ”ألضابطة والتجريبية“ نتيجة تلقي أحدهما تأثير عامل محدد“ المتغير </a:t>
            </a:r>
            <a:r>
              <a:rPr lang="ar-SA" dirty="0" err="1" smtClean="0"/>
              <a:t>التجريبيي</a:t>
            </a:r>
            <a:r>
              <a:rPr lang="ar-SA" dirty="0" smtClean="0"/>
              <a:t>“ وعدم تعرض المجموعة الأخرى لهذا المتغير. </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تتميز بخضوعها للتحكم والسيطرة فالباحث المستخدم لها لا يكتفي بوصف وتفسير وتحليل ما هو موجود، بل يتدخل في تكوين مواقف تجريبية وفي توجيه العوامل أما بالحذف أو </a:t>
            </a:r>
            <a:r>
              <a:rPr lang="ar-SA" dirty="0" err="1" smtClean="0"/>
              <a:t>الاثبات</a:t>
            </a:r>
            <a:r>
              <a:rPr lang="ar-SA" dirty="0" smtClean="0"/>
              <a:t> أو في تنظيمها وترتيبها. </a:t>
            </a:r>
          </a:p>
          <a:p>
            <a:r>
              <a:rPr lang="ar-SA" dirty="0" smtClean="0"/>
              <a:t>أنواع التجارب: </a:t>
            </a:r>
          </a:p>
          <a:p>
            <a:r>
              <a:rPr lang="ar-SA" dirty="0" smtClean="0"/>
              <a:t>التجربة على مجموعة واحدة: </a:t>
            </a:r>
          </a:p>
          <a:p>
            <a:r>
              <a:rPr lang="ar-SA" dirty="0" smtClean="0"/>
              <a:t>يضيف الباحث عامل واحد، ثم يقوم بقياس الناتج إذا كان هناك تغيير على سبيل المثال، يمكن امتحان مجموعة من الطلاب امتحان للقراءة ” قياس قبلي ” وبعد وضع الدرجات الخاصة بهذا الامتحان تتعرض </a:t>
            </a:r>
            <a:r>
              <a:rPr lang="ar-SA" dirty="0" err="1" smtClean="0"/>
              <a:t>ا</a:t>
            </a:r>
            <a:r>
              <a:rPr lang="ar-SA" dirty="0" smtClean="0"/>
              <a:t> لمجموعة لدروس خاصة ”ثلاثة </a:t>
            </a:r>
            <a:r>
              <a:rPr lang="ar-SA" dirty="0" err="1" smtClean="0"/>
              <a:t>اسابيع</a:t>
            </a:r>
            <a:r>
              <a:rPr lang="ar-SA" dirty="0" smtClean="0"/>
              <a:t> مثلا“ ” المتغير التجريبي“المستقل“ ثم يطلب من عينة الدراسة تقديم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r>
              <a:rPr lang="ar-SA" dirty="0" smtClean="0"/>
              <a:t>الاختبار مرة أخرى ” قياس بعدي“ ثم تقارن درجات الطلاب قبل وبعد في الامتحان الأول والثاني ، وإذا كان هناك تغيير إيجابي في القدرات لدى الطلبة المفحوصين يمكن استنتاج أن الدروس الخاصة ”المتغير التجريبي“ ذات فائدة في إحداث التغيير الأساسي في قدرات عينة الدراسة على القراءة. </a:t>
            </a:r>
          </a:p>
          <a:p>
            <a:r>
              <a:rPr lang="ar-SA" dirty="0" smtClean="0"/>
              <a:t>التجربة على مجموعة متكافئة: </a:t>
            </a:r>
          </a:p>
          <a:p>
            <a:r>
              <a:rPr lang="ar-SA" dirty="0" smtClean="0"/>
              <a:t>يتم دراسة مجموعتين في نفس الوقت، ويستخدم الباحث هنا العامل التجريبي، على مجموعة واحدة فقط  من المجموعتين ” مجموعة التجريبية“ ، لكن لا يستخدم العامل التجريبي (المتغير المستقل) على المجموعة الضابطة ، ثم تقارن بين المجموعتين للتعرف على أي متغير واضح يكون قد حدث في الجماعة التجريبية، الصعوبة في هذا النوع هو عدم وجود مجموعتين متشابهتين في كل المتغيرات </a:t>
            </a:r>
            <a:r>
              <a:rPr lang="ar-SA" dirty="0" err="1" smtClean="0"/>
              <a:t>الديموغرافية</a:t>
            </a:r>
            <a:r>
              <a:rPr lang="ar-SA" dirty="0" smtClean="0"/>
              <a:t>  </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التجربة باستخدام مجموعات عديدة: يستخدم مجموعتين أو أكثر في تجربة المناوبة حيث يطبق العامل التجريبي على كل جماعة واحدة بعد </a:t>
            </a:r>
            <a:r>
              <a:rPr lang="ar-SA" dirty="0" err="1" smtClean="0"/>
              <a:t>الآخرى</a:t>
            </a:r>
            <a:r>
              <a:rPr lang="ar-SA" dirty="0" smtClean="0"/>
              <a:t> كما أن كل مجموعة داخلة في التجربة قد تصبح مناوبة مجموعة تجريبية مجموعة ضابطة في أثناء المراحل المختلفة للبحث </a:t>
            </a:r>
          </a:p>
          <a:p>
            <a:r>
              <a:rPr lang="ar-SA" dirty="0" smtClean="0"/>
              <a:t>شروط التجارب الفعالة: </a:t>
            </a:r>
          </a:p>
          <a:p>
            <a:r>
              <a:rPr lang="ar-SA" dirty="0" smtClean="0"/>
              <a:t>وجود فروض قابلة للبحث </a:t>
            </a:r>
          </a:p>
          <a:p>
            <a:r>
              <a:rPr lang="ar-SA" dirty="0" smtClean="0"/>
              <a:t>توفر الإجراءات السليمة لعملية التجربة بالإضافة إلى الأوقات والظروف والأدوات المناسبة </a:t>
            </a:r>
          </a:p>
          <a:p>
            <a:r>
              <a:rPr lang="ar-SA" dirty="0" smtClean="0"/>
              <a:t>توفر البيئة لتكرار التجربة وتحت نفس الشروط والظروف والأدوات </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الملاحظات الشخصية: </a:t>
            </a:r>
          </a:p>
          <a:p>
            <a:r>
              <a:rPr lang="ar-SA" dirty="0" smtClean="0"/>
              <a:t>تعتبر الملاحظة من أهم وسائل جمع البيانات حو الظواهر الطبيعية والإنسانية كما أنها ذات قيمة هامة إذا تم تكرارها على فترات متباعدة. </a:t>
            </a:r>
          </a:p>
          <a:p>
            <a:r>
              <a:rPr lang="ar-SA" dirty="0" smtClean="0"/>
              <a:t>وتعرف الملاحظة بأنها عملية مشاهدة أو متابعة لسلوك ظواهر محددة أو أفراد محددين خلال فترة أو فترات زمنية محددة، وضمن ترتيبات بيئية تتضمن الموضوعية </a:t>
            </a:r>
          </a:p>
          <a:p>
            <a:r>
              <a:rPr lang="ar-SA" dirty="0" smtClean="0"/>
              <a:t>وفيما يتعلق باستخدام الملاحظة في مجال بحوث التسويق فإنها تمتد لتشمل توقيت الشراء ونوعية ما تم شراءه وكيفية ذلك. </a:t>
            </a:r>
          </a:p>
          <a:p>
            <a:r>
              <a:rPr lang="ar-SA" dirty="0" smtClean="0"/>
              <a:t>ويهدف الملاحظة إلى تحليل وتفسير علاقات الأشياء أو السلوكيات مع الجهات ذات العلاقة </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أنواع الملاحظات: </a:t>
            </a:r>
          </a:p>
          <a:p>
            <a:r>
              <a:rPr lang="ar-SA" dirty="0" smtClean="0"/>
              <a:t>الملاحظة البسيطة وتستخدم كثيرا مثل المستخدمة في الدراسات الاستطلاعية </a:t>
            </a:r>
          </a:p>
          <a:p>
            <a:r>
              <a:rPr lang="ar-SA" dirty="0" smtClean="0"/>
              <a:t>الملاحظة المنظمة: يحدد الباحث فيها الملاحظات، التي يريد جمع المعلومات عنها وتكون أكثر موضوعية من الملاحظة البسيطة </a:t>
            </a:r>
          </a:p>
          <a:p>
            <a:r>
              <a:rPr lang="ar-SA" dirty="0" smtClean="0"/>
              <a:t>الملاحظة المشاركة: يكون للباحث دور فعال في إحداث الملاحظة من خلال مشاركته للشخص الذي تتم ملاحظة سلوكه </a:t>
            </a:r>
          </a:p>
          <a:p>
            <a:r>
              <a:rPr lang="ar-SA" dirty="0" smtClean="0"/>
              <a:t>الملاحظة غير المشاركة: يقوم الباحث التسويقي بأخذ موقف محدد بعيدا عن الشخص الملاحظ مع مراقبة ما يجري أمامه من أحداث أو سلوك. </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t>تدوين بيانات الملاحظة: يتم من خلال تسجيل الباحث كتابة لما يلاحظه، أو لما يحدث باستخدام </a:t>
            </a:r>
            <a:r>
              <a:rPr lang="ar-SA" dirty="0" err="1" smtClean="0"/>
              <a:t>الآت</a:t>
            </a:r>
            <a:r>
              <a:rPr lang="ar-SA" dirty="0" smtClean="0"/>
              <a:t> التصوير والكاميرات التي تساعد على جمع البيانات الفعلية عن السلوك الذي تم تصويره. </a:t>
            </a:r>
          </a:p>
          <a:p>
            <a:r>
              <a:rPr lang="ar-SA" dirty="0" smtClean="0"/>
              <a:t>مزايا الملاحظة: </a:t>
            </a:r>
          </a:p>
          <a:p>
            <a:r>
              <a:rPr lang="ar-SA" dirty="0" smtClean="0"/>
              <a:t>تكون أكثر ملائمة لبعض </a:t>
            </a:r>
            <a:r>
              <a:rPr lang="ar-SA" dirty="0" err="1" smtClean="0"/>
              <a:t>الظوهر</a:t>
            </a:r>
            <a:r>
              <a:rPr lang="ar-SA" dirty="0" smtClean="0"/>
              <a:t> خاصة للأطفال </a:t>
            </a:r>
          </a:p>
          <a:p>
            <a:r>
              <a:rPr lang="ar-SA" dirty="0" smtClean="0"/>
              <a:t>تسمح بتسجيل وتدوين السلوكيات وقت حدوثها مقارنة مع أسلوب المقابلة </a:t>
            </a:r>
            <a:r>
              <a:rPr lang="ar-SA" dirty="0" err="1" smtClean="0"/>
              <a:t>والاستبانة</a:t>
            </a:r>
            <a:r>
              <a:rPr lang="ar-SA" dirty="0" smtClean="0"/>
              <a:t> المعتمد على معلومات بوقت سابق</a:t>
            </a:r>
          </a:p>
          <a:p>
            <a:r>
              <a:rPr lang="ar-SA" dirty="0" smtClean="0"/>
              <a:t>تسمح بالتعرف على بعض الظواهر أو الحوادث التي قد لا يفكر فيها الباحث </a:t>
            </a:r>
            <a:r>
              <a:rPr lang="ar-SA" dirty="0" err="1" smtClean="0"/>
              <a:t>باهميتها</a:t>
            </a:r>
            <a:r>
              <a:rPr lang="ar-SA" dirty="0" smtClean="0"/>
              <a:t> مقارنة </a:t>
            </a:r>
            <a:r>
              <a:rPr lang="ar-SA" dirty="0" err="1" smtClean="0"/>
              <a:t>باسلوب</a:t>
            </a:r>
            <a:r>
              <a:rPr lang="ar-SA" dirty="0" smtClean="0"/>
              <a:t> المقابلة </a:t>
            </a:r>
            <a:r>
              <a:rPr lang="ar-SA" dirty="0" err="1" smtClean="0"/>
              <a:t>والاستبانة</a:t>
            </a:r>
            <a:r>
              <a:rPr lang="ar-SA" dirty="0" smtClean="0"/>
              <a:t>  </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عيوب الملاحظة: </a:t>
            </a:r>
          </a:p>
          <a:p>
            <a:r>
              <a:rPr lang="ar-SA" dirty="0" smtClean="0"/>
              <a:t>تأخذ وقت طويلا وتكلفه مرتفعة من الباحث فقد ينتظر في بعض الحالات فترة طويلة حتى تقع الحادثة ويتم تسجيلها </a:t>
            </a:r>
          </a:p>
          <a:p>
            <a:r>
              <a:rPr lang="ar-SA" dirty="0" smtClean="0"/>
              <a:t>قد يتعرض الباحث في بعض أنواع الدراسات إلى الخطر مثل السجن أو الاعتداء الشخصي </a:t>
            </a:r>
          </a:p>
          <a:p>
            <a:r>
              <a:rPr lang="ar-SA" dirty="0" smtClean="0"/>
              <a:t>التحيز من قبل الباحث قد يكون مقصودا بسبب تأثره بالأفراد أو قد يكون غير مباشرا عن طريق عدم نجاح الباحث في تفسير ظاهرة سلوكيه محددة </a:t>
            </a:r>
          </a:p>
          <a:p>
            <a:r>
              <a:rPr lang="ar-SA" dirty="0" smtClean="0"/>
              <a:t>التحير من قبل المبحوثين إدا ما أدركوا وقوعهم تحت </a:t>
            </a:r>
            <a:r>
              <a:rPr lang="ar-SA" smtClean="0"/>
              <a:t>عملية الملاحظة </a:t>
            </a:r>
            <a:endParaRPr lang="ar-SA"/>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أساليب جمع البيانات </a:t>
            </a:r>
            <a:endParaRPr lang="ar-SA" dirty="0"/>
          </a:p>
        </p:txBody>
      </p:sp>
      <p:sp>
        <p:nvSpPr>
          <p:cNvPr id="3" name="عنصر نائب للمحتوى 2"/>
          <p:cNvSpPr>
            <a:spLocks noGrp="1"/>
          </p:cNvSpPr>
          <p:nvPr>
            <p:ph idx="1"/>
          </p:nvPr>
        </p:nvSpPr>
        <p:spPr/>
        <p:txBody>
          <a:bodyPr/>
          <a:lstStyle/>
          <a:p>
            <a:r>
              <a:rPr lang="ar-SA" dirty="0" smtClean="0"/>
              <a:t>أسلوب المقابلات الشخصية </a:t>
            </a:r>
          </a:p>
          <a:p>
            <a:r>
              <a:rPr lang="ar-SA" dirty="0" smtClean="0"/>
              <a:t>التجارب </a:t>
            </a:r>
            <a:r>
              <a:rPr lang="ar-SA" dirty="0" err="1" smtClean="0"/>
              <a:t>المعلمية</a:t>
            </a:r>
            <a:r>
              <a:rPr lang="ar-SA" dirty="0" smtClean="0"/>
              <a:t> والحقلية </a:t>
            </a:r>
          </a:p>
          <a:p>
            <a:r>
              <a:rPr lang="ar-SA" dirty="0" smtClean="0"/>
              <a:t>الملاحظة الشخصية </a:t>
            </a:r>
          </a:p>
          <a:p>
            <a:r>
              <a:rPr lang="ar-SA" dirty="0" smtClean="0"/>
              <a:t>أسئلة التقويم الشخصي </a:t>
            </a:r>
          </a:p>
          <a:p>
            <a:r>
              <a:rPr lang="ar-SA" dirty="0" smtClean="0"/>
              <a:t>الخلاصة </a:t>
            </a:r>
          </a:p>
          <a:p>
            <a:r>
              <a:rPr lang="ar-SA" dirty="0" smtClean="0"/>
              <a:t>أسئلة التقويم الذاتي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أسلوب المقابلة الشخصية: </a:t>
            </a:r>
          </a:p>
          <a:p>
            <a:r>
              <a:rPr lang="ar-SA" dirty="0" smtClean="0"/>
              <a:t>خصائص المقابلات الشخصية : </a:t>
            </a:r>
          </a:p>
          <a:p>
            <a:r>
              <a:rPr lang="ar-SA" dirty="0" smtClean="0"/>
              <a:t>قدرة المقابلة على فهم وتحليل سلوك الفرد المقابل بصورة كبيرة بسبب الاتصال المباشر بين المقابل والمقابل ، فعملية النقاش توفر التغذية الرجعية مباشرة </a:t>
            </a:r>
          </a:p>
          <a:p>
            <a:r>
              <a:rPr lang="ar-SA" dirty="0" smtClean="0"/>
              <a:t>استخدام كل من المقابل والمقابل </a:t>
            </a:r>
            <a:r>
              <a:rPr lang="ar-SA" dirty="0" err="1" smtClean="0"/>
              <a:t>لحواسة</a:t>
            </a:r>
            <a:r>
              <a:rPr lang="ar-SA" dirty="0" smtClean="0"/>
              <a:t> الكاملة خلال عملية جمع البيانات </a:t>
            </a:r>
          </a:p>
          <a:p>
            <a:r>
              <a:rPr lang="ar-SA" dirty="0" smtClean="0"/>
              <a:t>خطوات المقابلة مطلوبة شكل 5-1 </a:t>
            </a:r>
            <a:r>
              <a:rPr lang="ar-SA" dirty="0" err="1" smtClean="0"/>
              <a:t>ص</a:t>
            </a:r>
            <a:r>
              <a:rPr lang="ar-SA" dirty="0" smtClean="0"/>
              <a:t> 83من المحاضرة السادسة </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10000"/>
          </a:bodyPr>
          <a:lstStyle/>
          <a:p>
            <a:r>
              <a:rPr lang="ar-SA" dirty="0" err="1" smtClean="0"/>
              <a:t>ابعاد</a:t>
            </a:r>
            <a:r>
              <a:rPr lang="ar-SA" dirty="0" smtClean="0"/>
              <a:t> المقابلة الشخصية : </a:t>
            </a:r>
          </a:p>
          <a:p>
            <a:r>
              <a:rPr lang="ar-SA" dirty="0" smtClean="0"/>
              <a:t>البعد الأول يرتبط بعدد الأفراد المشتركين في المقابلة في الوقت نفسه وهنا قد نجد </a:t>
            </a:r>
            <a:r>
              <a:rPr lang="ar-SA" dirty="0" err="1" smtClean="0"/>
              <a:t>انفسنا</a:t>
            </a:r>
            <a:r>
              <a:rPr lang="ar-SA" dirty="0" smtClean="0"/>
              <a:t> أمام احتمالين : </a:t>
            </a:r>
          </a:p>
          <a:p>
            <a:r>
              <a:rPr lang="ar-SA" dirty="0" smtClean="0"/>
              <a:t> </a:t>
            </a:r>
            <a:r>
              <a:rPr lang="ar-SA" dirty="0" smtClean="0"/>
              <a:t>أ </a:t>
            </a:r>
            <a:r>
              <a:rPr lang="ar-SA" dirty="0" err="1" smtClean="0"/>
              <a:t>ـ</a:t>
            </a:r>
            <a:r>
              <a:rPr lang="ar-SA" dirty="0" smtClean="0"/>
              <a:t> إجراء المقابلة مع شخص واحد فقط </a:t>
            </a:r>
          </a:p>
          <a:p>
            <a:r>
              <a:rPr lang="ar-SA" dirty="0" smtClean="0"/>
              <a:t>ب </a:t>
            </a:r>
            <a:r>
              <a:rPr lang="ar-SA" dirty="0" err="1" smtClean="0"/>
              <a:t>ـ</a:t>
            </a:r>
            <a:r>
              <a:rPr lang="ar-SA" dirty="0" smtClean="0"/>
              <a:t> أجراء المقابلة مع أكثر من شخص ويسمى ” بالمقابلة الجماعية </a:t>
            </a:r>
          </a:p>
          <a:p>
            <a:r>
              <a:rPr lang="ar-SA" dirty="0" smtClean="0"/>
              <a:t>البعد الثاني : يرتبط بدرجة التخطيط للمقابلة وتتراوح بين المخططة كليا وغير المخططة كليا ونوع المقابلة الشخصية المستخدمة يحدد مراعاة بعض العوامل المؤثرة مثل: موضوع البحث، المعلومات أو البيانات اللازمة، المصادر المتاحة، أما عند عدد الأفراد الذين يتم مقابلتهم، فيجب على الباحث إجراء المقابلة لكل شخص على إنفراد وذلك لسببين </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t>قد لا يرغب المقابل مناقشة موضوع البحث أمام الآخرين مثل نسبة الدخل أو استخدام السلع الطبية حيث يعتبر موضوع خاص بالتالي يؤثر على صدق وثبات المعلومات </a:t>
            </a:r>
          </a:p>
          <a:p>
            <a:r>
              <a:rPr lang="ar-SA" dirty="0" smtClean="0"/>
              <a:t>أمكانية جمع عدد أو مجموعة من الأشخاص المراد مقابلتهم قد تكون محددة وصعبة الحدوث. </a:t>
            </a:r>
          </a:p>
          <a:p>
            <a:r>
              <a:rPr lang="ar-SA" dirty="0" smtClean="0">
                <a:solidFill>
                  <a:srgbClr val="FF0000"/>
                </a:solidFill>
              </a:rPr>
              <a:t>تصميم المقابلة: </a:t>
            </a:r>
          </a:p>
          <a:p>
            <a:r>
              <a:rPr lang="ar-SA" dirty="0" smtClean="0"/>
              <a:t>هناك نوعان من المقابلات الشخصية وهي: </a:t>
            </a:r>
          </a:p>
          <a:p>
            <a:r>
              <a:rPr lang="ar-SA" dirty="0" smtClean="0"/>
              <a:t>المقابلات المخططة </a:t>
            </a:r>
          </a:p>
          <a:p>
            <a:r>
              <a:rPr lang="ar-SA" dirty="0" smtClean="0"/>
              <a:t>المقابلات غير المخططة </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المقابلات المخططة: </a:t>
            </a:r>
            <a:endParaRPr lang="ar-SA" dirty="0" smtClean="0"/>
          </a:p>
          <a:p>
            <a:r>
              <a:rPr lang="ar-SA" dirty="0" smtClean="0"/>
              <a:t>يوجه </a:t>
            </a:r>
            <a:r>
              <a:rPr lang="ar-SA" dirty="0" err="1" smtClean="0"/>
              <a:t>الاسئلة</a:t>
            </a:r>
            <a:r>
              <a:rPr lang="ar-SA" dirty="0" smtClean="0"/>
              <a:t> في استبيان معد مسبقا، ويسجل </a:t>
            </a:r>
            <a:r>
              <a:rPr lang="ar-SA" dirty="0" err="1" smtClean="0"/>
              <a:t>الاجابات</a:t>
            </a:r>
            <a:r>
              <a:rPr lang="ar-SA" dirty="0" smtClean="0"/>
              <a:t> عليها وهنا لا يخرج المقابل عن الأسئلة الموضوعية بالاستبيان، وهذا النوع من المقابلات يتم عندما يراد فحص فرضيات محددة بالتالي ليس هناك حاجة لأسئلة استكشافية عميقة </a:t>
            </a:r>
            <a:endParaRPr lang="ar-SA" dirty="0" smtClean="0"/>
          </a:p>
          <a:p>
            <a:r>
              <a:rPr lang="ar-SA" dirty="0" smtClean="0"/>
              <a:t>المقابلات غير المخططة: </a:t>
            </a:r>
          </a:p>
          <a:p>
            <a:r>
              <a:rPr lang="ar-SA" dirty="0" smtClean="0"/>
              <a:t>تستخدم في العادة في البحوث الاستكشافية لفحص الدوافع أو المواضيع غير المدركة بوضوح وتكون هذه المقابلة في العادة مطولة </a:t>
            </a:r>
          </a:p>
          <a:p>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جمع البيانات بواسطة البريد والهاتف: </a:t>
            </a:r>
          </a:p>
          <a:p>
            <a:r>
              <a:rPr lang="ar-SA" dirty="0" smtClean="0"/>
              <a:t>البريد المباشر: يتم فيه إرسال استمارة الاستقصاء بواسطة البريد وإعادتها إلى الباحث </a:t>
            </a:r>
          </a:p>
          <a:p>
            <a:r>
              <a:rPr lang="ar-SA" dirty="0" smtClean="0"/>
              <a:t>الاتصال الهاتفي: كوسيلة لجمع البيانات تعتبر غير شائعة وغير مقبولة لدى المستهلكين ويشبه نوع المقابلات الشخصية ولكن باختلاف واضح وهو أنه ليس الاتصال الشخصي وجها لوجه . </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dirty="0" smtClean="0"/>
              <a:t>التجارب المعملية والحقلية: </a:t>
            </a:r>
          </a:p>
          <a:p>
            <a:r>
              <a:rPr lang="ar-SA" dirty="0" smtClean="0"/>
              <a:t>تعتبر التجارب من أهم وسائل جمع البيانات والمعلومات عن الظاهرة أو المشكلة </a:t>
            </a:r>
          </a:p>
          <a:p>
            <a:r>
              <a:rPr lang="ar-SA" dirty="0" smtClean="0"/>
              <a:t>أسباب استخدام التجارب: </a:t>
            </a:r>
          </a:p>
          <a:p>
            <a:r>
              <a:rPr lang="ar-SA" dirty="0" smtClean="0"/>
              <a:t>تتيح </a:t>
            </a:r>
            <a:r>
              <a:rPr lang="ar-SA" dirty="0" err="1" smtClean="0"/>
              <a:t>لبحاثين</a:t>
            </a:r>
            <a:r>
              <a:rPr lang="ar-SA" dirty="0" smtClean="0"/>
              <a:t> التسويق أن يعدل عن قصد وبشكل منظم متغير معين ” المتغير المستقل“ ليرى </a:t>
            </a:r>
            <a:r>
              <a:rPr lang="ar-SA" dirty="0" err="1" smtClean="0"/>
              <a:t>تاثيرة</a:t>
            </a:r>
            <a:r>
              <a:rPr lang="ar-SA" dirty="0" smtClean="0"/>
              <a:t> في متغير آخر ” المتغير التابع“ مع ضبط أثر كل المتغيرات الأخرى </a:t>
            </a:r>
          </a:p>
          <a:p>
            <a:r>
              <a:rPr lang="ar-SA" dirty="0" smtClean="0"/>
              <a:t>مراجعة ما تم التوصل إليه من نتائج من خلال تكرار التجارب مرات عديدة وفي ظروف مختلفة وأزمان متباعدة </a:t>
            </a:r>
          </a:p>
          <a:p>
            <a:r>
              <a:rPr lang="ar-SA" dirty="0" smtClean="0"/>
              <a:t>اختبار فرضيات التي تفسر المشكلة في الأوضاع تسمح مضمون العلاقة بين عامل وآخر </a:t>
            </a:r>
          </a:p>
          <a:p>
            <a:r>
              <a:rPr lang="ar-SA" dirty="0" smtClean="0"/>
              <a:t>الوصول إلى تعبير كمي </a:t>
            </a:r>
            <a:r>
              <a:rPr lang="ar-SA" dirty="0" err="1" smtClean="0"/>
              <a:t>للتبعير</a:t>
            </a:r>
            <a:r>
              <a:rPr lang="ar-SA" dirty="0" smtClean="0"/>
              <a:t> عن العلاقة التي ترتبط بين هذا العامل والآخر </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خطوات التجارب </a:t>
            </a:r>
            <a:endParaRPr lang="ar-SA" dirty="0"/>
          </a:p>
        </p:txBody>
      </p:sp>
      <p:sp>
        <p:nvSpPr>
          <p:cNvPr id="3" name="عنصر نائب للمحتوى 2"/>
          <p:cNvSpPr>
            <a:spLocks noGrp="1"/>
          </p:cNvSpPr>
          <p:nvPr>
            <p:ph idx="1"/>
          </p:nvPr>
        </p:nvSpPr>
        <p:spPr/>
        <p:txBody>
          <a:bodyPr>
            <a:normAutofit/>
          </a:bodyPr>
          <a:lstStyle/>
          <a:p>
            <a:r>
              <a:rPr lang="ar-SA" dirty="0" smtClean="0"/>
              <a:t>هي نفس خطوات البحث العلمي حيث تبدأ أولا بملاحظة الظاهرة يليها تحديد الأسباب التي أدت إلى حدوث المشكلة ومن ثم القيام بالتجربة كما يلي: </a:t>
            </a:r>
          </a:p>
          <a:p>
            <a:r>
              <a:rPr lang="ar-SA" dirty="0" smtClean="0"/>
              <a:t>ـ تحديد المشكلة تحديد واضحا </a:t>
            </a:r>
          </a:p>
          <a:p>
            <a:r>
              <a:rPr lang="ar-SA" dirty="0" smtClean="0"/>
              <a:t>تحديد الأسباب كخطوة أولى ومن ثم صياغة الفروض التي يجب أن تعبر عن علاقة محتملة لسبب مع النتيجة المحتملة والحاصلة فعلا </a:t>
            </a:r>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1226</Words>
  <PresentationFormat>عرض على الشاشة (3:4)‏</PresentationFormat>
  <Paragraphs>79</Paragraphs>
  <Slides>21</Slides>
  <Notes>0</Notes>
  <HiddenSlides>0</HiddenSlides>
  <MMClips>0</MMClips>
  <ScaleCrop>false</ScaleCrop>
  <HeadingPairs>
    <vt:vector size="4" baseType="variant">
      <vt:variant>
        <vt:lpstr>سمة</vt:lpstr>
      </vt:variant>
      <vt:variant>
        <vt:i4>1</vt:i4>
      </vt:variant>
      <vt:variant>
        <vt:lpstr>عناوين الشرائح</vt:lpstr>
      </vt:variant>
      <vt:variant>
        <vt:i4>21</vt:i4>
      </vt:variant>
    </vt:vector>
  </HeadingPairs>
  <TitlesOfParts>
    <vt:vector size="22" baseType="lpstr">
      <vt:lpstr>سمة Office</vt:lpstr>
      <vt:lpstr>المحاضرة السادسة </vt:lpstr>
      <vt:lpstr>أساليب جمع البيانات </vt:lpstr>
      <vt:lpstr>الشريحة 3</vt:lpstr>
      <vt:lpstr>الشريحة 4</vt:lpstr>
      <vt:lpstr>الشريحة 5</vt:lpstr>
      <vt:lpstr>الشريحة 6</vt:lpstr>
      <vt:lpstr>الشريحة 7</vt:lpstr>
      <vt:lpstr>الشريحة 8</vt:lpstr>
      <vt:lpstr>خطوات التجارب </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السادسة </dc:title>
  <cp:lastModifiedBy>Dr.Ghada</cp:lastModifiedBy>
  <cp:revision>11</cp:revision>
  <dcterms:modified xsi:type="dcterms:W3CDTF">2017-11-12T17:33:21Z</dcterms:modified>
</cp:coreProperties>
</file>