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71" d="100"/>
          <a:sy n="71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35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43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368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667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410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54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62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988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816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403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587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096F-F8C3-483A-B410-515E33860E74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704A-79B0-4615-AC2B-CF0705D4A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304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55601"/>
            <a:ext cx="9144000" cy="1155699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الجدل في القرآن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612900"/>
            <a:ext cx="9144000" cy="3644900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rgbClr val="0070C0"/>
                </a:solidFill>
              </a:rPr>
              <a:t>أهميته والمؤلفات فيه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تعريفه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rgbClr val="92D050"/>
                </a:solidFill>
              </a:rPr>
              <a:t>أنواع الجدل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قواعده </a:t>
            </a:r>
            <a:r>
              <a:rPr lang="ar-SA" sz="2800" b="1" dirty="0" err="1" smtClean="0">
                <a:solidFill>
                  <a:schemeClr val="accent2">
                    <a:lumMod val="75000"/>
                  </a:schemeClr>
                </a:solidFill>
              </a:rPr>
              <a:t>وأدآبه</a:t>
            </a:r>
            <a:endParaRPr lang="ar-SA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sz="2800" b="1" dirty="0" smtClean="0"/>
              <a:t>طريقة القرآن في الجدل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rgbClr val="FF0000"/>
                </a:solidFill>
              </a:rPr>
              <a:t>طرق الاستدلال في القرآن الكريم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6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أهميته والمؤلفات فيه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dirty="0" smtClean="0">
                <a:solidFill>
                  <a:srgbClr val="002060"/>
                </a:solidFill>
              </a:rPr>
              <a:t>من الناس مكابر ومعاند مثير للشكوك والشبهات مموه للحقائق؛ لذا كثرت الأدلة والبراهين في القرآن الكريم لإحقاق الحق والذب عنه .. ولذلك اهتم بهذا العلم وأفردوه بمؤلفات مستقلة</a:t>
            </a:r>
          </a:p>
          <a:p>
            <a:pPr marL="0" indent="0">
              <a:buNone/>
            </a:pPr>
            <a:r>
              <a:rPr lang="ar-SA" dirty="0">
                <a:solidFill>
                  <a:srgbClr val="002060"/>
                </a:solidFill>
              </a:rPr>
              <a:t> </a:t>
            </a:r>
            <a:r>
              <a:rPr lang="ar-SA" dirty="0" smtClean="0">
                <a:solidFill>
                  <a:srgbClr val="002060"/>
                </a:solidFill>
              </a:rPr>
              <a:t>  منها:</a:t>
            </a:r>
          </a:p>
          <a:p>
            <a:pPr>
              <a:buFontTx/>
              <a:buChar char="-"/>
            </a:pPr>
            <a:r>
              <a:rPr lang="ar-SA" dirty="0" smtClean="0"/>
              <a:t>نشوة الجذل في علم الجدل أبي البيع سليمان بن عبد القوي </a:t>
            </a:r>
            <a:r>
              <a:rPr lang="ar-SA" dirty="0" err="1" smtClean="0"/>
              <a:t>الطوفي</a:t>
            </a: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 استخراج الجدل من القرآن الكريم لعبد الرحمن بن نجم المعروف بابن الحنبلي</a:t>
            </a:r>
          </a:p>
          <a:p>
            <a:pPr>
              <a:buFontTx/>
              <a:buChar char="-"/>
            </a:pPr>
            <a:r>
              <a:rPr lang="ar-SA" dirty="0"/>
              <a:t> </a:t>
            </a:r>
            <a:r>
              <a:rPr lang="ar-SA" dirty="0" smtClean="0"/>
              <a:t>مناهج الجدل في القرآن الكريم د. زاهر الألمعي</a:t>
            </a:r>
          </a:p>
          <a:p>
            <a:pPr marL="0" indent="0">
              <a:buNone/>
            </a:pPr>
            <a:r>
              <a:rPr lang="ar-SA" dirty="0" smtClean="0"/>
              <a:t>-أصول الجدل وآداب المحاجة في القرآن الكريم  لمحمد علي نوح </a:t>
            </a:r>
            <a:r>
              <a:rPr lang="ar-SA" dirty="0" err="1" smtClean="0"/>
              <a:t>قوجيل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- الجدل القرآني بين أساليب الدعوة الإسلامية  د. يوسف عيد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68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تعريفه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الجدل في اللغة : اللدد في الخصومة؛ وهو من جدله يجدله إذا أحكم فتله، وهو أيضا مقابلة الحجة بالحجة</a:t>
            </a:r>
          </a:p>
          <a:p>
            <a:endParaRPr lang="ar-SA" dirty="0"/>
          </a:p>
          <a:p>
            <a:r>
              <a:rPr lang="ar-SA" dirty="0" smtClean="0"/>
              <a:t>وفي الاصطلاح عرف بتعريفات كثيرة منها:</a:t>
            </a:r>
          </a:p>
          <a:p>
            <a:pPr>
              <a:buFontTx/>
              <a:buChar char="-"/>
            </a:pPr>
            <a:r>
              <a:rPr lang="ar-SA" dirty="0" smtClean="0"/>
              <a:t>احتجاج المتكلم على ما يريد إثباته بحجة تقطع المعاند له فيه على طريقة أهل الكلام.</a:t>
            </a:r>
          </a:p>
          <a:p>
            <a:pPr>
              <a:buFontTx/>
              <a:buChar char="-"/>
            </a:pPr>
            <a:endParaRPr lang="ar-SA" dirty="0"/>
          </a:p>
          <a:p>
            <a:pPr>
              <a:buFontTx/>
              <a:buChar char="-"/>
            </a:pPr>
            <a:r>
              <a:rPr lang="ar-SA" dirty="0"/>
              <a:t> </a:t>
            </a:r>
            <a:r>
              <a:rPr lang="ar-SA" dirty="0" smtClean="0"/>
              <a:t>المعارضة على سبيل المنازعة والمغالبة لإلزام الخصم.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004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أنواع الجدل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1- جدال محمود، مثاله:</a:t>
            </a:r>
          </a:p>
          <a:p>
            <a:pPr>
              <a:lnSpc>
                <a:spcPct val="107000"/>
              </a:lnSpc>
            </a:pPr>
            <a:r>
              <a:rPr lang="ar-SA" sz="2400" b="1" dirty="0"/>
              <a:t> </a:t>
            </a:r>
            <a:r>
              <a:rPr lang="ar-SA" sz="24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BSML" panose="02000400000000000000" pitchFamily="2" charset="2"/>
              </a:rPr>
              <a:t>ﭧﭐﭨﭐﱡﭐ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ﲖ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ﲗ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ﲘ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ﲙ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ﲚ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ﲛ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ﲜ</a:t>
            </a:r>
            <a:r>
              <a:rPr lang="ar-SA" sz="2400" b="1" dirty="0" err="1" smtClean="0">
                <a:solidFill>
                  <a:srgbClr val="0000A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ﲝ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ﲞ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ﲟ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ﲠ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ﲡ</a:t>
            </a:r>
            <a:r>
              <a:rPr lang="ar-SA" sz="2400" b="1" dirty="0" err="1" smtClean="0">
                <a:solidFill>
                  <a:srgbClr val="0000A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ﲢ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ﲣ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ﲤ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ﲥ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ﲦ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ﲧ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ﲨ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ﲩ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ﲪ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ﲫ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ﲬ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ﲭ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ﲮ</a:t>
            </a:r>
            <a:r>
              <a:rPr lang="ar-SA" sz="3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281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BSML" panose="02000400000000000000" pitchFamily="2" charset="2"/>
              </a:rPr>
              <a:t>ﱠ</a:t>
            </a:r>
            <a:r>
              <a:rPr lang="ar-SA" sz="1800" b="1" dirty="0" smtClean="0">
                <a:solidFill>
                  <a:srgbClr val="9DAB0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@Arial Unicode MS" panose="020B0604020202020204" pitchFamily="34" charset="-128"/>
              </a:rPr>
              <a:t> النحل: ١٢٥</a:t>
            </a:r>
          </a:p>
          <a:p>
            <a:pPr>
              <a:lnSpc>
                <a:spcPct val="107000"/>
              </a:lnSpc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2400" b="1" dirty="0" smtClean="0"/>
              <a:t>*</a:t>
            </a:r>
            <a:r>
              <a:rPr lang="ar-SA" sz="2400" b="1" dirty="0" err="1" smtClean="0"/>
              <a:t>و</a:t>
            </a:r>
            <a:r>
              <a:rPr lang="ar-SA" sz="2400" b="1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BSML" panose="02000400000000000000" pitchFamily="2" charset="2"/>
              </a:rPr>
              <a:t>ﭧﭐﭨﭐﱡﭐ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FF00FF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ﱁ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ﱂ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ﱃ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ﱄ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ﱅ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ﱆ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ﱇ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ﱈ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ﱉ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ﱊ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ﱋ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ﱌ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ﱍ</a:t>
            </a:r>
            <a:r>
              <a:rPr lang="ar-SA" sz="2400" b="1" dirty="0" err="1" smtClean="0">
                <a:solidFill>
                  <a:srgbClr val="0000A5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ﱎ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ﱏ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ﱐ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ﱑ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ﱒ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ﱓ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ﱔ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ﱕ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ﱖ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ﱗ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ﱘ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ﱙ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ﱚ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ﱛ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ﱜ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402" panose="00000400000000000000" pitchFamily="2" charset="-78"/>
              </a:rPr>
              <a:t> 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BSML" panose="02000400000000000000" pitchFamily="2" charset="2"/>
              </a:rPr>
              <a:t>ﱠ</a:t>
            </a:r>
            <a:r>
              <a:rPr lang="ar-SA" sz="1800" b="1" dirty="0" smtClean="0">
                <a:solidFill>
                  <a:srgbClr val="9DAB0C"/>
                </a:solidFill>
                <a:effectLst/>
                <a:cs typeface="@Arial Unicode MS" panose="020B0604020202020204" pitchFamily="34" charset="-128"/>
              </a:rPr>
              <a:t> العنكبوت: 46</a:t>
            </a:r>
          </a:p>
          <a:p>
            <a:pPr marL="0" indent="0">
              <a:buNone/>
            </a:pPr>
            <a:r>
              <a:rPr lang="ar-SA" sz="2400" b="1" dirty="0" smtClean="0"/>
              <a:t>2- جدال مباح، مثاله:</a:t>
            </a:r>
          </a:p>
          <a:p>
            <a:pPr>
              <a:lnSpc>
                <a:spcPct val="107000"/>
              </a:lnSpc>
            </a:pPr>
            <a:r>
              <a:rPr lang="ar-SA" sz="20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BSML" panose="02000400000000000000" pitchFamily="2" charset="2"/>
              </a:rPr>
              <a:t>ﭧﭐﭨﭐﱡﭐ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ﱁ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ﱂ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ﱃ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ﱄ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ﱅ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ﱆ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ﱇ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ﱈ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ﱉ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ﱊ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ﱋ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ﱌ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ﱍ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ﱎ</a:t>
            </a:r>
            <a:r>
              <a:rPr lang="ar-SA" sz="2000" b="1" dirty="0" err="1" smtClean="0">
                <a:solidFill>
                  <a:srgbClr val="0000A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ﱏ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ﱐ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ﱑ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ﱒ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ﱓ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ﱔ</a:t>
            </a:r>
            <a:r>
              <a:rPr lang="ar-SA" sz="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542" panose="00000400000000000000" pitchFamily="2" charset="-78"/>
              </a:rPr>
              <a:t> </a:t>
            </a:r>
            <a:r>
              <a:rPr lang="ar-SA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QCF2BSML" panose="02000400000000000000" pitchFamily="2" charset="2"/>
              </a:rPr>
              <a:t>ﱠ</a:t>
            </a:r>
            <a:r>
              <a:rPr lang="ar-SA" sz="1600" b="1" dirty="0" smtClean="0">
                <a:solidFill>
                  <a:srgbClr val="9DAB0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@Arial Unicode MS" panose="020B0604020202020204" pitchFamily="34" charset="-128"/>
              </a:rPr>
              <a:t> المجادلة: ١</a:t>
            </a:r>
            <a:endParaRPr lang="en-US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1800" b="1" dirty="0" smtClean="0">
                <a:cs typeface="@Arial Unicode MS" panose="020B0604020202020204" pitchFamily="34" charset="-128"/>
              </a:rPr>
              <a:t>3-</a:t>
            </a:r>
            <a:r>
              <a:rPr lang="ar-SA" dirty="0">
                <a:solidFill>
                  <a:prstClr val="black"/>
                </a:solidFill>
              </a:rPr>
              <a:t> جدال </a:t>
            </a:r>
            <a:r>
              <a:rPr lang="ar-SA" dirty="0" smtClean="0">
                <a:solidFill>
                  <a:prstClr val="black"/>
                </a:solidFill>
              </a:rPr>
              <a:t>مذموم، مثاله:</a:t>
            </a:r>
          </a:p>
          <a:p>
            <a:pPr marL="0" indent="0">
              <a:buNone/>
            </a:pPr>
            <a:r>
              <a:rPr lang="ar-SA" sz="2400" b="1" dirty="0" smtClean="0"/>
              <a:t> </a:t>
            </a:r>
            <a:r>
              <a:rPr lang="ar-SA" sz="2400" b="1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BSML" panose="02000400000000000000" pitchFamily="2" charset="2"/>
              </a:rPr>
              <a:t>ﭐﱡﭐ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ﱣ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ﱤ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ﱥ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ﱦ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ﱧ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ﱨ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ﱩ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ﱪ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ﱫ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ﱬ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ﱭ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ﱮ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ﱯ</a:t>
            </a:r>
            <a:r>
              <a:rPr lang="ar-SA" sz="3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332" panose="00000400000000000000" pitchFamily="2" charset="-78"/>
              </a:rPr>
              <a:t> </a:t>
            </a:r>
            <a:r>
              <a:rPr lang="ar-SA" sz="24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QCF2BSML" panose="02000400000000000000" pitchFamily="2" charset="2"/>
              </a:rPr>
              <a:t>ﱠ</a:t>
            </a:r>
            <a:r>
              <a:rPr lang="ar-SA" sz="1800" b="1" dirty="0" smtClean="0">
                <a:solidFill>
                  <a:srgbClr val="9DAB0C"/>
                </a:solidFill>
                <a:effectLst/>
                <a:cs typeface="@Arial Unicode MS" panose="020B0604020202020204" pitchFamily="34" charset="-128"/>
              </a:rPr>
              <a:t> الحج:3</a:t>
            </a:r>
            <a:endParaRPr lang="ar-S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403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7200" b="1" dirty="0" smtClean="0">
                <a:solidFill>
                  <a:srgbClr val="FF0000"/>
                </a:solidFill>
              </a:rPr>
              <a:t>قواعد وآداب الجدال</a:t>
            </a:r>
            <a:endParaRPr lang="ar-SA" sz="7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600" b="1" dirty="0" smtClean="0"/>
              <a:t>1- البعد التعصب.</a:t>
            </a:r>
          </a:p>
          <a:p>
            <a:pPr marL="0" indent="0">
              <a:buNone/>
            </a:pPr>
            <a:endParaRPr lang="ar-SA" sz="3600" b="1" dirty="0" smtClean="0"/>
          </a:p>
          <a:p>
            <a:pPr marL="0" indent="0">
              <a:buNone/>
            </a:pPr>
            <a:r>
              <a:rPr lang="ar-SA" sz="3600" b="1" dirty="0" smtClean="0"/>
              <a:t>2- القول اللين والبعد عن الطعن واللعن والاستهزاء.</a:t>
            </a:r>
          </a:p>
          <a:p>
            <a:pPr marL="0" indent="0">
              <a:buNone/>
            </a:pPr>
            <a:endParaRPr lang="ar-SA" sz="3600" b="1" dirty="0" smtClean="0"/>
          </a:p>
          <a:p>
            <a:pPr marL="0" indent="0">
              <a:buNone/>
            </a:pPr>
            <a:r>
              <a:rPr lang="ar-SA" sz="3600" b="1" dirty="0" smtClean="0"/>
              <a:t>3- اعتبار الدليل والإقرار بالصحيح من الأدلة.</a:t>
            </a:r>
          </a:p>
          <a:p>
            <a:pPr marL="0" indent="0">
              <a:buNone/>
            </a:pPr>
            <a:endParaRPr lang="ar-SA" sz="3600" b="1" dirty="0" smtClean="0"/>
          </a:p>
          <a:p>
            <a:pPr marL="0" indent="0">
              <a:buNone/>
            </a:pPr>
            <a:r>
              <a:rPr lang="ar-SA" sz="3600" b="1" dirty="0" smtClean="0"/>
              <a:t>4- قبول الدليل الصحيح وترك المكابرة .</a:t>
            </a:r>
          </a:p>
          <a:p>
            <a:pPr marL="0" indent="0">
              <a:buNone/>
            </a:pP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507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طريقة القرآن في الجدل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امتاز الجدل في القرآن الكريم بأنه </a:t>
            </a:r>
            <a:r>
              <a:rPr lang="ar-SA" b="1" dirty="0" smtClean="0"/>
              <a:t>جرى بأسلوب القرآن الخاص الميسر، ولم يجر على منهج الفلاسفة لم يسلك مسلكهم</a:t>
            </a:r>
            <a:r>
              <a:rPr lang="ar-SA" dirty="0" smtClean="0"/>
              <a:t>؛ وذلك لأمور منها: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1- أن القرآن جاء </a:t>
            </a:r>
            <a:r>
              <a:rPr lang="ar-SA" b="1" dirty="0" smtClean="0"/>
              <a:t>بلسان العرب وخاطبهم بما يعرفون</a:t>
            </a:r>
            <a:r>
              <a:rPr lang="ar-SA" dirty="0" smtClean="0"/>
              <a:t>..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2- أن ترك الجلي من الكلام والالتجاء إلى الدقيق الخفي يعد عجزا...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3- أن الاعتماد في الاستدلال على </a:t>
            </a:r>
            <a:r>
              <a:rPr lang="ar-SA" b="1" dirty="0" smtClean="0"/>
              <a:t>ما فطرت عليه النفوس من الإيمان  بما تشاهد وتحس </a:t>
            </a:r>
            <a:r>
              <a:rPr lang="ar-SA" dirty="0" smtClean="0"/>
              <a:t>دون عمل فكري عميق أقوى أثرا...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3399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طرق الاستدلال في القرآن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64024"/>
            <a:ext cx="10515600" cy="4912939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أولا: ما يسوقه الله تعالى من الأدلة ابتداء: وهو كثير..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ثانيا: ما يرد به على الخصوم: وهذا ما يسمى بالجدل وله طرق كثيرة منها: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1- الاستفهام التقريري: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2- قياس الخَلف: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3- قياس التمثيل: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4- السبر والتقسيم: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5- التسليم الجدلي: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6- الانتقال في الاستدلال: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    </a:t>
            </a:r>
            <a:r>
              <a:rPr lang="ar-SA" dirty="0" smtClean="0">
                <a:solidFill>
                  <a:srgbClr val="00B050"/>
                </a:solidFill>
              </a:rPr>
              <a:t>    ولكل مما سبق مثاله في الكتاب المقرر.</a:t>
            </a:r>
            <a:endParaRPr lang="ar-S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0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464</Words>
  <Application>Microsoft Office PowerPoint</Application>
  <PresentationFormat>ملء الشاشة</PresentationFormat>
  <Paragraphs>57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8" baseType="lpstr">
      <vt:lpstr>@Arial Unicode MS</vt:lpstr>
      <vt:lpstr>Arial</vt:lpstr>
      <vt:lpstr>Calibri</vt:lpstr>
      <vt:lpstr>Calibri Light</vt:lpstr>
      <vt:lpstr>QCF2281</vt:lpstr>
      <vt:lpstr>QCF2332</vt:lpstr>
      <vt:lpstr>QCF2402</vt:lpstr>
      <vt:lpstr>QCF2542</vt:lpstr>
      <vt:lpstr>QCF2BSML</vt:lpstr>
      <vt:lpstr>Times New Roman</vt:lpstr>
      <vt:lpstr>نسق Office</vt:lpstr>
      <vt:lpstr>الجدل في القرآن</vt:lpstr>
      <vt:lpstr>أهميته والمؤلفات فيه</vt:lpstr>
      <vt:lpstr>تعريفه</vt:lpstr>
      <vt:lpstr>أنواع الجدل</vt:lpstr>
      <vt:lpstr>قواعد وآداب الجدال</vt:lpstr>
      <vt:lpstr>طريقة القرآن في الجدل</vt:lpstr>
      <vt:lpstr>طرق الاستدلال في القرآن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الجدل في القرآن</dc:title>
  <dc:creator>1Ahmad ageel</dc:creator>
  <cp:lastModifiedBy>1Ahmad ageel</cp:lastModifiedBy>
  <cp:revision>13</cp:revision>
  <dcterms:created xsi:type="dcterms:W3CDTF">2015-04-15T20:37:31Z</dcterms:created>
  <dcterms:modified xsi:type="dcterms:W3CDTF">2015-04-15T22:36:24Z</dcterms:modified>
</cp:coreProperties>
</file>