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76" r:id="rId4"/>
    <p:sldId id="278" r:id="rId5"/>
    <p:sldId id="311" r:id="rId6"/>
    <p:sldId id="279" r:id="rId7"/>
    <p:sldId id="314" r:id="rId8"/>
    <p:sldId id="259" r:id="rId9"/>
    <p:sldId id="261" r:id="rId10"/>
    <p:sldId id="260" r:id="rId11"/>
    <p:sldId id="301" r:id="rId12"/>
    <p:sldId id="281" r:id="rId13"/>
    <p:sldId id="315" r:id="rId14"/>
    <p:sldId id="283" r:id="rId15"/>
    <p:sldId id="284" r:id="rId16"/>
    <p:sldId id="280" r:id="rId17"/>
    <p:sldId id="285" r:id="rId18"/>
    <p:sldId id="286" r:id="rId19"/>
    <p:sldId id="294" r:id="rId20"/>
    <p:sldId id="287" r:id="rId21"/>
    <p:sldId id="288" r:id="rId22"/>
    <p:sldId id="282" r:id="rId23"/>
    <p:sldId id="305" r:id="rId24"/>
    <p:sldId id="306" r:id="rId25"/>
    <p:sldId id="307" r:id="rId26"/>
    <p:sldId id="308" r:id="rId27"/>
    <p:sldId id="312" r:id="rId28"/>
    <p:sldId id="310" r:id="rId29"/>
    <p:sldId id="300" r:id="rId30"/>
    <p:sldId id="266" r:id="rId31"/>
    <p:sldId id="304" r:id="rId32"/>
    <p:sldId id="302" r:id="rId33"/>
    <p:sldId id="263" r:id="rId34"/>
    <p:sldId id="271" r:id="rId35"/>
    <p:sldId id="313" r:id="rId36"/>
    <p:sldId id="316" r:id="rId37"/>
    <p:sldId id="272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CD98F-89E6-4BA0-8269-E8083007D5B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DF57-5468-4B33-8600-41B0A103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D7D1-6718-4658-9661-640AE12E8381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8D63-5D05-4E92-8461-946B862C1271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AE1-98ED-453D-804E-A05A1C0E146C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32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958-05B3-4E49-849E-D26542043F4B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F9AA-9A6A-4B62-AFFE-D1225BF1B721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15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257F-4F1B-4E94-8A09-597A830F6E8D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0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49B4-9F87-4D95-9826-622AAB427E3C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7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8F8-D994-4F1C-8C76-983876A741BF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EEE-E3C6-4981-82A2-043B3115DAA9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4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C055-DE57-4BDA-B113-5A1F6CB181B7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DF60-6CCF-4663-95B5-A74E134A2333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B343-B043-4AB7-933D-686F4F78C6A1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0067-623B-4826-8EC3-79F691AA50FC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BCED-60EB-4E4B-B2F6-A59712F57D38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5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3D8-8F18-4D2D-9989-0C5CBED74ECD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FEB5-817B-4DE3-9517-F2689B89D5C4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6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8D73-87F1-4221-9820-4DE1CB495979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afp.org/afp/2000/0401/p2159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mericanscience.org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537/smj.2015.4.10003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537/smj.2015.4.10003" TargetMode="External"/><Relationship Id="rId2" Type="http://schemas.openxmlformats.org/officeDocument/2006/relationships/hyperlink" Target="http://www.aafp.org/afp/2000/0401/p215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nds.nih.gov/disorders/shakenbaby/shakenbaby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0273" y="56740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978442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Unintentional injuries </a:t>
            </a:r>
            <a:r>
              <a:rPr lang="en-US" sz="2800" dirty="0"/>
              <a:t>can result in harm or death.</a:t>
            </a:r>
          </a:p>
          <a:p>
            <a:pPr lvl="1"/>
            <a:r>
              <a:rPr lang="en-US" sz="2600" i="1" dirty="0">
                <a:solidFill>
                  <a:srgbClr val="C00000"/>
                </a:solidFill>
              </a:rPr>
              <a:t>Most unintentional injuries are preventable.</a:t>
            </a:r>
          </a:p>
          <a:p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Accidents</a:t>
            </a:r>
            <a:r>
              <a:rPr lang="en-US" sz="2800" dirty="0"/>
              <a:t> on the other hand are random events that cannot be anticipated.</a:t>
            </a:r>
          </a:p>
          <a:p>
            <a:pPr lvl="1"/>
            <a:r>
              <a:rPr lang="en-US" sz="2400" dirty="0"/>
              <a:t>Can lead to harm or death. </a:t>
            </a:r>
          </a:p>
          <a:p>
            <a:pPr lvl="2"/>
            <a:r>
              <a:rPr lang="en-US" sz="2100" dirty="0"/>
              <a:t>Traffic, workplace, home, outdoors.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54793" y="2017342"/>
            <a:ext cx="4604130" cy="397197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Preventive safety measures can reduce the incidence of unintentional injuries.</a:t>
            </a:r>
          </a:p>
          <a:p>
            <a:pPr lvl="1"/>
            <a:r>
              <a:rPr lang="en-US" sz="2400" dirty="0"/>
              <a:t>Example – laws requiring seat belts and air bags in cars and reduction in driver and passenger deaths in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crashes (accidents). </a:t>
            </a:r>
          </a:p>
          <a:p>
            <a:pPr lvl="1"/>
            <a:r>
              <a:rPr lang="en-US" sz="2400" dirty="0"/>
              <a:t>Laws against drinking and driving.</a:t>
            </a:r>
          </a:p>
          <a:p>
            <a:pPr lvl="1"/>
            <a:r>
              <a:rPr lang="en-US" sz="2400" dirty="0"/>
              <a:t>Laws against speeding.</a:t>
            </a: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253" y="553226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62494" y="1810405"/>
            <a:ext cx="5068186" cy="407803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Factors that increase the risk of injuries in the living environment</a:t>
            </a:r>
          </a:p>
          <a:p>
            <a:pPr lvl="1"/>
            <a:r>
              <a:rPr lang="en-US" sz="2600" i="1" dirty="0">
                <a:solidFill>
                  <a:srgbClr val="C00000"/>
                </a:solidFill>
              </a:rPr>
              <a:t>Unsafe housing environment </a:t>
            </a:r>
            <a:r>
              <a:rPr lang="en-US" sz="2600" dirty="0"/>
              <a:t>– poisoning, fires, falls, electric shock, drowning. </a:t>
            </a:r>
          </a:p>
          <a:p>
            <a:pPr lvl="1"/>
            <a:r>
              <a:rPr lang="en-US" sz="2600" i="1" dirty="0">
                <a:solidFill>
                  <a:srgbClr val="C00000"/>
                </a:solidFill>
              </a:rPr>
              <a:t>Lack of public infrastructure </a:t>
            </a:r>
            <a:r>
              <a:rPr lang="en-US" sz="2600" dirty="0"/>
              <a:t>– sidewalks, paved streets, pedestrian zones, poor public transportation system facilities.</a:t>
            </a:r>
          </a:p>
          <a:p>
            <a:pPr lvl="1"/>
            <a:r>
              <a:rPr lang="en-US" sz="2600" i="1" dirty="0">
                <a:solidFill>
                  <a:srgbClr val="C00000"/>
                </a:solidFill>
              </a:rPr>
              <a:t>Unsafe social conditions </a:t>
            </a:r>
            <a:r>
              <a:rPr lang="en-US" sz="2600" dirty="0"/>
              <a:t>– homicides, aggression, violence.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85096" y="1762783"/>
            <a:ext cx="5110716" cy="457422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implications of the injuries can affect the health system and the individual’s life.</a:t>
            </a:r>
          </a:p>
          <a:p>
            <a:pPr lvl="1"/>
            <a:r>
              <a:rPr lang="en-US" sz="2600" dirty="0"/>
              <a:t>Financial cost to the individual and to the government.</a:t>
            </a:r>
          </a:p>
          <a:p>
            <a:pPr lvl="1"/>
            <a:r>
              <a:rPr lang="en-US" sz="2600" dirty="0"/>
              <a:t>Health care and Rehabilitation services.</a:t>
            </a:r>
          </a:p>
          <a:p>
            <a:pPr lvl="1"/>
            <a:r>
              <a:rPr lang="en-US" sz="2600" dirty="0"/>
              <a:t>Social support system.</a:t>
            </a:r>
          </a:p>
          <a:p>
            <a:pPr lvl="1"/>
            <a:r>
              <a:rPr lang="en-US" sz="2600" dirty="0"/>
              <a:t>Permanent disability and loss of independence.</a:t>
            </a:r>
          </a:p>
          <a:p>
            <a:pPr lvl="1"/>
            <a:r>
              <a:rPr lang="en-US" sz="2600" dirty="0"/>
              <a:t>Chronic pain.</a:t>
            </a:r>
          </a:p>
          <a:p>
            <a:pPr lvl="1"/>
            <a:r>
              <a:rPr lang="en-US" sz="2600" dirty="0"/>
              <a:t>Stress – person and family members.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054" y="58703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injury risk factors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1743" y="1864698"/>
            <a:ext cx="4905154" cy="4529013"/>
          </a:xfrm>
        </p:spPr>
        <p:txBody>
          <a:bodyPr>
            <a:noAutofit/>
          </a:bodyPr>
          <a:lstStyle/>
          <a:p>
            <a:r>
              <a:rPr lang="en-US" sz="2200" dirty="0"/>
              <a:t>The elderly, children and those with physical limitations and increased risk of injuries.</a:t>
            </a:r>
          </a:p>
          <a:p>
            <a:r>
              <a:rPr lang="en-US" sz="2200" dirty="0"/>
              <a:t>Electrical outlets in poor condition or within children’s reach.</a:t>
            </a:r>
          </a:p>
          <a:p>
            <a:r>
              <a:rPr lang="en-US" sz="2200" dirty="0"/>
              <a:t>Stoves with no security features – fires, CO poisoning.</a:t>
            </a:r>
          </a:p>
          <a:p>
            <a:r>
              <a:rPr lang="en-US" sz="2200" dirty="0"/>
              <a:t>Freezers with no locks.</a:t>
            </a:r>
          </a:p>
          <a:p>
            <a:r>
              <a:rPr lang="en-US" sz="2200" dirty="0"/>
              <a:t>Space heaters close to furniture.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3451" y="1864698"/>
            <a:ext cx="4855535" cy="4529014"/>
          </a:xfrm>
        </p:spPr>
        <p:txBody>
          <a:bodyPr>
            <a:noAutofit/>
          </a:bodyPr>
          <a:lstStyle/>
          <a:p>
            <a:r>
              <a:rPr lang="en-US" sz="2200" dirty="0"/>
              <a:t>Falls – especially in homes.</a:t>
            </a:r>
          </a:p>
          <a:p>
            <a:pPr lvl="1"/>
            <a:r>
              <a:rPr lang="en-US" sz="2000" dirty="0"/>
              <a:t>Stairs with no handrails – elderly and children at risk.</a:t>
            </a:r>
          </a:p>
          <a:p>
            <a:pPr lvl="1"/>
            <a:r>
              <a:rPr lang="en-US" sz="2000" dirty="0"/>
              <a:t>Cluttered stairways and exits.</a:t>
            </a:r>
          </a:p>
          <a:p>
            <a:pPr lvl="1"/>
            <a:r>
              <a:rPr lang="en-US" sz="2000" dirty="0"/>
              <a:t>Slippery floors – bathrooms. </a:t>
            </a:r>
          </a:p>
          <a:p>
            <a:pPr lvl="1"/>
            <a:r>
              <a:rPr lang="en-US" sz="2000" dirty="0"/>
              <a:t>Windows in upper floors with no safety guards.</a:t>
            </a:r>
          </a:p>
          <a:p>
            <a:pPr lvl="1"/>
            <a:r>
              <a:rPr lang="en-US" sz="2000" dirty="0"/>
              <a:t>Uneven surfaces – hard floors, carpeting.</a:t>
            </a:r>
          </a:p>
          <a:p>
            <a:pPr lvl="1"/>
            <a:r>
              <a:rPr lang="en-US" sz="2000" dirty="0"/>
              <a:t>Tripping hazards – electrical cords.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2050" name="Picture 2" descr="http://www.americanmuslimvoter.net/wp-content/uploads/2015/04/home-safet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87" y="198580"/>
            <a:ext cx="1463549" cy="1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1237129"/>
            <a:ext cx="4342893" cy="466589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KSU, CAMS, CHS, HE_2nd3637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81000"/>
            <a:ext cx="45529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0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669" y="1296417"/>
            <a:ext cx="2300321" cy="5011380"/>
            <a:chOff x="279846" y="600075"/>
            <a:chExt cx="2842435" cy="5935305"/>
          </a:xfrm>
        </p:grpSpPr>
        <p:pic>
          <p:nvPicPr>
            <p:cNvPr id="1032" name="Picture 8" descr="http://safesoundfamily.com/wp-content/uploads/2013/01/dangerous-cords-300x2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6" y="2316271"/>
              <a:ext cx="2833688" cy="2115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46" y="4630380"/>
              <a:ext cx="2809875" cy="1905000"/>
            </a:xfrm>
            <a:prstGeom prst="rect">
              <a:avLst/>
            </a:prstGeom>
          </p:spPr>
        </p:pic>
        <p:pic>
          <p:nvPicPr>
            <p:cNvPr id="2050" name="Picture 2" descr="http://fijisun.com.fj/wp-content/uploads/2014/12/Kids-Safety--680x36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99" y="600075"/>
              <a:ext cx="2827882" cy="1517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593889" y="1179798"/>
            <a:ext cx="2264957" cy="5223731"/>
            <a:chOff x="9572625" y="357187"/>
            <a:chExt cx="2364378" cy="6178193"/>
          </a:xfrm>
        </p:grpSpPr>
        <p:pic>
          <p:nvPicPr>
            <p:cNvPr id="11" name="Picture 4" descr="http://www.feinbergconsulting.com/wp-content/uploads/2013/07/Bath_Safety-New-375x38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25" y="357187"/>
              <a:ext cx="2364378" cy="2452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72625" y="3053584"/>
              <a:ext cx="2364378" cy="348179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881" y="963096"/>
            <a:ext cx="6951929" cy="544043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5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822" y="752211"/>
            <a:ext cx="7864574" cy="579694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9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441" y="489431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health risks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112" y="1717522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5787" y="2393021"/>
            <a:ext cx="4947684" cy="3951071"/>
          </a:xfrm>
        </p:spPr>
        <p:txBody>
          <a:bodyPr>
            <a:noAutofit/>
          </a:bodyPr>
          <a:lstStyle/>
          <a:p>
            <a:r>
              <a:rPr lang="en-US" sz="2200" dirty="0"/>
              <a:t>Even source of light.</a:t>
            </a:r>
          </a:p>
          <a:p>
            <a:pPr lvl="1"/>
            <a:r>
              <a:rPr lang="en-US" sz="2000" dirty="0"/>
              <a:t>Natural daylight or electric light.</a:t>
            </a:r>
            <a:endParaRPr lang="en-US" sz="1800" dirty="0"/>
          </a:p>
          <a:p>
            <a:r>
              <a:rPr lang="en-US" sz="2200" dirty="0"/>
              <a:t>Good lighting promotes health, well-being and improves academic performance.</a:t>
            </a:r>
          </a:p>
          <a:p>
            <a:pPr lvl="1"/>
            <a:r>
              <a:rPr lang="en-US" sz="2000" dirty="0"/>
              <a:t>Hospitals – ICU patients recover faster in rooms with windows.</a:t>
            </a:r>
          </a:p>
          <a:p>
            <a:pPr lvl="1"/>
            <a:r>
              <a:rPr lang="en-US" sz="2000" dirty="0"/>
              <a:t>Office workers in rooms with windows – better health and job satisfaction.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363" y="1570802"/>
            <a:ext cx="5195776" cy="4782514"/>
          </a:xfrm>
        </p:spPr>
        <p:txBody>
          <a:bodyPr>
            <a:noAutofit/>
          </a:bodyPr>
          <a:lstStyle/>
          <a:p>
            <a:r>
              <a:rPr lang="en-US" sz="2200" dirty="0"/>
              <a:t>Adequate lighting – comfort and safety.</a:t>
            </a:r>
          </a:p>
          <a:p>
            <a:pPr lvl="1"/>
            <a:r>
              <a:rPr lang="en-US" sz="2000" dirty="0"/>
              <a:t>Avoid falls and injuries.</a:t>
            </a:r>
          </a:p>
          <a:p>
            <a:pPr lvl="1"/>
            <a:r>
              <a:rPr lang="en-US" sz="2000" dirty="0"/>
              <a:t>Find emergency exits.</a:t>
            </a:r>
          </a:p>
          <a:p>
            <a:r>
              <a:rPr lang="en-US" sz="2200" dirty="0"/>
              <a:t>Use of daylight in buildings – improve health and performance; reduces energy costs.</a:t>
            </a:r>
          </a:p>
          <a:p>
            <a:r>
              <a:rPr lang="en-US" sz="2200" dirty="0"/>
              <a:t>Excessive bright light </a:t>
            </a:r>
            <a:r>
              <a:rPr lang="en-US" sz="2200" dirty="0" smtClean="0"/>
              <a:t>–Headaches</a:t>
            </a:r>
            <a:r>
              <a:rPr lang="en-US" sz="2200" dirty="0"/>
              <a:t>.</a:t>
            </a:r>
          </a:p>
          <a:p>
            <a:r>
              <a:rPr lang="en-US" sz="2200" dirty="0"/>
              <a:t>Dim light – eye strain.</a:t>
            </a:r>
          </a:p>
          <a:p>
            <a:r>
              <a:rPr lang="en-US" sz="2200" dirty="0"/>
              <a:t>Flickering – headaches and discomfort.</a:t>
            </a:r>
          </a:p>
          <a:p>
            <a:pPr lvl="1"/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5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502" y="624110"/>
            <a:ext cx="9923721" cy="91406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health risks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502" y="1650831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4502" y="2506435"/>
            <a:ext cx="4928720" cy="3759686"/>
          </a:xfrm>
        </p:spPr>
        <p:txBody>
          <a:bodyPr>
            <a:normAutofit/>
          </a:bodyPr>
          <a:lstStyle/>
          <a:p>
            <a:r>
              <a:rPr lang="en-US" sz="2400" dirty="0"/>
              <a:t>Insects and rodents</a:t>
            </a:r>
          </a:p>
          <a:p>
            <a:pPr lvl="1"/>
            <a:r>
              <a:rPr lang="en-US" sz="2000" dirty="0"/>
              <a:t>Cockroach allergy and asthma in children.</a:t>
            </a:r>
          </a:p>
          <a:p>
            <a:pPr lvl="1"/>
            <a:r>
              <a:rPr lang="en-US" sz="2000" dirty="0"/>
              <a:t>Flies and foodborne pathogens – salmonella.</a:t>
            </a:r>
          </a:p>
          <a:p>
            <a:pPr lvl="1"/>
            <a:r>
              <a:rPr lang="en-US" sz="2000" dirty="0"/>
              <a:t>Rodents </a:t>
            </a:r>
          </a:p>
          <a:p>
            <a:pPr lvl="2"/>
            <a:r>
              <a:rPr lang="en-US" sz="1800" dirty="0"/>
              <a:t>Vectors for viruses, rabies, plague. </a:t>
            </a:r>
          </a:p>
          <a:p>
            <a:pPr lvl="2"/>
            <a:r>
              <a:rPr lang="en-US" sz="1800" dirty="0"/>
              <a:t>May damage electrical cables and cause fires.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1926" y="2506435"/>
            <a:ext cx="5039833" cy="3759686"/>
          </a:xfrm>
        </p:spPr>
        <p:txBody>
          <a:bodyPr>
            <a:noAutofit/>
          </a:bodyPr>
          <a:lstStyle/>
          <a:p>
            <a:r>
              <a:rPr lang="en-US" sz="2400" dirty="0"/>
              <a:t>Prevention </a:t>
            </a:r>
          </a:p>
          <a:p>
            <a:pPr lvl="1"/>
            <a:r>
              <a:rPr lang="en-US" sz="2200" dirty="0"/>
              <a:t>Pesticide use, cleanliness and proper disposal of waste.</a:t>
            </a:r>
          </a:p>
          <a:p>
            <a:pPr lvl="2"/>
            <a:r>
              <a:rPr lang="en-US" sz="2000" dirty="0"/>
              <a:t>Window screens, mosquito nets, cover or eliminate sources of standing water.</a:t>
            </a:r>
          </a:p>
          <a:p>
            <a:pPr lvl="2"/>
            <a:r>
              <a:rPr lang="en-US" sz="2000" dirty="0"/>
              <a:t>Keep living areas clean of clutter and trash. </a:t>
            </a:r>
          </a:p>
          <a:p>
            <a:pPr lvl="2"/>
            <a:r>
              <a:rPr lang="en-US" sz="2000" dirty="0"/>
              <a:t>Proper garbage disposal.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3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122" y="624110"/>
            <a:ext cx="9810490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health risks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60967" y="1684848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cleaners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967" y="2546748"/>
            <a:ext cx="4827181" cy="4026174"/>
          </a:xfrm>
        </p:spPr>
        <p:txBody>
          <a:bodyPr>
            <a:noAutofit/>
          </a:bodyPr>
          <a:lstStyle/>
          <a:p>
            <a:r>
              <a:rPr lang="en-US" sz="2200" dirty="0"/>
              <a:t>Chronic exposure.</a:t>
            </a:r>
          </a:p>
          <a:p>
            <a:pPr lvl="1"/>
            <a:r>
              <a:rPr lang="en-US" sz="2000" dirty="0"/>
              <a:t>Blood and liver toxicity, skin and eye irritation, possible carcinogens.</a:t>
            </a:r>
          </a:p>
          <a:p>
            <a:r>
              <a:rPr lang="en-US" sz="2200" dirty="0"/>
              <a:t>Find substitute cleaners.</a:t>
            </a:r>
          </a:p>
          <a:p>
            <a:pPr lvl="1"/>
            <a:r>
              <a:rPr lang="en-US" sz="2000" dirty="0"/>
              <a:t>Regular soap and water, vinegar.</a:t>
            </a:r>
          </a:p>
          <a:p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 building syndrome </a:t>
            </a:r>
            <a:r>
              <a:rPr lang="en-US" sz="2200" dirty="0"/>
              <a:t>– usually related to chemical exposure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Cause?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166957" y="1684848"/>
            <a:ext cx="3999001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smoke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660" y="2545737"/>
            <a:ext cx="4890977" cy="3826709"/>
          </a:xfrm>
        </p:spPr>
        <p:txBody>
          <a:bodyPr>
            <a:noAutofit/>
          </a:bodyPr>
          <a:lstStyle/>
          <a:p>
            <a:r>
              <a:rPr lang="en-US" sz="2200" dirty="0"/>
              <a:t>Increased risk of cancer, cardiovascular disease (CVD), asthma and respiratory diseases. </a:t>
            </a:r>
          </a:p>
          <a:p>
            <a:r>
              <a:rPr lang="en-US" sz="2200" dirty="0"/>
              <a:t>Second-hand smoke and health problems in both adults and children, including lung cancer, asthma, heart disease, colds, ear infections, and pneumonia.</a:t>
            </a:r>
          </a:p>
          <a:p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455214"/>
            <a:ext cx="7619999" cy="45719"/>
          </a:xfrm>
        </p:spPr>
        <p:txBody>
          <a:bodyPr/>
          <a:lstStyle/>
          <a:p>
            <a:r>
              <a:rPr lang="en-US" dirty="0" err="1"/>
              <a:t>Dr.IEcheverry</a:t>
            </a:r>
            <a:r>
              <a:rPr lang="en-US" dirty="0"/>
              <a:t>, KSU, CAMS, CHS, HE_2nd3637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1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8680" y="624110"/>
            <a:ext cx="9845932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health risks</a:t>
            </a:r>
          </a:p>
        </p:txBody>
      </p:sp>
      <p:pic>
        <p:nvPicPr>
          <p:cNvPr id="4" name="Picture 2" descr="http://www.microshield-es.com/images/657_Whats_In_the_Air_You_Breathe_IA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2" y="2016470"/>
            <a:ext cx="5888852" cy="40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chooallergy.com/images/indoor_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86" y="2016470"/>
            <a:ext cx="4855881" cy="39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5909746" cy="3777622"/>
          </a:xfrm>
        </p:spPr>
        <p:txBody>
          <a:bodyPr>
            <a:normAutofit/>
          </a:bodyPr>
          <a:lstStyle/>
          <a:p>
            <a:r>
              <a:rPr lang="en-US" sz="2800" dirty="0"/>
              <a:t>Define the living environment</a:t>
            </a:r>
          </a:p>
          <a:p>
            <a:r>
              <a:rPr lang="en-US" sz="2800" dirty="0"/>
              <a:t>Injuries</a:t>
            </a:r>
          </a:p>
          <a:p>
            <a:pPr lvl="1"/>
            <a:r>
              <a:rPr lang="en-US" sz="2600" dirty="0"/>
              <a:t>Susceptible groups</a:t>
            </a:r>
          </a:p>
          <a:p>
            <a:pPr lvl="1"/>
            <a:r>
              <a:rPr lang="en-US" sz="2600" dirty="0"/>
              <a:t>Types of injuries</a:t>
            </a:r>
          </a:p>
          <a:p>
            <a:pPr lvl="1"/>
            <a:r>
              <a:rPr lang="en-US" sz="2600" dirty="0"/>
              <a:t>Prevention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0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34" y="567403"/>
            <a:ext cx="9597838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health risks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33378" y="1734879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33378" y="2546749"/>
            <a:ext cx="5174510" cy="3825698"/>
          </a:xfrm>
        </p:spPr>
        <p:txBody>
          <a:bodyPr>
            <a:noAutofit/>
          </a:bodyPr>
          <a:lstStyle/>
          <a:p>
            <a:r>
              <a:rPr lang="en-US" sz="2200" dirty="0"/>
              <a:t>Feeling of inability to control interactions with surrounding people.</a:t>
            </a:r>
          </a:p>
          <a:p>
            <a:r>
              <a:rPr lang="en-US" sz="2200" dirty="0"/>
              <a:t>Interference with activities such as reading, conversing, or studying.</a:t>
            </a:r>
          </a:p>
          <a:p>
            <a:r>
              <a:rPr lang="en-US" sz="2200" dirty="0"/>
              <a:t>Loss of privacy.</a:t>
            </a:r>
          </a:p>
          <a:p>
            <a:r>
              <a:rPr lang="en-US" sz="2200" dirty="0"/>
              <a:t>Overstimulation. </a:t>
            </a:r>
          </a:p>
          <a:p>
            <a:r>
              <a:rPr lang="en-US" sz="2200" dirty="0"/>
              <a:t>Increased psychological distress and dysfunction.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145690" y="2547081"/>
            <a:ext cx="4564299" cy="382536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on mental health</a:t>
            </a:r>
          </a:p>
          <a:p>
            <a:pPr lvl="1"/>
            <a:r>
              <a:rPr lang="en-US" sz="2000" dirty="0"/>
              <a:t>Increased aggressivity. </a:t>
            </a:r>
          </a:p>
          <a:p>
            <a:pPr lvl="1"/>
            <a:r>
              <a:rPr lang="en-US" sz="2000" dirty="0"/>
              <a:t>Crowded schools affect children and instructors.</a:t>
            </a:r>
          </a:p>
          <a:p>
            <a:pPr lvl="2"/>
            <a:r>
              <a:rPr lang="en-US" sz="1800" dirty="0"/>
              <a:t>Children most affected.</a:t>
            </a:r>
          </a:p>
          <a:p>
            <a:pPr lvl="3"/>
            <a:r>
              <a:rPr lang="en-US" sz="1600" dirty="0"/>
              <a:t>Behavioral and learning problems in school. </a:t>
            </a:r>
          </a:p>
          <a:p>
            <a:pPr lvl="1"/>
            <a:r>
              <a:rPr lang="en-US" sz="2000" dirty="0"/>
              <a:t>College students in crowded dorms and lower academic performance.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9944" y="624110"/>
            <a:ext cx="9824667" cy="92115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health risks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idx="1"/>
          </p:nvPr>
        </p:nvSpPr>
        <p:spPr>
          <a:xfrm>
            <a:off x="7038753" y="2215225"/>
            <a:ext cx="4923621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surroundings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85285" y="2984205"/>
            <a:ext cx="4543646" cy="3146152"/>
          </a:xfrm>
        </p:spPr>
        <p:txBody>
          <a:bodyPr>
            <a:noAutofit/>
          </a:bodyPr>
          <a:lstStyle/>
          <a:p>
            <a:r>
              <a:rPr lang="en-US" sz="2200" dirty="0"/>
              <a:t>Cleanliness/clutter.</a:t>
            </a:r>
          </a:p>
          <a:p>
            <a:r>
              <a:rPr lang="en-US" sz="2200" dirty="0"/>
              <a:t>Presence or absence of hazards.</a:t>
            </a:r>
          </a:p>
          <a:p>
            <a:r>
              <a:rPr lang="en-US" sz="2200" dirty="0"/>
              <a:t>Building structural quality.</a:t>
            </a:r>
          </a:p>
          <a:p>
            <a:r>
              <a:rPr lang="en-US" sz="2200" dirty="0"/>
              <a:t>Recreational and open areas.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038753" y="2791487"/>
            <a:ext cx="4607442" cy="3354060"/>
          </a:xfrm>
        </p:spPr>
        <p:txBody>
          <a:bodyPr>
            <a:noAutofit/>
          </a:bodyPr>
          <a:lstStyle/>
          <a:p>
            <a:r>
              <a:rPr lang="en-US" sz="2200" dirty="0"/>
              <a:t>Surrounding areas and houses.</a:t>
            </a:r>
          </a:p>
          <a:p>
            <a:r>
              <a:rPr lang="en-US" sz="2200" dirty="0"/>
              <a:t>Access to services and parks.</a:t>
            </a:r>
          </a:p>
          <a:p>
            <a:r>
              <a:rPr lang="en-US" sz="2200" dirty="0"/>
              <a:t>Paved streets.</a:t>
            </a:r>
          </a:p>
          <a:p>
            <a:r>
              <a:rPr lang="en-US" sz="2200" dirty="0"/>
              <a:t>Sidewalks.</a:t>
            </a:r>
          </a:p>
          <a:p>
            <a:r>
              <a:rPr lang="en-US" sz="2200" dirty="0"/>
              <a:t>Municipal sewage.</a:t>
            </a:r>
          </a:p>
          <a:p>
            <a:r>
              <a:rPr lang="en-US" sz="2200" dirty="0"/>
              <a:t>Trash pickup services.</a:t>
            </a:r>
          </a:p>
          <a:p>
            <a:endParaRPr lang="en-US" sz="2200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idx="1"/>
          </p:nvPr>
        </p:nvSpPr>
        <p:spPr>
          <a:xfrm>
            <a:off x="921490" y="2215225"/>
            <a:ext cx="5515500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factors affecting mental health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18" y="62440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indoor injury risks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349" y="2539662"/>
            <a:ext cx="5365898" cy="3967464"/>
          </a:xfrm>
        </p:spPr>
        <p:txBody>
          <a:bodyPr>
            <a:noAutofit/>
          </a:bodyPr>
          <a:lstStyle/>
          <a:p>
            <a:r>
              <a:rPr lang="en-US" sz="2200" dirty="0"/>
              <a:t>Timely home repairs and maintenance. </a:t>
            </a:r>
          </a:p>
          <a:p>
            <a:r>
              <a:rPr lang="en-US" sz="2200" dirty="0"/>
              <a:t>Consider the people who use the building/house – elderly, children.</a:t>
            </a:r>
          </a:p>
          <a:p>
            <a:pPr lvl="1"/>
            <a:r>
              <a:rPr lang="en-US" sz="2000" dirty="0"/>
              <a:t>Install handrails in stairs, non-slippery mats and guard rails in bathrooms. </a:t>
            </a:r>
          </a:p>
          <a:p>
            <a:pPr lvl="1"/>
            <a:r>
              <a:rPr lang="en-US" sz="2000" dirty="0"/>
              <a:t>Store medications and cleaning chemicals safely.</a:t>
            </a:r>
          </a:p>
          <a:p>
            <a:pPr lvl="1"/>
            <a:r>
              <a:rPr lang="en-US" sz="2000" dirty="0"/>
              <a:t>Secure access to swimming pools.</a:t>
            </a:r>
          </a:p>
          <a:p>
            <a:pPr lvl="1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67719" y="2541686"/>
            <a:ext cx="4727331" cy="3965439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Do not smoke in bed.</a:t>
            </a:r>
          </a:p>
          <a:p>
            <a:pPr lvl="1"/>
            <a:r>
              <a:rPr lang="en-US" sz="2000" dirty="0"/>
              <a:t>Have emergency exit plan and clear exits in case of fire.</a:t>
            </a:r>
          </a:p>
          <a:p>
            <a:r>
              <a:rPr lang="en-US" sz="2200" dirty="0"/>
              <a:t>Install smoke and CO alarms.</a:t>
            </a:r>
          </a:p>
          <a:p>
            <a:r>
              <a:rPr lang="en-US" sz="2200" dirty="0"/>
              <a:t>Install safety guards in stoves.</a:t>
            </a:r>
          </a:p>
          <a:p>
            <a:pPr lvl="1"/>
            <a:r>
              <a:rPr lang="en-US" sz="2000" dirty="0"/>
              <a:t>Maintain gas appliances to reduce risk of CO poisoning. </a:t>
            </a:r>
          </a:p>
          <a:p>
            <a:r>
              <a:rPr lang="en-US" sz="2200" dirty="0"/>
              <a:t>In school and commercial buildings fire drills are essential.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468" y="540822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 affecting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368" y="1821712"/>
            <a:ext cx="4841542" cy="4175051"/>
          </a:xfrm>
        </p:spPr>
        <p:txBody>
          <a:bodyPr>
            <a:noAutofit/>
          </a:bodyPr>
          <a:lstStyle/>
          <a:p>
            <a:r>
              <a:rPr lang="en-US" sz="2200" dirty="0"/>
              <a:t>Falls are the leading cause of injury-related visits to emergency room and the primary cause of accidental deaths in persons older than 65 years. </a:t>
            </a:r>
          </a:p>
          <a:p>
            <a:r>
              <a:rPr lang="en-US" sz="2200" dirty="0"/>
              <a:t>Falls can be markers of poor health and declining function, and they are often associated with significant morbidity. 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38" y="1821712"/>
            <a:ext cx="4855534" cy="4175051"/>
          </a:xfrm>
        </p:spPr>
        <p:txBody>
          <a:bodyPr>
            <a:noAutofit/>
          </a:bodyPr>
          <a:lstStyle/>
          <a:p>
            <a:r>
              <a:rPr lang="en-US" sz="2200" dirty="0"/>
              <a:t>More than 90 percent of hip fractures occur as a result of falls, with most of these fractures occurring in persons over 70 years of age.</a:t>
            </a:r>
          </a:p>
          <a:p>
            <a:r>
              <a:rPr lang="en-US" sz="2200" dirty="0"/>
              <a:t>The mortality rate for falls increases dramatically with age in both sexes, accounting for 70 percent of accidental deaths in persons 75 years of age and older.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62131" y="6429153"/>
            <a:ext cx="7353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Fuller, G.F. Falls in the elderly. American Family Physician. </a:t>
            </a:r>
            <a:r>
              <a:rPr lang="en-US" sz="1100" dirty="0">
                <a:hlinkClick r:id="rId2"/>
              </a:rPr>
              <a:t>http://www.aafp.org/afp/2000/0401/p2159.html</a:t>
            </a:r>
            <a:r>
              <a:rPr lang="en-US" sz="1100" dirty="0"/>
              <a:t> </a:t>
            </a:r>
          </a:p>
        </p:txBody>
      </p:sp>
      <p:pic>
        <p:nvPicPr>
          <p:cNvPr id="2050" name="Picture 2" descr="http://png.clipart.me/graphics/thumbs/106/elderly-protection_106868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658" y="271130"/>
            <a:ext cx="1343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6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ysiospot.com/wp-content/uploads/2014/09/PX43_0.23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" y="3246474"/>
            <a:ext cx="3329763" cy="33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352" y="58866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 affecting the elderly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8681" y="1979428"/>
            <a:ext cx="3912780" cy="3777622"/>
          </a:xfrm>
        </p:spPr>
        <p:txBody>
          <a:bodyPr>
            <a:normAutofit/>
          </a:bodyPr>
          <a:lstStyle/>
          <a:p>
            <a:r>
              <a:rPr lang="en-US" sz="2200" dirty="0"/>
              <a:t>One fourth of elderly persons who sustain a hip fracture die within six months of the injury. </a:t>
            </a:r>
          </a:p>
          <a:p>
            <a:r>
              <a:rPr lang="en-US" sz="2200" dirty="0"/>
              <a:t>Hip fracture survivors experience a 10 to 15 percent decrease in life expectancy and a meaningful decline in overall quality of life.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3812" y="1874874"/>
            <a:ext cx="4557825" cy="3997362"/>
          </a:xfrm>
        </p:spPr>
        <p:txBody>
          <a:bodyPr>
            <a:normAutofit/>
          </a:bodyPr>
          <a:lstStyle/>
          <a:p>
            <a:r>
              <a:rPr lang="en-US" sz="2200" dirty="0"/>
              <a:t>The psychologic impact of a fall or near fall often results in a fear of falling and increasing self-restriction of activities. </a:t>
            </a:r>
          </a:p>
          <a:p>
            <a:r>
              <a:rPr lang="en-US" sz="2200" dirty="0"/>
              <a:t>The fear of future falls often leads to dependence and increasing immobility, followed by functional deficits and a greater risk of falling.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1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-shoe.com/wp-content/uploads/2013/11/fall-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01" y="3526464"/>
            <a:ext cx="4201086" cy="31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4" y="624110"/>
            <a:ext cx="9804398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 affecting the elderly –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745" y="1499189"/>
            <a:ext cx="5606902" cy="48634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Socio-demographic</a:t>
            </a:r>
          </a:p>
          <a:p>
            <a:pPr lvl="1"/>
            <a:r>
              <a:rPr lang="en-US" sz="2200" dirty="0"/>
              <a:t>Increased age</a:t>
            </a:r>
          </a:p>
          <a:p>
            <a:pPr lvl="1"/>
            <a:r>
              <a:rPr lang="en-US" sz="2200" dirty="0"/>
              <a:t>History of falls</a:t>
            </a:r>
          </a:p>
          <a:p>
            <a:pPr lvl="1"/>
            <a:r>
              <a:rPr lang="en-US" sz="2200" dirty="0"/>
              <a:t>Female</a:t>
            </a:r>
          </a:p>
          <a:p>
            <a:pPr lvl="1"/>
            <a:r>
              <a:rPr lang="en-US" sz="2200" dirty="0"/>
              <a:t>Living alone – lack of supervision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functions</a:t>
            </a:r>
          </a:p>
          <a:p>
            <a:pPr lvl="1"/>
            <a:r>
              <a:rPr lang="en-US" sz="2200" dirty="0"/>
              <a:t>Poor eyesight</a:t>
            </a:r>
          </a:p>
          <a:p>
            <a:pPr lvl="1"/>
            <a:r>
              <a:rPr lang="en-US" sz="2200" dirty="0"/>
              <a:t>Hearing/ear problems</a:t>
            </a:r>
          </a:p>
          <a:p>
            <a:pPr lvl="1"/>
            <a:r>
              <a:rPr lang="en-US" sz="2200" dirty="0"/>
              <a:t>Tremors, pain, dizziness, vertigo, paralysis, disorientation, impaired judgement.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274" y="1493874"/>
            <a:ext cx="5295014" cy="44674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Gait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(deviation from normal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walking)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reduced balance</a:t>
            </a:r>
          </a:p>
          <a:p>
            <a:pPr lvl="1"/>
            <a:r>
              <a:rPr lang="en-US" sz="2200" dirty="0"/>
              <a:t>Standing, shifting positions</a:t>
            </a:r>
          </a:p>
          <a:p>
            <a:pPr lvl="2"/>
            <a:r>
              <a:rPr lang="en-US" sz="1900" dirty="0"/>
              <a:t>Bending/reaching forward, trying to stand up.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5460" y="6362636"/>
            <a:ext cx="7619999" cy="365125"/>
          </a:xfrm>
        </p:spPr>
        <p:txBody>
          <a:bodyPr/>
          <a:lstStyle/>
          <a:p>
            <a:r>
              <a:rPr lang="en-US" dirty="0" err="1"/>
              <a:t>Dr.IEcheverry</a:t>
            </a:r>
            <a:r>
              <a:rPr lang="en-US" dirty="0"/>
              <a:t>, KSU, CAMS, CHS, HE_2nd3637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8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4" y="624110"/>
            <a:ext cx="9690098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 affecting the elderly –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605" y="1644502"/>
            <a:ext cx="4465674" cy="441605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and chronic conditions</a:t>
            </a:r>
          </a:p>
          <a:p>
            <a:pPr lvl="1"/>
            <a:r>
              <a:rPr lang="en-US" sz="2200" dirty="0"/>
              <a:t>Neurological conditions that affect balance</a:t>
            </a:r>
          </a:p>
          <a:p>
            <a:pPr lvl="2"/>
            <a:r>
              <a:rPr lang="en-US" sz="1900" dirty="0"/>
              <a:t>MS, Parkinson’s, Alzheimer’s, stroke, dementia, depression, arthritis, osteoporosis.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side effects</a:t>
            </a:r>
          </a:p>
          <a:p>
            <a:pPr lvl="1"/>
            <a:r>
              <a:rPr lang="en-US" sz="2200" dirty="0"/>
              <a:t>Sedation, slowed reaction time, confusion, dizziness.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488" y="1647571"/>
            <a:ext cx="4720857" cy="44506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</a:t>
            </a:r>
          </a:p>
          <a:p>
            <a:pPr lvl="1"/>
            <a:r>
              <a:rPr lang="en-US" sz="2200" dirty="0"/>
              <a:t>Increased fear of falls</a:t>
            </a:r>
          </a:p>
          <a:p>
            <a:pPr lvl="1"/>
            <a:r>
              <a:rPr lang="en-US" sz="2200" dirty="0"/>
              <a:t>Risk-taking behavior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</a:p>
          <a:p>
            <a:pPr lvl="1"/>
            <a:r>
              <a:rPr lang="en-US" sz="2200" dirty="0"/>
              <a:t>Clothing – shoes, clothes that do not fit well</a:t>
            </a:r>
          </a:p>
          <a:p>
            <a:pPr lvl="1"/>
            <a:r>
              <a:rPr lang="en-US" sz="2200" dirty="0"/>
              <a:t>Lack of exercise</a:t>
            </a:r>
          </a:p>
          <a:p>
            <a:pPr lvl="1"/>
            <a:r>
              <a:rPr lang="en-US" sz="2200" dirty="0"/>
              <a:t>Poor nutrition</a:t>
            </a:r>
          </a:p>
          <a:p>
            <a:pPr lvl="1"/>
            <a:r>
              <a:rPr lang="en-US" sz="2200" dirty="0"/>
              <a:t>Not taking recommended medications </a:t>
            </a:r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7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4" y="624110"/>
            <a:ext cx="9690098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 affecting the elderly –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8251" y="1905000"/>
            <a:ext cx="4238772" cy="36310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</a:p>
          <a:p>
            <a:pPr lvl="1"/>
            <a:r>
              <a:rPr lang="en-US" sz="2200" dirty="0"/>
              <a:t>Small children, pets</a:t>
            </a:r>
          </a:p>
          <a:p>
            <a:pPr lvl="1"/>
            <a:r>
              <a:rPr lang="en-US" sz="2200" dirty="0"/>
              <a:t>Insufficient lighting</a:t>
            </a:r>
          </a:p>
          <a:p>
            <a:pPr lvl="1"/>
            <a:r>
              <a:rPr lang="en-US" sz="2200" dirty="0"/>
              <a:t>Tripping hazards</a:t>
            </a:r>
          </a:p>
          <a:p>
            <a:pPr lvl="2"/>
            <a:r>
              <a:rPr lang="en-US" sz="2000" dirty="0"/>
              <a:t>Wires on the ground, loose rugs</a:t>
            </a:r>
          </a:p>
          <a:p>
            <a:pPr lvl="1"/>
            <a:r>
              <a:rPr lang="en-US" sz="2200" dirty="0"/>
              <a:t>Clutter</a:t>
            </a:r>
          </a:p>
          <a:p>
            <a:pPr lvl="1"/>
            <a:r>
              <a:rPr lang="en-US" sz="2200" dirty="0"/>
              <a:t>Slippery floors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489" y="1905000"/>
            <a:ext cx="4408968" cy="4035056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Furniture design and placement</a:t>
            </a:r>
          </a:p>
          <a:p>
            <a:pPr lvl="1"/>
            <a:r>
              <a:rPr lang="en-US" sz="2200" dirty="0"/>
              <a:t>Inadequate placing of items</a:t>
            </a:r>
          </a:p>
          <a:p>
            <a:pPr lvl="2"/>
            <a:r>
              <a:rPr lang="en-US" sz="2000" dirty="0"/>
              <a:t>Too high or too low – increased risk of falls</a:t>
            </a:r>
          </a:p>
          <a:p>
            <a:pPr lvl="1"/>
            <a:r>
              <a:rPr lang="en-US" sz="2200" dirty="0"/>
              <a:t>Inadequate/faulty equipment</a:t>
            </a:r>
          </a:p>
          <a:p>
            <a:pPr lvl="2"/>
            <a:r>
              <a:rPr lang="en-US" sz="2000" dirty="0"/>
              <a:t>Walking aids, wheel chairs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6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496" y="546138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 affecting the elderly - KSA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852" y="1943839"/>
            <a:ext cx="5266660" cy="3777622"/>
          </a:xfrm>
        </p:spPr>
        <p:txBody>
          <a:bodyPr>
            <a:noAutofit/>
          </a:bodyPr>
          <a:lstStyle/>
          <a:p>
            <a:r>
              <a:rPr lang="en-US" sz="2400" dirty="0"/>
              <a:t>The three main factors that affect and older persons’ likelihood of falling:</a:t>
            </a:r>
          </a:p>
          <a:p>
            <a:pPr lvl="1"/>
            <a:r>
              <a:rPr lang="en-US" sz="2000" dirty="0"/>
              <a:t>Number of medications taken per day</a:t>
            </a:r>
          </a:p>
          <a:p>
            <a:pPr lvl="1"/>
            <a:r>
              <a:rPr lang="en-US" sz="2000" dirty="0"/>
              <a:t>Sedentary lifestyle</a:t>
            </a:r>
          </a:p>
          <a:p>
            <a:pPr lvl="1"/>
            <a:r>
              <a:rPr lang="en-US" sz="2000" dirty="0"/>
              <a:t>Use of assistive walking devices 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512" y="1943839"/>
            <a:ext cx="4997302" cy="3777622"/>
          </a:xfrm>
        </p:spPr>
        <p:txBody>
          <a:bodyPr>
            <a:normAutofit/>
          </a:bodyPr>
          <a:lstStyle/>
          <a:p>
            <a:r>
              <a:rPr lang="en-US" sz="2400" dirty="0"/>
              <a:t>The greater the number of risk factors to which an individual is exposed, the greater the probability of a fall.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0484" y="6298058"/>
            <a:ext cx="8357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AlSaif</a:t>
            </a:r>
            <a:r>
              <a:rPr lang="en-US" sz="1000" dirty="0"/>
              <a:t>, A., </a:t>
            </a:r>
            <a:r>
              <a:rPr lang="en-US" sz="1000" dirty="0" err="1"/>
              <a:t>Waly</a:t>
            </a:r>
            <a:r>
              <a:rPr lang="en-US" sz="1000" dirty="0"/>
              <a:t> E. and </a:t>
            </a:r>
            <a:r>
              <a:rPr lang="en-US" sz="1000" dirty="0" err="1"/>
              <a:t>Alsenany</a:t>
            </a:r>
            <a:r>
              <a:rPr lang="en-US" sz="1000" dirty="0"/>
              <a:t> S. The Prediction of Falls Among older people in Saudi Arabia. Journal of American Science. 2012;8(6)</a:t>
            </a:r>
          </a:p>
          <a:p>
            <a:r>
              <a:rPr lang="en-US" sz="1000" dirty="0">
                <a:hlinkClick r:id="rId2"/>
              </a:rPr>
              <a:t>http://www.americanscience.org</a:t>
            </a:r>
            <a:r>
              <a:rPr lang="en-US" sz="1000" dirty="0"/>
              <a:t> </a:t>
            </a:r>
          </a:p>
          <a:p>
            <a:endParaRPr lang="en-US" sz="1000" dirty="0"/>
          </a:p>
        </p:txBody>
      </p:sp>
      <p:pic>
        <p:nvPicPr>
          <p:cNvPr id="1026" name="Picture 2" descr="https://images.indiegogo.com/file_attachments/187712/files/20131110060759-fall.png?13840924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46" y="3734070"/>
            <a:ext cx="5203234" cy="24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98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91" y="502155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injuries in the elderly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391" y="2189857"/>
            <a:ext cx="5235888" cy="348857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Need assistance and supervision.</a:t>
            </a:r>
          </a:p>
          <a:p>
            <a:pPr lvl="1"/>
            <a:r>
              <a:rPr lang="en-US" sz="2200" dirty="0"/>
              <a:t>Feeding, bathing, taking medication.</a:t>
            </a:r>
          </a:p>
          <a:p>
            <a:r>
              <a:rPr lang="en-US" sz="2400" dirty="0"/>
              <a:t>Home environment.</a:t>
            </a:r>
          </a:p>
          <a:p>
            <a:pPr lvl="1"/>
            <a:r>
              <a:rPr lang="en-US" sz="2200" dirty="0"/>
              <a:t>Natural and adequate lighting.</a:t>
            </a:r>
          </a:p>
          <a:p>
            <a:pPr lvl="1"/>
            <a:r>
              <a:rPr lang="en-US" sz="2200" dirty="0"/>
              <a:t>Easy access – entry ways, and furniture placement.</a:t>
            </a:r>
          </a:p>
          <a:p>
            <a:pPr lvl="1"/>
            <a:r>
              <a:rPr lang="en-US" sz="2200" dirty="0"/>
              <a:t>Even walking surfaces.</a:t>
            </a:r>
          </a:p>
          <a:p>
            <a:pPr lvl="1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387194"/>
            <a:ext cx="4571387" cy="3488572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Slip-resistant surfaces.</a:t>
            </a:r>
          </a:p>
          <a:p>
            <a:pPr lvl="1"/>
            <a:r>
              <a:rPr lang="en-US" sz="2200" dirty="0"/>
              <a:t>Handrails on both sides of the stairs.</a:t>
            </a:r>
          </a:p>
          <a:p>
            <a:pPr lvl="1"/>
            <a:r>
              <a:rPr lang="en-US" sz="2200" dirty="0"/>
              <a:t>Grab bars in bathrooms.</a:t>
            </a:r>
          </a:p>
          <a:p>
            <a:pPr lvl="1"/>
            <a:r>
              <a:rPr lang="en-US" sz="2200" dirty="0"/>
              <a:t>Eliminate tripping hazards.</a:t>
            </a:r>
          </a:p>
          <a:p>
            <a:pPr lvl="2"/>
            <a:r>
              <a:rPr lang="en-US" sz="2000" dirty="0"/>
              <a:t>Extension cords, rugs, furniture, decorations.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32263" y="6362433"/>
            <a:ext cx="5925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Moeller DW. Environmental Health. 2005. Third Edition. Harvard University Press</a:t>
            </a:r>
          </a:p>
        </p:txBody>
      </p:sp>
      <p:pic>
        <p:nvPicPr>
          <p:cNvPr id="1026" name="Picture 2" descr="http://www.childseniorsafety.com/App_Themes/www_childseniorsafety_com/customimages/grab-bar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033" y="246794"/>
            <a:ext cx="2381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2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049" y="574491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health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19963" y="2080437"/>
            <a:ext cx="5295013" cy="3950496"/>
          </a:xfrm>
        </p:spPr>
        <p:txBody>
          <a:bodyPr>
            <a:normAutofit/>
          </a:bodyPr>
          <a:lstStyle/>
          <a:p>
            <a:r>
              <a:rPr lang="en-US" sz="2400"/>
              <a:t>Urban living and time spent indoors – 80 to 90% of time.</a:t>
            </a:r>
          </a:p>
          <a:p>
            <a:pPr lvl="1"/>
            <a:r>
              <a:rPr lang="en-US" sz="2000"/>
              <a:t>Homes, schools, workplace, hospitals.</a:t>
            </a:r>
          </a:p>
          <a:p>
            <a:pPr lvl="1"/>
            <a:r>
              <a:rPr lang="en-US" sz="2000"/>
              <a:t>Housing – place that provides shelter or cover.</a:t>
            </a:r>
          </a:p>
          <a:p>
            <a:r>
              <a:rPr lang="en-US" sz="2400"/>
              <a:t>Living environment – individual and communal places for living, working and carrying out daily activities.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98512" y="2080437"/>
            <a:ext cx="5075274" cy="3819361"/>
          </a:xfrm>
        </p:spPr>
        <p:txBody>
          <a:bodyPr>
            <a:normAutofit/>
          </a:bodyPr>
          <a:lstStyle/>
          <a:p>
            <a:r>
              <a:rPr lang="en-US" sz="2400" dirty="0"/>
              <a:t>Health risks related to the living environment: </a:t>
            </a:r>
          </a:p>
          <a:p>
            <a:pPr lvl="1"/>
            <a:r>
              <a:rPr lang="en-US" sz="2000" dirty="0"/>
              <a:t>Injury risks, exposure to environmental contaminants/pollutants.</a:t>
            </a:r>
          </a:p>
          <a:p>
            <a:pPr lvl="2"/>
            <a:r>
              <a:rPr lang="en-US" sz="1800" dirty="0"/>
              <a:t>Contaminated indoor air, toxins, pests, mold/moisture, social environment as a source of stress.</a:t>
            </a:r>
          </a:p>
          <a:p>
            <a:r>
              <a:rPr lang="en-US" sz="2400" dirty="0"/>
              <a:t>Who is at greater risk?</a:t>
            </a:r>
          </a:p>
          <a:p>
            <a:pPr lvl="1"/>
            <a:r>
              <a:rPr lang="en-US" sz="2000" dirty="0"/>
              <a:t>Elderly, disabled, children, poor.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36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235" y="58866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traffic accidents (RTAs)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722" y="2133599"/>
            <a:ext cx="5252484" cy="4104167"/>
          </a:xfrm>
        </p:spPr>
        <p:txBody>
          <a:bodyPr>
            <a:noAutofit/>
          </a:bodyPr>
          <a:lstStyle/>
          <a:p>
            <a:r>
              <a:rPr lang="en-US" sz="2200" dirty="0"/>
              <a:t>RTAs as a leading cause of all trauma admissions in hospitals worldwide.</a:t>
            </a:r>
            <a:endParaRPr lang="en-US" sz="2200" u="sng" baseline="30000" dirty="0"/>
          </a:p>
          <a:p>
            <a:r>
              <a:rPr lang="en-US" sz="2200" dirty="0"/>
              <a:t>~ 3/4 of overall road deaths occur in developing countries. </a:t>
            </a:r>
          </a:p>
          <a:p>
            <a:r>
              <a:rPr lang="en-US" sz="2200" dirty="0"/>
              <a:t>Road traffic fatality in the Kingdom of Saudi Arabia (KSA) accounts for 4.7% of all mortalities, compared to 1.7% in Australia, UK, or USA.</a:t>
            </a:r>
            <a:endParaRPr lang="en-US" sz="2200" u="sng" baseline="30000" dirty="0"/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795" y="2126222"/>
            <a:ext cx="5876261" cy="4317108"/>
          </a:xfrm>
        </p:spPr>
        <p:txBody>
          <a:bodyPr>
            <a:normAutofit/>
          </a:bodyPr>
          <a:lstStyle/>
          <a:p>
            <a:r>
              <a:rPr lang="en-US" sz="2200" dirty="0"/>
              <a:t>The WHO has identified 5 Road Safety Pillars:</a:t>
            </a:r>
          </a:p>
          <a:p>
            <a:pPr lvl="1"/>
            <a:r>
              <a:rPr lang="en-US" sz="2000" dirty="0"/>
              <a:t>Road safety management policy</a:t>
            </a:r>
          </a:p>
          <a:p>
            <a:pPr lvl="1"/>
            <a:r>
              <a:rPr lang="en-US" sz="2000" dirty="0"/>
              <a:t>Road infrastructure (*)</a:t>
            </a:r>
          </a:p>
          <a:p>
            <a:pPr lvl="1"/>
            <a:r>
              <a:rPr lang="en-US" sz="2000" dirty="0"/>
              <a:t>Safe vehicles (*)</a:t>
            </a:r>
          </a:p>
          <a:p>
            <a:pPr lvl="1"/>
            <a:r>
              <a:rPr lang="en-US" sz="2000" dirty="0"/>
              <a:t>Road users’ safe behavior (*)</a:t>
            </a:r>
          </a:p>
          <a:p>
            <a:pPr lvl="1"/>
            <a:r>
              <a:rPr lang="en-US" sz="2000" dirty="0"/>
              <a:t>Post-crash care </a:t>
            </a:r>
          </a:p>
          <a:p>
            <a:pPr lvl="2"/>
            <a:r>
              <a:rPr lang="en-US" sz="1800" dirty="0"/>
              <a:t>First responders handling the injured, hospital trauma care,  rehabilitation.</a:t>
            </a:r>
          </a:p>
          <a:p>
            <a:pPr marL="457200" lvl="1" indent="0">
              <a:buNone/>
            </a:pPr>
            <a:r>
              <a:rPr lang="en-US" sz="2000" dirty="0"/>
              <a:t>(*)Most common causes of RTAs.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4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235" y="58866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traffic accidents (RTAs)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75" y="1516911"/>
            <a:ext cx="5514754" cy="4508206"/>
          </a:xfrm>
        </p:spPr>
        <p:txBody>
          <a:bodyPr>
            <a:noAutofit/>
          </a:bodyPr>
          <a:lstStyle/>
          <a:p>
            <a:r>
              <a:rPr lang="en-US" sz="2400" dirty="0"/>
              <a:t>In KSA</a:t>
            </a:r>
          </a:p>
          <a:p>
            <a:pPr lvl="1"/>
            <a:r>
              <a:rPr lang="en-US" sz="2000" dirty="0"/>
              <a:t>Number of deaths from RTAs accident to death ratio is 32:1 versus 283:1 in USA.</a:t>
            </a:r>
          </a:p>
          <a:p>
            <a:pPr lvl="1"/>
            <a:r>
              <a:rPr lang="en-US" sz="2000" dirty="0"/>
              <a:t>Road injuries have an accident to injury ratio of 8:6, compared with the international ratio of 8:1.</a:t>
            </a:r>
          </a:p>
          <a:p>
            <a:pPr lvl="1"/>
            <a:r>
              <a:rPr lang="en-US" sz="2000" dirty="0"/>
              <a:t>RTAs are considered to be the country’s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main cause of death for 16-30-year-old males.</a:t>
            </a:r>
          </a:p>
          <a:p>
            <a:pPr lvl="1"/>
            <a:r>
              <a:rPr lang="en-US" sz="2000" dirty="0"/>
              <a:t>RTA among males ~30X higher than deaths due to RTA among females.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0540" y="1516911"/>
            <a:ext cx="5344632" cy="4508207"/>
          </a:xfrm>
        </p:spPr>
        <p:txBody>
          <a:bodyPr>
            <a:normAutofit/>
          </a:bodyPr>
          <a:lstStyle/>
          <a:p>
            <a:r>
              <a:rPr lang="en-US" sz="2400" dirty="0"/>
              <a:t>Preventive measures in KSA:</a:t>
            </a:r>
          </a:p>
          <a:p>
            <a:pPr lvl="1"/>
            <a:r>
              <a:rPr lang="en-US" sz="2000" dirty="0"/>
              <a:t>Laws on seat belt put into practice.</a:t>
            </a:r>
          </a:p>
          <a:p>
            <a:pPr lvl="1"/>
            <a:r>
              <a:rPr lang="en-US" sz="2000" dirty="0"/>
              <a:t>Fully operational speed camera systems in large cities under the control of police departments.</a:t>
            </a:r>
          </a:p>
          <a:p>
            <a:pPr lvl="1"/>
            <a:r>
              <a:rPr lang="en-US" sz="2000" dirty="0"/>
              <a:t>Police department record keeping of road mortalities and collisions.</a:t>
            </a:r>
          </a:p>
          <a:p>
            <a:r>
              <a:rPr lang="en-US" sz="2200" dirty="0"/>
              <a:t>The reporting system shows a rise in the magnitude of the problem over the years. 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91647" y="6304828"/>
            <a:ext cx="4051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Mansuri et al. doi:  </a:t>
            </a:r>
            <a:r>
              <a:rPr lang="nn-NO" sz="1400" dirty="0">
                <a:hlinkClick r:id="rId2"/>
              </a:rPr>
              <a:t>10.15537/smj.2015.4.10003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22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hswstatic.com/gif/airbag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56" y="301558"/>
            <a:ext cx="2264646" cy="15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49" y="551454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bags and seat belts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131" y="2204484"/>
            <a:ext cx="5231218" cy="3827720"/>
          </a:xfrm>
        </p:spPr>
        <p:txBody>
          <a:bodyPr>
            <a:noAutofit/>
          </a:bodyPr>
          <a:lstStyle/>
          <a:p>
            <a:r>
              <a:rPr lang="en-US" sz="2200" dirty="0"/>
              <a:t>Airbags are only safe if  seatbelts are worn. </a:t>
            </a:r>
          </a:p>
          <a:p>
            <a:pPr lvl="1"/>
            <a:r>
              <a:rPr lang="en-US" sz="2000" dirty="0"/>
              <a:t>Frontal airbags are placed in the dashboard</a:t>
            </a:r>
          </a:p>
          <a:p>
            <a:pPr lvl="2"/>
            <a:r>
              <a:rPr lang="en-US" sz="1800" dirty="0"/>
              <a:t>They can cushion the impact of a crash, reducing the risk of serious injury.</a:t>
            </a:r>
          </a:p>
          <a:p>
            <a:pPr lvl="2"/>
            <a:r>
              <a:rPr lang="en-US" sz="1800" dirty="0"/>
              <a:t>But they can cause injury or even death if not used properly.</a:t>
            </a:r>
          </a:p>
          <a:p>
            <a:pPr lvl="3"/>
            <a:r>
              <a:rPr lang="en-US" sz="1600" dirty="0"/>
              <a:t>Airbags deploy at speeds as high as 200 miles per hour.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121" y="2200970"/>
            <a:ext cx="5512843" cy="3586716"/>
          </a:xfrm>
        </p:spPr>
        <p:txBody>
          <a:bodyPr>
            <a:noAutofit/>
          </a:bodyPr>
          <a:lstStyle/>
          <a:p>
            <a:r>
              <a:rPr lang="en-US" sz="2200" dirty="0"/>
              <a:t>Air bag safety requires riders:</a:t>
            </a:r>
          </a:p>
          <a:p>
            <a:pPr lvl="1"/>
            <a:r>
              <a:rPr lang="en-US" sz="2000" dirty="0"/>
              <a:t>To be properly seated - upright and both feet on the ground.</a:t>
            </a:r>
          </a:p>
          <a:p>
            <a:pPr lvl="1"/>
            <a:r>
              <a:rPr lang="en-US" sz="2000" dirty="0"/>
              <a:t>To wear their seat belts - both the lap belt and shoulder belt should be firmly and properly in place.</a:t>
            </a:r>
          </a:p>
          <a:p>
            <a:r>
              <a:rPr lang="en-US" sz="2200" i="1" dirty="0">
                <a:solidFill>
                  <a:srgbClr val="C00000"/>
                </a:solidFill>
              </a:rPr>
              <a:t>Frontal airbags</a:t>
            </a:r>
            <a:r>
              <a:rPr lang="en-US" sz="2200" dirty="0"/>
              <a:t> </a:t>
            </a:r>
            <a:r>
              <a:rPr lang="en-US" sz="2200" i="1" dirty="0">
                <a:solidFill>
                  <a:srgbClr val="C00000"/>
                </a:solidFill>
              </a:rPr>
              <a:t>are not designed for youngsters</a:t>
            </a:r>
            <a:r>
              <a:rPr lang="en-US" sz="2200" dirty="0"/>
              <a:t>.</a:t>
            </a:r>
          </a:p>
          <a:p>
            <a:pPr lvl="1"/>
            <a:r>
              <a:rPr lang="en-US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shorter than 1.45m and weighing less than 35 kg should not ride in the front seat. </a:t>
            </a:r>
          </a:p>
        </p:txBody>
      </p:sp>
      <p:pic>
        <p:nvPicPr>
          <p:cNvPr id="5" name="Picture 2" descr="https://encrypted-tbn1.gstatic.com/images?q=tbn:ANd9GcQyHJXduoqX_8YTAK49jH5wU5VaVMuzAEvG6ECE0arAq6u4zA_y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23" y="179314"/>
            <a:ext cx="2206444" cy="16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25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8896" y="478049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safety on the road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1605" y="1757032"/>
            <a:ext cx="5833728" cy="1343179"/>
          </a:xfrm>
        </p:spPr>
        <p:txBody>
          <a:bodyPr>
            <a:noAutofit/>
          </a:bodyPr>
          <a:lstStyle/>
          <a:p>
            <a:r>
              <a:rPr lang="en-US" sz="2200" dirty="0"/>
              <a:t>The first rule for safe </a:t>
            </a:r>
            <a:r>
              <a:rPr lang="en-US" sz="2200" i="1" dirty="0">
                <a:solidFill>
                  <a:srgbClr val="C00000"/>
                </a:solidFill>
              </a:rPr>
              <a:t>frontal airbags</a:t>
            </a:r>
            <a:r>
              <a:rPr lang="en-US" sz="2200" dirty="0"/>
              <a:t> is that they </a:t>
            </a:r>
            <a:r>
              <a:rPr lang="en-US" sz="2200" i="1" dirty="0">
                <a:solidFill>
                  <a:srgbClr val="C00000"/>
                </a:solidFill>
              </a:rPr>
              <a:t>are not designed for youngsters</a:t>
            </a:r>
            <a:r>
              <a:rPr lang="en-US" sz="22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35333" y="2402074"/>
            <a:ext cx="5429876" cy="4069610"/>
          </a:xfrm>
        </p:spPr>
        <p:txBody>
          <a:bodyPr>
            <a:noAutofit/>
          </a:bodyPr>
          <a:lstStyle/>
          <a:p>
            <a:r>
              <a:rPr lang="en-US" sz="2200" dirty="0"/>
              <a:t>Frontal airbags can be dangerous or even fatal to:</a:t>
            </a:r>
          </a:p>
          <a:p>
            <a:pPr lvl="1"/>
            <a:r>
              <a:rPr lang="en-US" sz="2000" dirty="0"/>
              <a:t>Any child or person under 1.45 m/35 kg – usually children under 12 years.</a:t>
            </a:r>
          </a:p>
          <a:p>
            <a:pPr lvl="1"/>
            <a:r>
              <a:rPr lang="en-US" sz="2000" dirty="0"/>
              <a:t>Infants or babies in backward-facing child seats.</a:t>
            </a:r>
          </a:p>
          <a:p>
            <a:pPr lvl="1"/>
            <a:r>
              <a:rPr lang="en-US" sz="2000" dirty="0"/>
              <a:t>Small children in forward-facing child seats.</a:t>
            </a:r>
          </a:p>
          <a:p>
            <a:pPr lvl="1"/>
            <a:r>
              <a:rPr lang="en-US" sz="2000" dirty="0"/>
              <a:t>Older children belted only by the waist-belt, but not the shoulder belt.</a:t>
            </a:r>
          </a:p>
          <a:p>
            <a:endParaRPr lang="en-US" sz="2000" dirty="0"/>
          </a:p>
        </p:txBody>
      </p:sp>
      <p:pic>
        <p:nvPicPr>
          <p:cNvPr id="9" name="Picture 2" descr="https://www.healthychildren.org/SiteCollectionImages/AirBagPics2011.bmp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62" y="478049"/>
            <a:ext cx="4128202" cy="15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odsiengineering.com/wp-content/uploads/2016/02/child-safety-illustration-age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45" y="3100211"/>
            <a:ext cx="4187795" cy="32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2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nfographic: Using the correct car seat or booster seat can be a lifesaver. Make sure your child is always buckled in an age- and size-appropriate car seat or booster seat. Use a rear-facing car seat from birth to age 2. Use a forward-facing car seat from age 2 up to at least 5. Use a booster seat from age 5 up until seat belts fit properly. Use a seat belt once seat belts fit properly without a booster seat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88" y="134042"/>
            <a:ext cx="8305352" cy="65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376" y="6304376"/>
            <a:ext cx="7619999" cy="365125"/>
          </a:xfrm>
        </p:spPr>
        <p:txBody>
          <a:bodyPr/>
          <a:lstStyle/>
          <a:p>
            <a:r>
              <a:rPr lang="en-US" dirty="0" err="1"/>
              <a:t>Dr.IEcheverry</a:t>
            </a:r>
            <a:r>
              <a:rPr lang="en-US" dirty="0"/>
              <a:t>, KSU, CAMS, CHS, HE_2nd3637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11376" y="81362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81202" y="262897"/>
            <a:ext cx="2047875" cy="6011862"/>
            <a:chOff x="7011658" y="478546"/>
            <a:chExt cx="2047875" cy="6011862"/>
          </a:xfrm>
        </p:grpSpPr>
        <p:pic>
          <p:nvPicPr>
            <p:cNvPr id="10" name="Picture 4" descr="http://www.safercar.gov/parents/seatbelts/seatbelts-images/right-way-to-wea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658" y="478546"/>
              <a:ext cx="2047875" cy="291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www.safercar.gov/parents/seatbelts/seatbelts-images/wrong-way-to-wea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658" y="3575758"/>
              <a:ext cx="2047875" cy="291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935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3074" name="Picture 2" descr="http://www.care4car.com/productimages/version4/3077200-px143463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1" y="701069"/>
            <a:ext cx="3314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www.gahighwaysafety.org/childpassengersafety/images/chestclipapri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15" y="1152907"/>
            <a:ext cx="3885469" cy="43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kidsnewwest.ca/wp-content/uploads/2015/04/car-seat-tw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74" y="3485257"/>
            <a:ext cx="3078574" cy="30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87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9271" y="2958353"/>
            <a:ext cx="4299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Questions????????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943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370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1400" dirty="0" err="1"/>
              <a:t>Friis</a:t>
            </a:r>
            <a:r>
              <a:rPr lang="en-US" sz="1400" dirty="0"/>
              <a:t>, R.H. </a:t>
            </a:r>
            <a:r>
              <a:rPr lang="en-US" sz="1400" b="1" dirty="0"/>
              <a:t>Essentials of Environmental Health</a:t>
            </a:r>
            <a:r>
              <a:rPr lang="en-US" sz="1400" dirty="0"/>
              <a:t>. Second Edition. 2012. Jones &amp; </a:t>
            </a:r>
            <a:r>
              <a:rPr lang="en-US" sz="1400" dirty="0" err="1"/>
              <a:t>Barlett</a:t>
            </a:r>
            <a:r>
              <a:rPr lang="en-US" sz="1400" dirty="0"/>
              <a:t> Learning.</a:t>
            </a:r>
          </a:p>
          <a:p>
            <a:r>
              <a:rPr lang="en-US" sz="1400" dirty="0" err="1"/>
              <a:t>Frumkin</a:t>
            </a:r>
            <a:r>
              <a:rPr lang="en-US" sz="1400" dirty="0"/>
              <a:t> H. </a:t>
            </a:r>
            <a:r>
              <a:rPr lang="en-US" sz="1400" b="1" dirty="0"/>
              <a:t>Environmental Health: From Global to Local.</a:t>
            </a:r>
            <a:r>
              <a:rPr lang="en-US" sz="1400" dirty="0"/>
              <a:t> Second Edition. 2010. </a:t>
            </a:r>
            <a:r>
              <a:rPr lang="en-US" sz="1400" dirty="0" err="1"/>
              <a:t>Jossey</a:t>
            </a:r>
            <a:r>
              <a:rPr lang="en-US" sz="1400" dirty="0"/>
              <a:t>-Bass. John Wiley and Sons, Inc.</a:t>
            </a:r>
          </a:p>
          <a:p>
            <a:r>
              <a:rPr lang="en-US" sz="1400" dirty="0"/>
              <a:t>Fuller, G.F. Falls in the elderly. </a:t>
            </a:r>
            <a:r>
              <a:rPr lang="en-US" sz="1400" i="1" dirty="0"/>
              <a:t>Am Fam Physician.</a:t>
            </a:r>
            <a:r>
              <a:rPr lang="en-US" sz="1400" dirty="0"/>
              <a:t> 2000 Apr 1;61(7):2159-2168. </a:t>
            </a:r>
            <a:r>
              <a:rPr lang="en-US" sz="1400" dirty="0">
                <a:hlinkClick r:id="rId2"/>
              </a:rPr>
              <a:t>http://www.aafp.org/afp/2000/0401/p2159.html</a:t>
            </a:r>
            <a:r>
              <a:rPr lang="en-US" sz="1400" dirty="0"/>
              <a:t> </a:t>
            </a:r>
          </a:p>
          <a:p>
            <a:r>
              <a:rPr lang="en-US" sz="1400" dirty="0"/>
              <a:t>Moeller DW. </a:t>
            </a:r>
            <a:r>
              <a:rPr lang="en-US" sz="1400" b="1" dirty="0"/>
              <a:t>Environmental Health</a:t>
            </a:r>
            <a:r>
              <a:rPr lang="en-US" sz="1400" dirty="0"/>
              <a:t>. 2005. Third Edition. Harvard University Press</a:t>
            </a:r>
          </a:p>
          <a:p>
            <a:r>
              <a:rPr lang="en-US" sz="1400" dirty="0" err="1"/>
              <a:t>Mansuri</a:t>
            </a:r>
            <a:r>
              <a:rPr lang="en-US" sz="1400" dirty="0"/>
              <a:t>, F.A., Al-</a:t>
            </a:r>
            <a:r>
              <a:rPr lang="en-US" sz="1400" dirty="0" err="1"/>
              <a:t>Zabani</a:t>
            </a:r>
            <a:r>
              <a:rPr lang="en-US" sz="1400" dirty="0"/>
              <a:t>, A.H., </a:t>
            </a:r>
            <a:r>
              <a:rPr lang="en-US" sz="1400" dirty="0" err="1"/>
              <a:t>Zalat,M.M</a:t>
            </a:r>
            <a:r>
              <a:rPr lang="en-US" sz="1400" dirty="0"/>
              <a:t>. and </a:t>
            </a:r>
            <a:r>
              <a:rPr lang="en-US" sz="1400" dirty="0" err="1"/>
              <a:t>Qabshawi</a:t>
            </a:r>
            <a:r>
              <a:rPr lang="en-US" sz="1400" dirty="0"/>
              <a:t>, R.I. </a:t>
            </a:r>
            <a:r>
              <a:rPr lang="en-US" sz="1400" b="1" dirty="0"/>
              <a:t>Road safety and road traffic accidents in Saudi Arabia: </a:t>
            </a:r>
            <a:r>
              <a:rPr lang="en-US" sz="1400" i="1" dirty="0"/>
              <a:t>A systematic review of existing evidence. </a:t>
            </a:r>
            <a:r>
              <a:rPr lang="nn-NO" sz="1400" dirty="0"/>
              <a:t>Saudi Med J. 2015; 36(4): 418–424. doi:  </a:t>
            </a:r>
            <a:r>
              <a:rPr lang="nn-NO" sz="1400" dirty="0">
                <a:hlinkClick r:id="rId3"/>
              </a:rPr>
              <a:t>10.15537/smj.2015.4.10003</a:t>
            </a:r>
            <a:endParaRPr lang="nn-NO" sz="1400" dirty="0"/>
          </a:p>
          <a:p>
            <a:r>
              <a:rPr lang="en-US" sz="1400" b="1" dirty="0"/>
              <a:t>NINDS Shaken Baby Syndrome Information Page </a:t>
            </a:r>
            <a:r>
              <a:rPr lang="en-US" sz="1400" i="1" dirty="0">
                <a:hlinkClick r:id="rId4"/>
              </a:rPr>
              <a:t>http://www.ninds.nih.gov/disorders/shakenbaby/shakenbaby.htm</a:t>
            </a:r>
            <a:r>
              <a:rPr lang="en-US" sz="1400" i="1" dirty="0"/>
              <a:t> </a:t>
            </a:r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6617" y="534785"/>
            <a:ext cx="8911687" cy="99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health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4660" y="1527544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4660" y="2345824"/>
            <a:ext cx="5495997" cy="3984092"/>
          </a:xfrm>
        </p:spPr>
        <p:txBody>
          <a:bodyPr>
            <a:noAutofit/>
          </a:bodyPr>
          <a:lstStyle/>
          <a:p>
            <a:r>
              <a:rPr lang="en-US" sz="2200" dirty="0"/>
              <a:t>Housing conditions affect health.</a:t>
            </a:r>
          </a:p>
          <a:p>
            <a:r>
              <a:rPr lang="en-US" sz="2200" dirty="0"/>
              <a:t>Substandard housing – housing that is not fit for living.</a:t>
            </a:r>
          </a:p>
          <a:p>
            <a:pPr lvl="1"/>
            <a:r>
              <a:rPr lang="en-US" sz="2000" dirty="0"/>
              <a:t>Building structure in poor condition.</a:t>
            </a:r>
          </a:p>
          <a:p>
            <a:pPr lvl="1"/>
            <a:r>
              <a:rPr lang="en-US" sz="2000" dirty="0"/>
              <a:t>Pests, mold, toxic compounds. </a:t>
            </a:r>
          </a:p>
          <a:p>
            <a:pPr lvl="1"/>
            <a:r>
              <a:rPr lang="en-US" sz="2000" dirty="0"/>
              <a:t>Injury or death </a:t>
            </a:r>
          </a:p>
          <a:p>
            <a:pPr lvl="1"/>
            <a:r>
              <a:rPr lang="en-US" sz="2000" dirty="0"/>
              <a:t>At greater risk</a:t>
            </a:r>
          </a:p>
          <a:p>
            <a:pPr lvl="2"/>
            <a:r>
              <a:rPr lang="en-US" sz="1800" dirty="0"/>
              <a:t>Infants, elderly, poor – low-income, ethnic minorities, refugees.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73210" y="1527544"/>
            <a:ext cx="3999001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facilities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73210" y="2345824"/>
            <a:ext cx="5613990" cy="3984092"/>
          </a:xfrm>
        </p:spPr>
        <p:txBody>
          <a:bodyPr>
            <a:noAutofit/>
          </a:bodyPr>
          <a:lstStyle/>
          <a:p>
            <a:r>
              <a:rPr lang="en-US" sz="2200" dirty="0"/>
              <a:t>Patients specially susceptible to environmental hazards.</a:t>
            </a:r>
          </a:p>
          <a:p>
            <a:r>
              <a:rPr lang="en-US" sz="2200" dirty="0"/>
              <a:t>Toxic chemicals in health care facilities.</a:t>
            </a:r>
          </a:p>
          <a:p>
            <a:pPr lvl="1"/>
            <a:r>
              <a:rPr lang="en-US" sz="2000" dirty="0"/>
              <a:t>Sterilizing and sanitizing chemicals.</a:t>
            </a:r>
          </a:p>
          <a:p>
            <a:pPr lvl="1"/>
            <a:r>
              <a:rPr lang="en-US" sz="2000" dirty="0"/>
              <a:t>Medications for chemotherapy or specialized tests may be toxic.</a:t>
            </a:r>
          </a:p>
          <a:p>
            <a:r>
              <a:rPr lang="en-US" sz="2200" dirty="0"/>
              <a:t>Building design and condition can help prevent errors and improve performance by health care workers.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6617" y="534785"/>
            <a:ext cx="8911687" cy="99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health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3395" y="1577883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lifestyle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395" y="2204484"/>
            <a:ext cx="5798289" cy="4076242"/>
          </a:xfrm>
        </p:spPr>
        <p:txBody>
          <a:bodyPr>
            <a:noAutofit/>
          </a:bodyPr>
          <a:lstStyle/>
          <a:p>
            <a:r>
              <a:rPr lang="en-US" sz="2200" dirty="0"/>
              <a:t>Housing living conditions affect health.</a:t>
            </a:r>
          </a:p>
          <a:p>
            <a:r>
              <a:rPr lang="en-US" sz="2200" dirty="0"/>
              <a:t>At greater risk</a:t>
            </a:r>
          </a:p>
          <a:p>
            <a:pPr lvl="1"/>
            <a:r>
              <a:rPr lang="en-US" sz="2000" dirty="0"/>
              <a:t>Infants, elderly, poor – low-income, ethnic minorities, refugees.</a:t>
            </a:r>
          </a:p>
          <a:p>
            <a:pPr marL="342900" lvl="1" indent="-342900"/>
            <a:r>
              <a:rPr lang="en-US" sz="2200" dirty="0"/>
              <a:t>Presence or absence of hazards –injury or death. </a:t>
            </a:r>
          </a:p>
          <a:p>
            <a:r>
              <a:rPr lang="en-US" sz="2200" dirty="0"/>
              <a:t>Substandard housing – housing that is not fit for living.</a:t>
            </a:r>
          </a:p>
          <a:p>
            <a:pPr lvl="1"/>
            <a:r>
              <a:rPr lang="en-US" sz="2000" dirty="0"/>
              <a:t>Building structure and surroundings in poor condition.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967869" y="2154145"/>
            <a:ext cx="5039833" cy="4125432"/>
          </a:xfrm>
        </p:spPr>
        <p:txBody>
          <a:bodyPr>
            <a:noAutofit/>
          </a:bodyPr>
          <a:lstStyle/>
          <a:p>
            <a:r>
              <a:rPr lang="en-US" sz="2200" dirty="0"/>
              <a:t>Crime rate in the area.</a:t>
            </a:r>
          </a:p>
          <a:p>
            <a:pPr marL="342900" lvl="1" indent="-342900"/>
            <a:r>
              <a:rPr lang="en-US" sz="2200" dirty="0"/>
              <a:t>Air quality, ventilation, natural light, noise level.</a:t>
            </a:r>
          </a:p>
          <a:p>
            <a:r>
              <a:rPr lang="en-US" sz="2200" dirty="0"/>
              <a:t>Cleanliness and absence clutter.</a:t>
            </a:r>
          </a:p>
          <a:p>
            <a:pPr marL="342900" lvl="1" indent="-342900"/>
            <a:r>
              <a:rPr lang="en-US" sz="2200" dirty="0"/>
              <a:t>Presence of pests, mold, toxic compounds. </a:t>
            </a:r>
          </a:p>
          <a:p>
            <a:r>
              <a:rPr lang="en-US" sz="2200" dirty="0"/>
              <a:t>Privacy/crowding.</a:t>
            </a:r>
          </a:p>
          <a:p>
            <a:r>
              <a:rPr lang="en-US" sz="2200" dirty="0"/>
              <a:t>Lifestyle, personal habits – food, sleep, physical activity.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2682" y="6351567"/>
            <a:ext cx="5925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Moeller DW. Environmental Health. 2005. Third Edition. Harvard University Press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Dr.IEcheverry</a:t>
            </a:r>
            <a:r>
              <a:rPr lang="en-US" dirty="0"/>
              <a:t>, KSU, CAMS, CHS, HE_2nd3637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3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976" y="50360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health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30325" y="1342417"/>
            <a:ext cx="3992732" cy="576262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buildings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577" y="1981896"/>
            <a:ext cx="5799858" cy="4105348"/>
          </a:xfrm>
        </p:spPr>
        <p:txBody>
          <a:bodyPr>
            <a:noAutofit/>
          </a:bodyPr>
          <a:lstStyle/>
          <a:p>
            <a:r>
              <a:rPr lang="en-US" sz="2200" dirty="0"/>
              <a:t>Building conditions affect health and academic performance.</a:t>
            </a:r>
          </a:p>
          <a:p>
            <a:r>
              <a:rPr lang="en-US" sz="2200" dirty="0"/>
              <a:t>Structurally safe.</a:t>
            </a:r>
          </a:p>
          <a:p>
            <a:r>
              <a:rPr lang="en-US" sz="2200" dirty="0"/>
              <a:t>Ventilation and Air quality – pests, mold, toxic substances.</a:t>
            </a:r>
          </a:p>
          <a:p>
            <a:pPr lvl="1"/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en-US" sz="1800" dirty="0"/>
              <a:t>, VOCs, dust mites, allergens.  </a:t>
            </a:r>
          </a:p>
          <a:p>
            <a:r>
              <a:rPr lang="en-US" sz="2200" dirty="0"/>
              <a:t>Lighting.</a:t>
            </a:r>
          </a:p>
          <a:p>
            <a:r>
              <a:rPr lang="en-US" sz="2200" dirty="0"/>
              <a:t>Heating/cooling.</a:t>
            </a:r>
          </a:p>
          <a:p>
            <a:r>
              <a:rPr lang="en-US" sz="2200" dirty="0"/>
              <a:t>Physical security – entrance and exit doors, emergency exits.</a:t>
            </a:r>
          </a:p>
          <a:p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5944" y="1904999"/>
            <a:ext cx="4160874" cy="4084673"/>
          </a:xfrm>
        </p:spPr>
        <p:txBody>
          <a:bodyPr>
            <a:noAutofit/>
          </a:bodyPr>
          <a:lstStyle/>
          <a:p>
            <a:r>
              <a:rPr lang="en-US" sz="2200" dirty="0"/>
              <a:t>Overcrowding.</a:t>
            </a:r>
          </a:p>
          <a:p>
            <a:r>
              <a:rPr lang="en-US" sz="2200" dirty="0"/>
              <a:t>Excessive noise.</a:t>
            </a:r>
          </a:p>
          <a:p>
            <a:r>
              <a:rPr lang="en-US" sz="2200" dirty="0"/>
              <a:t>Working bathrooms.</a:t>
            </a:r>
          </a:p>
          <a:p>
            <a:r>
              <a:rPr lang="en-US" sz="2200" dirty="0"/>
              <a:t>Play areas – sport and recreational </a:t>
            </a:r>
            <a:r>
              <a:rPr lang="en-US" sz="2200" dirty="0" smtClean="0"/>
              <a:t>injuries</a:t>
            </a:r>
          </a:p>
          <a:p>
            <a:r>
              <a:rPr lang="en-US" sz="2200" dirty="0" smtClean="0"/>
              <a:t>Cafeteria </a:t>
            </a:r>
            <a:r>
              <a:rPr lang="en-US" sz="2200" dirty="0"/>
              <a:t>area.</a:t>
            </a:r>
          </a:p>
          <a:p>
            <a:r>
              <a:rPr lang="en-US" sz="2200" dirty="0"/>
              <a:t>Safe surroundings, crime-free area.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176401" y="6370281"/>
            <a:ext cx="5925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Moeller DW. Environmental Health. 2005. Third Edition. Harvard University Press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2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2560320"/>
            <a:ext cx="8911687" cy="32165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an injury?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Dr.IEcheverry, KSU, CAMS, CHS, HE_2nd3637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8756" y="574491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97935" y="2210011"/>
            <a:ext cx="5126665" cy="3438144"/>
          </a:xfrm>
        </p:spPr>
        <p:txBody>
          <a:bodyPr>
            <a:noAutofit/>
          </a:bodyPr>
          <a:lstStyle/>
          <a:p>
            <a:r>
              <a:rPr lang="en-US" sz="2400" dirty="0"/>
              <a:t>Injuries refer to physical damage to the person’s body, caused by acute exposure to a level of energy that causes harm, or by depriving the body of one of the vital elements (air, water, warmth).</a:t>
            </a:r>
          </a:p>
          <a:p>
            <a:r>
              <a:rPr lang="en-US" sz="2400" dirty="0"/>
              <a:t>Non-fatal injuries are those that do not result in death.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74833" y="2210011"/>
            <a:ext cx="5126544" cy="3855508"/>
          </a:xfrm>
        </p:spPr>
        <p:txBody>
          <a:bodyPr>
            <a:noAutofit/>
          </a:bodyPr>
          <a:lstStyle/>
          <a:p>
            <a:r>
              <a:rPr lang="en-US" sz="2400" dirty="0"/>
              <a:t>The time of exposure to the source and the appearance of the injury is usually short.</a:t>
            </a:r>
          </a:p>
          <a:p>
            <a:r>
              <a:rPr lang="en-US" sz="2400" dirty="0"/>
              <a:t>Mechanical, thermal, electrical, chemical, radiant are sources of energy that can cause injuries.</a:t>
            </a:r>
          </a:p>
          <a:p>
            <a:pPr lvl="1"/>
            <a:r>
              <a:rPr lang="en-US" sz="2000" dirty="0"/>
              <a:t>Car crashes, heat exposure, electric shock are forms of injuries.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46458" y="2126222"/>
            <a:ext cx="4974081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Cut, pierce, stab </a:t>
            </a:r>
            <a:r>
              <a:rPr lang="en-US" sz="2400" dirty="0"/>
              <a:t>– sharp instruments, tools, knives, furniture, weapons.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Inhalation, ingestion, suffocation </a:t>
            </a:r>
            <a:r>
              <a:rPr lang="en-US" sz="2400" dirty="0"/>
              <a:t>– objects blocking the airways.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Natural, environmental </a:t>
            </a:r>
            <a:r>
              <a:rPr lang="en-US" sz="2400" dirty="0"/>
              <a:t>– heat/cold extremes, lightning, sunstroke, natural disasters.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89135" y="2126222"/>
            <a:ext cx="4883888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Poisoning</a:t>
            </a:r>
            <a:r>
              <a:rPr lang="en-US" sz="2400" dirty="0"/>
              <a:t> – ingestion, inhalation, skin absorption, injection/drug overdose.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Struck by/against or crushed </a:t>
            </a:r>
            <a:r>
              <a:rPr lang="en-US" sz="2400" dirty="0"/>
              <a:t>– by a person, animal or object.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Transportation-related</a:t>
            </a:r>
            <a:r>
              <a:rPr lang="en-US" sz="2400" dirty="0"/>
              <a:t> – car accidents.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Dr.IEcheverry, KSU, CAMS, CHS, HE_2nd3637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680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 to Environmental Health-LLL_SC</Template>
  <TotalTime>3481</TotalTime>
  <Words>2812</Words>
  <Application>Microsoft Office PowerPoint</Application>
  <PresentationFormat>Custom</PresentationFormat>
  <Paragraphs>389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Wisp</vt:lpstr>
      <vt:lpstr>Living environment</vt:lpstr>
      <vt:lpstr>Objectives</vt:lpstr>
      <vt:lpstr>Housing and health </vt:lpstr>
      <vt:lpstr>Housing and health </vt:lpstr>
      <vt:lpstr>Housing and health </vt:lpstr>
      <vt:lpstr>Housing and health</vt:lpstr>
      <vt:lpstr>What is an injury?</vt:lpstr>
      <vt:lpstr>Injuries</vt:lpstr>
      <vt:lpstr>Injuries</vt:lpstr>
      <vt:lpstr>Injuries</vt:lpstr>
      <vt:lpstr>Injuries</vt:lpstr>
      <vt:lpstr>Indoor injury risk factors</vt:lpstr>
      <vt:lpstr> </vt:lpstr>
      <vt:lpstr>PowerPoint Presentation</vt:lpstr>
      <vt:lpstr>PowerPoint Presentation</vt:lpstr>
      <vt:lpstr>Indoor health risks</vt:lpstr>
      <vt:lpstr>Indoor health risks</vt:lpstr>
      <vt:lpstr>Indoor health risks</vt:lpstr>
      <vt:lpstr>Indoor health risks</vt:lpstr>
      <vt:lpstr>Indoor health risks</vt:lpstr>
      <vt:lpstr>Other health risks</vt:lpstr>
      <vt:lpstr>Reducing indoor injury risks</vt:lpstr>
      <vt:lpstr>Injuries affecting the elderly</vt:lpstr>
      <vt:lpstr>Injuries affecting the elderly</vt:lpstr>
      <vt:lpstr>Injuries affecting the elderly – Risk factors</vt:lpstr>
      <vt:lpstr>Injuries affecting the elderly – Risk factors</vt:lpstr>
      <vt:lpstr>Injuries affecting the elderly – Risk factors</vt:lpstr>
      <vt:lpstr>Injuries affecting the elderly - KSA</vt:lpstr>
      <vt:lpstr>Preventing injuries in the elderly</vt:lpstr>
      <vt:lpstr>Road traffic accidents (RTAs) </vt:lpstr>
      <vt:lpstr>Road traffic accidents (RTAs) </vt:lpstr>
      <vt:lpstr>Air bags and seat belts</vt:lpstr>
      <vt:lpstr>Child safety on the road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environment</dc:title>
  <dc:creator>Ingrid Echeverry</dc:creator>
  <cp:lastModifiedBy>Yara Almuhtadi</cp:lastModifiedBy>
  <cp:revision>166</cp:revision>
  <cp:lastPrinted>2016-04-10T15:48:45Z</cp:lastPrinted>
  <dcterms:created xsi:type="dcterms:W3CDTF">2016-03-30T14:06:12Z</dcterms:created>
  <dcterms:modified xsi:type="dcterms:W3CDTF">2017-04-27T08:08:00Z</dcterms:modified>
</cp:coreProperties>
</file>