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2" d="100"/>
          <a:sy n="62" d="100"/>
        </p:scale>
        <p:origin x="-159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4DC757A-B41E-422F-B1CC-7B8361C31277}" type="datetimeFigureOut">
              <a:rPr lang="ar-SA" smtClean="0"/>
              <a:t>30/01/36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5B00498-CF8B-4AFC-B0D8-D162AFF80B7F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commons.wikimedia.org/wiki/File:Liebermann-Burchard.sv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BCH 302 [practical]</a:t>
            </a:r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493103" y="2258334"/>
            <a:ext cx="1840568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0"/>
            <a:r>
              <a:rPr lang="en-US" sz="4000" b="1" dirty="0" smtClean="0">
                <a:latin typeface="Calibri" panose="020F0502020204030204" pitchFamily="34" charset="0"/>
              </a:rPr>
              <a:t>Lipids-II</a:t>
            </a:r>
            <a:endParaRPr lang="ar-SA" sz="4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506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52015" y="650305"/>
            <a:ext cx="8663385" cy="5902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b="0" dirty="0" smtClean="0">
                <a:solidFill>
                  <a:schemeClr val="tx2"/>
                </a:solidFill>
                <a:latin typeface="Calibri" panose="020F0502020204030204" pitchFamily="34" charset="0"/>
              </a:rPr>
              <a:t>Objective:</a:t>
            </a:r>
          </a:p>
          <a:p>
            <a:pPr algn="l" rtl="0"/>
            <a:r>
              <a:rPr lang="en-US" b="0" dirty="0" smtClean="0">
                <a:latin typeface="Calibri" panose="020F0502020204030204" pitchFamily="34" charset="0"/>
              </a:rPr>
              <a:t>is used to detect </a:t>
            </a:r>
            <a:r>
              <a:rPr lang="en-US" b="0" dirty="0" err="1" smtClean="0">
                <a:latin typeface="Calibri" panose="020F0502020204030204" pitchFamily="34" charset="0"/>
              </a:rPr>
              <a:t>glycrol</a:t>
            </a:r>
            <a:r>
              <a:rPr lang="en-US" b="0" dirty="0" smtClean="0">
                <a:latin typeface="Calibri" panose="020F0502020204030204" pitchFamily="34" charset="0"/>
              </a:rPr>
              <a:t> or fats.</a:t>
            </a:r>
          </a:p>
          <a:p>
            <a:pPr algn="l" rtl="0"/>
            <a:r>
              <a:rPr lang="en-US" b="0" dirty="0" smtClean="0">
                <a:latin typeface="Calibri" panose="020F0502020204030204" pitchFamily="34" charset="0"/>
              </a:rPr>
              <a:t>-Most lipid are found in the form of triglycerides, an ester formed from glycerol and fatty acids.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52015" y="188640"/>
            <a:ext cx="2097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4-acrolein test:</a:t>
            </a:r>
            <a:endParaRPr lang="ar-SA" sz="2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811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88641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Principle: 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When a fat is heated strongly in the presence of a dehydrating agent such as </a:t>
            </a:r>
            <a:r>
              <a:rPr lang="en-US" sz="2000" dirty="0" smtClean="0">
                <a:latin typeface="Calibri" panose="020F0502020204030204" pitchFamily="34" charset="0"/>
              </a:rPr>
              <a:t>KHSO4 [</a:t>
            </a:r>
            <a:r>
              <a:rPr lang="en-US" sz="2000" dirty="0">
                <a:latin typeface="Calibri" panose="020F0502020204030204" pitchFamily="34" charset="0"/>
              </a:rPr>
              <a:t>potassium </a:t>
            </a:r>
            <a:r>
              <a:rPr lang="en-US" sz="2000" dirty="0" err="1" smtClean="0">
                <a:latin typeface="Calibri" panose="020F0502020204030204" pitchFamily="34" charset="0"/>
              </a:rPr>
              <a:t>bisulphate</a:t>
            </a:r>
            <a:r>
              <a:rPr lang="en-US" sz="2000" dirty="0" smtClean="0">
                <a:latin typeface="Calibri" panose="020F0502020204030204" pitchFamily="34" charset="0"/>
              </a:rPr>
              <a:t>]</a:t>
            </a:r>
            <a:r>
              <a:rPr lang="en-US" sz="2000" dirty="0" smtClean="0">
                <a:latin typeface="Calibri" panose="020F0502020204030204" pitchFamily="34" charset="0"/>
              </a:rPr>
              <a:t>, </a:t>
            </a:r>
            <a:r>
              <a:rPr lang="en-US" sz="2000" dirty="0">
                <a:latin typeface="Calibri" panose="020F0502020204030204" pitchFamily="34" charset="0"/>
              </a:rPr>
              <a:t>the glycerol portion of the molecule is dehydrated to form the unsaturated aldehyde, </a:t>
            </a:r>
            <a:r>
              <a:rPr lang="en-US" sz="2000" dirty="0" err="1">
                <a:latin typeface="Calibri" panose="020F0502020204030204" pitchFamily="34" charset="0"/>
              </a:rPr>
              <a:t>acrolein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CH2=CH-CHO.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endParaRPr lang="en-US" sz="20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which </a:t>
            </a:r>
            <a:r>
              <a:rPr lang="en-US" sz="2000" dirty="0">
                <a:latin typeface="Calibri" panose="020F0502020204030204" pitchFamily="34" charset="0"/>
              </a:rPr>
              <a:t>can be distinguished by its irritating acrid smell and as burnt grease.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20888"/>
            <a:ext cx="4768476" cy="2704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4241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99" t="42708" r="34525" b="17500"/>
          <a:stretch/>
        </p:blipFill>
        <p:spPr bwMode="auto">
          <a:xfrm>
            <a:off x="3969695" y="1722874"/>
            <a:ext cx="868680" cy="291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2961583" y="4787860"/>
            <a:ext cx="3122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Sudan IV </a:t>
            </a:r>
            <a:r>
              <a:rPr lang="en-US" dirty="0">
                <a:latin typeface="Calibri" panose="020F0502020204030204" pitchFamily="34" charset="0"/>
              </a:rPr>
              <a:t>(general dye for lipid )</a:t>
            </a:r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611560" y="33265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-Other way to detect lipids is by dye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Sudan IV </a:t>
            </a:r>
            <a:r>
              <a:rPr lang="en-US" dirty="0">
                <a:latin typeface="Calibri" panose="020F0502020204030204" pitchFamily="34" charset="0"/>
              </a:rPr>
              <a:t>(general dye for lipid ), which produce red color with lipid.  </a:t>
            </a:r>
            <a:endParaRPr lang="ar-SA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78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4360" y="100991"/>
            <a:ext cx="856394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latin typeface="Calibri" panose="020F0502020204030204" pitchFamily="34" charset="0"/>
              </a:rPr>
              <a:t>Fatty Acids </a:t>
            </a:r>
            <a:r>
              <a:rPr lang="en-US" sz="2000" b="1" dirty="0" smtClean="0">
                <a:latin typeface="Calibri" panose="020F0502020204030204" pitchFamily="34" charset="0"/>
              </a:rPr>
              <a:t> can be classified to:</a:t>
            </a:r>
          </a:p>
          <a:p>
            <a:pPr algn="l" rtl="0"/>
            <a:endParaRPr lang="en-US" sz="2000" b="1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b="1" dirty="0" smtClean="0">
                <a:latin typeface="Calibri" panose="020F0502020204030204" pitchFamily="34" charset="0"/>
              </a:rPr>
              <a:t>A-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S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aturated Fatty Acids:</a:t>
            </a:r>
          </a:p>
          <a:p>
            <a:pPr algn="l" rtl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Fatty </a:t>
            </a:r>
            <a:r>
              <a:rPr lang="en-US" sz="2000" dirty="0">
                <a:latin typeface="Calibri" panose="020F0502020204030204" pitchFamily="34" charset="0"/>
              </a:rPr>
              <a:t>acids </a:t>
            </a:r>
            <a:r>
              <a:rPr lang="en-US" sz="2000" dirty="0" smtClean="0">
                <a:latin typeface="Calibri" panose="020F0502020204030204" pitchFamily="34" charset="0"/>
              </a:rPr>
              <a:t>have </a:t>
            </a:r>
            <a:r>
              <a:rPr lang="en-US" sz="2000" dirty="0">
                <a:latin typeface="Calibri" panose="020F0502020204030204" pitchFamily="34" charset="0"/>
              </a:rPr>
              <a:t>no double bonds ,side </a:t>
            </a:r>
            <a:r>
              <a:rPr lang="en-US" sz="2000" dirty="0" smtClean="0">
                <a:latin typeface="Calibri" panose="020F0502020204030204" pitchFamily="34" charset="0"/>
              </a:rPr>
              <a:t>chain </a:t>
            </a:r>
            <a:r>
              <a:rPr lang="en-US" sz="2000" dirty="0">
                <a:latin typeface="Calibri" panose="020F0502020204030204" pitchFamily="34" charset="0"/>
              </a:rPr>
              <a:t>are (alkane</a:t>
            </a:r>
            <a:r>
              <a:rPr lang="en-US" sz="2000" dirty="0" smtClean="0">
                <a:latin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1)Short chain:</a:t>
            </a:r>
            <a:endParaRPr lang="en-US" sz="2000" b="1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From 4 to 10 Carbon atoms ,and present as liquid in room Temp.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2)Long </a:t>
            </a:r>
            <a:r>
              <a:rPr lang="en-US" sz="2000" b="1" dirty="0">
                <a:latin typeface="Calibri" panose="020F0502020204030204" pitchFamily="34" charset="0"/>
              </a:rPr>
              <a:t>chain: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More than 10 Carbone atoms, present in solid at room Temp. e.g. </a:t>
            </a:r>
            <a:r>
              <a:rPr lang="en-US" sz="2000" dirty="0" err="1">
                <a:latin typeface="Calibri" panose="020F0502020204030204" pitchFamily="34" charset="0"/>
              </a:rPr>
              <a:t>Palmatic</a:t>
            </a:r>
            <a:r>
              <a:rPr lang="en-US" sz="2000" dirty="0">
                <a:latin typeface="Calibri" panose="020F0502020204030204" pitchFamily="34" charset="0"/>
              </a:rPr>
              <a:t> (16) acid and Stearic(18) </a:t>
            </a:r>
            <a:r>
              <a:rPr lang="en-US" sz="2000" dirty="0" smtClean="0">
                <a:latin typeface="Calibri" panose="020F0502020204030204" pitchFamily="34" charset="0"/>
              </a:rPr>
              <a:t>acid.</a:t>
            </a:r>
          </a:p>
          <a:p>
            <a:pPr algn="l" rtl="0">
              <a:buNone/>
            </a:pPr>
            <a:endParaRPr lang="en-US" sz="20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B-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Unsaturated Fatty Acids: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dirty="0">
                <a:latin typeface="Calibri" panose="020F0502020204030204" pitchFamily="34" charset="0"/>
              </a:rPr>
              <a:t>have one or more double bonds between carbon </a:t>
            </a:r>
            <a:r>
              <a:rPr lang="en-US" sz="2000" dirty="0" smtClean="0">
                <a:latin typeface="Calibri" panose="020F0502020204030204" pitchFamily="34" charset="0"/>
              </a:rPr>
              <a:t>atoms side chain.                    [has </a:t>
            </a:r>
            <a:r>
              <a:rPr lang="en-US" sz="2000" dirty="0">
                <a:latin typeface="Calibri" panose="020F0502020204030204" pitchFamily="34" charset="0"/>
              </a:rPr>
              <a:t>at least one </a:t>
            </a:r>
            <a:r>
              <a:rPr lang="en-US" sz="2000" dirty="0" smtClean="0">
                <a:latin typeface="Calibri" panose="020F0502020204030204" pitchFamily="34" charset="0"/>
              </a:rPr>
              <a:t>double bond].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1)Essential </a:t>
            </a:r>
            <a:r>
              <a:rPr lang="en-US" sz="2000" dirty="0">
                <a:latin typeface="Calibri" panose="020F0502020204030204" pitchFamily="34" charset="0"/>
              </a:rPr>
              <a:t>Fatty acids:</a:t>
            </a:r>
          </a:p>
          <a:p>
            <a:pPr algn="l" rtl="0">
              <a:buFont typeface="Wingdings" pitchFamily="2" charset="2"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Font typeface="Wingdings" pitchFamily="2" charset="2"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Font typeface="Wingdings" pitchFamily="2" charset="2"/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2)Non </a:t>
            </a:r>
            <a:r>
              <a:rPr lang="en-US" sz="2000" dirty="0">
                <a:latin typeface="Calibri" panose="020F0502020204030204" pitchFamily="34" charset="0"/>
              </a:rPr>
              <a:t>essential Fatty acids: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dirty="0">
                <a:latin typeface="Calibri" panose="020F0502020204030204" pitchFamily="34" charset="0"/>
              </a:rPr>
              <a:t>Can be synthesized in the body: Oleic acid</a:t>
            </a:r>
          </a:p>
          <a:p>
            <a:pPr algn="l" rtl="0">
              <a:buNone/>
            </a:pPr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latin typeface="Calibri" panose="020F0502020204030204" pitchFamily="34" charset="0"/>
            </a:endParaRPr>
          </a:p>
          <a:p>
            <a:pPr algn="l" rtl="0"/>
            <a:endParaRPr lang="ar-SA" sz="2000" b="1" dirty="0">
              <a:latin typeface="Calibri" panose="020F0502020204030204" pitchFamily="34" charset="0"/>
            </a:endParaRPr>
          </a:p>
        </p:txBody>
      </p:sp>
      <p:sp>
        <p:nvSpPr>
          <p:cNvPr id="3" name="Rectangle 5"/>
          <p:cNvSpPr/>
          <p:nvPr/>
        </p:nvSpPr>
        <p:spPr>
          <a:xfrm>
            <a:off x="395536" y="4997084"/>
            <a:ext cx="3860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linolenic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acid18-C,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3</a:t>
            </a:r>
            <a:r>
              <a:rPr lang="ar-SA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double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bond (ω-3)</a:t>
            </a:r>
            <a:endParaRPr lang="en-US" dirty="0" smtClean="0">
              <a:latin typeface="Calibri"/>
              <a:ea typeface="Calibri"/>
              <a:cs typeface="Arial"/>
            </a:endParaRPr>
          </a:p>
        </p:txBody>
      </p:sp>
      <p:sp>
        <p:nvSpPr>
          <p:cNvPr id="4" name="Rectangle 6"/>
          <p:cNvSpPr/>
          <p:nvPr/>
        </p:nvSpPr>
        <p:spPr>
          <a:xfrm>
            <a:off x="443411" y="5343862"/>
            <a:ext cx="3832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Linoleic acid 18-C,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2 double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bond (ω-6)</a:t>
            </a:r>
            <a:endParaRPr lang="en-US" dirty="0" smtClean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218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7920880" cy="51386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مستطيل 2"/>
          <p:cNvSpPr/>
          <p:nvPr/>
        </p:nvSpPr>
        <p:spPr>
          <a:xfrm>
            <a:off x="3408958" y="5833729"/>
            <a:ext cx="2125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</a:rPr>
              <a:t>Fatty Acids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96881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332656"/>
            <a:ext cx="871296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1-Copper acetate </a:t>
            </a:r>
            <a:r>
              <a:rPr lang="en-U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test:</a:t>
            </a:r>
          </a:p>
          <a:p>
            <a:pPr algn="l" rtl="0"/>
            <a:endParaRPr lang="en-US" sz="2000" b="1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Objective:</a:t>
            </a: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This test is used to distinguish between oil </a:t>
            </a:r>
            <a:r>
              <a:rPr lang="en-US" sz="2000" dirty="0" smtClean="0">
                <a:latin typeface="Calibri" panose="020F0502020204030204" pitchFamily="34" charset="0"/>
              </a:rPr>
              <a:t>[neutral fat] </a:t>
            </a:r>
            <a:r>
              <a:rPr lang="en-US" sz="2000" dirty="0">
                <a:latin typeface="Calibri" panose="020F0502020204030204" pitchFamily="34" charset="0"/>
              </a:rPr>
              <a:t>and fatty acid </a:t>
            </a:r>
            <a:r>
              <a:rPr lang="en-US" sz="2000" dirty="0" smtClean="0">
                <a:latin typeface="Calibri" panose="020F0502020204030204" pitchFamily="34" charset="0"/>
              </a:rPr>
              <a:t>[saturated </a:t>
            </a:r>
            <a:r>
              <a:rPr lang="en-US" sz="2000" dirty="0">
                <a:latin typeface="Calibri" panose="020F0502020204030204" pitchFamily="34" charset="0"/>
              </a:rPr>
              <a:t>and </a:t>
            </a:r>
            <a:r>
              <a:rPr lang="en-US" sz="2000" dirty="0" smtClean="0">
                <a:latin typeface="Calibri" panose="020F0502020204030204" pitchFamily="34" charset="0"/>
              </a:rPr>
              <a:t>unsaturated]. 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latin typeface="Calibri" panose="020F0502020204030204" pitchFamily="34" charset="0"/>
            </a:endParaRPr>
          </a:p>
          <a:p>
            <a:pPr algn="l" rtl="0">
              <a:buNone/>
            </a:pPr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Principle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: </a:t>
            </a:r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The </a:t>
            </a:r>
            <a:r>
              <a:rPr lang="en-US" sz="2000" dirty="0">
                <a:latin typeface="Calibri" panose="020F0502020204030204" pitchFamily="34" charset="0"/>
              </a:rPr>
              <a:t>copper acetate solution does not react with the oils (or fats), while </a:t>
            </a:r>
            <a:r>
              <a:rPr lang="en-US" sz="2000" dirty="0" smtClean="0">
                <a:latin typeface="Calibri" panose="020F0502020204030204" pitchFamily="34" charset="0"/>
              </a:rPr>
              <a:t>fatty </a:t>
            </a:r>
            <a:r>
              <a:rPr lang="en-US" sz="2000" dirty="0">
                <a:latin typeface="Calibri" panose="020F0502020204030204" pitchFamily="34" charset="0"/>
              </a:rPr>
              <a:t>acids </a:t>
            </a:r>
            <a:r>
              <a:rPr lang="en-US" sz="2000" dirty="0" smtClean="0">
                <a:latin typeface="Calibri" panose="020F0502020204030204" pitchFamily="34" charset="0"/>
              </a:rPr>
              <a:t>[</a:t>
            </a:r>
            <a:r>
              <a:rPr lang="en-US" sz="2000" dirty="0">
                <a:latin typeface="Calibri" panose="020F0502020204030204" pitchFamily="34" charset="0"/>
              </a:rPr>
              <a:t>saturated and unsaturated </a:t>
            </a:r>
            <a:r>
              <a:rPr lang="en-US" sz="2000" dirty="0" smtClean="0">
                <a:latin typeface="Calibri" panose="020F0502020204030204" pitchFamily="34" charset="0"/>
              </a:rPr>
              <a:t>] react </a:t>
            </a:r>
            <a:r>
              <a:rPr lang="en-US" sz="2000" dirty="0">
                <a:latin typeface="Calibri" panose="020F0502020204030204" pitchFamily="34" charset="0"/>
              </a:rPr>
              <a:t>with copper acetate to form copper salt. </a:t>
            </a: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latin typeface="Calibri" panose="020F0502020204030204" pitchFamily="34" charset="0"/>
              </a:rPr>
              <a:t>Copper </a:t>
            </a:r>
            <a:r>
              <a:rPr lang="en-US" sz="2000" dirty="0">
                <a:latin typeface="Calibri" panose="020F0502020204030204" pitchFamily="34" charset="0"/>
              </a:rPr>
              <a:t>salt formed in the case of </a:t>
            </a:r>
            <a:r>
              <a:rPr lang="en-US" sz="2000" dirty="0" smtClean="0">
                <a:latin typeface="Calibri" panose="020F0502020204030204" pitchFamily="34" charset="0"/>
              </a:rPr>
              <a:t>fatty </a:t>
            </a:r>
            <a:r>
              <a:rPr lang="en-US" sz="2000" dirty="0">
                <a:latin typeface="Calibri" panose="020F0502020204030204" pitchFamily="34" charset="0"/>
              </a:rPr>
              <a:t>acids can only be extracted by petroleum ether. </a:t>
            </a:r>
          </a:p>
          <a:p>
            <a:pPr algn="l" rtl="0"/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62834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79512" y="260648"/>
            <a:ext cx="8640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olive oil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algn="l" rtl="0"/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notice that petroleum ether upper </a:t>
            </a:r>
            <a:r>
              <a:rPr lang="en-US" sz="2000" dirty="0" smtClean="0">
                <a:latin typeface="Calibri" panose="020F0502020204030204" pitchFamily="34" charset="0"/>
              </a:rPr>
              <a:t>layer </a:t>
            </a:r>
            <a:r>
              <a:rPr lang="en-US" sz="2000" dirty="0">
                <a:latin typeface="Calibri" panose="020F0502020204030204" pitchFamily="34" charset="0"/>
              </a:rPr>
              <a:t>containing the dissolved oil and appears </a:t>
            </a:r>
            <a:r>
              <a:rPr lang="en-US" sz="2000" dirty="0" smtClean="0">
                <a:latin typeface="Calibri" panose="020F0502020204030204" pitchFamily="34" charset="0"/>
              </a:rPr>
              <a:t>colorless.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6" t="15840" r="32675" b="57058"/>
          <a:stretch/>
        </p:blipFill>
        <p:spPr>
          <a:xfrm rot="5400000">
            <a:off x="5342566" y="3065497"/>
            <a:ext cx="4123556" cy="1104152"/>
          </a:xfrm>
          <a:prstGeom prst="rect">
            <a:avLst/>
          </a:prstGeom>
        </p:spPr>
      </p:pic>
      <p:cxnSp>
        <p:nvCxnSpPr>
          <p:cNvPr id="6" name="Straight Arrow Connector 12"/>
          <p:cNvCxnSpPr/>
          <p:nvPr/>
        </p:nvCxnSpPr>
        <p:spPr>
          <a:xfrm>
            <a:off x="5866734" y="3140968"/>
            <a:ext cx="793498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13"/>
          <p:cNvCxnSpPr/>
          <p:nvPr/>
        </p:nvCxnSpPr>
        <p:spPr>
          <a:xfrm>
            <a:off x="5981700" y="4846280"/>
            <a:ext cx="678604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8"/>
          <p:cNvSpPr/>
          <p:nvPr/>
        </p:nvSpPr>
        <p:spPr>
          <a:xfrm>
            <a:off x="1072809" y="29563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petroleum ether and dissolved oil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15"/>
          <p:cNvSpPr/>
          <p:nvPr/>
        </p:nvSpPr>
        <p:spPr>
          <a:xfrm>
            <a:off x="3831492" y="4684494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copper acetate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474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260648"/>
            <a:ext cx="856895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leic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acid: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The upper layer of petroleum ether becomes green as a result of copper </a:t>
            </a:r>
            <a:r>
              <a:rPr lang="en-US" sz="2000" dirty="0" err="1">
                <a:latin typeface="Calibri" panose="020F0502020204030204" pitchFamily="34" charset="0"/>
              </a:rPr>
              <a:t>oleate</a:t>
            </a:r>
            <a:r>
              <a:rPr lang="en-US" sz="2000" dirty="0">
                <a:latin typeface="Calibri" panose="020F0502020204030204" pitchFamily="34" charset="0"/>
              </a:rPr>
              <a:t> [copper salt</a:t>
            </a:r>
            <a:r>
              <a:rPr lang="en-US" sz="2000" dirty="0" smtClean="0">
                <a:latin typeface="Calibri" panose="020F0502020204030204" pitchFamily="34" charset="0"/>
              </a:rPr>
              <a:t>]. 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2" y="4327934"/>
            <a:ext cx="4298824" cy="1972094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6" t="42413" r="32675" b="31014"/>
          <a:stretch/>
        </p:blipFill>
        <p:spPr>
          <a:xfrm rot="5400000">
            <a:off x="6329136" y="2942362"/>
            <a:ext cx="4123556" cy="1082610"/>
          </a:xfrm>
          <a:prstGeom prst="rect">
            <a:avLst/>
          </a:prstGeom>
        </p:spPr>
      </p:pic>
      <p:cxnSp>
        <p:nvCxnSpPr>
          <p:cNvPr id="5" name="Straight Arrow Connector 5"/>
          <p:cNvCxnSpPr/>
          <p:nvPr/>
        </p:nvCxnSpPr>
        <p:spPr>
          <a:xfrm>
            <a:off x="6886872" y="3253626"/>
            <a:ext cx="709464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9"/>
          <p:cNvCxnSpPr/>
          <p:nvPr/>
        </p:nvCxnSpPr>
        <p:spPr>
          <a:xfrm>
            <a:off x="6802268" y="4512600"/>
            <a:ext cx="794068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7"/>
          <p:cNvSpPr/>
          <p:nvPr/>
        </p:nvSpPr>
        <p:spPr>
          <a:xfrm>
            <a:off x="3131967" y="3068960"/>
            <a:ext cx="3779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copper </a:t>
            </a:r>
            <a:r>
              <a:rPr lang="en-US" b="1" dirty="0" err="1" smtClean="0">
                <a:latin typeface="Calibri" panose="020F0502020204030204" pitchFamily="34" charset="0"/>
              </a:rPr>
              <a:t>oleate</a:t>
            </a:r>
            <a:r>
              <a:rPr lang="en-US" b="1" dirty="0" smtClean="0">
                <a:latin typeface="Calibri" panose="020F0502020204030204" pitchFamily="34" charset="0"/>
              </a:rPr>
              <a:t> in the petroleum ether 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8" name="Rectangle 11"/>
          <p:cNvSpPr/>
          <p:nvPr/>
        </p:nvSpPr>
        <p:spPr>
          <a:xfrm>
            <a:off x="5039062" y="4327934"/>
            <a:ext cx="1606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copper acetate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27819" y="6300028"/>
            <a:ext cx="1535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copper </a:t>
            </a:r>
            <a:r>
              <a:rPr lang="en-US" dirty="0" err="1">
                <a:latin typeface="Calibri" panose="020F0502020204030204" pitchFamily="34" charset="0"/>
              </a:rPr>
              <a:t>oleate</a:t>
            </a:r>
            <a:r>
              <a:rPr lang="en-US" dirty="0">
                <a:latin typeface="Calibri" panose="020F0502020204030204" pitchFamily="34" charset="0"/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54460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260648"/>
            <a:ext cx="87129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2-Liebermann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Burchard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Test [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acetic anhydride 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test] :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Objective:</a:t>
            </a: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To detect the presence of cholesterol.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Principle:</a:t>
            </a:r>
          </a:p>
          <a:p>
            <a:pPr algn="l" rtl="0"/>
            <a:endParaRPr lang="en-US" sz="20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Liebermann - </a:t>
            </a:r>
            <a:r>
              <a:rPr lang="en-US" sz="2000" dirty="0" err="1">
                <a:latin typeface="Calibri" panose="020F0502020204030204" pitchFamily="34" charset="0"/>
              </a:rPr>
              <a:t>Burchard</a:t>
            </a:r>
            <a:r>
              <a:rPr lang="en-US" sz="2000" dirty="0">
                <a:latin typeface="Calibri" panose="020F0502020204030204" pitchFamily="34" charset="0"/>
              </a:rPr>
              <a:t> Test , is </a:t>
            </a:r>
            <a:r>
              <a:rPr lang="en-PH" sz="2000" dirty="0">
                <a:latin typeface="Calibri" panose="020F0502020204030204" pitchFamily="34" charset="0"/>
              </a:rPr>
              <a:t>a chemical estimation of cholesterol</a:t>
            </a:r>
            <a:r>
              <a:rPr lang="en-US" sz="2000" dirty="0">
                <a:latin typeface="Calibri" panose="020F0502020204030204" pitchFamily="34" charset="0"/>
              </a:rPr>
              <a:t>, the cholesterol is react as a typical alcohol with a strong </a:t>
            </a:r>
            <a:r>
              <a:rPr lang="en-US" sz="2000" dirty="0" smtClean="0">
                <a:latin typeface="Calibri" panose="020F0502020204030204" pitchFamily="34" charset="0"/>
              </a:rPr>
              <a:t>concentrated acids and </a:t>
            </a:r>
            <a:r>
              <a:rPr lang="en-US" sz="2000" dirty="0">
                <a:latin typeface="Calibri" panose="020F0502020204030204" pitchFamily="34" charset="0"/>
              </a:rPr>
              <a:t>the product are colored substances. </a:t>
            </a: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-Acetic </a:t>
            </a:r>
            <a:r>
              <a:rPr lang="en-US" sz="2000" dirty="0">
                <a:latin typeface="Calibri" panose="020F0502020204030204" pitchFamily="34" charset="0"/>
              </a:rPr>
              <a:t>anhydride are used as solvent and dehydrating </a:t>
            </a:r>
            <a:r>
              <a:rPr lang="en-US" sz="2000" dirty="0" smtClean="0">
                <a:latin typeface="Calibri" panose="020F0502020204030204" pitchFamily="34" charset="0"/>
              </a:rPr>
              <a:t>agents. </a:t>
            </a: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</a:rPr>
              <a:t>S</a:t>
            </a:r>
            <a:r>
              <a:rPr lang="en-US" sz="2000" dirty="0" smtClean="0">
                <a:latin typeface="Calibri" panose="020F0502020204030204" pitchFamily="34" charset="0"/>
              </a:rPr>
              <a:t>ulfuric </a:t>
            </a:r>
            <a:r>
              <a:rPr lang="en-US" sz="2000" dirty="0">
                <a:latin typeface="Calibri" panose="020F0502020204030204" pitchFamily="34" charset="0"/>
              </a:rPr>
              <a:t>acid is used as dehydrating and oxidizing agent .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A positive result is observed when the solution becomes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red </a:t>
            </a:r>
            <a:r>
              <a:rPr lang="en-US" sz="2000" dirty="0">
                <a:latin typeface="Calibri" panose="020F0502020204030204" pitchFamily="34" charset="0"/>
              </a:rPr>
              <a:t>or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FF66CC"/>
                </a:solidFill>
                <a:latin typeface="Calibri" panose="020F0502020204030204" pitchFamily="34" charset="0"/>
              </a:rPr>
              <a:t>pink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, </a:t>
            </a:r>
            <a:r>
              <a:rPr lang="en-US" sz="2000" dirty="0" smtClean="0">
                <a:latin typeface="Calibri" panose="020F0502020204030204" pitchFamily="34" charset="0"/>
              </a:rPr>
              <a:t>then 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blue</a:t>
            </a:r>
            <a:r>
              <a:rPr lang="en-US" sz="2000" dirty="0">
                <a:latin typeface="Calibri" panose="020F0502020204030204" pitchFamily="34" charset="0"/>
              </a:rPr>
              <a:t>, and finally </a:t>
            </a:r>
            <a:r>
              <a:rPr lang="en-US" sz="2000" b="1" dirty="0">
                <a:solidFill>
                  <a:srgbClr val="006666"/>
                </a:solidFill>
                <a:latin typeface="Calibri" panose="020F0502020204030204" pitchFamily="34" charset="0"/>
              </a:rPr>
              <a:t>bluish –green </a:t>
            </a:r>
            <a:r>
              <a:rPr lang="en-US" sz="2000" dirty="0">
                <a:latin typeface="Calibri" panose="020F0502020204030204" pitchFamily="34" charset="0"/>
              </a:rPr>
              <a:t>color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</a:rPr>
            </a:b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21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eaktionsfolge der Liebermann-Burchard-Reaktion">
            <a:hlinkClick r:id="rId2" tooltip="Reaktionsfolge der Liebermann-Burchard-Reaktion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51452"/>
            <a:ext cx="6528423" cy="363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46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332656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3-Unsaturation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Test</a:t>
            </a:r>
            <a:r>
              <a:rPr lang="en-U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Objective:</a:t>
            </a: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Determine the degree of saturation of different types oils.</a:t>
            </a:r>
            <a:r>
              <a:rPr lang="en-US" sz="2000" dirty="0">
                <a:latin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</a:rPr>
            </a:br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Principle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algn="l" rtl="0"/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All neutral contain glycerides of some unsaturated fatty acids.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These </a:t>
            </a:r>
            <a:r>
              <a:rPr lang="en-US" sz="2000" dirty="0">
                <a:latin typeface="Calibri" panose="020F0502020204030204" pitchFamily="34" charset="0"/>
              </a:rPr>
              <a:t>unsaturated fatty acids become saturated by taking up iodine. If the fat </a:t>
            </a:r>
            <a:endParaRPr lang="ar-SA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contains </a:t>
            </a:r>
            <a:r>
              <a:rPr lang="en-US" sz="2000" dirty="0">
                <a:latin typeface="Calibri" panose="020F0502020204030204" pitchFamily="34" charset="0"/>
              </a:rPr>
              <a:t>more unsaturated fatty acids, it will take up more iodine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/>
              <a:t>Halogens ( I, Br ) will add across the double bonds and thus the </a:t>
            </a:r>
            <a:r>
              <a:rPr lang="en-US" sz="2000" dirty="0" err="1"/>
              <a:t>decolorization</a:t>
            </a:r>
            <a:r>
              <a:rPr lang="en-US" sz="2000" dirty="0"/>
              <a:t> of an iodine or bromine solution will indicate the presence of unsaturated fatty acids. </a:t>
            </a:r>
            <a:endParaRPr lang="en-US" sz="2000" dirty="0" smtClean="0"/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lvl="0" algn="l" rtl="0"/>
            <a:r>
              <a:rPr lang="en-US" sz="2000" dirty="0" smtClean="0">
                <a:latin typeface="Calibri" panose="020F0502020204030204" pitchFamily="34" charset="0"/>
              </a:rPr>
              <a:t>In this lab, </a:t>
            </a:r>
            <a:r>
              <a:rPr lang="en-US" sz="2000" dirty="0"/>
              <a:t>Hub’s iodine </a:t>
            </a:r>
            <a:r>
              <a:rPr lang="en-US" sz="2000" dirty="0" smtClean="0"/>
              <a:t>reagent will be used </a:t>
            </a:r>
            <a:r>
              <a:rPr lang="en-US" sz="2000" dirty="0"/>
              <a:t>(alcoholic solution of iodine containing some mercuric chloride)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75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10">
      <a:dk1>
        <a:srgbClr val="000000"/>
      </a:dk1>
      <a:lt1>
        <a:srgbClr val="FFFFFF"/>
      </a:lt1>
      <a:dk2>
        <a:srgbClr val="E57B7F"/>
      </a:dk2>
      <a:lt2>
        <a:srgbClr val="C8C8B1"/>
      </a:lt2>
      <a:accent1>
        <a:srgbClr val="7A7A7A"/>
      </a:accent1>
      <a:accent2>
        <a:srgbClr val="FFFF00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2019</TotalTime>
  <Words>505</Words>
  <Application>Microsoft Office PowerPoint</Application>
  <PresentationFormat>عرض على الشاشة (3:4)‏</PresentationFormat>
  <Paragraphs>103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لينة</cp:lastModifiedBy>
  <cp:revision>32</cp:revision>
  <dcterms:created xsi:type="dcterms:W3CDTF">2014-03-14T13:52:05Z</dcterms:created>
  <dcterms:modified xsi:type="dcterms:W3CDTF">2014-11-22T21:41:19Z</dcterms:modified>
</cp:coreProperties>
</file>