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70" r:id="rId6"/>
    <p:sldId id="269" r:id="rId7"/>
    <p:sldId id="259" r:id="rId8"/>
    <p:sldId id="261" r:id="rId9"/>
    <p:sldId id="264" r:id="rId10"/>
    <p:sldId id="262" r:id="rId11"/>
    <p:sldId id="263" r:id="rId12"/>
    <p:sldId id="265" r:id="rId13"/>
  </p:sldIdLst>
  <p:sldSz cx="9144000" cy="6858000" type="screen4x3"/>
  <p:notesSz cx="9144000" cy="6858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88" autoAdjust="0"/>
    <p:restoredTop sz="94660"/>
  </p:normalViewPr>
  <p:slideViewPr>
    <p:cSldViewPr>
      <p:cViewPr varScale="1">
        <p:scale>
          <a:sx n="84" d="100"/>
          <a:sy n="84" d="100"/>
        </p:scale>
        <p:origin x="-1368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942975" y="0"/>
            <a:ext cx="47625" cy="6857998"/>
          </a:xfrm>
          <a:custGeom>
            <a:avLst/>
            <a:gdLst/>
            <a:ahLst/>
            <a:cxnLst/>
            <a:rect l="l" t="t" r="r" b="b"/>
            <a:pathLst>
              <a:path w="47625" h="6857998">
                <a:moveTo>
                  <a:pt x="0" y="6857998"/>
                </a:moveTo>
                <a:lnTo>
                  <a:pt x="47625" y="6857998"/>
                </a:lnTo>
                <a:lnTo>
                  <a:pt x="47625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D7AE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82688" y="0"/>
            <a:ext cx="3136" cy="6857998"/>
          </a:xfrm>
          <a:custGeom>
            <a:avLst/>
            <a:gdLst/>
            <a:ahLst/>
            <a:cxnLst/>
            <a:rect l="l" t="t" r="r" b="b"/>
            <a:pathLst>
              <a:path w="3136" h="6857998">
                <a:moveTo>
                  <a:pt x="0" y="6857998"/>
                </a:moveTo>
                <a:lnTo>
                  <a:pt x="3136" y="6857998"/>
                </a:lnTo>
                <a:lnTo>
                  <a:pt x="3136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D7AE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1000" y="0"/>
            <a:ext cx="444538" cy="6857998"/>
          </a:xfrm>
          <a:custGeom>
            <a:avLst/>
            <a:gdLst/>
            <a:ahLst/>
            <a:cxnLst/>
            <a:rect l="l" t="t" r="r" b="b"/>
            <a:pathLst>
              <a:path w="444538" h="6857998">
                <a:moveTo>
                  <a:pt x="0" y="6857998"/>
                </a:moveTo>
                <a:lnTo>
                  <a:pt x="444538" y="6857998"/>
                </a:lnTo>
                <a:lnTo>
                  <a:pt x="444538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D7AE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76339" y="0"/>
            <a:ext cx="104664" cy="6858000"/>
          </a:xfrm>
          <a:custGeom>
            <a:avLst/>
            <a:gdLst/>
            <a:ahLst/>
            <a:cxnLst/>
            <a:rect l="l" t="t" r="r" b="b"/>
            <a:pathLst>
              <a:path w="104664" h="6858000">
                <a:moveTo>
                  <a:pt x="104664" y="0"/>
                </a:moveTo>
                <a:lnTo>
                  <a:pt x="0" y="0"/>
                </a:lnTo>
                <a:lnTo>
                  <a:pt x="0" y="6857998"/>
                </a:lnTo>
                <a:lnTo>
                  <a:pt x="104664" y="6857998"/>
                </a:lnTo>
                <a:lnTo>
                  <a:pt x="104664" y="0"/>
                </a:lnTo>
                <a:close/>
              </a:path>
            </a:pathLst>
          </a:custGeom>
          <a:solidFill>
            <a:srgbClr val="E6CE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6343" y="0"/>
            <a:ext cx="1" cy="6857999"/>
          </a:xfrm>
          <a:custGeom>
            <a:avLst/>
            <a:gdLst/>
            <a:ahLst/>
            <a:cxnLst/>
            <a:rect l="l" t="t" r="r" b="b"/>
            <a:pathLst>
              <a:path w="1" h="6857999">
                <a:moveTo>
                  <a:pt x="1" y="6857998"/>
                </a:moveTo>
                <a:lnTo>
                  <a:pt x="0" y="0"/>
                </a:lnTo>
              </a:path>
            </a:pathLst>
          </a:custGeom>
          <a:ln w="57150">
            <a:solidFill>
              <a:srgbClr val="D7AE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125331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D7AE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091041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699">
            <a:solidFill>
              <a:srgbClr val="D7AE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7654" y="2362200"/>
            <a:ext cx="7276208" cy="14476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66150" marR="2203864" algn="ctr">
              <a:lnSpc>
                <a:spcPts val="4170"/>
              </a:lnSpc>
              <a:spcBef>
                <a:spcPts val="208"/>
              </a:spcBef>
            </a:pPr>
            <a:r>
              <a:rPr sz="6000" b="1" spc="0" baseline="3413" dirty="0">
                <a:solidFill>
                  <a:srgbClr val="852E74"/>
                </a:solidFill>
                <a:latin typeface="Calibri"/>
                <a:cs typeface="Calibri"/>
              </a:rPr>
              <a:t>LI</a:t>
            </a:r>
            <a:r>
              <a:rPr sz="6000" b="1" spc="-275" baseline="3413" dirty="0">
                <a:solidFill>
                  <a:srgbClr val="852E74"/>
                </a:solidFill>
                <a:latin typeface="Calibri"/>
                <a:cs typeface="Calibri"/>
              </a:rPr>
              <a:t>P</a:t>
            </a:r>
            <a:r>
              <a:rPr sz="6000" b="1" spc="0" baseline="3413" dirty="0">
                <a:solidFill>
                  <a:srgbClr val="852E74"/>
                </a:solidFill>
                <a:latin typeface="Calibri"/>
                <a:cs typeface="Calibri"/>
              </a:rPr>
              <a:t>ASE</a:t>
            </a:r>
            <a:r>
              <a:rPr sz="6000" b="1" spc="-31" baseline="3413" dirty="0">
                <a:solidFill>
                  <a:srgbClr val="852E74"/>
                </a:solidFill>
                <a:latin typeface="Calibri"/>
                <a:cs typeface="Calibri"/>
              </a:rPr>
              <a:t> </a:t>
            </a:r>
            <a:r>
              <a:rPr sz="6000" b="1" spc="0" baseline="3413" dirty="0">
                <a:solidFill>
                  <a:srgbClr val="852E74"/>
                </a:solidFill>
                <a:latin typeface="Calibri"/>
                <a:cs typeface="Calibri"/>
              </a:rPr>
              <a:t>AS</a:t>
            </a:r>
            <a:r>
              <a:rPr sz="6000" b="1" spc="-54" baseline="3413" dirty="0">
                <a:solidFill>
                  <a:srgbClr val="852E74"/>
                </a:solidFill>
                <a:latin typeface="Calibri"/>
                <a:cs typeface="Calibri"/>
              </a:rPr>
              <a:t>S</a:t>
            </a:r>
            <a:r>
              <a:rPr sz="6000" b="1" spc="-319" baseline="3413" dirty="0">
                <a:solidFill>
                  <a:srgbClr val="852E74"/>
                </a:solidFill>
                <a:latin typeface="Calibri"/>
                <a:cs typeface="Calibri"/>
              </a:rPr>
              <a:t>A</a:t>
            </a:r>
            <a:r>
              <a:rPr sz="6000" b="1" spc="0" baseline="3413" dirty="0">
                <a:solidFill>
                  <a:srgbClr val="852E74"/>
                </a:solidFill>
                <a:latin typeface="Calibri"/>
                <a:cs typeface="Calibri"/>
              </a:rPr>
              <a:t>Y</a:t>
            </a:r>
            <a:endParaRPr sz="4000" dirty="0">
              <a:latin typeface="Calibri"/>
              <a:cs typeface="Calibri"/>
            </a:endParaRPr>
          </a:p>
          <a:p>
            <a:pPr algn="ctr">
              <a:lnSpc>
                <a:spcPct val="101725"/>
              </a:lnSpc>
              <a:spcBef>
                <a:spcPts val="2110"/>
              </a:spcBef>
            </a:pPr>
            <a:r>
              <a:rPr sz="4000" b="1" spc="0" dirty="0">
                <a:solidFill>
                  <a:srgbClr val="852E74"/>
                </a:solidFill>
                <a:latin typeface="Calibri"/>
                <a:cs typeface="Calibri"/>
              </a:rPr>
              <a:t>(U</a:t>
            </a:r>
            <a:r>
              <a:rPr sz="4000" b="1" spc="-9" dirty="0">
                <a:solidFill>
                  <a:srgbClr val="852E74"/>
                </a:solidFill>
                <a:latin typeface="Calibri"/>
                <a:cs typeface="Calibri"/>
              </a:rPr>
              <a:t>S</a:t>
            </a:r>
            <a:r>
              <a:rPr sz="4000" b="1" spc="0" dirty="0">
                <a:solidFill>
                  <a:srgbClr val="852E74"/>
                </a:solidFill>
                <a:latin typeface="Calibri"/>
                <a:cs typeface="Calibri"/>
              </a:rPr>
              <a:t>ING TURBIDIMET</a:t>
            </a:r>
            <a:r>
              <a:rPr sz="4000" b="1" spc="-9" dirty="0">
                <a:solidFill>
                  <a:srgbClr val="852E74"/>
                </a:solidFill>
                <a:latin typeface="Calibri"/>
                <a:cs typeface="Calibri"/>
              </a:rPr>
              <a:t>R</a:t>
            </a:r>
            <a:r>
              <a:rPr sz="4000" b="1" spc="0" dirty="0">
                <a:solidFill>
                  <a:srgbClr val="852E74"/>
                </a:solidFill>
                <a:latin typeface="Calibri"/>
                <a:cs typeface="Calibri"/>
              </a:rPr>
              <a:t>IC METHOD)</a:t>
            </a:r>
            <a:endParaRPr sz="4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42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D7AE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0485" y="0"/>
            <a:ext cx="34291" cy="6857996"/>
          </a:xfrm>
          <a:custGeom>
            <a:avLst/>
            <a:gdLst/>
            <a:ahLst/>
            <a:cxnLst/>
            <a:rect l="l" t="t" r="r" b="b"/>
            <a:pathLst>
              <a:path w="34291" h="6857996">
                <a:moveTo>
                  <a:pt x="34290" y="0"/>
                </a:moveTo>
                <a:lnTo>
                  <a:pt x="0" y="0"/>
                </a:lnTo>
                <a:lnTo>
                  <a:pt x="1" y="6857996"/>
                </a:lnTo>
                <a:lnTo>
                  <a:pt x="34291" y="6857996"/>
                </a:lnTo>
                <a:lnTo>
                  <a:pt x="34290" y="0"/>
                </a:lnTo>
                <a:close/>
              </a:path>
            </a:pathLst>
          </a:custGeom>
          <a:solidFill>
            <a:srgbClr val="D7AE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7625" y="0"/>
            <a:ext cx="11431" cy="6857996"/>
          </a:xfrm>
          <a:custGeom>
            <a:avLst/>
            <a:gdLst/>
            <a:ahLst/>
            <a:cxnLst/>
            <a:rect l="l" t="t" r="r" b="b"/>
            <a:pathLst>
              <a:path w="11431" h="6857996">
                <a:moveTo>
                  <a:pt x="11430" y="0"/>
                </a:moveTo>
                <a:lnTo>
                  <a:pt x="0" y="0"/>
                </a:lnTo>
                <a:lnTo>
                  <a:pt x="1" y="6857996"/>
                </a:lnTo>
                <a:lnTo>
                  <a:pt x="11431" y="6857996"/>
                </a:lnTo>
                <a:lnTo>
                  <a:pt x="11430" y="0"/>
                </a:lnTo>
                <a:close/>
              </a:path>
            </a:pathLst>
          </a:custGeom>
          <a:solidFill>
            <a:srgbClr val="D7AE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799" y="0"/>
                </a:moveTo>
                <a:lnTo>
                  <a:pt x="0" y="0"/>
                </a:lnTo>
                <a:lnTo>
                  <a:pt x="0" y="6857998"/>
                </a:lnTo>
                <a:lnTo>
                  <a:pt x="304799" y="6857998"/>
                </a:lnTo>
                <a:lnTo>
                  <a:pt x="304799" y="0"/>
                </a:lnTo>
                <a:close/>
              </a:path>
            </a:pathLst>
          </a:custGeom>
          <a:solidFill>
            <a:srgbClr val="D7AE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B83C6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B83C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86221" y="399942"/>
            <a:ext cx="2562927" cy="10641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72973" algn="l" rtl="0">
              <a:lnSpc>
                <a:spcPts val="3985"/>
              </a:lnSpc>
              <a:spcBef>
                <a:spcPts val="199"/>
              </a:spcBef>
            </a:pPr>
            <a:r>
              <a:rPr lang="en-US" sz="5400" baseline="2502" dirty="0">
                <a:solidFill>
                  <a:srgbClr val="B03E9A"/>
                </a:solidFill>
                <a:cs typeface="Times New Roman"/>
              </a:rPr>
              <a:t>-</a:t>
            </a:r>
            <a:r>
              <a:rPr sz="5400" spc="-75" baseline="2415" dirty="0">
                <a:solidFill>
                  <a:srgbClr val="B03E9A"/>
                </a:solidFill>
                <a:cs typeface="Times New Roman"/>
              </a:rPr>
              <a:t> </a:t>
            </a:r>
            <a:r>
              <a:rPr sz="5400" b="1" spc="0" baseline="2275" dirty="0">
                <a:solidFill>
                  <a:srgbClr val="B03E9A"/>
                </a:solidFill>
                <a:cs typeface="Calibri"/>
              </a:rPr>
              <a:t>M</a:t>
            </a:r>
            <a:r>
              <a:rPr sz="4275" b="1" spc="0" baseline="2874" dirty="0">
                <a:solidFill>
                  <a:srgbClr val="B03E9A"/>
                </a:solidFill>
                <a:cs typeface="Calibri"/>
              </a:rPr>
              <a:t>ETHO</a:t>
            </a:r>
            <a:r>
              <a:rPr sz="4275" b="1" spc="-9" baseline="2874" dirty="0">
                <a:solidFill>
                  <a:srgbClr val="B03E9A"/>
                </a:solidFill>
                <a:cs typeface="Calibri"/>
              </a:rPr>
              <a:t>D</a:t>
            </a:r>
            <a:r>
              <a:rPr sz="5400" b="1" spc="0" baseline="2275" dirty="0">
                <a:solidFill>
                  <a:srgbClr val="B03E9A"/>
                </a:solidFill>
                <a:cs typeface="Calibri"/>
              </a:rPr>
              <a:t>:</a:t>
            </a:r>
            <a:endParaRPr sz="3600" dirty="0">
              <a:cs typeface="Calibri"/>
            </a:endParaRPr>
          </a:p>
          <a:p>
            <a:pPr marL="12700" marR="72690" algn="r" rtl="0">
              <a:lnSpc>
                <a:spcPct val="101725"/>
              </a:lnSpc>
              <a:spcBef>
                <a:spcPts val="1211"/>
              </a:spcBef>
            </a:pPr>
            <a:r>
              <a:rPr lang="ar-SA" sz="1650" dirty="0">
                <a:solidFill>
                  <a:srgbClr val="B83C68"/>
                </a:solidFill>
                <a:cs typeface="Calibri"/>
              </a:rPr>
              <a:t>- </a:t>
            </a:r>
            <a:r>
              <a:rPr sz="2400" b="1" u="heavy" spc="-69" dirty="0">
                <a:solidFill>
                  <a:srgbClr val="B13A7D"/>
                </a:solidFill>
                <a:cs typeface="Calibri"/>
              </a:rPr>
              <a:t>T</a:t>
            </a:r>
            <a:r>
              <a:rPr sz="2400" b="1" u="heavy" spc="-19" dirty="0">
                <a:solidFill>
                  <a:srgbClr val="B13A7D"/>
                </a:solidFill>
                <a:cs typeface="Calibri"/>
              </a:rPr>
              <a:t>w</a:t>
            </a:r>
            <a:r>
              <a:rPr sz="2400" b="1" u="heavy" spc="0" dirty="0">
                <a:solidFill>
                  <a:srgbClr val="B13A7D"/>
                </a:solidFill>
                <a:cs typeface="Calibri"/>
              </a:rPr>
              <a:t>o</a:t>
            </a:r>
            <a:r>
              <a:rPr sz="2400" b="1" u="heavy" spc="-9" dirty="0">
                <a:solidFill>
                  <a:srgbClr val="B13A7D"/>
                </a:solidFill>
                <a:cs typeface="Calibri"/>
              </a:rPr>
              <a:t> </a:t>
            </a:r>
            <a:r>
              <a:rPr sz="2400" b="1" u="heavy" spc="-29" dirty="0">
                <a:solidFill>
                  <a:srgbClr val="B13A7D"/>
                </a:solidFill>
                <a:cs typeface="Calibri"/>
              </a:rPr>
              <a:t>t</a:t>
            </a:r>
            <a:r>
              <a:rPr sz="2400" b="1" u="heavy" spc="0" dirty="0">
                <a:solidFill>
                  <a:srgbClr val="B13A7D"/>
                </a:solidFill>
                <a:cs typeface="Calibri"/>
              </a:rPr>
              <a:t>e</a:t>
            </a:r>
            <a:r>
              <a:rPr sz="2400" b="1" u="heavy" spc="-19" dirty="0">
                <a:solidFill>
                  <a:srgbClr val="B13A7D"/>
                </a:solidFill>
                <a:cs typeface="Calibri"/>
              </a:rPr>
              <a:t>s</a:t>
            </a:r>
            <a:r>
              <a:rPr sz="2400" b="1" u="heavy" spc="0" dirty="0">
                <a:solidFill>
                  <a:srgbClr val="B13A7D"/>
                </a:solidFill>
                <a:cs typeface="Calibri"/>
              </a:rPr>
              <a:t>t tu</a:t>
            </a:r>
            <a:r>
              <a:rPr sz="2400" b="1" u="heavy" spc="-4" dirty="0">
                <a:solidFill>
                  <a:srgbClr val="B13A7D"/>
                </a:solidFill>
                <a:cs typeface="Calibri"/>
              </a:rPr>
              <a:t>b</a:t>
            </a:r>
            <a:r>
              <a:rPr sz="2400" b="1" u="heavy" spc="0" dirty="0">
                <a:solidFill>
                  <a:srgbClr val="B13A7D"/>
                </a:solidFill>
                <a:cs typeface="Calibri"/>
              </a:rPr>
              <a:t>e</a:t>
            </a:r>
            <a:r>
              <a:rPr sz="2400" b="1" u="heavy" spc="4" dirty="0">
                <a:solidFill>
                  <a:srgbClr val="B13A7D"/>
                </a:solidFill>
                <a:cs typeface="Calibri"/>
              </a:rPr>
              <a:t>s</a:t>
            </a:r>
            <a:r>
              <a:rPr sz="2400" b="1" u="heavy" spc="0" dirty="0">
                <a:solidFill>
                  <a:srgbClr val="B13A7D"/>
                </a:solidFill>
                <a:cs typeface="Calibri"/>
              </a:rPr>
              <a:t>:</a:t>
            </a:r>
            <a:endParaRPr sz="2400" dirty="0"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30602" y="4497930"/>
            <a:ext cx="8456199" cy="6956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l" rtl="0">
              <a:lnSpc>
                <a:spcPts val="2555"/>
              </a:lnSpc>
              <a:spcBef>
                <a:spcPts val="127"/>
              </a:spcBef>
              <a:buFontTx/>
              <a:buChar char="-"/>
            </a:pPr>
            <a:r>
              <a:rPr sz="2000" spc="0" dirty="0" smtClean="0">
                <a:cs typeface="Arial"/>
              </a:rPr>
              <a:t>R</a:t>
            </a:r>
            <a:r>
              <a:rPr sz="2000" spc="-4" dirty="0" smtClean="0">
                <a:cs typeface="Arial"/>
              </a:rPr>
              <a:t>e</a:t>
            </a:r>
            <a:r>
              <a:rPr sz="2000" spc="0" dirty="0" smtClean="0">
                <a:cs typeface="Arial"/>
              </a:rPr>
              <a:t>ad</a:t>
            </a:r>
            <a:r>
              <a:rPr lang="en-US" sz="2000" dirty="0" smtClean="0">
                <a:cs typeface="Arial"/>
              </a:rPr>
              <a:t> </a:t>
            </a:r>
            <a:r>
              <a:rPr lang="en-US" sz="2000" dirty="0">
                <a:cs typeface="Arial"/>
              </a:rPr>
              <a:t>the absorbance </a:t>
            </a:r>
            <a:r>
              <a:rPr lang="en-US" sz="2000" b="1" dirty="0">
                <a:cs typeface="Arial"/>
              </a:rPr>
              <a:t>(</a:t>
            </a:r>
            <a:r>
              <a:rPr lang="en-US" sz="2000" b="1" dirty="0"/>
              <a:t>A</a:t>
            </a:r>
            <a:r>
              <a:rPr lang="en-US" sz="2000" b="1" baseline="-25000" dirty="0"/>
              <a:t>◦</a:t>
            </a:r>
            <a:r>
              <a:rPr lang="en-US" sz="2000" b="1" dirty="0">
                <a:cs typeface="Arial"/>
              </a:rPr>
              <a:t>) </a:t>
            </a:r>
            <a:r>
              <a:rPr lang="en-US" sz="2000" dirty="0">
                <a:cs typeface="Arial"/>
              </a:rPr>
              <a:t>immediately at 400 nm. </a:t>
            </a:r>
            <a:endParaRPr lang="en-US" sz="2000" dirty="0" smtClean="0">
              <a:cs typeface="Arial"/>
            </a:endParaRPr>
          </a:p>
          <a:p>
            <a:pPr marL="12700" algn="l" rtl="0">
              <a:lnSpc>
                <a:spcPts val="2555"/>
              </a:lnSpc>
              <a:spcBef>
                <a:spcPts val="127"/>
              </a:spcBef>
              <a:buFontTx/>
              <a:buChar char="-"/>
            </a:pPr>
            <a:endParaRPr lang="en-US" sz="2000" dirty="0" smtClean="0">
              <a:cs typeface="Arial"/>
            </a:endParaRPr>
          </a:p>
          <a:p>
            <a:pPr marL="12700" algn="l" rtl="0">
              <a:lnSpc>
                <a:spcPts val="2555"/>
              </a:lnSpc>
              <a:spcBef>
                <a:spcPts val="127"/>
              </a:spcBef>
              <a:buFontTx/>
              <a:buChar char="-"/>
            </a:pPr>
            <a:r>
              <a:rPr lang="en-US" sz="2000" dirty="0" smtClean="0">
                <a:cs typeface="Arial"/>
              </a:rPr>
              <a:t>Then </a:t>
            </a:r>
            <a:r>
              <a:rPr lang="en-US" sz="2000" dirty="0">
                <a:cs typeface="Arial"/>
              </a:rPr>
              <a:t>transfer to water bath pre-incubate for 5 min. at 37 </a:t>
            </a:r>
            <a:r>
              <a:rPr lang="he-IL" sz="2000" dirty="0">
                <a:cs typeface="Arial"/>
              </a:rPr>
              <a:t>֯</a:t>
            </a:r>
            <a:r>
              <a:rPr lang="en-US" sz="2000" dirty="0">
                <a:cs typeface="Arial"/>
              </a:rPr>
              <a:t>C </a:t>
            </a:r>
            <a:r>
              <a:rPr lang="en-US" sz="2000" dirty="0" smtClean="0">
                <a:cs typeface="Arial"/>
              </a:rPr>
              <a:t>.</a:t>
            </a:r>
          </a:p>
          <a:p>
            <a:pPr marL="12700" algn="l" rtl="0">
              <a:lnSpc>
                <a:spcPts val="2555"/>
              </a:lnSpc>
              <a:spcBef>
                <a:spcPts val="127"/>
              </a:spcBef>
              <a:buFontTx/>
              <a:buChar char="-"/>
            </a:pPr>
            <a:endParaRPr lang="en-US" sz="2000" dirty="0" smtClean="0">
              <a:cs typeface="Arial"/>
            </a:endParaRPr>
          </a:p>
          <a:p>
            <a:pPr marL="12700" algn="l" rtl="0">
              <a:lnSpc>
                <a:spcPts val="2555"/>
              </a:lnSpc>
              <a:spcBef>
                <a:spcPts val="127"/>
              </a:spcBef>
              <a:buFontTx/>
              <a:buChar char="-"/>
            </a:pPr>
            <a:r>
              <a:rPr lang="en-US" sz="2000" dirty="0" smtClean="0">
                <a:cs typeface="Arial"/>
              </a:rPr>
              <a:t> Then </a:t>
            </a:r>
            <a:r>
              <a:rPr lang="en-US" sz="2000" dirty="0">
                <a:cs typeface="Arial"/>
              </a:rPr>
              <a:t>read the absorbance </a:t>
            </a:r>
            <a:r>
              <a:rPr lang="en-US" sz="2000" b="1" dirty="0">
                <a:cs typeface="Arial"/>
              </a:rPr>
              <a:t>(</a:t>
            </a:r>
            <a:r>
              <a:rPr lang="en-US" sz="2000" b="1" dirty="0"/>
              <a:t>A</a:t>
            </a:r>
            <a:r>
              <a:rPr lang="en-US" sz="2000" b="1" baseline="-25000" dirty="0"/>
              <a:t>1</a:t>
            </a:r>
            <a:r>
              <a:rPr lang="en-US" sz="2000" b="1" dirty="0">
                <a:cs typeface="Arial"/>
              </a:rPr>
              <a:t>) </a:t>
            </a:r>
            <a:r>
              <a:rPr lang="en-US" sz="2000" dirty="0">
                <a:cs typeface="Arial"/>
              </a:rPr>
              <a:t>at 400 nm against </a:t>
            </a:r>
            <a:r>
              <a:rPr lang="en-US" sz="2000" dirty="0" smtClean="0">
                <a:cs typeface="Arial"/>
              </a:rPr>
              <a:t>distilled </a:t>
            </a:r>
            <a:r>
              <a:rPr lang="en-US" sz="2000" dirty="0">
                <a:cs typeface="Arial"/>
              </a:rPr>
              <a:t>water.  </a:t>
            </a:r>
            <a:endParaRPr sz="2000" dirty="0"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47449" y="1027938"/>
            <a:ext cx="6778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695809" y="1027938"/>
            <a:ext cx="6898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1979676" y="1201039"/>
            <a:ext cx="554469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6894322" y="3844925"/>
            <a:ext cx="8686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1415373" y="4483862"/>
            <a:ext cx="7963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2530703" y="5181854"/>
            <a:ext cx="8717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905607" y="5181854"/>
            <a:ext cx="826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3788003" y="5181854"/>
            <a:ext cx="8107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4512513" y="5181854"/>
            <a:ext cx="8387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784469" y="5787136"/>
            <a:ext cx="8534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327013" y="5787136"/>
            <a:ext cx="8445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graphicFrame>
        <p:nvGraphicFramePr>
          <p:cNvPr id="43" name="جدول 4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56470486"/>
              </p:ext>
            </p:extLst>
          </p:nvPr>
        </p:nvGraphicFramePr>
        <p:xfrm>
          <a:off x="900428" y="1950585"/>
          <a:ext cx="7530339" cy="204674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2223397">
                  <a:extLst>
                    <a:ext uri="{9D8B030D-6E8A-4147-A177-3AD203B41FA5}">
                      <a16:colId xmlns="" xmlns:a16="http://schemas.microsoft.com/office/drawing/2014/main" val="2900254520"/>
                    </a:ext>
                  </a:extLst>
                </a:gridCol>
                <a:gridCol w="1856936">
                  <a:extLst>
                    <a:ext uri="{9D8B030D-6E8A-4147-A177-3AD203B41FA5}">
                      <a16:colId xmlns="" xmlns:a16="http://schemas.microsoft.com/office/drawing/2014/main" val="2577743894"/>
                    </a:ext>
                  </a:extLst>
                </a:gridCol>
                <a:gridCol w="3450006">
                  <a:extLst>
                    <a:ext uri="{9D8B030D-6E8A-4147-A177-3AD203B41FA5}">
                      <a16:colId xmlns="" xmlns:a16="http://schemas.microsoft.com/office/drawing/2014/main" val="2244722564"/>
                    </a:ext>
                  </a:extLst>
                </a:gridCol>
              </a:tblGrid>
              <a:tr h="511685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/>
                        <a:t>Blank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/>
                        <a:t>Test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38502956"/>
                  </a:ext>
                </a:extLst>
              </a:tr>
              <a:tr h="511685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/>
                        <a:t>3 ml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/>
                        <a:t>3 ml 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400" b="1" dirty="0" err="1"/>
                        <a:t>Lipzyme</a:t>
                      </a:r>
                      <a:r>
                        <a:rPr lang="en-US" sz="2400" b="1" dirty="0"/>
                        <a:t> reagent buffer</a:t>
                      </a:r>
                      <a:endParaRPr lang="ar-SA" sz="2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3068328"/>
                  </a:ext>
                </a:extLst>
              </a:tr>
              <a:tr h="511685">
                <a:tc gridSpan="3">
                  <a:txBody>
                    <a:bodyPr/>
                    <a:lstStyle/>
                    <a:p>
                      <a:pPr algn="l" rtl="0"/>
                      <a:r>
                        <a:rPr lang="en-US" sz="2400" b="1" i="0" dirty="0"/>
                        <a:t>Pre-incubate for</a:t>
                      </a:r>
                      <a:r>
                        <a:rPr lang="en-US" sz="2400" b="1" i="0" baseline="0" dirty="0"/>
                        <a:t> 5 min. at 37 </a:t>
                      </a:r>
                      <a:r>
                        <a:rPr lang="he-IL" sz="2400" b="1" i="0" baseline="0" dirty="0"/>
                        <a:t>֯</a:t>
                      </a:r>
                      <a:r>
                        <a:rPr lang="en-US" sz="2400" b="1" i="0" baseline="0" dirty="0"/>
                        <a:t> C</a:t>
                      </a:r>
                      <a:endParaRPr lang="ar-SA" sz="2400" b="1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39466180"/>
                  </a:ext>
                </a:extLst>
              </a:tr>
              <a:tr h="511685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/>
                        <a:t>---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/>
                        <a:t>0.1 ml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400" b="1" dirty="0"/>
                        <a:t>Serum</a:t>
                      </a:r>
                      <a:endParaRPr lang="ar-SA" sz="2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2678249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D7AE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0485" y="0"/>
            <a:ext cx="34291" cy="6857996"/>
          </a:xfrm>
          <a:custGeom>
            <a:avLst/>
            <a:gdLst/>
            <a:ahLst/>
            <a:cxnLst/>
            <a:rect l="l" t="t" r="r" b="b"/>
            <a:pathLst>
              <a:path w="34291" h="6857996">
                <a:moveTo>
                  <a:pt x="34290" y="0"/>
                </a:moveTo>
                <a:lnTo>
                  <a:pt x="0" y="0"/>
                </a:lnTo>
                <a:lnTo>
                  <a:pt x="1" y="6857996"/>
                </a:lnTo>
                <a:lnTo>
                  <a:pt x="34291" y="6857996"/>
                </a:lnTo>
                <a:lnTo>
                  <a:pt x="34290" y="0"/>
                </a:lnTo>
                <a:close/>
              </a:path>
            </a:pathLst>
          </a:custGeom>
          <a:solidFill>
            <a:srgbClr val="D7AE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7625" y="0"/>
            <a:ext cx="11431" cy="6857996"/>
          </a:xfrm>
          <a:custGeom>
            <a:avLst/>
            <a:gdLst/>
            <a:ahLst/>
            <a:cxnLst/>
            <a:rect l="l" t="t" r="r" b="b"/>
            <a:pathLst>
              <a:path w="11431" h="6857996">
                <a:moveTo>
                  <a:pt x="11430" y="0"/>
                </a:moveTo>
                <a:lnTo>
                  <a:pt x="0" y="0"/>
                </a:lnTo>
                <a:lnTo>
                  <a:pt x="1" y="6857996"/>
                </a:lnTo>
                <a:lnTo>
                  <a:pt x="11431" y="6857996"/>
                </a:lnTo>
                <a:lnTo>
                  <a:pt x="11430" y="0"/>
                </a:lnTo>
                <a:close/>
              </a:path>
            </a:pathLst>
          </a:custGeom>
          <a:solidFill>
            <a:srgbClr val="D7AE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799" y="0"/>
                </a:moveTo>
                <a:lnTo>
                  <a:pt x="0" y="0"/>
                </a:lnTo>
                <a:lnTo>
                  <a:pt x="0" y="6857998"/>
                </a:lnTo>
                <a:lnTo>
                  <a:pt x="304799" y="6857998"/>
                </a:lnTo>
                <a:lnTo>
                  <a:pt x="304799" y="0"/>
                </a:lnTo>
                <a:close/>
              </a:path>
            </a:pathLst>
          </a:custGeom>
          <a:solidFill>
            <a:srgbClr val="D7AE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B83C6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6200" y="338778"/>
            <a:ext cx="3476625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l" rtl="0">
              <a:lnSpc>
                <a:spcPts val="3165"/>
              </a:lnSpc>
              <a:spcBef>
                <a:spcPts val="158"/>
              </a:spcBef>
            </a:pPr>
            <a:r>
              <a:rPr lang="ar-SA" sz="2800" b="1" spc="0" dirty="0">
                <a:solidFill>
                  <a:srgbClr val="006FC0"/>
                </a:solidFill>
                <a:latin typeface="Arial"/>
                <a:cs typeface="Arial"/>
              </a:rPr>
              <a:t>- </a:t>
            </a:r>
            <a:r>
              <a:rPr lang="en-US" sz="2800" b="1" spc="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800" b="1" spc="0" dirty="0">
                <a:solidFill>
                  <a:srgbClr val="006FC0"/>
                </a:solidFill>
                <a:latin typeface="Arial"/>
                <a:cs typeface="Arial"/>
              </a:rPr>
              <a:t>C</a:t>
            </a:r>
            <a:r>
              <a:rPr sz="2800" b="1" spc="14" dirty="0">
                <a:solidFill>
                  <a:srgbClr val="006FC0"/>
                </a:solidFill>
                <a:latin typeface="Arial"/>
                <a:cs typeface="Arial"/>
              </a:rPr>
              <a:t>A</a:t>
            </a:r>
            <a:r>
              <a:rPr sz="2800" b="1" spc="0" dirty="0">
                <a:solidFill>
                  <a:srgbClr val="006FC0"/>
                </a:solidFill>
                <a:latin typeface="Arial"/>
                <a:cs typeface="Arial"/>
              </a:rPr>
              <a:t>L</a:t>
            </a:r>
            <a:r>
              <a:rPr sz="2800" b="1" spc="9" dirty="0">
                <a:solidFill>
                  <a:srgbClr val="006FC0"/>
                </a:solidFill>
                <a:latin typeface="Arial"/>
                <a:cs typeface="Arial"/>
              </a:rPr>
              <a:t>C</a:t>
            </a:r>
            <a:r>
              <a:rPr sz="2800" b="1" spc="0" dirty="0">
                <a:solidFill>
                  <a:srgbClr val="006FC0"/>
                </a:solidFill>
                <a:latin typeface="Arial"/>
                <a:cs typeface="Arial"/>
              </a:rPr>
              <a:t>U</a:t>
            </a:r>
            <a:r>
              <a:rPr sz="2800" b="1" spc="9" dirty="0">
                <a:solidFill>
                  <a:srgbClr val="006FC0"/>
                </a:solidFill>
                <a:latin typeface="Arial"/>
                <a:cs typeface="Arial"/>
              </a:rPr>
              <a:t>L</a:t>
            </a:r>
            <a:r>
              <a:rPr sz="2800" b="1" spc="-219" dirty="0">
                <a:solidFill>
                  <a:srgbClr val="006FC0"/>
                </a:solidFill>
                <a:latin typeface="Arial"/>
                <a:cs typeface="Arial"/>
              </a:rPr>
              <a:t>A</a:t>
            </a:r>
            <a:r>
              <a:rPr sz="2800" b="1" spc="0" dirty="0">
                <a:solidFill>
                  <a:srgbClr val="006FC0"/>
                </a:solidFill>
                <a:latin typeface="Arial"/>
                <a:cs typeface="Arial"/>
              </a:rPr>
              <a:t>TIONS</a:t>
            </a:r>
            <a:r>
              <a:rPr lang="ar-SA" sz="2800" b="1" spc="0" dirty="0">
                <a:solidFill>
                  <a:srgbClr val="006FC0"/>
                </a:solidFill>
                <a:latin typeface="Arial"/>
                <a:cs typeface="Arial"/>
              </a:rPr>
              <a:t>: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2400" y="2071665"/>
            <a:ext cx="6640464" cy="18145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1465" marR="218814" algn="l" rtl="0">
              <a:lnSpc>
                <a:spcPct val="139973"/>
              </a:lnSpc>
              <a:spcBef>
                <a:spcPts val="760"/>
              </a:spcBef>
            </a:pPr>
            <a:r>
              <a:rPr lang="en-US" sz="23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- Example:</a:t>
            </a:r>
            <a:endParaRPr lang="ar-SA" sz="2300" b="1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pPr marL="61465" marR="218814" algn="l" rtl="0">
              <a:lnSpc>
                <a:spcPct val="139973"/>
              </a:lnSpc>
              <a:spcBef>
                <a:spcPts val="760"/>
              </a:spcBef>
            </a:pPr>
            <a:r>
              <a:rPr lang="en-US" sz="2300" b="1" dirty="0" smtClean="0"/>
              <a:t>A</a:t>
            </a:r>
            <a:r>
              <a:rPr lang="en-US" sz="2300" b="1" baseline="-25000" dirty="0" smtClean="0"/>
              <a:t>1 </a:t>
            </a:r>
            <a:r>
              <a:rPr sz="2300" b="1" spc="-750" dirty="0" smtClean="0">
                <a:cs typeface="Mangal"/>
              </a:rPr>
              <a:t> </a:t>
            </a:r>
            <a:r>
              <a:rPr sz="2300" b="1" spc="-4" dirty="0">
                <a:cs typeface="Calibri"/>
              </a:rPr>
              <a:t>T</a:t>
            </a:r>
            <a:r>
              <a:rPr sz="2300" b="1" spc="-25" dirty="0">
                <a:cs typeface="Calibri"/>
              </a:rPr>
              <a:t>E</a:t>
            </a:r>
            <a:r>
              <a:rPr sz="2300" b="1" spc="-29" dirty="0">
                <a:cs typeface="Calibri"/>
              </a:rPr>
              <a:t>S</a:t>
            </a:r>
            <a:r>
              <a:rPr sz="2300" b="1" spc="0" dirty="0">
                <a:cs typeface="Calibri"/>
              </a:rPr>
              <a:t>T</a:t>
            </a:r>
            <a:r>
              <a:rPr sz="2300" b="1" spc="98" dirty="0">
                <a:cs typeface="Calibri"/>
              </a:rPr>
              <a:t> </a:t>
            </a:r>
            <a:r>
              <a:rPr sz="2300" spc="0" dirty="0">
                <a:cs typeface="Calibri"/>
              </a:rPr>
              <a:t>= 0.454</a:t>
            </a:r>
            <a:r>
              <a:rPr lang="en-US" sz="2300" spc="0" dirty="0">
                <a:cs typeface="Calibri"/>
              </a:rPr>
              <a:t>                           </a:t>
            </a:r>
            <a:r>
              <a:rPr lang="en-US" sz="2300" b="1" dirty="0" smtClean="0"/>
              <a:t>A</a:t>
            </a:r>
            <a:r>
              <a:rPr lang="en-US" sz="2300" b="1" baseline="-25000" dirty="0" smtClean="0"/>
              <a:t> ◦</a:t>
            </a:r>
            <a:r>
              <a:rPr lang="en-US" sz="2300" b="1" dirty="0" smtClean="0">
                <a:cs typeface="Mangal"/>
              </a:rPr>
              <a:t> </a:t>
            </a:r>
            <a:r>
              <a:rPr lang="en-US" sz="2300" b="1" spc="-750" dirty="0" smtClean="0">
                <a:cs typeface="Mangal"/>
              </a:rPr>
              <a:t> </a:t>
            </a:r>
            <a:r>
              <a:rPr lang="en-US" sz="2300" b="1" spc="-4" dirty="0">
                <a:cs typeface="Calibri"/>
              </a:rPr>
              <a:t>T</a:t>
            </a:r>
            <a:r>
              <a:rPr lang="en-US" sz="2300" b="1" spc="-25" dirty="0">
                <a:cs typeface="Calibri"/>
              </a:rPr>
              <a:t>E</a:t>
            </a:r>
            <a:r>
              <a:rPr lang="en-US" sz="2300" b="1" spc="-29" dirty="0">
                <a:cs typeface="Calibri"/>
              </a:rPr>
              <a:t>S</a:t>
            </a:r>
            <a:r>
              <a:rPr lang="en-US" sz="2300" b="1" dirty="0">
                <a:cs typeface="Calibri"/>
              </a:rPr>
              <a:t>T</a:t>
            </a:r>
            <a:r>
              <a:rPr lang="en-US" sz="2300" b="1" spc="98" dirty="0">
                <a:cs typeface="Calibri"/>
              </a:rPr>
              <a:t> </a:t>
            </a:r>
            <a:r>
              <a:rPr lang="en-US" sz="2300" spc="0" dirty="0">
                <a:cs typeface="Calibri"/>
              </a:rPr>
              <a:t>= 0.464</a:t>
            </a:r>
            <a:endParaRPr sz="2300" dirty="0">
              <a:cs typeface="Calibri"/>
            </a:endParaRPr>
          </a:p>
          <a:p>
            <a:pPr marL="12700" algn="l" rtl="0">
              <a:lnSpc>
                <a:spcPts val="4305"/>
              </a:lnSpc>
              <a:spcBef>
                <a:spcPts val="550"/>
              </a:spcBef>
            </a:pPr>
            <a:r>
              <a:rPr lang="en-US" sz="2300" b="1" dirty="0" smtClean="0"/>
              <a:t>A</a:t>
            </a:r>
            <a:r>
              <a:rPr lang="en-US" sz="2300" b="1" baseline="-25000" dirty="0" smtClean="0"/>
              <a:t>1 </a:t>
            </a:r>
            <a:r>
              <a:rPr sz="2300" b="1" spc="0" dirty="0">
                <a:cs typeface="Calibri"/>
              </a:rPr>
              <a:t>Blank</a:t>
            </a:r>
            <a:r>
              <a:rPr sz="2300" b="1" spc="54" dirty="0">
                <a:cs typeface="Calibri"/>
              </a:rPr>
              <a:t> </a:t>
            </a:r>
            <a:r>
              <a:rPr sz="2300" spc="0" baseline="-1035" dirty="0">
                <a:cs typeface="Times New Roman"/>
              </a:rPr>
              <a:t>=</a:t>
            </a:r>
            <a:r>
              <a:rPr sz="2300" spc="25" baseline="-1035" dirty="0">
                <a:cs typeface="Times New Roman"/>
              </a:rPr>
              <a:t> </a:t>
            </a:r>
            <a:r>
              <a:rPr sz="2300" spc="0" dirty="0">
                <a:cs typeface="Calibri"/>
              </a:rPr>
              <a:t>0.33</a:t>
            </a:r>
            <a:r>
              <a:rPr lang="en-US" sz="2300" dirty="0">
                <a:cs typeface="Calibri"/>
              </a:rPr>
              <a:t>4                           </a:t>
            </a:r>
            <a:r>
              <a:rPr lang="en-US" sz="2300" b="1" dirty="0" smtClean="0"/>
              <a:t>A</a:t>
            </a:r>
            <a:r>
              <a:rPr lang="en-US" sz="2300" b="1" baseline="-25000" dirty="0" smtClean="0"/>
              <a:t> ◦</a:t>
            </a:r>
            <a:r>
              <a:rPr lang="en-US" sz="2300" b="1" spc="0" dirty="0" smtClean="0">
                <a:cs typeface="Calibri"/>
              </a:rPr>
              <a:t> </a:t>
            </a:r>
            <a:r>
              <a:rPr lang="en-US" sz="2300" b="1" spc="0" dirty="0">
                <a:cs typeface="Calibri"/>
              </a:rPr>
              <a:t>Blank</a:t>
            </a:r>
            <a:r>
              <a:rPr lang="en-US" sz="2300" spc="0" dirty="0">
                <a:cs typeface="Calibri"/>
              </a:rPr>
              <a:t>= 0.332</a:t>
            </a:r>
            <a:endParaRPr sz="2300" dirty="0">
              <a:cs typeface="Calibri"/>
            </a:endParaRPr>
          </a:p>
        </p:txBody>
      </p:sp>
      <p:pic>
        <p:nvPicPr>
          <p:cNvPr id="15" name="صورة 1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969" y="1064021"/>
            <a:ext cx="7135416" cy="789053"/>
          </a:xfrm>
          <a:prstGeom prst="rect">
            <a:avLst/>
          </a:prstGeom>
        </p:spPr>
      </p:pic>
      <p:sp>
        <p:nvSpPr>
          <p:cNvPr id="17" name="مربع نص 16"/>
          <p:cNvSpPr txBox="1"/>
          <p:nvPr/>
        </p:nvSpPr>
        <p:spPr>
          <a:xfrm rot="10800000" flipV="1">
            <a:off x="7543449" y="4186534"/>
            <a:ext cx="179878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/>
              <a:t>Normal</a:t>
            </a:r>
            <a:endParaRPr lang="ar-SA" sz="2400" b="1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135254" y="4848816"/>
            <a:ext cx="8780146" cy="17081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2300" b="1" dirty="0">
                <a:solidFill>
                  <a:srgbClr val="FF0000"/>
                </a:solidFill>
              </a:rPr>
              <a:t>- Note:</a:t>
            </a:r>
          </a:p>
          <a:p>
            <a:pPr algn="l" rtl="0">
              <a:lnSpc>
                <a:spcPct val="150000"/>
              </a:lnSpc>
            </a:pPr>
            <a:r>
              <a:rPr lang="en-US" sz="2300" dirty="0"/>
              <a:t>- Reagent blank: if (</a:t>
            </a:r>
            <a:r>
              <a:rPr lang="en-US" sz="2400" b="1" dirty="0"/>
              <a:t>A</a:t>
            </a:r>
            <a:r>
              <a:rPr lang="en-US" sz="2400" b="1" baseline="-25000" dirty="0"/>
              <a:t>◦</a:t>
            </a:r>
            <a:r>
              <a:rPr lang="en-US" sz="2400" dirty="0"/>
              <a:t> – </a:t>
            </a:r>
            <a:r>
              <a:rPr lang="en-US" sz="2400" b="1" dirty="0"/>
              <a:t>A</a:t>
            </a:r>
            <a:r>
              <a:rPr lang="en-US" sz="2400" b="1" baseline="-25000" dirty="0"/>
              <a:t>1</a:t>
            </a:r>
            <a:r>
              <a:rPr lang="en-US" sz="2300" dirty="0"/>
              <a:t>) is a negative value, it should be </a:t>
            </a:r>
            <a:r>
              <a:rPr lang="en-US" sz="2300" b="1" u="sng" dirty="0">
                <a:solidFill>
                  <a:srgbClr val="00B050"/>
                </a:solidFill>
              </a:rPr>
              <a:t>considered as zero</a:t>
            </a:r>
            <a:r>
              <a:rPr lang="en-US" sz="2300" dirty="0"/>
              <a:t>. However, it should normally be </a:t>
            </a:r>
            <a:r>
              <a:rPr lang="en-US" sz="2300" b="1" u="sng" dirty="0">
                <a:solidFill>
                  <a:srgbClr val="0070C0"/>
                </a:solidFill>
              </a:rPr>
              <a:t>between 0.000 and 0.005</a:t>
            </a:r>
            <a:r>
              <a:rPr lang="en-US" sz="2300" dirty="0"/>
              <a:t>.</a:t>
            </a:r>
            <a:endParaRPr lang="ar-SA" sz="2300" dirty="0"/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0975" y="4104791"/>
            <a:ext cx="7285927" cy="75432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942975" y="0"/>
            <a:ext cx="47625" cy="6857998"/>
          </a:xfrm>
          <a:custGeom>
            <a:avLst/>
            <a:gdLst/>
            <a:ahLst/>
            <a:cxnLst/>
            <a:rect l="l" t="t" r="r" b="b"/>
            <a:pathLst>
              <a:path w="47625" h="6857998">
                <a:moveTo>
                  <a:pt x="0" y="6857998"/>
                </a:moveTo>
                <a:lnTo>
                  <a:pt x="47625" y="6857998"/>
                </a:lnTo>
                <a:lnTo>
                  <a:pt x="47625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D7AE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90600" y="0"/>
            <a:ext cx="150723" cy="6857998"/>
          </a:xfrm>
          <a:custGeom>
            <a:avLst/>
            <a:gdLst/>
            <a:ahLst/>
            <a:cxnLst/>
            <a:rect l="l" t="t" r="r" b="b"/>
            <a:pathLst>
              <a:path w="150723" h="6857998">
                <a:moveTo>
                  <a:pt x="0" y="6857998"/>
                </a:moveTo>
                <a:lnTo>
                  <a:pt x="150723" y="6857998"/>
                </a:lnTo>
                <a:lnTo>
                  <a:pt x="150723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E6CE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41323" y="0"/>
            <a:ext cx="77876" cy="6857998"/>
          </a:xfrm>
          <a:custGeom>
            <a:avLst/>
            <a:gdLst/>
            <a:ahLst/>
            <a:cxnLst/>
            <a:rect l="l" t="t" r="r" b="b"/>
            <a:pathLst>
              <a:path w="77876" h="6857998">
                <a:moveTo>
                  <a:pt x="0" y="6857998"/>
                </a:moveTo>
                <a:lnTo>
                  <a:pt x="77876" y="6857998"/>
                </a:lnTo>
                <a:lnTo>
                  <a:pt x="77876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3E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82688" y="0"/>
            <a:ext cx="3136" cy="6857998"/>
          </a:xfrm>
          <a:custGeom>
            <a:avLst/>
            <a:gdLst/>
            <a:ahLst/>
            <a:cxnLst/>
            <a:rect l="l" t="t" r="r" b="b"/>
            <a:pathLst>
              <a:path w="3136" h="6857998">
                <a:moveTo>
                  <a:pt x="0" y="6857998"/>
                </a:moveTo>
                <a:lnTo>
                  <a:pt x="3136" y="6857998"/>
                </a:lnTo>
                <a:lnTo>
                  <a:pt x="3136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D7AE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85825" y="0"/>
            <a:ext cx="57150" cy="6857999"/>
          </a:xfrm>
          <a:custGeom>
            <a:avLst/>
            <a:gdLst/>
            <a:ahLst/>
            <a:cxnLst/>
            <a:rect l="l" t="t" r="r" b="b"/>
            <a:pathLst>
              <a:path w="57150" h="6857999">
                <a:moveTo>
                  <a:pt x="57150" y="0"/>
                </a:moveTo>
                <a:lnTo>
                  <a:pt x="0" y="0"/>
                </a:lnTo>
                <a:lnTo>
                  <a:pt x="0" y="6857998"/>
                </a:lnTo>
                <a:lnTo>
                  <a:pt x="57150" y="6857998"/>
                </a:lnTo>
                <a:lnTo>
                  <a:pt x="57150" y="0"/>
                </a:lnTo>
                <a:close/>
              </a:path>
            </a:pathLst>
          </a:custGeom>
          <a:solidFill>
            <a:srgbClr val="F3E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1000" y="0"/>
            <a:ext cx="444538" cy="6857998"/>
          </a:xfrm>
          <a:custGeom>
            <a:avLst/>
            <a:gdLst/>
            <a:ahLst/>
            <a:cxnLst/>
            <a:rect l="l" t="t" r="r" b="b"/>
            <a:pathLst>
              <a:path w="444538" h="6857998">
                <a:moveTo>
                  <a:pt x="0" y="6857998"/>
                </a:moveTo>
                <a:lnTo>
                  <a:pt x="444538" y="6857998"/>
                </a:lnTo>
                <a:lnTo>
                  <a:pt x="444538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D7AE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76339" y="0"/>
            <a:ext cx="104664" cy="6858000"/>
          </a:xfrm>
          <a:custGeom>
            <a:avLst/>
            <a:gdLst/>
            <a:ahLst/>
            <a:cxnLst/>
            <a:rect l="l" t="t" r="r" b="b"/>
            <a:pathLst>
              <a:path w="104664" h="6858000">
                <a:moveTo>
                  <a:pt x="104664" y="0"/>
                </a:moveTo>
                <a:lnTo>
                  <a:pt x="0" y="0"/>
                </a:lnTo>
                <a:lnTo>
                  <a:pt x="0" y="6857998"/>
                </a:lnTo>
                <a:lnTo>
                  <a:pt x="104664" y="6857998"/>
                </a:lnTo>
                <a:lnTo>
                  <a:pt x="104664" y="0"/>
                </a:lnTo>
                <a:close/>
              </a:path>
            </a:pathLst>
          </a:custGeom>
          <a:solidFill>
            <a:srgbClr val="E6CE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25538" y="0"/>
            <a:ext cx="57150" cy="6857999"/>
          </a:xfrm>
          <a:custGeom>
            <a:avLst/>
            <a:gdLst/>
            <a:ahLst/>
            <a:cxnLst/>
            <a:rect l="l" t="t" r="r" b="b"/>
            <a:pathLst>
              <a:path w="57150" h="6857999">
                <a:moveTo>
                  <a:pt x="57150" y="0"/>
                </a:moveTo>
                <a:lnTo>
                  <a:pt x="0" y="0"/>
                </a:lnTo>
                <a:lnTo>
                  <a:pt x="0" y="6857998"/>
                </a:lnTo>
                <a:lnTo>
                  <a:pt x="57150" y="6857998"/>
                </a:lnTo>
                <a:lnTo>
                  <a:pt x="57150" y="0"/>
                </a:lnTo>
                <a:close/>
              </a:path>
            </a:pathLst>
          </a:custGeom>
          <a:solidFill>
            <a:srgbClr val="D7AE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668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D7AE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95400" y="0"/>
            <a:ext cx="76200" cy="6857998"/>
          </a:xfrm>
          <a:custGeom>
            <a:avLst/>
            <a:gdLst/>
            <a:ahLst/>
            <a:cxnLst/>
            <a:rect l="l" t="t" r="r" b="b"/>
            <a:pathLst>
              <a:path w="76200" h="6857998">
                <a:moveTo>
                  <a:pt x="0" y="6857998"/>
                </a:moveTo>
                <a:lnTo>
                  <a:pt x="76200" y="6857998"/>
                </a:lnTo>
                <a:lnTo>
                  <a:pt x="76200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3E8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219200" y="0"/>
            <a:ext cx="76200" cy="6858000"/>
          </a:xfrm>
          <a:custGeom>
            <a:avLst/>
            <a:gdLst/>
            <a:ahLst/>
            <a:cxnLst/>
            <a:rect l="l" t="t" r="r" b="b"/>
            <a:pathLst>
              <a:path w="76200" h="6858000">
                <a:moveTo>
                  <a:pt x="76200" y="0"/>
                </a:moveTo>
                <a:lnTo>
                  <a:pt x="0" y="0"/>
                </a:lnTo>
                <a:lnTo>
                  <a:pt x="0" y="6857998"/>
                </a:lnTo>
                <a:lnTo>
                  <a:pt x="76200" y="6857998"/>
                </a:lnTo>
                <a:lnTo>
                  <a:pt x="76200" y="0"/>
                </a:lnTo>
                <a:close/>
              </a:path>
            </a:pathLst>
          </a:custGeom>
          <a:solidFill>
            <a:srgbClr val="D7AE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26692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28575">
            <a:solidFill>
              <a:srgbClr val="D7AE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09600" y="3429000"/>
            <a:ext cx="1295400" cy="1295400"/>
          </a:xfrm>
          <a:custGeom>
            <a:avLst/>
            <a:gdLst/>
            <a:ahLst/>
            <a:cxnLst/>
            <a:rect l="l" t="t" r="r" b="b"/>
            <a:pathLst>
              <a:path w="1295400" h="1295400">
                <a:moveTo>
                  <a:pt x="0" y="647700"/>
                </a:moveTo>
                <a:lnTo>
                  <a:pt x="2147" y="700827"/>
                </a:lnTo>
                <a:lnTo>
                  <a:pt x="8477" y="752771"/>
                </a:lnTo>
                <a:lnTo>
                  <a:pt x="18823" y="803364"/>
                </a:lnTo>
                <a:lnTo>
                  <a:pt x="33019" y="852440"/>
                </a:lnTo>
                <a:lnTo>
                  <a:pt x="50898" y="899832"/>
                </a:lnTo>
                <a:lnTo>
                  <a:pt x="72293" y="945374"/>
                </a:lnTo>
                <a:lnTo>
                  <a:pt x="97038" y="988900"/>
                </a:lnTo>
                <a:lnTo>
                  <a:pt x="124966" y="1030242"/>
                </a:lnTo>
                <a:lnTo>
                  <a:pt x="155910" y="1069234"/>
                </a:lnTo>
                <a:lnTo>
                  <a:pt x="189704" y="1105709"/>
                </a:lnTo>
                <a:lnTo>
                  <a:pt x="226181" y="1139501"/>
                </a:lnTo>
                <a:lnTo>
                  <a:pt x="265174" y="1170444"/>
                </a:lnTo>
                <a:lnTo>
                  <a:pt x="306516" y="1198370"/>
                </a:lnTo>
                <a:lnTo>
                  <a:pt x="350041" y="1223113"/>
                </a:lnTo>
                <a:lnTo>
                  <a:pt x="395583" y="1244506"/>
                </a:lnTo>
                <a:lnTo>
                  <a:pt x="442974" y="1262384"/>
                </a:lnTo>
                <a:lnTo>
                  <a:pt x="492048" y="1276578"/>
                </a:lnTo>
                <a:lnTo>
                  <a:pt x="542638" y="1286923"/>
                </a:lnTo>
                <a:lnTo>
                  <a:pt x="594577" y="1293253"/>
                </a:lnTo>
                <a:lnTo>
                  <a:pt x="647700" y="1295400"/>
                </a:lnTo>
                <a:lnTo>
                  <a:pt x="700827" y="1293253"/>
                </a:lnTo>
                <a:lnTo>
                  <a:pt x="752771" y="1286923"/>
                </a:lnTo>
                <a:lnTo>
                  <a:pt x="803364" y="1276578"/>
                </a:lnTo>
                <a:lnTo>
                  <a:pt x="852440" y="1262384"/>
                </a:lnTo>
                <a:lnTo>
                  <a:pt x="899832" y="1244506"/>
                </a:lnTo>
                <a:lnTo>
                  <a:pt x="945374" y="1223113"/>
                </a:lnTo>
                <a:lnTo>
                  <a:pt x="988900" y="1198370"/>
                </a:lnTo>
                <a:lnTo>
                  <a:pt x="1030242" y="1170444"/>
                </a:lnTo>
                <a:lnTo>
                  <a:pt x="1069234" y="1139501"/>
                </a:lnTo>
                <a:lnTo>
                  <a:pt x="1105709" y="1105709"/>
                </a:lnTo>
                <a:lnTo>
                  <a:pt x="1139501" y="1069234"/>
                </a:lnTo>
                <a:lnTo>
                  <a:pt x="1170444" y="1030242"/>
                </a:lnTo>
                <a:lnTo>
                  <a:pt x="1198370" y="988900"/>
                </a:lnTo>
                <a:lnTo>
                  <a:pt x="1223113" y="945374"/>
                </a:lnTo>
                <a:lnTo>
                  <a:pt x="1244506" y="899832"/>
                </a:lnTo>
                <a:lnTo>
                  <a:pt x="1262384" y="852440"/>
                </a:lnTo>
                <a:lnTo>
                  <a:pt x="1276578" y="803364"/>
                </a:lnTo>
                <a:lnTo>
                  <a:pt x="1286923" y="752771"/>
                </a:lnTo>
                <a:lnTo>
                  <a:pt x="1293253" y="700827"/>
                </a:lnTo>
                <a:lnTo>
                  <a:pt x="1295400" y="647700"/>
                </a:lnTo>
                <a:lnTo>
                  <a:pt x="1293253" y="594572"/>
                </a:lnTo>
                <a:lnTo>
                  <a:pt x="1286923" y="542628"/>
                </a:lnTo>
                <a:lnTo>
                  <a:pt x="1276578" y="492035"/>
                </a:lnTo>
                <a:lnTo>
                  <a:pt x="1262384" y="442959"/>
                </a:lnTo>
                <a:lnTo>
                  <a:pt x="1244506" y="395567"/>
                </a:lnTo>
                <a:lnTo>
                  <a:pt x="1223113" y="350025"/>
                </a:lnTo>
                <a:lnTo>
                  <a:pt x="1198370" y="306499"/>
                </a:lnTo>
                <a:lnTo>
                  <a:pt x="1170444" y="265157"/>
                </a:lnTo>
                <a:lnTo>
                  <a:pt x="1139501" y="226165"/>
                </a:lnTo>
                <a:lnTo>
                  <a:pt x="1105709" y="189690"/>
                </a:lnTo>
                <a:lnTo>
                  <a:pt x="1069234" y="155898"/>
                </a:lnTo>
                <a:lnTo>
                  <a:pt x="1030242" y="124955"/>
                </a:lnTo>
                <a:lnTo>
                  <a:pt x="988900" y="97029"/>
                </a:lnTo>
                <a:lnTo>
                  <a:pt x="945374" y="72286"/>
                </a:lnTo>
                <a:lnTo>
                  <a:pt x="899832" y="50893"/>
                </a:lnTo>
                <a:lnTo>
                  <a:pt x="852440" y="33015"/>
                </a:lnTo>
                <a:lnTo>
                  <a:pt x="803364" y="18821"/>
                </a:lnTo>
                <a:lnTo>
                  <a:pt x="752771" y="8476"/>
                </a:lnTo>
                <a:lnTo>
                  <a:pt x="700827" y="2146"/>
                </a:lnTo>
                <a:lnTo>
                  <a:pt x="647700" y="0"/>
                </a:lnTo>
                <a:lnTo>
                  <a:pt x="594577" y="2146"/>
                </a:lnTo>
                <a:lnTo>
                  <a:pt x="542638" y="8476"/>
                </a:lnTo>
                <a:lnTo>
                  <a:pt x="492048" y="18821"/>
                </a:lnTo>
                <a:lnTo>
                  <a:pt x="442974" y="33015"/>
                </a:lnTo>
                <a:lnTo>
                  <a:pt x="395583" y="50893"/>
                </a:lnTo>
                <a:lnTo>
                  <a:pt x="350041" y="72286"/>
                </a:lnTo>
                <a:lnTo>
                  <a:pt x="306516" y="97029"/>
                </a:lnTo>
                <a:lnTo>
                  <a:pt x="265174" y="124955"/>
                </a:lnTo>
                <a:lnTo>
                  <a:pt x="226181" y="155898"/>
                </a:lnTo>
                <a:lnTo>
                  <a:pt x="189704" y="189690"/>
                </a:lnTo>
                <a:lnTo>
                  <a:pt x="155910" y="226165"/>
                </a:lnTo>
                <a:lnTo>
                  <a:pt x="124966" y="265157"/>
                </a:lnTo>
                <a:lnTo>
                  <a:pt x="97038" y="306499"/>
                </a:lnTo>
                <a:lnTo>
                  <a:pt x="72293" y="350025"/>
                </a:lnTo>
                <a:lnTo>
                  <a:pt x="50898" y="395567"/>
                </a:lnTo>
                <a:lnTo>
                  <a:pt x="33019" y="442959"/>
                </a:lnTo>
                <a:lnTo>
                  <a:pt x="18823" y="492035"/>
                </a:lnTo>
                <a:lnTo>
                  <a:pt x="8477" y="542628"/>
                </a:lnTo>
                <a:lnTo>
                  <a:pt x="2147" y="594572"/>
                </a:lnTo>
                <a:lnTo>
                  <a:pt x="0" y="647700"/>
                </a:lnTo>
                <a:close/>
              </a:path>
            </a:pathLst>
          </a:custGeom>
          <a:solidFill>
            <a:srgbClr val="B83C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309624" y="4866767"/>
            <a:ext cx="641476" cy="641349"/>
          </a:xfrm>
          <a:custGeom>
            <a:avLst/>
            <a:gdLst/>
            <a:ahLst/>
            <a:cxnLst/>
            <a:rect l="l" t="t" r="r" b="b"/>
            <a:pathLst>
              <a:path w="641476" h="641350">
                <a:moveTo>
                  <a:pt x="0" y="320674"/>
                </a:moveTo>
                <a:lnTo>
                  <a:pt x="1063" y="346983"/>
                </a:lnTo>
                <a:lnTo>
                  <a:pt x="4198" y="372704"/>
                </a:lnTo>
                <a:lnTo>
                  <a:pt x="9323" y="397756"/>
                </a:lnTo>
                <a:lnTo>
                  <a:pt x="16354" y="422056"/>
                </a:lnTo>
                <a:lnTo>
                  <a:pt x="25209" y="445521"/>
                </a:lnTo>
                <a:lnTo>
                  <a:pt x="35805" y="468070"/>
                </a:lnTo>
                <a:lnTo>
                  <a:pt x="48060" y="489620"/>
                </a:lnTo>
                <a:lnTo>
                  <a:pt x="61890" y="510087"/>
                </a:lnTo>
                <a:lnTo>
                  <a:pt x="77214" y="529391"/>
                </a:lnTo>
                <a:lnTo>
                  <a:pt x="93948" y="547449"/>
                </a:lnTo>
                <a:lnTo>
                  <a:pt x="112010" y="564178"/>
                </a:lnTo>
                <a:lnTo>
                  <a:pt x="131316" y="579495"/>
                </a:lnTo>
                <a:lnTo>
                  <a:pt x="151786" y="593320"/>
                </a:lnTo>
                <a:lnTo>
                  <a:pt x="173335" y="605568"/>
                </a:lnTo>
                <a:lnTo>
                  <a:pt x="195881" y="616158"/>
                </a:lnTo>
                <a:lnTo>
                  <a:pt x="219342" y="625007"/>
                </a:lnTo>
                <a:lnTo>
                  <a:pt x="243634" y="632033"/>
                </a:lnTo>
                <a:lnTo>
                  <a:pt x="268675" y="637154"/>
                </a:lnTo>
                <a:lnTo>
                  <a:pt x="294383" y="640287"/>
                </a:lnTo>
                <a:lnTo>
                  <a:pt x="320675" y="641349"/>
                </a:lnTo>
                <a:lnTo>
                  <a:pt x="346984" y="640287"/>
                </a:lnTo>
                <a:lnTo>
                  <a:pt x="372708" y="637154"/>
                </a:lnTo>
                <a:lnTo>
                  <a:pt x="397764" y="632033"/>
                </a:lnTo>
                <a:lnTo>
                  <a:pt x="422069" y="625007"/>
                </a:lnTo>
                <a:lnTo>
                  <a:pt x="445541" y="616158"/>
                </a:lnTo>
                <a:lnTo>
                  <a:pt x="468097" y="605568"/>
                </a:lnTo>
                <a:lnTo>
                  <a:pt x="489655" y="593320"/>
                </a:lnTo>
                <a:lnTo>
                  <a:pt x="510132" y="579495"/>
                </a:lnTo>
                <a:lnTo>
                  <a:pt x="529445" y="564178"/>
                </a:lnTo>
                <a:lnTo>
                  <a:pt x="547512" y="547449"/>
                </a:lnTo>
                <a:lnTo>
                  <a:pt x="564251" y="529391"/>
                </a:lnTo>
                <a:lnTo>
                  <a:pt x="579578" y="510087"/>
                </a:lnTo>
                <a:lnTo>
                  <a:pt x="593411" y="489620"/>
                </a:lnTo>
                <a:lnTo>
                  <a:pt x="605667" y="468070"/>
                </a:lnTo>
                <a:lnTo>
                  <a:pt x="616265" y="445521"/>
                </a:lnTo>
                <a:lnTo>
                  <a:pt x="625121" y="422056"/>
                </a:lnTo>
                <a:lnTo>
                  <a:pt x="632153" y="397756"/>
                </a:lnTo>
                <a:lnTo>
                  <a:pt x="637277" y="372704"/>
                </a:lnTo>
                <a:lnTo>
                  <a:pt x="640413" y="346983"/>
                </a:lnTo>
                <a:lnTo>
                  <a:pt x="641476" y="320674"/>
                </a:lnTo>
                <a:lnTo>
                  <a:pt x="640413" y="294366"/>
                </a:lnTo>
                <a:lnTo>
                  <a:pt x="637277" y="268645"/>
                </a:lnTo>
                <a:lnTo>
                  <a:pt x="632153" y="243593"/>
                </a:lnTo>
                <a:lnTo>
                  <a:pt x="625121" y="219293"/>
                </a:lnTo>
                <a:lnTo>
                  <a:pt x="616265" y="195828"/>
                </a:lnTo>
                <a:lnTo>
                  <a:pt x="605667" y="173279"/>
                </a:lnTo>
                <a:lnTo>
                  <a:pt x="593411" y="151729"/>
                </a:lnTo>
                <a:lnTo>
                  <a:pt x="579578" y="131262"/>
                </a:lnTo>
                <a:lnTo>
                  <a:pt x="564251" y="111958"/>
                </a:lnTo>
                <a:lnTo>
                  <a:pt x="547512" y="93900"/>
                </a:lnTo>
                <a:lnTo>
                  <a:pt x="529445" y="77171"/>
                </a:lnTo>
                <a:lnTo>
                  <a:pt x="510132" y="61854"/>
                </a:lnTo>
                <a:lnTo>
                  <a:pt x="489655" y="48029"/>
                </a:lnTo>
                <a:lnTo>
                  <a:pt x="468097" y="35781"/>
                </a:lnTo>
                <a:lnTo>
                  <a:pt x="445541" y="25191"/>
                </a:lnTo>
                <a:lnTo>
                  <a:pt x="422069" y="16342"/>
                </a:lnTo>
                <a:lnTo>
                  <a:pt x="397764" y="9316"/>
                </a:lnTo>
                <a:lnTo>
                  <a:pt x="372708" y="4195"/>
                </a:lnTo>
                <a:lnTo>
                  <a:pt x="346984" y="1062"/>
                </a:lnTo>
                <a:lnTo>
                  <a:pt x="320675" y="0"/>
                </a:lnTo>
                <a:lnTo>
                  <a:pt x="294383" y="1062"/>
                </a:lnTo>
                <a:lnTo>
                  <a:pt x="268675" y="4195"/>
                </a:lnTo>
                <a:lnTo>
                  <a:pt x="243634" y="9316"/>
                </a:lnTo>
                <a:lnTo>
                  <a:pt x="219342" y="16342"/>
                </a:lnTo>
                <a:lnTo>
                  <a:pt x="195881" y="25191"/>
                </a:lnTo>
                <a:lnTo>
                  <a:pt x="173335" y="35781"/>
                </a:lnTo>
                <a:lnTo>
                  <a:pt x="151786" y="48029"/>
                </a:lnTo>
                <a:lnTo>
                  <a:pt x="131316" y="61854"/>
                </a:lnTo>
                <a:lnTo>
                  <a:pt x="112010" y="77171"/>
                </a:lnTo>
                <a:lnTo>
                  <a:pt x="93948" y="93900"/>
                </a:lnTo>
                <a:lnTo>
                  <a:pt x="77214" y="111958"/>
                </a:lnTo>
                <a:lnTo>
                  <a:pt x="61890" y="131262"/>
                </a:lnTo>
                <a:lnTo>
                  <a:pt x="48060" y="151729"/>
                </a:lnTo>
                <a:lnTo>
                  <a:pt x="35805" y="173279"/>
                </a:lnTo>
                <a:lnTo>
                  <a:pt x="25209" y="195828"/>
                </a:lnTo>
                <a:lnTo>
                  <a:pt x="16354" y="219293"/>
                </a:lnTo>
                <a:lnTo>
                  <a:pt x="9323" y="243593"/>
                </a:lnTo>
                <a:lnTo>
                  <a:pt x="4198" y="268645"/>
                </a:lnTo>
                <a:lnTo>
                  <a:pt x="1063" y="294366"/>
                </a:lnTo>
                <a:lnTo>
                  <a:pt x="0" y="320674"/>
                </a:lnTo>
                <a:close/>
              </a:path>
            </a:pathLst>
          </a:custGeom>
          <a:solidFill>
            <a:srgbClr val="B83C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91082" y="5500624"/>
            <a:ext cx="137159" cy="137172"/>
          </a:xfrm>
          <a:custGeom>
            <a:avLst/>
            <a:gdLst/>
            <a:ahLst/>
            <a:cxnLst/>
            <a:rect l="l" t="t" r="r" b="b"/>
            <a:pathLst>
              <a:path w="137159" h="137172">
                <a:moveTo>
                  <a:pt x="0" y="68579"/>
                </a:moveTo>
                <a:lnTo>
                  <a:pt x="627" y="77902"/>
                </a:lnTo>
                <a:lnTo>
                  <a:pt x="4001" y="91725"/>
                </a:lnTo>
                <a:lnTo>
                  <a:pt x="10013" y="104291"/>
                </a:lnTo>
                <a:lnTo>
                  <a:pt x="18348" y="115283"/>
                </a:lnTo>
                <a:lnTo>
                  <a:pt x="28689" y="124384"/>
                </a:lnTo>
                <a:lnTo>
                  <a:pt x="40719" y="131277"/>
                </a:lnTo>
                <a:lnTo>
                  <a:pt x="54121" y="135646"/>
                </a:lnTo>
                <a:lnTo>
                  <a:pt x="68579" y="137172"/>
                </a:lnTo>
                <a:lnTo>
                  <a:pt x="77899" y="136544"/>
                </a:lnTo>
                <a:lnTo>
                  <a:pt x="91718" y="133169"/>
                </a:lnTo>
                <a:lnTo>
                  <a:pt x="104282" y="127155"/>
                </a:lnTo>
                <a:lnTo>
                  <a:pt x="115272" y="118818"/>
                </a:lnTo>
                <a:lnTo>
                  <a:pt x="124372" y="108475"/>
                </a:lnTo>
                <a:lnTo>
                  <a:pt x="131265" y="96443"/>
                </a:lnTo>
                <a:lnTo>
                  <a:pt x="135633" y="83039"/>
                </a:lnTo>
                <a:lnTo>
                  <a:pt x="137159" y="68579"/>
                </a:lnTo>
                <a:lnTo>
                  <a:pt x="136533" y="59275"/>
                </a:lnTo>
                <a:lnTo>
                  <a:pt x="133159" y="45458"/>
                </a:lnTo>
                <a:lnTo>
                  <a:pt x="127146" y="32894"/>
                </a:lnTo>
                <a:lnTo>
                  <a:pt x="118810" y="21901"/>
                </a:lnTo>
                <a:lnTo>
                  <a:pt x="108468" y="12796"/>
                </a:lnTo>
                <a:lnTo>
                  <a:pt x="96437" y="5899"/>
                </a:lnTo>
                <a:lnTo>
                  <a:pt x="83035" y="1527"/>
                </a:lnTo>
                <a:lnTo>
                  <a:pt x="68579" y="0"/>
                </a:lnTo>
                <a:lnTo>
                  <a:pt x="59267" y="627"/>
                </a:lnTo>
                <a:lnTo>
                  <a:pt x="45443" y="4002"/>
                </a:lnTo>
                <a:lnTo>
                  <a:pt x="32877" y="10019"/>
                </a:lnTo>
                <a:lnTo>
                  <a:pt x="21886" y="18358"/>
                </a:lnTo>
                <a:lnTo>
                  <a:pt x="12785" y="28702"/>
                </a:lnTo>
                <a:lnTo>
                  <a:pt x="5893" y="40733"/>
                </a:lnTo>
                <a:lnTo>
                  <a:pt x="1526" y="54131"/>
                </a:lnTo>
                <a:lnTo>
                  <a:pt x="0" y="68579"/>
                </a:lnTo>
                <a:close/>
              </a:path>
            </a:pathLst>
          </a:custGeom>
          <a:solidFill>
            <a:srgbClr val="B83C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64208" y="5788152"/>
            <a:ext cx="274319" cy="274319"/>
          </a:xfrm>
          <a:custGeom>
            <a:avLst/>
            <a:gdLst/>
            <a:ahLst/>
            <a:cxnLst/>
            <a:rect l="l" t="t" r="r" b="b"/>
            <a:pathLst>
              <a:path w="274319" h="274320">
                <a:moveTo>
                  <a:pt x="0" y="137160"/>
                </a:moveTo>
                <a:lnTo>
                  <a:pt x="1254" y="155782"/>
                </a:lnTo>
                <a:lnTo>
                  <a:pt x="3930" y="169880"/>
                </a:lnTo>
                <a:lnTo>
                  <a:pt x="8005" y="183428"/>
                </a:lnTo>
                <a:lnTo>
                  <a:pt x="13401" y="196347"/>
                </a:lnTo>
                <a:lnTo>
                  <a:pt x="20038" y="208559"/>
                </a:lnTo>
                <a:lnTo>
                  <a:pt x="27837" y="219984"/>
                </a:lnTo>
                <a:lnTo>
                  <a:pt x="36717" y="230542"/>
                </a:lnTo>
                <a:lnTo>
                  <a:pt x="46600" y="240156"/>
                </a:lnTo>
                <a:lnTo>
                  <a:pt x="57405" y="248744"/>
                </a:lnTo>
                <a:lnTo>
                  <a:pt x="69053" y="256229"/>
                </a:lnTo>
                <a:lnTo>
                  <a:pt x="81466" y="262530"/>
                </a:lnTo>
                <a:lnTo>
                  <a:pt x="94562" y="267569"/>
                </a:lnTo>
                <a:lnTo>
                  <a:pt x="108263" y="271266"/>
                </a:lnTo>
                <a:lnTo>
                  <a:pt x="122488" y="273543"/>
                </a:lnTo>
                <a:lnTo>
                  <a:pt x="137160" y="274320"/>
                </a:lnTo>
                <a:lnTo>
                  <a:pt x="141212" y="274261"/>
                </a:lnTo>
                <a:lnTo>
                  <a:pt x="155769" y="273066"/>
                </a:lnTo>
                <a:lnTo>
                  <a:pt x="169859" y="270393"/>
                </a:lnTo>
                <a:lnTo>
                  <a:pt x="183402" y="266321"/>
                </a:lnTo>
                <a:lnTo>
                  <a:pt x="196320" y="260929"/>
                </a:lnTo>
                <a:lnTo>
                  <a:pt x="208531" y="254296"/>
                </a:lnTo>
                <a:lnTo>
                  <a:pt x="219957" y="246501"/>
                </a:lnTo>
                <a:lnTo>
                  <a:pt x="230517" y="237625"/>
                </a:lnTo>
                <a:lnTo>
                  <a:pt x="240134" y="227745"/>
                </a:lnTo>
                <a:lnTo>
                  <a:pt x="248726" y="216942"/>
                </a:lnTo>
                <a:lnTo>
                  <a:pt x="256215" y="205294"/>
                </a:lnTo>
                <a:lnTo>
                  <a:pt x="262520" y="192881"/>
                </a:lnTo>
                <a:lnTo>
                  <a:pt x="267563" y="179781"/>
                </a:lnTo>
                <a:lnTo>
                  <a:pt x="271264" y="166075"/>
                </a:lnTo>
                <a:lnTo>
                  <a:pt x="273542" y="151842"/>
                </a:lnTo>
                <a:lnTo>
                  <a:pt x="274319" y="137160"/>
                </a:lnTo>
                <a:lnTo>
                  <a:pt x="274261" y="133104"/>
                </a:lnTo>
                <a:lnTo>
                  <a:pt x="273065" y="118537"/>
                </a:lnTo>
                <a:lnTo>
                  <a:pt x="270389" y="104439"/>
                </a:lnTo>
                <a:lnTo>
                  <a:pt x="266314" y="90891"/>
                </a:lnTo>
                <a:lnTo>
                  <a:pt x="260918" y="77972"/>
                </a:lnTo>
                <a:lnTo>
                  <a:pt x="254281" y="65760"/>
                </a:lnTo>
                <a:lnTo>
                  <a:pt x="246482" y="54335"/>
                </a:lnTo>
                <a:lnTo>
                  <a:pt x="237602" y="43777"/>
                </a:lnTo>
                <a:lnTo>
                  <a:pt x="227719" y="34163"/>
                </a:lnTo>
                <a:lnTo>
                  <a:pt x="216914" y="25575"/>
                </a:lnTo>
                <a:lnTo>
                  <a:pt x="205266" y="18090"/>
                </a:lnTo>
                <a:lnTo>
                  <a:pt x="192853" y="11789"/>
                </a:lnTo>
                <a:lnTo>
                  <a:pt x="179757" y="6750"/>
                </a:lnTo>
                <a:lnTo>
                  <a:pt x="166056" y="3053"/>
                </a:lnTo>
                <a:lnTo>
                  <a:pt x="151831" y="776"/>
                </a:lnTo>
                <a:lnTo>
                  <a:pt x="137160" y="0"/>
                </a:lnTo>
                <a:lnTo>
                  <a:pt x="133107" y="58"/>
                </a:lnTo>
                <a:lnTo>
                  <a:pt x="118550" y="1253"/>
                </a:lnTo>
                <a:lnTo>
                  <a:pt x="104460" y="3926"/>
                </a:lnTo>
                <a:lnTo>
                  <a:pt x="90917" y="7998"/>
                </a:lnTo>
                <a:lnTo>
                  <a:pt x="77999" y="13390"/>
                </a:lnTo>
                <a:lnTo>
                  <a:pt x="65788" y="20023"/>
                </a:lnTo>
                <a:lnTo>
                  <a:pt x="54362" y="27818"/>
                </a:lnTo>
                <a:lnTo>
                  <a:pt x="43802" y="36694"/>
                </a:lnTo>
                <a:lnTo>
                  <a:pt x="34185" y="46574"/>
                </a:lnTo>
                <a:lnTo>
                  <a:pt x="25593" y="57377"/>
                </a:lnTo>
                <a:lnTo>
                  <a:pt x="18104" y="69025"/>
                </a:lnTo>
                <a:lnTo>
                  <a:pt x="11799" y="81438"/>
                </a:lnTo>
                <a:lnTo>
                  <a:pt x="6756" y="94538"/>
                </a:lnTo>
                <a:lnTo>
                  <a:pt x="3055" y="108244"/>
                </a:lnTo>
                <a:lnTo>
                  <a:pt x="777" y="122477"/>
                </a:lnTo>
                <a:lnTo>
                  <a:pt x="0" y="137160"/>
                </a:lnTo>
                <a:close/>
              </a:path>
            </a:pathLst>
          </a:custGeom>
          <a:solidFill>
            <a:srgbClr val="B83C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905000" y="4495800"/>
            <a:ext cx="365760" cy="365760"/>
          </a:xfrm>
          <a:custGeom>
            <a:avLst/>
            <a:gdLst/>
            <a:ahLst/>
            <a:cxnLst/>
            <a:rect l="l" t="t" r="r" b="b"/>
            <a:pathLst>
              <a:path w="365760" h="365760">
                <a:moveTo>
                  <a:pt x="0" y="182880"/>
                </a:moveTo>
                <a:lnTo>
                  <a:pt x="606" y="197874"/>
                </a:lnTo>
                <a:lnTo>
                  <a:pt x="2394" y="212535"/>
                </a:lnTo>
                <a:lnTo>
                  <a:pt x="5317" y="226816"/>
                </a:lnTo>
                <a:lnTo>
                  <a:pt x="9326" y="240670"/>
                </a:lnTo>
                <a:lnTo>
                  <a:pt x="14376" y="254049"/>
                </a:lnTo>
                <a:lnTo>
                  <a:pt x="20419" y="266907"/>
                </a:lnTo>
                <a:lnTo>
                  <a:pt x="27408" y="279197"/>
                </a:lnTo>
                <a:lnTo>
                  <a:pt x="35295" y="290870"/>
                </a:lnTo>
                <a:lnTo>
                  <a:pt x="44034" y="301881"/>
                </a:lnTo>
                <a:lnTo>
                  <a:pt x="53578" y="312181"/>
                </a:lnTo>
                <a:lnTo>
                  <a:pt x="63878" y="321725"/>
                </a:lnTo>
                <a:lnTo>
                  <a:pt x="74889" y="330464"/>
                </a:lnTo>
                <a:lnTo>
                  <a:pt x="86562" y="338351"/>
                </a:lnTo>
                <a:lnTo>
                  <a:pt x="98852" y="345340"/>
                </a:lnTo>
                <a:lnTo>
                  <a:pt x="111710" y="351383"/>
                </a:lnTo>
                <a:lnTo>
                  <a:pt x="125089" y="356433"/>
                </a:lnTo>
                <a:lnTo>
                  <a:pt x="138943" y="360442"/>
                </a:lnTo>
                <a:lnTo>
                  <a:pt x="153224" y="363365"/>
                </a:lnTo>
                <a:lnTo>
                  <a:pt x="167885" y="365153"/>
                </a:lnTo>
                <a:lnTo>
                  <a:pt x="182880" y="365760"/>
                </a:lnTo>
                <a:lnTo>
                  <a:pt x="197874" y="365153"/>
                </a:lnTo>
                <a:lnTo>
                  <a:pt x="212535" y="363365"/>
                </a:lnTo>
                <a:lnTo>
                  <a:pt x="226816" y="360442"/>
                </a:lnTo>
                <a:lnTo>
                  <a:pt x="240670" y="356433"/>
                </a:lnTo>
                <a:lnTo>
                  <a:pt x="254049" y="351383"/>
                </a:lnTo>
                <a:lnTo>
                  <a:pt x="266907" y="345340"/>
                </a:lnTo>
                <a:lnTo>
                  <a:pt x="279197" y="338351"/>
                </a:lnTo>
                <a:lnTo>
                  <a:pt x="290870" y="330464"/>
                </a:lnTo>
                <a:lnTo>
                  <a:pt x="301881" y="321725"/>
                </a:lnTo>
                <a:lnTo>
                  <a:pt x="312181" y="312181"/>
                </a:lnTo>
                <a:lnTo>
                  <a:pt x="321725" y="301881"/>
                </a:lnTo>
                <a:lnTo>
                  <a:pt x="330464" y="290870"/>
                </a:lnTo>
                <a:lnTo>
                  <a:pt x="338351" y="279197"/>
                </a:lnTo>
                <a:lnTo>
                  <a:pt x="345340" y="266907"/>
                </a:lnTo>
                <a:lnTo>
                  <a:pt x="351383" y="254049"/>
                </a:lnTo>
                <a:lnTo>
                  <a:pt x="356433" y="240670"/>
                </a:lnTo>
                <a:lnTo>
                  <a:pt x="360442" y="226816"/>
                </a:lnTo>
                <a:lnTo>
                  <a:pt x="363365" y="212535"/>
                </a:lnTo>
                <a:lnTo>
                  <a:pt x="365153" y="197874"/>
                </a:lnTo>
                <a:lnTo>
                  <a:pt x="365760" y="182880"/>
                </a:lnTo>
                <a:lnTo>
                  <a:pt x="365153" y="167885"/>
                </a:lnTo>
                <a:lnTo>
                  <a:pt x="363365" y="153224"/>
                </a:lnTo>
                <a:lnTo>
                  <a:pt x="360442" y="138943"/>
                </a:lnTo>
                <a:lnTo>
                  <a:pt x="356433" y="125089"/>
                </a:lnTo>
                <a:lnTo>
                  <a:pt x="351383" y="111710"/>
                </a:lnTo>
                <a:lnTo>
                  <a:pt x="345340" y="98852"/>
                </a:lnTo>
                <a:lnTo>
                  <a:pt x="338351" y="86562"/>
                </a:lnTo>
                <a:lnTo>
                  <a:pt x="330464" y="74889"/>
                </a:lnTo>
                <a:lnTo>
                  <a:pt x="321725" y="63878"/>
                </a:lnTo>
                <a:lnTo>
                  <a:pt x="312181" y="53578"/>
                </a:lnTo>
                <a:lnTo>
                  <a:pt x="301881" y="44034"/>
                </a:lnTo>
                <a:lnTo>
                  <a:pt x="290870" y="35295"/>
                </a:lnTo>
                <a:lnTo>
                  <a:pt x="279197" y="27408"/>
                </a:lnTo>
                <a:lnTo>
                  <a:pt x="266907" y="20419"/>
                </a:lnTo>
                <a:lnTo>
                  <a:pt x="254049" y="14376"/>
                </a:lnTo>
                <a:lnTo>
                  <a:pt x="240670" y="9326"/>
                </a:lnTo>
                <a:lnTo>
                  <a:pt x="226816" y="5317"/>
                </a:lnTo>
                <a:lnTo>
                  <a:pt x="212535" y="2394"/>
                </a:lnTo>
                <a:lnTo>
                  <a:pt x="197874" y="606"/>
                </a:lnTo>
                <a:lnTo>
                  <a:pt x="182880" y="0"/>
                </a:lnTo>
                <a:lnTo>
                  <a:pt x="167885" y="606"/>
                </a:lnTo>
                <a:lnTo>
                  <a:pt x="153224" y="2394"/>
                </a:lnTo>
                <a:lnTo>
                  <a:pt x="138943" y="5317"/>
                </a:lnTo>
                <a:lnTo>
                  <a:pt x="125089" y="9326"/>
                </a:lnTo>
                <a:lnTo>
                  <a:pt x="111710" y="14376"/>
                </a:lnTo>
                <a:lnTo>
                  <a:pt x="98852" y="20419"/>
                </a:lnTo>
                <a:lnTo>
                  <a:pt x="86562" y="27408"/>
                </a:lnTo>
                <a:lnTo>
                  <a:pt x="74889" y="35295"/>
                </a:lnTo>
                <a:lnTo>
                  <a:pt x="63878" y="44034"/>
                </a:lnTo>
                <a:lnTo>
                  <a:pt x="53578" y="53578"/>
                </a:lnTo>
                <a:lnTo>
                  <a:pt x="44034" y="63878"/>
                </a:lnTo>
                <a:lnTo>
                  <a:pt x="35295" y="74889"/>
                </a:lnTo>
                <a:lnTo>
                  <a:pt x="27408" y="86562"/>
                </a:lnTo>
                <a:lnTo>
                  <a:pt x="20419" y="98852"/>
                </a:lnTo>
                <a:lnTo>
                  <a:pt x="14376" y="111710"/>
                </a:lnTo>
                <a:lnTo>
                  <a:pt x="9326" y="125089"/>
                </a:lnTo>
                <a:lnTo>
                  <a:pt x="5317" y="138943"/>
                </a:lnTo>
                <a:lnTo>
                  <a:pt x="2394" y="153224"/>
                </a:lnTo>
                <a:lnTo>
                  <a:pt x="606" y="167885"/>
                </a:lnTo>
                <a:lnTo>
                  <a:pt x="0" y="182880"/>
                </a:lnTo>
                <a:close/>
              </a:path>
            </a:pathLst>
          </a:custGeom>
          <a:solidFill>
            <a:srgbClr val="B83C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6343" y="0"/>
            <a:ext cx="1" cy="6857999"/>
          </a:xfrm>
          <a:custGeom>
            <a:avLst/>
            <a:gdLst/>
            <a:ahLst/>
            <a:cxnLst/>
            <a:rect l="l" t="t" r="r" b="b"/>
            <a:pathLst>
              <a:path w="1" h="6857999">
                <a:moveTo>
                  <a:pt x="1" y="6857998"/>
                </a:moveTo>
                <a:lnTo>
                  <a:pt x="0" y="0"/>
                </a:lnTo>
              </a:path>
            </a:pathLst>
          </a:custGeom>
          <a:ln w="57150">
            <a:solidFill>
              <a:srgbClr val="D7AE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25331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D7AE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091041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699">
            <a:solidFill>
              <a:srgbClr val="D7AE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30474" y="2512550"/>
            <a:ext cx="2613710" cy="1244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800"/>
              </a:lnSpc>
              <a:spcBef>
                <a:spcPts val="490"/>
              </a:spcBef>
            </a:pPr>
            <a:r>
              <a:rPr sz="14400" spc="-64" baseline="4526" dirty="0">
                <a:solidFill>
                  <a:srgbClr val="852E74"/>
                </a:solidFill>
                <a:latin typeface="Gabriola"/>
                <a:cs typeface="Gabriola"/>
              </a:rPr>
              <a:t>Tha</a:t>
            </a:r>
            <a:r>
              <a:rPr sz="14400" spc="-75" baseline="4526" dirty="0">
                <a:solidFill>
                  <a:srgbClr val="852E74"/>
                </a:solidFill>
                <a:latin typeface="Gabriola"/>
                <a:cs typeface="Gabriola"/>
              </a:rPr>
              <a:t>n</a:t>
            </a:r>
            <a:r>
              <a:rPr sz="14400" spc="0" baseline="4526" dirty="0">
                <a:solidFill>
                  <a:srgbClr val="852E74"/>
                </a:solidFill>
                <a:latin typeface="Gabriola"/>
                <a:cs typeface="Gabriola"/>
              </a:rPr>
              <a:t>k</a:t>
            </a:r>
            <a:endParaRPr sz="9600">
              <a:latin typeface="Gabriola"/>
              <a:cs typeface="Gabriol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630458" y="2512550"/>
            <a:ext cx="1539746" cy="1244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800"/>
              </a:lnSpc>
              <a:spcBef>
                <a:spcPts val="490"/>
              </a:spcBef>
            </a:pPr>
            <a:r>
              <a:rPr sz="14400" spc="-50" baseline="4526" dirty="0">
                <a:solidFill>
                  <a:srgbClr val="852E74"/>
                </a:solidFill>
                <a:latin typeface="Gabriola"/>
                <a:cs typeface="Gabriola"/>
              </a:rPr>
              <a:t>yo</a:t>
            </a:r>
            <a:r>
              <a:rPr sz="14400" spc="0" baseline="4526" dirty="0">
                <a:solidFill>
                  <a:srgbClr val="852E74"/>
                </a:solidFill>
                <a:latin typeface="Gabriola"/>
                <a:cs typeface="Gabriola"/>
              </a:rPr>
              <a:t>u</a:t>
            </a:r>
            <a:endParaRPr sz="9600">
              <a:latin typeface="Gabriola"/>
              <a:cs typeface="Gabriol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D7AE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0485" y="0"/>
            <a:ext cx="34291" cy="6857996"/>
          </a:xfrm>
          <a:custGeom>
            <a:avLst/>
            <a:gdLst/>
            <a:ahLst/>
            <a:cxnLst/>
            <a:rect l="l" t="t" r="r" b="b"/>
            <a:pathLst>
              <a:path w="34291" h="6857996">
                <a:moveTo>
                  <a:pt x="34290" y="0"/>
                </a:moveTo>
                <a:lnTo>
                  <a:pt x="0" y="0"/>
                </a:lnTo>
                <a:lnTo>
                  <a:pt x="1" y="6857996"/>
                </a:lnTo>
                <a:lnTo>
                  <a:pt x="34291" y="6857996"/>
                </a:lnTo>
                <a:lnTo>
                  <a:pt x="34290" y="0"/>
                </a:lnTo>
                <a:close/>
              </a:path>
            </a:pathLst>
          </a:custGeom>
          <a:solidFill>
            <a:srgbClr val="D7AE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7625" y="0"/>
            <a:ext cx="11431" cy="6857996"/>
          </a:xfrm>
          <a:custGeom>
            <a:avLst/>
            <a:gdLst/>
            <a:ahLst/>
            <a:cxnLst/>
            <a:rect l="l" t="t" r="r" b="b"/>
            <a:pathLst>
              <a:path w="11431" h="6857996">
                <a:moveTo>
                  <a:pt x="11430" y="0"/>
                </a:moveTo>
                <a:lnTo>
                  <a:pt x="0" y="0"/>
                </a:lnTo>
                <a:lnTo>
                  <a:pt x="1" y="6857996"/>
                </a:lnTo>
                <a:lnTo>
                  <a:pt x="11431" y="6857996"/>
                </a:lnTo>
                <a:lnTo>
                  <a:pt x="11430" y="0"/>
                </a:lnTo>
                <a:close/>
              </a:path>
            </a:pathLst>
          </a:custGeom>
          <a:solidFill>
            <a:srgbClr val="D7AE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799" y="0"/>
                </a:moveTo>
                <a:lnTo>
                  <a:pt x="0" y="0"/>
                </a:lnTo>
                <a:lnTo>
                  <a:pt x="0" y="6857998"/>
                </a:lnTo>
                <a:lnTo>
                  <a:pt x="304799" y="6857998"/>
                </a:lnTo>
                <a:lnTo>
                  <a:pt x="304799" y="0"/>
                </a:lnTo>
                <a:close/>
              </a:path>
            </a:pathLst>
          </a:custGeom>
          <a:solidFill>
            <a:srgbClr val="D7AE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B83C6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B83C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653030" y="1066800"/>
            <a:ext cx="1443817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9"/>
              </a:lnSpc>
              <a:spcBef>
                <a:spcPts val="189"/>
              </a:spcBef>
            </a:pPr>
            <a:r>
              <a:rPr sz="3600" b="1" spc="-4" dirty="0">
                <a:solidFill>
                  <a:srgbClr val="946104"/>
                </a:solidFill>
                <a:latin typeface="Arial"/>
                <a:cs typeface="Arial"/>
              </a:rPr>
              <a:t>L</a:t>
            </a:r>
            <a:r>
              <a:rPr sz="2850" b="1" spc="0" dirty="0">
                <a:solidFill>
                  <a:srgbClr val="946104"/>
                </a:solidFill>
                <a:latin typeface="Arial"/>
                <a:cs typeface="Arial"/>
              </a:rPr>
              <a:t>I</a:t>
            </a:r>
            <a:r>
              <a:rPr sz="2850" b="1" spc="-209" dirty="0">
                <a:solidFill>
                  <a:srgbClr val="946104"/>
                </a:solidFill>
                <a:latin typeface="Arial"/>
                <a:cs typeface="Arial"/>
              </a:rPr>
              <a:t>P</a:t>
            </a:r>
            <a:r>
              <a:rPr sz="2850" b="1" spc="0" dirty="0">
                <a:solidFill>
                  <a:srgbClr val="946104"/>
                </a:solidFill>
                <a:latin typeface="Arial"/>
                <a:cs typeface="Arial"/>
              </a:rPr>
              <a:t>ASE</a:t>
            </a:r>
            <a:endParaRPr sz="28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14800" y="1066800"/>
            <a:ext cx="1828840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9"/>
              </a:lnSpc>
              <a:spcBef>
                <a:spcPts val="189"/>
              </a:spcBef>
            </a:pPr>
            <a:r>
              <a:rPr sz="3600" b="1" spc="4" dirty="0">
                <a:solidFill>
                  <a:srgbClr val="946104"/>
                </a:solidFill>
                <a:latin typeface="Arial"/>
                <a:cs typeface="Arial"/>
              </a:rPr>
              <a:t>A</a:t>
            </a:r>
            <a:r>
              <a:rPr sz="2850" b="1" spc="0" dirty="0">
                <a:solidFill>
                  <a:srgbClr val="946104"/>
                </a:solidFill>
                <a:latin typeface="Arial"/>
                <a:cs typeface="Arial"/>
              </a:rPr>
              <a:t>CT</a:t>
            </a:r>
            <a:r>
              <a:rPr sz="2850" b="1" spc="4" dirty="0">
                <a:solidFill>
                  <a:srgbClr val="946104"/>
                </a:solidFill>
                <a:latin typeface="Arial"/>
                <a:cs typeface="Arial"/>
              </a:rPr>
              <a:t>I</a:t>
            </a:r>
            <a:r>
              <a:rPr sz="2850" b="1" spc="0" dirty="0">
                <a:solidFill>
                  <a:srgbClr val="946104"/>
                </a:solidFill>
                <a:latin typeface="Arial"/>
                <a:cs typeface="Arial"/>
              </a:rPr>
              <a:t>VI</a:t>
            </a:r>
            <a:r>
              <a:rPr sz="2850" b="1" spc="9" dirty="0">
                <a:solidFill>
                  <a:srgbClr val="946104"/>
                </a:solidFill>
                <a:latin typeface="Arial"/>
                <a:cs typeface="Arial"/>
              </a:rPr>
              <a:t>T</a:t>
            </a:r>
            <a:r>
              <a:rPr sz="2850" b="1" spc="0" dirty="0">
                <a:solidFill>
                  <a:srgbClr val="946104"/>
                </a:solidFill>
                <a:latin typeface="Arial"/>
                <a:cs typeface="Arial"/>
              </a:rPr>
              <a:t>Y</a:t>
            </a:r>
            <a:endParaRPr sz="28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0242" y="2133600"/>
            <a:ext cx="1854773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2925" spc="0" baseline="4620" dirty="0">
                <a:solidFill>
                  <a:srgbClr val="E26305"/>
                </a:solidFill>
                <a:latin typeface="Wingdings"/>
                <a:cs typeface="Wingdings"/>
              </a:rPr>
              <a:t></a:t>
            </a:r>
            <a:r>
              <a:rPr sz="2925" spc="0" baseline="4459" dirty="0">
                <a:solidFill>
                  <a:srgbClr val="E26305"/>
                </a:solidFill>
                <a:latin typeface="Times New Roman"/>
                <a:cs typeface="Times New Roman"/>
              </a:rPr>
              <a:t> </a:t>
            </a:r>
            <a:r>
              <a:rPr sz="4200" b="1" u="heavy" spc="0" baseline="2925" dirty="0">
                <a:solidFill>
                  <a:srgbClr val="E26305"/>
                </a:solidFill>
                <a:latin typeface="Calibri"/>
                <a:cs typeface="Calibri"/>
              </a:rPr>
              <a:t>Ob</a:t>
            </a:r>
            <a:r>
              <a:rPr sz="4200" b="1" u="heavy" spc="9" baseline="2925" dirty="0">
                <a:solidFill>
                  <a:srgbClr val="E26305"/>
                </a:solidFill>
                <a:latin typeface="Calibri"/>
                <a:cs typeface="Calibri"/>
              </a:rPr>
              <a:t>j</a:t>
            </a:r>
            <a:r>
              <a:rPr sz="4200" b="1" u="heavy" spc="0" baseline="2925" dirty="0">
                <a:solidFill>
                  <a:srgbClr val="E26305"/>
                </a:solidFill>
                <a:latin typeface="Calibri"/>
                <a:cs typeface="Calibri"/>
              </a:rPr>
              <a:t>ecti</a:t>
            </a:r>
            <a:r>
              <a:rPr sz="4200" b="1" u="heavy" spc="-25" baseline="2925" dirty="0">
                <a:solidFill>
                  <a:srgbClr val="E26305"/>
                </a:solidFill>
                <a:latin typeface="Calibri"/>
                <a:cs typeface="Calibri"/>
              </a:rPr>
              <a:t>v</a:t>
            </a:r>
            <a:r>
              <a:rPr sz="4200" b="1" u="heavy" spc="0" baseline="2925" dirty="0">
                <a:solidFill>
                  <a:srgbClr val="E26305"/>
                </a:solidFill>
                <a:latin typeface="Calibri"/>
                <a:cs typeface="Calibri"/>
              </a:rPr>
              <a:t>e: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28600" y="2818003"/>
            <a:ext cx="4440604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l" rtl="0">
              <a:lnSpc>
                <a:spcPts val="2950"/>
              </a:lnSpc>
              <a:spcBef>
                <a:spcPts val="147"/>
              </a:spcBef>
            </a:pPr>
            <a:r>
              <a:rPr lang="ar-SA" sz="2925" baseline="4620" dirty="0">
                <a:latin typeface="Wingdings"/>
                <a:cs typeface="Calibri"/>
              </a:rPr>
              <a:t>-</a:t>
            </a:r>
            <a:r>
              <a:rPr lang="ar-SA" sz="2925" dirty="0">
                <a:latin typeface="Wingdings"/>
                <a:cs typeface="Calibri"/>
              </a:rPr>
              <a:t>   </a:t>
            </a:r>
            <a:r>
              <a:rPr sz="4200" spc="-244" baseline="2925" dirty="0">
                <a:latin typeface="Calibri"/>
                <a:cs typeface="Calibri"/>
              </a:rPr>
              <a:t>T</a:t>
            </a:r>
            <a:r>
              <a:rPr sz="4200" spc="0" baseline="2925" dirty="0">
                <a:latin typeface="Calibri"/>
                <a:cs typeface="Calibri"/>
              </a:rPr>
              <a:t>o</a:t>
            </a:r>
            <a:r>
              <a:rPr sz="4200" spc="-28" baseline="2925" dirty="0">
                <a:latin typeface="Calibri"/>
                <a:cs typeface="Calibri"/>
              </a:rPr>
              <a:t> </a:t>
            </a:r>
            <a:r>
              <a:rPr sz="4200" spc="0" baseline="2925" dirty="0">
                <a:latin typeface="Calibri"/>
                <a:cs typeface="Calibri"/>
              </a:rPr>
              <a:t>d</a:t>
            </a:r>
            <a:r>
              <a:rPr sz="4200" spc="-9" baseline="2925" dirty="0">
                <a:latin typeface="Calibri"/>
                <a:cs typeface="Calibri"/>
              </a:rPr>
              <a:t>e</a:t>
            </a:r>
            <a:r>
              <a:rPr sz="4200" spc="-25" baseline="2925" dirty="0">
                <a:latin typeface="Calibri"/>
                <a:cs typeface="Calibri"/>
              </a:rPr>
              <a:t>t</a:t>
            </a:r>
            <a:r>
              <a:rPr sz="4200" spc="0" baseline="2925" dirty="0">
                <a:latin typeface="Calibri"/>
                <a:cs typeface="Calibri"/>
              </a:rPr>
              <a:t>erm</a:t>
            </a:r>
            <a:r>
              <a:rPr sz="4200" spc="-9" baseline="2925" dirty="0">
                <a:latin typeface="Calibri"/>
                <a:cs typeface="Calibri"/>
              </a:rPr>
              <a:t>i</a:t>
            </a:r>
            <a:r>
              <a:rPr sz="4200" spc="0" baseline="2925" dirty="0">
                <a:latin typeface="Calibri"/>
                <a:cs typeface="Calibri"/>
              </a:rPr>
              <a:t>ne</a:t>
            </a:r>
            <a:r>
              <a:rPr sz="4200" spc="-99" baseline="2925" dirty="0">
                <a:latin typeface="Calibri"/>
                <a:cs typeface="Calibri"/>
              </a:rPr>
              <a:t> </a:t>
            </a:r>
            <a:r>
              <a:rPr sz="4200" spc="0" baseline="2925" dirty="0">
                <a:latin typeface="Calibri"/>
                <a:cs typeface="Calibri"/>
              </a:rPr>
              <a:t>Li</a:t>
            </a:r>
            <a:r>
              <a:rPr sz="4200" spc="-9" baseline="2925" dirty="0">
                <a:latin typeface="Calibri"/>
                <a:cs typeface="Calibri"/>
              </a:rPr>
              <a:t>p</a:t>
            </a:r>
            <a:r>
              <a:rPr sz="4200" spc="0" baseline="2925" dirty="0">
                <a:latin typeface="Calibri"/>
                <a:cs typeface="Calibri"/>
              </a:rPr>
              <a:t>ase</a:t>
            </a:r>
            <a:r>
              <a:rPr sz="4200" spc="-56" baseline="2925" dirty="0">
                <a:latin typeface="Calibri"/>
                <a:cs typeface="Calibri"/>
              </a:rPr>
              <a:t> </a:t>
            </a:r>
            <a:r>
              <a:rPr sz="4200" spc="0" baseline="2925" dirty="0">
                <a:latin typeface="Calibri"/>
                <a:cs typeface="Calibri"/>
              </a:rPr>
              <a:t>a</a:t>
            </a:r>
            <a:r>
              <a:rPr sz="4200" spc="9" baseline="2925" dirty="0">
                <a:latin typeface="Calibri"/>
                <a:cs typeface="Calibri"/>
              </a:rPr>
              <a:t>c</a:t>
            </a:r>
            <a:r>
              <a:rPr sz="4200" spc="0" baseline="2925" dirty="0">
                <a:latin typeface="Calibri"/>
                <a:cs typeface="Calibri"/>
              </a:rPr>
              <a:t>ti</a:t>
            </a:r>
            <a:r>
              <a:rPr sz="4200" spc="-9" baseline="2925" dirty="0">
                <a:latin typeface="Calibri"/>
                <a:cs typeface="Calibri"/>
              </a:rPr>
              <a:t>v</a:t>
            </a:r>
            <a:r>
              <a:rPr sz="4200" spc="0" baseline="2925" dirty="0">
                <a:latin typeface="Calibri"/>
                <a:cs typeface="Calibri"/>
              </a:rPr>
              <a:t>it</a:t>
            </a:r>
            <a:r>
              <a:rPr sz="4200" spc="-194" baseline="2925" dirty="0">
                <a:latin typeface="Calibri"/>
                <a:cs typeface="Calibri"/>
              </a:rPr>
              <a:t>y</a:t>
            </a:r>
            <a:r>
              <a:rPr sz="4200" spc="0" baseline="2925" dirty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D7AE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0485" y="0"/>
            <a:ext cx="34291" cy="6857996"/>
          </a:xfrm>
          <a:custGeom>
            <a:avLst/>
            <a:gdLst/>
            <a:ahLst/>
            <a:cxnLst/>
            <a:rect l="l" t="t" r="r" b="b"/>
            <a:pathLst>
              <a:path w="34291" h="6857996">
                <a:moveTo>
                  <a:pt x="34290" y="0"/>
                </a:moveTo>
                <a:lnTo>
                  <a:pt x="0" y="0"/>
                </a:lnTo>
                <a:lnTo>
                  <a:pt x="1" y="6857996"/>
                </a:lnTo>
                <a:lnTo>
                  <a:pt x="34291" y="6857996"/>
                </a:lnTo>
                <a:lnTo>
                  <a:pt x="34290" y="0"/>
                </a:lnTo>
                <a:close/>
              </a:path>
            </a:pathLst>
          </a:custGeom>
          <a:solidFill>
            <a:srgbClr val="D7AE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625" y="0"/>
            <a:ext cx="11431" cy="6857996"/>
          </a:xfrm>
          <a:custGeom>
            <a:avLst/>
            <a:gdLst/>
            <a:ahLst/>
            <a:cxnLst/>
            <a:rect l="l" t="t" r="r" b="b"/>
            <a:pathLst>
              <a:path w="11431" h="6857996">
                <a:moveTo>
                  <a:pt x="11430" y="0"/>
                </a:moveTo>
                <a:lnTo>
                  <a:pt x="0" y="0"/>
                </a:lnTo>
                <a:lnTo>
                  <a:pt x="1" y="6857996"/>
                </a:lnTo>
                <a:lnTo>
                  <a:pt x="11431" y="6857996"/>
                </a:lnTo>
                <a:lnTo>
                  <a:pt x="11430" y="0"/>
                </a:lnTo>
                <a:close/>
              </a:path>
            </a:pathLst>
          </a:custGeom>
          <a:solidFill>
            <a:srgbClr val="D7AE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799" y="0"/>
                </a:moveTo>
                <a:lnTo>
                  <a:pt x="0" y="0"/>
                </a:lnTo>
                <a:lnTo>
                  <a:pt x="0" y="6857998"/>
                </a:lnTo>
                <a:lnTo>
                  <a:pt x="304799" y="6857998"/>
                </a:lnTo>
                <a:lnTo>
                  <a:pt x="304799" y="0"/>
                </a:lnTo>
                <a:close/>
              </a:path>
            </a:pathLst>
          </a:custGeom>
          <a:solidFill>
            <a:srgbClr val="D7AE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B83C6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B83C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65064" y="457200"/>
            <a:ext cx="2779216" cy="4130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2925" spc="0" baseline="4620" dirty="0">
                <a:solidFill>
                  <a:srgbClr val="E26305"/>
                </a:solidFill>
                <a:latin typeface="Wingdings"/>
                <a:cs typeface="Wingdings"/>
              </a:rPr>
              <a:t></a:t>
            </a:r>
            <a:r>
              <a:rPr sz="2925" spc="0" baseline="4459" dirty="0">
                <a:solidFill>
                  <a:srgbClr val="E26305"/>
                </a:solidFill>
                <a:latin typeface="Times New Roman"/>
                <a:cs typeface="Times New Roman"/>
              </a:rPr>
              <a:t> </a:t>
            </a:r>
            <a:r>
              <a:rPr sz="4200" b="1" u="heavy" spc="0" baseline="2925" dirty="0">
                <a:solidFill>
                  <a:srgbClr val="E26305"/>
                </a:solidFill>
                <a:latin typeface="Calibri"/>
                <a:cs typeface="Calibri"/>
              </a:rPr>
              <a:t>I</a:t>
            </a:r>
            <a:r>
              <a:rPr sz="4200" b="1" u="heavy" spc="-4" baseline="2925" dirty="0">
                <a:solidFill>
                  <a:srgbClr val="E26305"/>
                </a:solidFill>
                <a:latin typeface="Calibri"/>
                <a:cs typeface="Calibri"/>
              </a:rPr>
              <a:t>N</a:t>
            </a:r>
            <a:r>
              <a:rPr sz="4200" b="1" u="heavy" spc="0" baseline="2925" dirty="0">
                <a:solidFill>
                  <a:srgbClr val="E26305"/>
                </a:solidFill>
                <a:latin typeface="Calibri"/>
                <a:cs typeface="Calibri"/>
              </a:rPr>
              <a:t>T</a:t>
            </a:r>
            <a:r>
              <a:rPr sz="4200" b="1" u="heavy" spc="-29" baseline="2925" dirty="0">
                <a:solidFill>
                  <a:srgbClr val="E26305"/>
                </a:solidFill>
                <a:latin typeface="Calibri"/>
                <a:cs typeface="Calibri"/>
              </a:rPr>
              <a:t>R</a:t>
            </a:r>
            <a:r>
              <a:rPr sz="4200" b="1" u="heavy" spc="0" baseline="2925" dirty="0">
                <a:solidFill>
                  <a:srgbClr val="E26305"/>
                </a:solidFill>
                <a:latin typeface="Calibri"/>
                <a:cs typeface="Calibri"/>
              </a:rPr>
              <a:t>O</a:t>
            </a:r>
            <a:r>
              <a:rPr sz="4200" b="1" u="heavy" spc="4" baseline="2925" dirty="0">
                <a:solidFill>
                  <a:srgbClr val="E26305"/>
                </a:solidFill>
                <a:latin typeface="Calibri"/>
                <a:cs typeface="Calibri"/>
              </a:rPr>
              <a:t>D</a:t>
            </a:r>
            <a:r>
              <a:rPr sz="4200" b="1" u="heavy" spc="0" baseline="2925" dirty="0">
                <a:solidFill>
                  <a:srgbClr val="E26305"/>
                </a:solidFill>
                <a:latin typeface="Calibri"/>
                <a:cs typeface="Calibri"/>
              </a:rPr>
              <a:t>UCTION: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80976" y="1368171"/>
            <a:ext cx="8505826" cy="50886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9257" marR="52412" algn="l" rtl="0">
              <a:lnSpc>
                <a:spcPct val="101725"/>
              </a:lnSpc>
              <a:spcBef>
                <a:spcPts val="1474"/>
              </a:spcBef>
            </a:pPr>
            <a:endParaRPr lang="ar-SA" sz="2400" dirty="0">
              <a:cs typeface="Calibri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76200" y="990600"/>
            <a:ext cx="90678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52412" indent="-342900" algn="l" rtl="0">
              <a:lnSpc>
                <a:spcPct val="150000"/>
              </a:lnSpc>
              <a:spcBef>
                <a:spcPts val="1214"/>
              </a:spcBef>
              <a:buFontTx/>
              <a:buChar char="-"/>
            </a:pPr>
            <a:r>
              <a:rPr lang="en-US" sz="2400" dirty="0">
                <a:cs typeface="Calibri"/>
              </a:rPr>
              <a:t>Lipase is defined as a group of enzymes which hydrolyze the glycerol; esters of long chain fatty acids </a:t>
            </a:r>
            <a:r>
              <a:rPr lang="en-US" sz="2400" dirty="0" smtClean="0"/>
              <a:t>so it </a:t>
            </a:r>
            <a:r>
              <a:rPr lang="en-US" sz="2400" dirty="0"/>
              <a:t>can be easily absorbed</a:t>
            </a:r>
            <a:r>
              <a:rPr lang="en-US" sz="2400" dirty="0">
                <a:cs typeface="Calibri"/>
              </a:rPr>
              <a:t>.</a:t>
            </a:r>
          </a:p>
          <a:p>
            <a:pPr marL="355600" marR="52412" indent="-342900" algn="l" rtl="0">
              <a:lnSpc>
                <a:spcPct val="150000"/>
              </a:lnSpc>
              <a:spcBef>
                <a:spcPts val="1214"/>
              </a:spcBef>
              <a:buFontTx/>
              <a:buChar char="-"/>
            </a:pPr>
            <a:r>
              <a:rPr lang="en-US" sz="2400" dirty="0"/>
              <a:t>Lipase is produced by the pancreas, liver, intestine, tongue, stomach, and many other cells.</a:t>
            </a:r>
          </a:p>
          <a:p>
            <a:pPr marL="355600" marR="52412" indent="-342900" algn="l" rtl="0">
              <a:lnSpc>
                <a:spcPct val="150000"/>
              </a:lnSpc>
              <a:spcBef>
                <a:spcPts val="1214"/>
              </a:spcBef>
              <a:buFontTx/>
              <a:buChar char="-"/>
            </a:pPr>
            <a:r>
              <a:rPr lang="en-US" sz="2400" dirty="0"/>
              <a:t> Lipase is produced by the pancreas in large quantity and secrete them into the small intestine. </a:t>
            </a:r>
          </a:p>
          <a:p>
            <a:pPr marL="12700" marR="52412" algn="l" rtl="0">
              <a:lnSpc>
                <a:spcPct val="150000"/>
              </a:lnSpc>
              <a:spcBef>
                <a:spcPts val="1214"/>
              </a:spcBef>
            </a:pPr>
            <a:r>
              <a:rPr lang="en-US" sz="2400" dirty="0"/>
              <a:t>- Lipase testing is indicated in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acute pancreatitis and pancreatic cyst</a:t>
            </a:r>
            <a:r>
              <a:rPr lang="en-US" sz="2400" dirty="0"/>
              <a:t>.</a:t>
            </a:r>
            <a:r>
              <a:rPr lang="en-US" sz="2400" dirty="0">
                <a:cs typeface="Calibri"/>
              </a:rPr>
              <a:t>    </a:t>
            </a:r>
          </a:p>
          <a:p>
            <a:pPr marL="12700" marR="52412" algn="l" rtl="0">
              <a:lnSpc>
                <a:spcPct val="150000"/>
              </a:lnSpc>
              <a:spcBef>
                <a:spcPts val="1214"/>
              </a:spcBef>
            </a:pPr>
            <a:r>
              <a:rPr lang="en-US" sz="2400" dirty="0">
                <a:cs typeface="Calibri"/>
              </a:rPr>
              <a:t>- The measu</a:t>
            </a:r>
            <a:r>
              <a:rPr lang="en-US" sz="2400" spc="-44" dirty="0">
                <a:cs typeface="Calibri"/>
              </a:rPr>
              <a:t>r</a:t>
            </a:r>
            <a:r>
              <a:rPr lang="en-US" sz="2400" dirty="0">
                <a:cs typeface="Calibri"/>
              </a:rPr>
              <a:t>eme</a:t>
            </a:r>
            <a:r>
              <a:rPr lang="en-US" sz="2400" spc="-29" dirty="0">
                <a:cs typeface="Calibri"/>
              </a:rPr>
              <a:t>n</a:t>
            </a:r>
            <a:r>
              <a:rPr lang="en-US" sz="2400" dirty="0">
                <a:cs typeface="Calibri"/>
              </a:rPr>
              <a:t>t</a:t>
            </a:r>
            <a:r>
              <a:rPr lang="en-US" sz="2400" spc="19" dirty="0">
                <a:cs typeface="Calibri"/>
              </a:rPr>
              <a:t> </a:t>
            </a:r>
            <a:r>
              <a:rPr lang="en-US" sz="2400" dirty="0">
                <a:cs typeface="Calibri"/>
              </a:rPr>
              <a:t>of l</a:t>
            </a:r>
            <a:r>
              <a:rPr lang="en-US" sz="2400" spc="-9" dirty="0">
                <a:cs typeface="Calibri"/>
              </a:rPr>
              <a:t>i</a:t>
            </a:r>
            <a:r>
              <a:rPr lang="en-US" sz="2400" dirty="0">
                <a:cs typeface="Calibri"/>
              </a:rPr>
              <a:t>pase</a:t>
            </a:r>
            <a:r>
              <a:rPr lang="en-US" sz="2400" spc="-42" dirty="0">
                <a:cs typeface="Calibri"/>
              </a:rPr>
              <a:t> </a:t>
            </a:r>
            <a:r>
              <a:rPr lang="en-US" sz="2400" dirty="0">
                <a:cs typeface="Calibri"/>
              </a:rPr>
              <a:t>activ</a:t>
            </a:r>
            <a:r>
              <a:rPr lang="en-US" sz="2400" spc="-9" dirty="0">
                <a:cs typeface="Calibri"/>
              </a:rPr>
              <a:t>i</a:t>
            </a:r>
            <a:r>
              <a:rPr lang="en-US" sz="2400" dirty="0">
                <a:cs typeface="Calibri"/>
              </a:rPr>
              <a:t>ty</a:t>
            </a:r>
            <a:r>
              <a:rPr lang="en-US" sz="2400" spc="4" dirty="0">
                <a:cs typeface="Calibri"/>
              </a:rPr>
              <a:t> </a:t>
            </a:r>
            <a:r>
              <a:rPr lang="en-US" sz="2400" dirty="0">
                <a:cs typeface="Calibri"/>
              </a:rPr>
              <a:t>in se</a:t>
            </a:r>
            <a:r>
              <a:rPr lang="en-US" sz="2400" spc="-4" dirty="0">
                <a:cs typeface="Calibri"/>
              </a:rPr>
              <a:t>r</a:t>
            </a:r>
            <a:r>
              <a:rPr lang="en-US" sz="2400" dirty="0">
                <a:cs typeface="Calibri"/>
              </a:rPr>
              <a:t>um</a:t>
            </a:r>
            <a:r>
              <a:rPr lang="en-US" sz="2400" spc="14" dirty="0">
                <a:cs typeface="Calibri"/>
              </a:rPr>
              <a:t> </a:t>
            </a:r>
            <a:r>
              <a:rPr lang="en-US" sz="2400" dirty="0">
                <a:cs typeface="Calibri"/>
              </a:rPr>
              <a:t>and other</a:t>
            </a:r>
            <a:r>
              <a:rPr lang="en-US" sz="2400" spc="-52" dirty="0">
                <a:cs typeface="Calibri"/>
              </a:rPr>
              <a:t> </a:t>
            </a:r>
            <a:r>
              <a:rPr lang="en-US" sz="2400" dirty="0">
                <a:cs typeface="Calibri"/>
              </a:rPr>
              <a:t>fl</a:t>
            </a:r>
            <a:r>
              <a:rPr lang="en-US" sz="2400" spc="-9" dirty="0">
                <a:cs typeface="Calibri"/>
              </a:rPr>
              <a:t>u</a:t>
            </a:r>
            <a:r>
              <a:rPr lang="en-US" sz="2400" dirty="0">
                <a:cs typeface="Calibri"/>
              </a:rPr>
              <a:t>i</a:t>
            </a:r>
            <a:r>
              <a:rPr lang="en-US" sz="2400" spc="-9" dirty="0">
                <a:cs typeface="Calibri"/>
              </a:rPr>
              <a:t>d</a:t>
            </a:r>
            <a:r>
              <a:rPr lang="en-US" sz="2400" dirty="0">
                <a:cs typeface="Calibri"/>
              </a:rPr>
              <a:t>s</a:t>
            </a:r>
            <a:r>
              <a:rPr lang="en-US" sz="2400" spc="-26" dirty="0">
                <a:cs typeface="Calibri"/>
              </a:rPr>
              <a:t>    </a:t>
            </a:r>
            <a:r>
              <a:rPr lang="en-US" sz="2400" spc="-9" dirty="0">
                <a:cs typeface="Calibri"/>
              </a:rPr>
              <a:t>e</a:t>
            </a:r>
            <a:r>
              <a:rPr lang="en-US" sz="2400" spc="-39" dirty="0">
                <a:cs typeface="Calibri"/>
              </a:rPr>
              <a:t>v</a:t>
            </a:r>
            <a:r>
              <a:rPr lang="en-US" sz="2400" dirty="0">
                <a:cs typeface="Calibri"/>
              </a:rPr>
              <a:t>alu</a:t>
            </a:r>
            <a:r>
              <a:rPr lang="en-US" sz="2400" spc="-25" dirty="0">
                <a:cs typeface="Calibri"/>
              </a:rPr>
              <a:t>at</a:t>
            </a:r>
            <a:r>
              <a:rPr lang="en-US" sz="2400" dirty="0">
                <a:cs typeface="Calibri"/>
              </a:rPr>
              <a:t>e</a:t>
            </a:r>
            <a:r>
              <a:rPr lang="en-US" sz="2400" spc="-95" dirty="0">
                <a:cs typeface="Calibri"/>
              </a:rPr>
              <a:t> </a:t>
            </a:r>
            <a:r>
              <a:rPr lang="en-US" sz="2400" dirty="0">
                <a:cs typeface="Calibri"/>
              </a:rPr>
              <a:t>the</a:t>
            </a:r>
            <a:r>
              <a:rPr lang="en-US" sz="2400" spc="-27" dirty="0">
                <a:cs typeface="Calibri"/>
              </a:rPr>
              <a:t> </a:t>
            </a:r>
            <a:r>
              <a:rPr lang="en-US" sz="2400" spc="-19" dirty="0">
                <a:cs typeface="Calibri"/>
              </a:rPr>
              <a:t>c</a:t>
            </a:r>
            <a:r>
              <a:rPr lang="en-US" sz="2400" dirty="0">
                <a:cs typeface="Calibri"/>
              </a:rPr>
              <a:t>ond</a:t>
            </a:r>
            <a:r>
              <a:rPr lang="en-US" sz="2400" spc="-14" dirty="0">
                <a:cs typeface="Calibri"/>
              </a:rPr>
              <a:t>i</a:t>
            </a:r>
            <a:r>
              <a:rPr lang="en-US" sz="2400" dirty="0">
                <a:cs typeface="Calibri"/>
              </a:rPr>
              <a:t>tio</a:t>
            </a:r>
            <a:r>
              <a:rPr lang="en-US" sz="2400" spc="-9" dirty="0">
                <a:cs typeface="Calibri"/>
              </a:rPr>
              <a:t>n</a:t>
            </a:r>
            <a:r>
              <a:rPr lang="en-US" sz="2400" dirty="0">
                <a:cs typeface="Calibri"/>
              </a:rPr>
              <a:t>s</a:t>
            </a:r>
            <a:r>
              <a:rPr lang="en-US" sz="2400" spc="-61" dirty="0">
                <a:cs typeface="Calibri"/>
              </a:rPr>
              <a:t> </a:t>
            </a:r>
            <a:r>
              <a:rPr lang="en-US" sz="2400" dirty="0">
                <a:cs typeface="Calibri"/>
              </a:rPr>
              <a:t>asso</a:t>
            </a:r>
            <a:r>
              <a:rPr lang="en-US" sz="2400" spc="4" dirty="0">
                <a:cs typeface="Calibri"/>
              </a:rPr>
              <a:t>c</a:t>
            </a:r>
            <a:r>
              <a:rPr lang="en-US" sz="2400" dirty="0">
                <a:cs typeface="Calibri"/>
              </a:rPr>
              <a:t>i</a:t>
            </a:r>
            <a:r>
              <a:rPr lang="en-US" sz="2400" spc="-25" dirty="0">
                <a:cs typeface="Calibri"/>
              </a:rPr>
              <a:t>at</a:t>
            </a:r>
            <a:r>
              <a:rPr lang="en-US" sz="2400" dirty="0">
                <a:cs typeface="Calibri"/>
              </a:rPr>
              <a:t>ed</a:t>
            </a:r>
            <a:r>
              <a:rPr lang="en-US" sz="2400" spc="-110" dirty="0">
                <a:cs typeface="Calibri"/>
              </a:rPr>
              <a:t> </a:t>
            </a:r>
            <a:r>
              <a:rPr lang="en-US" sz="2400" dirty="0">
                <a:cs typeface="Calibri"/>
              </a:rPr>
              <a:t>with </a:t>
            </a:r>
            <a:r>
              <a:rPr lang="en-US" sz="2400" b="1" dirty="0">
                <a:solidFill>
                  <a:srgbClr val="00B050"/>
                </a:solidFill>
                <a:cs typeface="Calibri"/>
              </a:rPr>
              <a:t>panc</a:t>
            </a:r>
            <a:r>
              <a:rPr lang="en-US" sz="2400" b="1" spc="-44" dirty="0">
                <a:solidFill>
                  <a:srgbClr val="00B050"/>
                </a:solidFill>
                <a:cs typeface="Calibri"/>
              </a:rPr>
              <a:t>r</a:t>
            </a:r>
            <a:r>
              <a:rPr lang="en-US" sz="2400" b="1" dirty="0">
                <a:solidFill>
                  <a:srgbClr val="00B050"/>
                </a:solidFill>
                <a:cs typeface="Calibri"/>
              </a:rPr>
              <a:t>eas</a:t>
            </a:r>
            <a:r>
              <a:rPr lang="en-US" sz="2400" dirty="0">
                <a:cs typeface="Calibri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1014" y="710789"/>
            <a:ext cx="856983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/>
              <a:t>- Lipase concentrations is increased with</a:t>
            </a:r>
            <a:r>
              <a:rPr lang="en-US" sz="2400" b="1" u="sng" dirty="0">
                <a:solidFill>
                  <a:schemeClr val="accent1">
                    <a:lumMod val="75000"/>
                  </a:schemeClr>
                </a:solidFill>
              </a:rPr>
              <a:t> pancreatic duct obstruction</a:t>
            </a:r>
            <a:r>
              <a:rPr lang="en-US" sz="2400" u="sng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400" b="1" u="sng" dirty="0">
                <a:solidFill>
                  <a:schemeClr val="accent1">
                    <a:lumMod val="75000"/>
                  </a:schemeClr>
                </a:solidFill>
              </a:rPr>
              <a:t>pancreatic cancer, </a:t>
            </a:r>
            <a:r>
              <a:rPr lang="en-US" sz="2400" dirty="0"/>
              <a:t>and other </a:t>
            </a:r>
            <a:r>
              <a:rPr lang="en-US" sz="2400" u="sng" dirty="0"/>
              <a:t>pancreatic disease </a:t>
            </a:r>
            <a:r>
              <a:rPr lang="en-US" sz="2400" dirty="0"/>
              <a:t>as well as with </a:t>
            </a:r>
            <a:r>
              <a:rPr lang="en-US" sz="2400" b="1" u="sng" dirty="0">
                <a:solidFill>
                  <a:schemeClr val="accent1">
                    <a:lumMod val="75000"/>
                  </a:schemeClr>
                </a:solidFill>
              </a:rPr>
              <a:t>gallbladder inflammation</a:t>
            </a:r>
            <a:r>
              <a:rPr lang="en-US" sz="2400" dirty="0"/>
              <a:t>.</a:t>
            </a:r>
          </a:p>
          <a:p>
            <a:pPr marL="342900" indent="-342900" algn="l" rtl="0">
              <a:lnSpc>
                <a:spcPct val="150000"/>
              </a:lnSpc>
              <a:buFontTx/>
              <a:buChar char="-"/>
            </a:pPr>
            <a:r>
              <a:rPr lang="en-US" sz="2400" dirty="0"/>
              <a:t>Lipase concentrations </a:t>
            </a:r>
            <a:r>
              <a:rPr lang="en-US" sz="2400" dirty="0" smtClean="0"/>
              <a:t>are </a:t>
            </a:r>
            <a:r>
              <a:rPr lang="en-US" sz="2400" dirty="0"/>
              <a:t>increased in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pancreatitis up to 3 times normal.</a:t>
            </a:r>
          </a:p>
          <a:p>
            <a:pPr lvl="0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ar-SA" sz="2400" dirty="0">
                <a:solidFill>
                  <a:srgbClr val="2E2E30"/>
                </a:solidFill>
              </a:rPr>
              <a:t>- </a:t>
            </a:r>
            <a:r>
              <a:rPr lang="ar-SA" altLang="ar-SA" sz="2400" dirty="0" err="1">
                <a:solidFill>
                  <a:srgbClr val="2E2E30"/>
                </a:solidFill>
              </a:rPr>
              <a:t>The</a:t>
            </a:r>
            <a:r>
              <a:rPr lang="ar-SA" altLang="ar-SA" sz="2400" dirty="0">
                <a:solidFill>
                  <a:srgbClr val="2E2E30"/>
                </a:solidFill>
              </a:rPr>
              <a:t> </a:t>
            </a:r>
            <a:r>
              <a:rPr lang="ar-SA" altLang="ar-SA" sz="2400" dirty="0" err="1">
                <a:solidFill>
                  <a:srgbClr val="2E2E30"/>
                </a:solidFill>
              </a:rPr>
              <a:t>common</a:t>
            </a:r>
            <a:r>
              <a:rPr lang="ar-SA" altLang="ar-SA" sz="2400" dirty="0">
                <a:solidFill>
                  <a:srgbClr val="2E2E30"/>
                </a:solidFill>
              </a:rPr>
              <a:t> </a:t>
            </a:r>
            <a:r>
              <a:rPr lang="ar-SA" altLang="ar-SA" sz="2400" b="1" u="sng" dirty="0" err="1">
                <a:solidFill>
                  <a:srgbClr val="00B050"/>
                </a:solidFill>
              </a:rPr>
              <a:t>bile</a:t>
            </a:r>
            <a:r>
              <a:rPr lang="ar-SA" altLang="ar-SA" sz="2400" b="1" u="sng" dirty="0">
                <a:solidFill>
                  <a:srgbClr val="00B050"/>
                </a:solidFill>
              </a:rPr>
              <a:t> </a:t>
            </a:r>
            <a:r>
              <a:rPr lang="ar-SA" altLang="ar-SA" sz="2400" b="1" u="sng" dirty="0" err="1">
                <a:solidFill>
                  <a:srgbClr val="00B050"/>
                </a:solidFill>
              </a:rPr>
              <a:t>duct</a:t>
            </a:r>
            <a:r>
              <a:rPr lang="ar-SA" altLang="ar-SA" sz="2400" b="1" u="sng" dirty="0">
                <a:solidFill>
                  <a:srgbClr val="00B050"/>
                </a:solidFill>
              </a:rPr>
              <a:t> </a:t>
            </a:r>
            <a:r>
              <a:rPr lang="ar-SA" altLang="ar-SA" sz="2400" b="1" u="sng" dirty="0" err="1">
                <a:solidFill>
                  <a:srgbClr val="00B050"/>
                </a:solidFill>
              </a:rPr>
              <a:t>and</a:t>
            </a:r>
            <a:r>
              <a:rPr lang="ar-SA" altLang="ar-SA" sz="2400" b="1" u="sng" dirty="0">
                <a:solidFill>
                  <a:srgbClr val="00B050"/>
                </a:solidFill>
              </a:rPr>
              <a:t> </a:t>
            </a:r>
            <a:r>
              <a:rPr lang="ar-SA" altLang="ar-SA" sz="2400" b="1" u="sng" dirty="0" err="1">
                <a:solidFill>
                  <a:srgbClr val="00B050"/>
                </a:solidFill>
              </a:rPr>
              <a:t>the</a:t>
            </a:r>
            <a:r>
              <a:rPr lang="ar-SA" altLang="ar-SA" sz="2400" b="1" u="sng" dirty="0">
                <a:solidFill>
                  <a:srgbClr val="00B050"/>
                </a:solidFill>
              </a:rPr>
              <a:t> </a:t>
            </a:r>
            <a:r>
              <a:rPr lang="ar-SA" altLang="ar-SA" sz="2400" b="1" u="sng" dirty="0" err="1">
                <a:solidFill>
                  <a:srgbClr val="00B050"/>
                </a:solidFill>
              </a:rPr>
              <a:t>pancreatic</a:t>
            </a:r>
            <a:r>
              <a:rPr lang="ar-SA" altLang="ar-SA" sz="2400" b="1" u="sng" dirty="0">
                <a:solidFill>
                  <a:srgbClr val="00B050"/>
                </a:solidFill>
              </a:rPr>
              <a:t> </a:t>
            </a:r>
            <a:r>
              <a:rPr lang="ar-SA" altLang="ar-SA" sz="2400" b="1" u="sng" dirty="0" err="1">
                <a:solidFill>
                  <a:srgbClr val="00B050"/>
                </a:solidFill>
              </a:rPr>
              <a:t>duct</a:t>
            </a:r>
            <a:r>
              <a:rPr lang="ar-SA" altLang="ar-SA" sz="2400" b="1" u="sng" dirty="0">
                <a:solidFill>
                  <a:srgbClr val="C00000"/>
                </a:solidFill>
              </a:rPr>
              <a:t> </a:t>
            </a:r>
            <a:r>
              <a:rPr lang="ar-SA" altLang="ar-SA" sz="2400" dirty="0" err="1">
                <a:solidFill>
                  <a:srgbClr val="2E2E30"/>
                </a:solidFill>
              </a:rPr>
              <a:t>join</a:t>
            </a:r>
            <a:r>
              <a:rPr lang="ar-SA" altLang="ar-SA" sz="2400" dirty="0">
                <a:solidFill>
                  <a:srgbClr val="2E2E30"/>
                </a:solidFill>
              </a:rPr>
              <a:t> </a:t>
            </a:r>
            <a:r>
              <a:rPr lang="ar-SA" altLang="ar-SA" sz="2400" dirty="0" err="1">
                <a:solidFill>
                  <a:srgbClr val="2E2E30"/>
                </a:solidFill>
              </a:rPr>
              <a:t>together</a:t>
            </a:r>
            <a:r>
              <a:rPr lang="ar-SA" altLang="ar-SA" sz="2400" dirty="0">
                <a:solidFill>
                  <a:srgbClr val="2E2E30"/>
                </a:solidFill>
              </a:rPr>
              <a:t> </a:t>
            </a:r>
            <a:r>
              <a:rPr lang="ar-SA" altLang="ar-SA" sz="2400" dirty="0" err="1">
                <a:solidFill>
                  <a:srgbClr val="2E2E30"/>
                </a:solidFill>
              </a:rPr>
              <a:t>to</a:t>
            </a:r>
            <a:r>
              <a:rPr lang="ar-SA" altLang="ar-SA" sz="2400" dirty="0">
                <a:solidFill>
                  <a:srgbClr val="2E2E30"/>
                </a:solidFill>
              </a:rPr>
              <a:t> </a:t>
            </a:r>
            <a:r>
              <a:rPr lang="ar-SA" altLang="ar-SA" sz="2400" dirty="0" err="1">
                <a:solidFill>
                  <a:srgbClr val="2E2E30"/>
                </a:solidFill>
              </a:rPr>
              <a:t>transport</a:t>
            </a:r>
            <a:r>
              <a:rPr lang="ar-SA" altLang="ar-SA" sz="2400" dirty="0">
                <a:solidFill>
                  <a:srgbClr val="2E2E30"/>
                </a:solidFill>
              </a:rPr>
              <a:t> </a:t>
            </a:r>
            <a:r>
              <a:rPr lang="ar-SA" altLang="ar-SA" sz="2400" dirty="0" err="1">
                <a:solidFill>
                  <a:srgbClr val="2E2E30"/>
                </a:solidFill>
              </a:rPr>
              <a:t>digestive</a:t>
            </a:r>
            <a:r>
              <a:rPr lang="ar-SA" altLang="ar-SA" sz="2400" dirty="0">
                <a:solidFill>
                  <a:srgbClr val="2E2E30"/>
                </a:solidFill>
              </a:rPr>
              <a:t> </a:t>
            </a:r>
            <a:r>
              <a:rPr lang="ar-SA" altLang="ar-SA" sz="2400" dirty="0" err="1">
                <a:solidFill>
                  <a:srgbClr val="2E2E30"/>
                </a:solidFill>
              </a:rPr>
              <a:t>enzymes</a:t>
            </a:r>
            <a:r>
              <a:rPr lang="ar-SA" altLang="ar-SA" sz="2400" dirty="0">
                <a:solidFill>
                  <a:srgbClr val="2E2E30"/>
                </a:solidFill>
              </a:rPr>
              <a:t> </a:t>
            </a:r>
            <a:r>
              <a:rPr lang="ar-SA" altLang="ar-SA" sz="2400" dirty="0" err="1">
                <a:solidFill>
                  <a:srgbClr val="2E2E30"/>
                </a:solidFill>
              </a:rPr>
              <a:t>and</a:t>
            </a:r>
            <a:r>
              <a:rPr lang="ar-SA" altLang="ar-SA" sz="2400" dirty="0">
                <a:solidFill>
                  <a:srgbClr val="2E2E30"/>
                </a:solidFill>
              </a:rPr>
              <a:t> </a:t>
            </a:r>
            <a:r>
              <a:rPr lang="ar-SA" altLang="ar-SA" sz="2400" b="1" u="sng" dirty="0" err="1">
                <a:solidFill>
                  <a:srgbClr val="2E2E30"/>
                </a:solidFill>
              </a:rPr>
              <a:t>bile</a:t>
            </a:r>
            <a:r>
              <a:rPr lang="ar-SA" altLang="ar-SA" sz="2400" b="1" u="sng" dirty="0">
                <a:solidFill>
                  <a:srgbClr val="2E2E30"/>
                </a:solidFill>
              </a:rPr>
              <a:t> </a:t>
            </a:r>
            <a:r>
              <a:rPr lang="ar-SA" altLang="ar-SA" sz="2400" b="1" u="sng" dirty="0" err="1">
                <a:solidFill>
                  <a:srgbClr val="2E2E30"/>
                </a:solidFill>
              </a:rPr>
              <a:t>to</a:t>
            </a:r>
            <a:r>
              <a:rPr lang="ar-SA" altLang="ar-SA" sz="2400" b="1" u="sng" dirty="0">
                <a:solidFill>
                  <a:srgbClr val="2E2E30"/>
                </a:solidFill>
              </a:rPr>
              <a:t> </a:t>
            </a:r>
            <a:r>
              <a:rPr lang="ar-SA" altLang="ar-SA" sz="2400" b="1" u="sng" dirty="0" err="1">
                <a:solidFill>
                  <a:srgbClr val="2E2E30"/>
                </a:solidFill>
              </a:rPr>
              <a:t>the</a:t>
            </a:r>
            <a:r>
              <a:rPr lang="ar-SA" altLang="ar-SA" sz="2400" b="1" u="sng" dirty="0">
                <a:solidFill>
                  <a:srgbClr val="2E2E30"/>
                </a:solidFill>
              </a:rPr>
              <a:t> </a:t>
            </a:r>
            <a:r>
              <a:rPr lang="ar-SA" altLang="ar-SA" sz="2400" b="1" u="sng" dirty="0" err="1">
                <a:solidFill>
                  <a:srgbClr val="2E2E30"/>
                </a:solidFill>
              </a:rPr>
              <a:t>small</a:t>
            </a:r>
            <a:r>
              <a:rPr lang="ar-SA" altLang="ar-SA" sz="2400" b="1" u="sng" dirty="0">
                <a:solidFill>
                  <a:srgbClr val="2E2E30"/>
                </a:solidFill>
              </a:rPr>
              <a:t> </a:t>
            </a:r>
            <a:r>
              <a:rPr lang="ar-SA" altLang="ar-SA" sz="2400" b="1" u="sng" dirty="0" err="1">
                <a:solidFill>
                  <a:srgbClr val="2E2E30"/>
                </a:solidFill>
              </a:rPr>
              <a:t>intestine</a:t>
            </a:r>
            <a:r>
              <a:rPr lang="ar-SA" altLang="ar-SA" sz="2400" dirty="0">
                <a:solidFill>
                  <a:srgbClr val="2E2E30"/>
                </a:solidFill>
              </a:rPr>
              <a:t>. </a:t>
            </a:r>
          </a:p>
          <a:p>
            <a:pPr lvl="0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SA" altLang="ar-SA" sz="2400" dirty="0">
                <a:solidFill>
                  <a:srgbClr val="2E2E30"/>
                </a:solidFill>
              </a:rPr>
              <a:t> -A </a:t>
            </a:r>
            <a:r>
              <a:rPr lang="ar-SA" altLang="ar-SA" sz="2400" b="1" dirty="0" err="1">
                <a:solidFill>
                  <a:srgbClr val="2E2E30"/>
                </a:solidFill>
              </a:rPr>
              <a:t>gallstone</a:t>
            </a:r>
            <a:r>
              <a:rPr lang="ar-SA" altLang="ar-SA" sz="2400" dirty="0">
                <a:solidFill>
                  <a:srgbClr val="2E2E30"/>
                </a:solidFill>
              </a:rPr>
              <a:t> </a:t>
            </a:r>
            <a:r>
              <a:rPr lang="ar-SA" altLang="ar-SA" sz="2400" dirty="0" err="1">
                <a:solidFill>
                  <a:srgbClr val="2E2E30"/>
                </a:solidFill>
              </a:rPr>
              <a:t>in</a:t>
            </a:r>
            <a:r>
              <a:rPr lang="ar-SA" altLang="ar-SA" sz="2400" dirty="0">
                <a:solidFill>
                  <a:srgbClr val="2E2E30"/>
                </a:solidFill>
              </a:rPr>
              <a:t> </a:t>
            </a:r>
            <a:r>
              <a:rPr lang="ar-SA" altLang="ar-SA" sz="2400" dirty="0" err="1">
                <a:solidFill>
                  <a:srgbClr val="2E2E30"/>
                </a:solidFill>
              </a:rPr>
              <a:t>the</a:t>
            </a:r>
            <a:r>
              <a:rPr lang="ar-SA" altLang="ar-SA" sz="2400" dirty="0">
                <a:solidFill>
                  <a:srgbClr val="2E2E30"/>
                </a:solidFill>
              </a:rPr>
              <a:t> </a:t>
            </a:r>
            <a:r>
              <a:rPr lang="ar-SA" altLang="ar-SA" sz="2400" dirty="0" err="1">
                <a:solidFill>
                  <a:srgbClr val="2E2E30"/>
                </a:solidFill>
              </a:rPr>
              <a:t>common</a:t>
            </a:r>
            <a:r>
              <a:rPr lang="ar-SA" altLang="ar-SA" sz="2400" dirty="0">
                <a:solidFill>
                  <a:srgbClr val="2E2E30"/>
                </a:solidFill>
              </a:rPr>
              <a:t> </a:t>
            </a:r>
            <a:r>
              <a:rPr lang="ar-SA" altLang="ar-SA" sz="2400" dirty="0" err="1">
                <a:solidFill>
                  <a:srgbClr val="2E2E30"/>
                </a:solidFill>
              </a:rPr>
              <a:t>bile</a:t>
            </a:r>
            <a:r>
              <a:rPr lang="ar-SA" altLang="ar-SA" sz="2400" dirty="0">
                <a:solidFill>
                  <a:srgbClr val="2E2E30"/>
                </a:solidFill>
              </a:rPr>
              <a:t> </a:t>
            </a:r>
            <a:r>
              <a:rPr lang="ar-SA" altLang="ar-SA" sz="2400" dirty="0" err="1">
                <a:solidFill>
                  <a:srgbClr val="2E2E30"/>
                </a:solidFill>
              </a:rPr>
              <a:t>duct</a:t>
            </a:r>
            <a:r>
              <a:rPr lang="ar-SA" altLang="ar-SA" sz="2400" dirty="0">
                <a:solidFill>
                  <a:srgbClr val="2E2E30"/>
                </a:solidFill>
              </a:rPr>
              <a:t> </a:t>
            </a:r>
            <a:r>
              <a:rPr lang="ar-SA" altLang="ar-SA" sz="2400" dirty="0" err="1">
                <a:solidFill>
                  <a:srgbClr val="2E2E30"/>
                </a:solidFill>
              </a:rPr>
              <a:t>can</a:t>
            </a:r>
            <a:r>
              <a:rPr lang="ar-SA" altLang="ar-SA" sz="2400" dirty="0">
                <a:solidFill>
                  <a:srgbClr val="2E2E30"/>
                </a:solidFill>
              </a:rPr>
              <a:t> </a:t>
            </a:r>
            <a:r>
              <a:rPr lang="ar-SA" altLang="ar-SA" sz="2400" dirty="0" err="1">
                <a:solidFill>
                  <a:srgbClr val="2E2E30"/>
                </a:solidFill>
              </a:rPr>
              <a:t>cause</a:t>
            </a:r>
            <a:r>
              <a:rPr lang="ar-SA" altLang="ar-SA" sz="2400" dirty="0">
                <a:solidFill>
                  <a:srgbClr val="2E2E30"/>
                </a:solidFill>
              </a:rPr>
              <a:t> </a:t>
            </a:r>
            <a:r>
              <a:rPr lang="ar-SA" altLang="ar-SA" sz="2400" dirty="0" err="1">
                <a:solidFill>
                  <a:srgbClr val="2E2E30"/>
                </a:solidFill>
              </a:rPr>
              <a:t>back</a:t>
            </a:r>
            <a:r>
              <a:rPr lang="ar-SA" altLang="ar-SA" sz="2400" dirty="0">
                <a:solidFill>
                  <a:srgbClr val="2E2E30"/>
                </a:solidFill>
              </a:rPr>
              <a:t> </a:t>
            </a:r>
            <a:r>
              <a:rPr lang="ar-SA" altLang="ar-SA" sz="2400" dirty="0" err="1">
                <a:solidFill>
                  <a:srgbClr val="2E2E30"/>
                </a:solidFill>
              </a:rPr>
              <a:t>pressure</a:t>
            </a:r>
            <a:r>
              <a:rPr lang="ar-SA" altLang="ar-SA" sz="2400" dirty="0">
                <a:solidFill>
                  <a:srgbClr val="2E2E30"/>
                </a:solidFill>
              </a:rPr>
              <a:t> </a:t>
            </a:r>
            <a:r>
              <a:rPr lang="ar-SA" altLang="ar-SA" sz="2400" dirty="0" err="1">
                <a:solidFill>
                  <a:srgbClr val="2E2E30"/>
                </a:solidFill>
              </a:rPr>
              <a:t>in</a:t>
            </a:r>
            <a:r>
              <a:rPr lang="ar-SA" altLang="ar-SA" sz="2400" dirty="0">
                <a:solidFill>
                  <a:srgbClr val="2E2E30"/>
                </a:solidFill>
              </a:rPr>
              <a:t> </a:t>
            </a:r>
            <a:r>
              <a:rPr lang="ar-SA" altLang="ar-SA" sz="2400" dirty="0" err="1">
                <a:solidFill>
                  <a:srgbClr val="2E2E30"/>
                </a:solidFill>
              </a:rPr>
              <a:t>the</a:t>
            </a:r>
            <a:r>
              <a:rPr lang="ar-SA" altLang="ar-SA" sz="2400" dirty="0">
                <a:solidFill>
                  <a:srgbClr val="2E2E30"/>
                </a:solidFill>
              </a:rPr>
              <a:t> </a:t>
            </a:r>
            <a:r>
              <a:rPr lang="ar-SA" altLang="ar-SA" sz="2400" dirty="0" err="1">
                <a:solidFill>
                  <a:srgbClr val="2E2E30"/>
                </a:solidFill>
              </a:rPr>
              <a:t>pancreatic</a:t>
            </a:r>
            <a:r>
              <a:rPr lang="ar-SA" altLang="ar-SA" sz="2400" dirty="0">
                <a:solidFill>
                  <a:srgbClr val="2E2E30"/>
                </a:solidFill>
              </a:rPr>
              <a:t> </a:t>
            </a:r>
            <a:r>
              <a:rPr lang="ar-SA" altLang="ar-SA" sz="2400" dirty="0" err="1">
                <a:solidFill>
                  <a:srgbClr val="2E2E30"/>
                </a:solidFill>
              </a:rPr>
              <a:t>duct</a:t>
            </a:r>
            <a:r>
              <a:rPr lang="ar-SA" altLang="ar-SA" sz="2400" dirty="0">
                <a:solidFill>
                  <a:srgbClr val="2E2E30"/>
                </a:solidFill>
              </a:rPr>
              <a:t> </a:t>
            </a:r>
            <a:r>
              <a:rPr lang="ar-SA" altLang="ar-SA" sz="2400" dirty="0" err="1">
                <a:solidFill>
                  <a:srgbClr val="2E2E30"/>
                </a:solidFill>
              </a:rPr>
              <a:t>leading</a:t>
            </a:r>
            <a:r>
              <a:rPr lang="ar-SA" altLang="ar-SA" sz="2400" dirty="0">
                <a:solidFill>
                  <a:srgbClr val="2E2E30"/>
                </a:solidFill>
              </a:rPr>
              <a:t> </a:t>
            </a:r>
            <a:r>
              <a:rPr lang="ar-SA" altLang="ar-SA" sz="2400" dirty="0" err="1">
                <a:solidFill>
                  <a:srgbClr val="2E2E30"/>
                </a:solidFill>
              </a:rPr>
              <a:t>to</a:t>
            </a:r>
            <a:r>
              <a:rPr lang="ar-SA" altLang="ar-SA" sz="2400" dirty="0">
                <a:solidFill>
                  <a:srgbClr val="2E2E30"/>
                </a:solidFill>
              </a:rPr>
              <a:t> </a:t>
            </a:r>
            <a:r>
              <a:rPr lang="ar-SA" altLang="ar-SA" sz="2400" dirty="0" err="1">
                <a:solidFill>
                  <a:srgbClr val="2E2E30"/>
                </a:solidFill>
              </a:rPr>
              <a:t>pancreatiti</a:t>
            </a:r>
            <a:r>
              <a:rPr lang="en-US" altLang="ar-SA" sz="2400" dirty="0">
                <a:solidFill>
                  <a:srgbClr val="2E2E30"/>
                </a:solidFill>
              </a:rPr>
              <a:t>s.</a:t>
            </a:r>
          </a:p>
          <a:p>
            <a:pPr lvl="0" algn="l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ar-SA" sz="2400" dirty="0">
                <a:solidFill>
                  <a:srgbClr val="2E2E30"/>
                </a:solidFill>
              </a:rPr>
              <a:t>-</a:t>
            </a:r>
            <a:r>
              <a:rPr lang="ar-SA" altLang="ar-SA" sz="2400" dirty="0">
                <a:solidFill>
                  <a:srgbClr val="2E2E30"/>
                </a:solidFill>
              </a:rPr>
              <a:t> </a:t>
            </a:r>
            <a:r>
              <a:rPr lang="en-US" altLang="ar-SA" sz="2400" dirty="0">
                <a:solidFill>
                  <a:srgbClr val="2E2E30"/>
                </a:solidFill>
              </a:rPr>
              <a:t>Therefore, a</a:t>
            </a:r>
            <a:r>
              <a:rPr lang="ar-SA" altLang="ar-SA" sz="2400" dirty="0" err="1">
                <a:solidFill>
                  <a:srgbClr val="2E2E30"/>
                </a:solidFill>
              </a:rPr>
              <a:t>cute</a:t>
            </a:r>
            <a:r>
              <a:rPr lang="ar-SA" altLang="ar-SA" sz="2400" dirty="0">
                <a:solidFill>
                  <a:srgbClr val="2E2E30"/>
                </a:solidFill>
              </a:rPr>
              <a:t> </a:t>
            </a:r>
            <a:r>
              <a:rPr lang="ar-SA" altLang="ar-SA" sz="2400" dirty="0" err="1">
                <a:solidFill>
                  <a:srgbClr val="2E2E30"/>
                </a:solidFill>
              </a:rPr>
              <a:t>pancreatitis</a:t>
            </a:r>
            <a:r>
              <a:rPr lang="ar-SA" altLang="ar-SA" sz="2400" dirty="0">
                <a:solidFill>
                  <a:srgbClr val="2E2E30"/>
                </a:solidFill>
              </a:rPr>
              <a:t> </a:t>
            </a:r>
            <a:r>
              <a:rPr lang="en-US" altLang="ar-SA" sz="2400" dirty="0">
                <a:solidFill>
                  <a:srgbClr val="2E2E30"/>
                </a:solidFill>
              </a:rPr>
              <a:t>elevates</a:t>
            </a:r>
            <a:r>
              <a:rPr lang="ar-SA" altLang="ar-SA" sz="2400" dirty="0">
                <a:solidFill>
                  <a:srgbClr val="2E2E30"/>
                </a:solidFill>
              </a:rPr>
              <a:t> </a:t>
            </a:r>
            <a:r>
              <a:rPr lang="ar-SA" altLang="ar-SA" sz="2400" dirty="0" err="1">
                <a:solidFill>
                  <a:srgbClr val="2E2E30"/>
                </a:solidFill>
              </a:rPr>
              <a:t>blood</a:t>
            </a:r>
            <a:r>
              <a:rPr lang="ar-SA" altLang="ar-SA" sz="2400" dirty="0">
                <a:solidFill>
                  <a:srgbClr val="2E2E30"/>
                </a:solidFill>
              </a:rPr>
              <a:t> </a:t>
            </a:r>
            <a:r>
              <a:rPr lang="ar-SA" altLang="ar-SA" sz="2400" dirty="0" err="1">
                <a:solidFill>
                  <a:srgbClr val="2E2E30"/>
                </a:solidFill>
              </a:rPr>
              <a:t>lipase</a:t>
            </a:r>
            <a:r>
              <a:rPr lang="ar-SA" altLang="ar-SA" sz="2400" dirty="0">
                <a:solidFill>
                  <a:srgbClr val="2E2E30"/>
                </a:solidFill>
              </a:rPr>
              <a:t> </a:t>
            </a:r>
            <a:r>
              <a:rPr lang="ar-SA" altLang="ar-SA" sz="2400" dirty="0" err="1">
                <a:solidFill>
                  <a:srgbClr val="2E2E30"/>
                </a:solidFill>
              </a:rPr>
              <a:t>levels</a:t>
            </a:r>
            <a:r>
              <a:rPr lang="ar-SA" altLang="ar-SA" sz="2400" dirty="0">
                <a:solidFill>
                  <a:srgbClr val="2E2E30"/>
                </a:solidFill>
              </a:rPr>
              <a:t>.</a:t>
            </a:r>
            <a:endParaRPr lang="ar-SA" altLang="ar-SA" sz="2400" dirty="0"/>
          </a:p>
        </p:txBody>
      </p:sp>
      <p:sp>
        <p:nvSpPr>
          <p:cNvPr id="3" name="object 9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D7AE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8"/>
          <p:cNvSpPr/>
          <p:nvPr/>
        </p:nvSpPr>
        <p:spPr>
          <a:xfrm>
            <a:off x="47625" y="0"/>
            <a:ext cx="11431" cy="6857996"/>
          </a:xfrm>
          <a:custGeom>
            <a:avLst/>
            <a:gdLst/>
            <a:ahLst/>
            <a:cxnLst/>
            <a:rect l="l" t="t" r="r" b="b"/>
            <a:pathLst>
              <a:path w="11431" h="6857996">
                <a:moveTo>
                  <a:pt x="11430" y="0"/>
                </a:moveTo>
                <a:lnTo>
                  <a:pt x="0" y="0"/>
                </a:lnTo>
                <a:lnTo>
                  <a:pt x="1" y="6857996"/>
                </a:lnTo>
                <a:lnTo>
                  <a:pt x="11431" y="6857996"/>
                </a:lnTo>
                <a:lnTo>
                  <a:pt x="11430" y="0"/>
                </a:lnTo>
                <a:close/>
              </a:path>
            </a:pathLst>
          </a:custGeom>
          <a:solidFill>
            <a:srgbClr val="D7AE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873196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799" y="0"/>
                </a:moveTo>
                <a:lnTo>
                  <a:pt x="0" y="0"/>
                </a:lnTo>
                <a:lnTo>
                  <a:pt x="0" y="6857998"/>
                </a:lnTo>
                <a:lnTo>
                  <a:pt x="304799" y="6857998"/>
                </a:lnTo>
                <a:lnTo>
                  <a:pt x="304799" y="0"/>
                </a:lnTo>
                <a:close/>
              </a:path>
            </a:pathLst>
          </a:custGeom>
          <a:solidFill>
            <a:srgbClr val="D7AE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4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B83C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مربع نص 6"/>
          <p:cNvSpPr txBox="1"/>
          <p:nvPr/>
        </p:nvSpPr>
        <p:spPr>
          <a:xfrm>
            <a:off x="59056" y="152400"/>
            <a:ext cx="5715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- Serum lipase concentration:</a:t>
            </a:r>
            <a:endParaRPr lang="ar-SA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1489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fp19990501p2507-f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263606"/>
            <a:ext cx="7391400" cy="639673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6200" y="381000"/>
            <a:ext cx="8458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/>
              <a:t>- </a:t>
            </a:r>
            <a:r>
              <a:rPr lang="en-US" sz="2400" b="1" u="sng" dirty="0">
                <a:solidFill>
                  <a:srgbClr val="C00000"/>
                </a:solidFill>
              </a:rPr>
              <a:t>A low level of lipase </a:t>
            </a:r>
            <a:r>
              <a:rPr lang="en-US" sz="2400" dirty="0"/>
              <a:t>in the blood may indicate </a:t>
            </a:r>
            <a:r>
              <a:rPr lang="en-US" sz="2400" dirty="0">
                <a:solidFill>
                  <a:srgbClr val="BC8F00"/>
                </a:solidFill>
              </a:rPr>
              <a:t>permanent damage to the lipase-producing cells in the pancreas</a:t>
            </a:r>
            <a:r>
              <a:rPr lang="en-US" sz="2400" dirty="0"/>
              <a:t> and this can occur in </a:t>
            </a:r>
            <a:r>
              <a:rPr lang="en-US" sz="2400" b="1" dirty="0"/>
              <a:t>chronic diseases </a:t>
            </a:r>
            <a:r>
              <a:rPr lang="en-US" sz="2400" dirty="0"/>
              <a:t>that affect the </a:t>
            </a:r>
            <a:r>
              <a:rPr lang="en-US" sz="2400" b="1" dirty="0"/>
              <a:t>pancreas</a:t>
            </a:r>
            <a:r>
              <a:rPr lang="en-US" sz="2400" dirty="0"/>
              <a:t> such as </a:t>
            </a:r>
            <a:r>
              <a:rPr lang="en-US" sz="2400" b="1" u="sng" dirty="0">
                <a:solidFill>
                  <a:schemeClr val="accent3">
                    <a:lumMod val="75000"/>
                  </a:schemeClr>
                </a:solidFill>
              </a:rPr>
              <a:t>cystic fibrosis</a:t>
            </a:r>
            <a:r>
              <a:rPr lang="en-US" sz="2400" dirty="0"/>
              <a:t>. </a:t>
            </a:r>
            <a:endParaRPr lang="en-US" sz="2400" dirty="0">
              <a:cs typeface="Calibri"/>
            </a:endParaRPr>
          </a:p>
        </p:txBody>
      </p:sp>
      <p:sp>
        <p:nvSpPr>
          <p:cNvPr id="3" name="object 9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D7AE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5"/>
          <p:cNvSpPr/>
          <p:nvPr/>
        </p:nvSpPr>
        <p:spPr>
          <a:xfrm>
            <a:off x="8873196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799" y="0"/>
                </a:moveTo>
                <a:lnTo>
                  <a:pt x="0" y="0"/>
                </a:lnTo>
                <a:lnTo>
                  <a:pt x="0" y="6857998"/>
                </a:lnTo>
                <a:lnTo>
                  <a:pt x="304799" y="6857998"/>
                </a:lnTo>
                <a:lnTo>
                  <a:pt x="304799" y="0"/>
                </a:lnTo>
                <a:close/>
              </a:path>
            </a:pathLst>
          </a:custGeom>
          <a:solidFill>
            <a:srgbClr val="D7AE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4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B83C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مستطيل 5"/>
          <p:cNvSpPr/>
          <p:nvPr/>
        </p:nvSpPr>
        <p:spPr>
          <a:xfrm>
            <a:off x="76200" y="2667000"/>
            <a:ext cx="6248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fontAlgn="base">
              <a:lnSpc>
                <a:spcPct val="150000"/>
              </a:lnSpc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- Symptoms of pancreatitis may include:</a:t>
            </a: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33333"/>
                </a:solidFill>
              </a:rPr>
              <a:t> </a:t>
            </a:r>
            <a:r>
              <a:rPr lang="en-US" sz="2490" dirty="0">
                <a:solidFill>
                  <a:srgbClr val="333333"/>
                </a:solidFill>
              </a:rPr>
              <a:t>Severe</a:t>
            </a:r>
            <a:r>
              <a:rPr lang="en-US" sz="2400" dirty="0">
                <a:solidFill>
                  <a:srgbClr val="333333"/>
                </a:solidFill>
              </a:rPr>
              <a:t> abdominal pain</a:t>
            </a: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33333"/>
                </a:solidFill>
              </a:rPr>
              <a:t> Back pain</a:t>
            </a: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33333"/>
                </a:solidFill>
              </a:rPr>
              <a:t> Fever</a:t>
            </a: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33333"/>
                </a:solidFill>
              </a:rPr>
              <a:t> Nausea</a:t>
            </a: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33333"/>
                </a:solidFill>
              </a:rPr>
              <a:t> Vomiting</a:t>
            </a: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33333"/>
                </a:solidFill>
              </a:rPr>
              <a:t> Loss of appetite</a:t>
            </a:r>
            <a:endParaRPr lang="en-US" sz="2400" b="0" i="0" dirty="0">
              <a:solidFill>
                <a:srgbClr val="333333"/>
              </a:solidFill>
              <a:effectLst/>
            </a:endParaRPr>
          </a:p>
        </p:txBody>
      </p:sp>
      <p:sp>
        <p:nvSpPr>
          <p:cNvPr id="7" name="object 8"/>
          <p:cNvSpPr/>
          <p:nvPr/>
        </p:nvSpPr>
        <p:spPr>
          <a:xfrm>
            <a:off x="47625" y="0"/>
            <a:ext cx="11431" cy="6857996"/>
          </a:xfrm>
          <a:custGeom>
            <a:avLst/>
            <a:gdLst/>
            <a:ahLst/>
            <a:cxnLst/>
            <a:rect l="l" t="t" r="r" b="b"/>
            <a:pathLst>
              <a:path w="11431" h="6857996">
                <a:moveTo>
                  <a:pt x="11430" y="0"/>
                </a:moveTo>
                <a:lnTo>
                  <a:pt x="0" y="0"/>
                </a:lnTo>
                <a:lnTo>
                  <a:pt x="1" y="6857996"/>
                </a:lnTo>
                <a:lnTo>
                  <a:pt x="11431" y="6857996"/>
                </a:lnTo>
                <a:lnTo>
                  <a:pt x="11430" y="0"/>
                </a:lnTo>
                <a:close/>
              </a:path>
            </a:pathLst>
          </a:custGeom>
          <a:solidFill>
            <a:srgbClr val="D7AE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1282726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70485" y="0"/>
            <a:ext cx="34291" cy="6857996"/>
          </a:xfrm>
          <a:custGeom>
            <a:avLst/>
            <a:gdLst/>
            <a:ahLst/>
            <a:cxnLst/>
            <a:rect l="l" t="t" r="r" b="b"/>
            <a:pathLst>
              <a:path w="34291" h="6857996">
                <a:moveTo>
                  <a:pt x="34290" y="0"/>
                </a:moveTo>
                <a:lnTo>
                  <a:pt x="0" y="0"/>
                </a:lnTo>
                <a:lnTo>
                  <a:pt x="1" y="6857996"/>
                </a:lnTo>
                <a:lnTo>
                  <a:pt x="34291" y="6857996"/>
                </a:lnTo>
                <a:lnTo>
                  <a:pt x="34290" y="0"/>
                </a:lnTo>
                <a:close/>
              </a:path>
            </a:pathLst>
          </a:custGeom>
          <a:solidFill>
            <a:srgbClr val="D7AE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625" y="0"/>
            <a:ext cx="11431" cy="6857996"/>
          </a:xfrm>
          <a:custGeom>
            <a:avLst/>
            <a:gdLst/>
            <a:ahLst/>
            <a:cxnLst/>
            <a:rect l="l" t="t" r="r" b="b"/>
            <a:pathLst>
              <a:path w="11431" h="6857996">
                <a:moveTo>
                  <a:pt x="11430" y="0"/>
                </a:moveTo>
                <a:lnTo>
                  <a:pt x="0" y="0"/>
                </a:lnTo>
                <a:lnTo>
                  <a:pt x="1" y="6857996"/>
                </a:lnTo>
                <a:lnTo>
                  <a:pt x="11431" y="6857996"/>
                </a:lnTo>
                <a:lnTo>
                  <a:pt x="11430" y="0"/>
                </a:lnTo>
                <a:close/>
              </a:path>
            </a:pathLst>
          </a:custGeom>
          <a:solidFill>
            <a:srgbClr val="D7AE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B83C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2400" y="2745875"/>
            <a:ext cx="8839200" cy="18470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52399" y="1633761"/>
            <a:ext cx="7093286" cy="6222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l" rtl="0">
              <a:lnSpc>
                <a:spcPct val="101725"/>
              </a:lnSpc>
              <a:spcBef>
                <a:spcPts val="2583"/>
              </a:spcBef>
            </a:pPr>
            <a:r>
              <a:rPr lang="ar-SA" sz="2400" dirty="0">
                <a:solidFill>
                  <a:srgbClr val="B83C68"/>
                </a:solidFill>
                <a:cs typeface="Times New Roman"/>
              </a:rPr>
              <a:t>-</a:t>
            </a:r>
            <a:r>
              <a:rPr sz="2400" spc="-69" dirty="0">
                <a:solidFill>
                  <a:srgbClr val="B83C68"/>
                </a:solidFill>
                <a:cs typeface="Times New Roman"/>
              </a:rPr>
              <a:t> </a:t>
            </a:r>
            <a:r>
              <a:rPr sz="2400" b="1" spc="0" dirty="0">
                <a:cs typeface="Calibri"/>
              </a:rPr>
              <a:t>Serum</a:t>
            </a:r>
            <a:r>
              <a:rPr sz="2400" b="1" spc="-60" dirty="0">
                <a:cs typeface="Calibri"/>
              </a:rPr>
              <a:t> </a:t>
            </a:r>
            <a:r>
              <a:rPr sz="2400" b="1" spc="0" dirty="0">
                <a:cs typeface="Calibri"/>
              </a:rPr>
              <a:t>li</a:t>
            </a:r>
            <a:r>
              <a:rPr sz="2400" b="1" spc="-4" dirty="0">
                <a:cs typeface="Calibri"/>
              </a:rPr>
              <a:t>p</a:t>
            </a:r>
            <a:r>
              <a:rPr sz="2400" b="1" spc="0" dirty="0">
                <a:cs typeface="Calibri"/>
              </a:rPr>
              <a:t>ase</a:t>
            </a:r>
            <a:r>
              <a:rPr sz="2400" b="1" spc="29" dirty="0">
                <a:cs typeface="Calibri"/>
              </a:rPr>
              <a:t> </a:t>
            </a:r>
            <a:r>
              <a:rPr sz="2400" spc="-54" dirty="0">
                <a:cs typeface="Calibri"/>
              </a:rPr>
              <a:t>h</a:t>
            </a:r>
            <a:r>
              <a:rPr sz="2400" spc="-39" dirty="0">
                <a:cs typeface="Calibri"/>
              </a:rPr>
              <a:t>y</a:t>
            </a:r>
            <a:r>
              <a:rPr sz="2400" spc="0" dirty="0">
                <a:cs typeface="Calibri"/>
              </a:rPr>
              <a:t>d</a:t>
            </a:r>
            <a:r>
              <a:rPr sz="2400" spc="-54" dirty="0">
                <a:cs typeface="Calibri"/>
              </a:rPr>
              <a:t>r</a:t>
            </a:r>
            <a:r>
              <a:rPr sz="2400" spc="0" dirty="0">
                <a:cs typeface="Calibri"/>
              </a:rPr>
              <a:t>ol</a:t>
            </a:r>
            <a:r>
              <a:rPr sz="2400" spc="-34" dirty="0">
                <a:cs typeface="Calibri"/>
              </a:rPr>
              <a:t>y</a:t>
            </a:r>
            <a:r>
              <a:rPr sz="2400" spc="-59" dirty="0">
                <a:cs typeface="Calibri"/>
              </a:rPr>
              <a:t>z</a:t>
            </a:r>
            <a:r>
              <a:rPr sz="2400" spc="0" dirty="0">
                <a:cs typeface="Calibri"/>
              </a:rPr>
              <a:t>es</a:t>
            </a:r>
            <a:r>
              <a:rPr sz="2400" spc="-86" dirty="0">
                <a:cs typeface="Calibri"/>
              </a:rPr>
              <a:t> </a:t>
            </a:r>
            <a:r>
              <a:rPr sz="2400" spc="0" dirty="0">
                <a:cs typeface="Calibri"/>
              </a:rPr>
              <a:t>the</a:t>
            </a:r>
            <a:r>
              <a:rPr sz="2400" spc="-37" dirty="0">
                <a:cs typeface="Calibri"/>
              </a:rPr>
              <a:t> </a:t>
            </a:r>
            <a:r>
              <a:rPr sz="2400" spc="0" dirty="0">
                <a:cs typeface="Calibri"/>
              </a:rPr>
              <a:t>ol</a:t>
            </a:r>
            <a:r>
              <a:rPr sz="2400" spc="-9" dirty="0">
                <a:cs typeface="Calibri"/>
              </a:rPr>
              <a:t>i</a:t>
            </a:r>
            <a:r>
              <a:rPr sz="2400" spc="-25" dirty="0">
                <a:cs typeface="Calibri"/>
              </a:rPr>
              <a:t>v</a:t>
            </a:r>
            <a:r>
              <a:rPr sz="2400" spc="0" dirty="0">
                <a:cs typeface="Calibri"/>
              </a:rPr>
              <a:t>e</a:t>
            </a:r>
            <a:r>
              <a:rPr sz="2400" spc="-41" dirty="0">
                <a:cs typeface="Calibri"/>
              </a:rPr>
              <a:t> </a:t>
            </a:r>
            <a:r>
              <a:rPr sz="2400" spc="0" dirty="0">
                <a:cs typeface="Calibri"/>
              </a:rPr>
              <a:t>oil</a:t>
            </a:r>
            <a:r>
              <a:rPr sz="2400" spc="-27" dirty="0">
                <a:cs typeface="Calibri"/>
              </a:rPr>
              <a:t> </a:t>
            </a:r>
            <a:r>
              <a:rPr sz="2400" spc="0" dirty="0">
                <a:cs typeface="Calibri"/>
              </a:rPr>
              <a:t>em</a:t>
            </a:r>
            <a:r>
              <a:rPr sz="2400" spc="-9" dirty="0">
                <a:cs typeface="Calibri"/>
              </a:rPr>
              <a:t>u</a:t>
            </a:r>
            <a:r>
              <a:rPr sz="2400" spc="0" dirty="0">
                <a:cs typeface="Calibri"/>
              </a:rPr>
              <a:t>ls</a:t>
            </a:r>
            <a:r>
              <a:rPr sz="2400" spc="-14" dirty="0">
                <a:cs typeface="Calibri"/>
              </a:rPr>
              <a:t>i</a:t>
            </a:r>
            <a:r>
              <a:rPr sz="2400" spc="0" dirty="0">
                <a:cs typeface="Calibri"/>
              </a:rPr>
              <a:t>on.</a:t>
            </a:r>
            <a:endParaRPr sz="2400" dirty="0"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04800" y="5479034"/>
            <a:ext cx="8991601" cy="10205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l" rtl="0">
              <a:lnSpc>
                <a:spcPts val="2950"/>
              </a:lnSpc>
              <a:spcBef>
                <a:spcPts val="147"/>
              </a:spcBef>
            </a:pPr>
            <a:r>
              <a:rPr lang="en-US" sz="2400" spc="0" dirty="0">
                <a:latin typeface="Calibri"/>
                <a:cs typeface="Calibri"/>
              </a:rPr>
              <a:t>- The decrease </a:t>
            </a:r>
            <a:r>
              <a:rPr lang="en-US" sz="2400" dirty="0">
                <a:latin typeface="Calibri"/>
                <a:cs typeface="Calibri"/>
              </a:rPr>
              <a:t>in turbidity at 400 nm ( after incubation</a:t>
            </a:r>
            <a:r>
              <a:rPr lang="ar-SA" sz="2400" dirty="0">
                <a:latin typeface="Calibri"/>
                <a:cs typeface="Calibri"/>
              </a:rPr>
              <a:t>( </a:t>
            </a:r>
            <a:r>
              <a:rPr lang="en-US" sz="2400" dirty="0">
                <a:latin typeface="Calibri"/>
                <a:cs typeface="Calibri"/>
              </a:rPr>
              <a:t>is </a:t>
            </a:r>
            <a:r>
              <a:rPr sz="2400" spc="0" dirty="0">
                <a:latin typeface="Calibri"/>
                <a:cs typeface="Calibri"/>
              </a:rPr>
              <a:t>p</a:t>
            </a:r>
            <a:r>
              <a:rPr sz="2400" spc="-54" dirty="0">
                <a:latin typeface="Calibri"/>
                <a:cs typeface="Calibri"/>
              </a:rPr>
              <a:t>r</a:t>
            </a:r>
            <a:r>
              <a:rPr sz="2400" spc="0" dirty="0">
                <a:latin typeface="Calibri"/>
                <a:cs typeface="Calibri"/>
              </a:rPr>
              <a:t>oport</a:t>
            </a:r>
            <a:r>
              <a:rPr sz="2400" spc="-9" dirty="0">
                <a:latin typeface="Calibri"/>
                <a:cs typeface="Calibri"/>
              </a:rPr>
              <a:t>i</a:t>
            </a:r>
            <a:r>
              <a:rPr sz="2400" spc="0" dirty="0">
                <a:latin typeface="Calibri"/>
                <a:cs typeface="Calibri"/>
              </a:rPr>
              <a:t>onal</a:t>
            </a:r>
            <a:r>
              <a:rPr sz="2400" spc="-113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spc="0" dirty="0">
                <a:latin typeface="Calibri"/>
                <a:cs typeface="Calibri"/>
              </a:rPr>
              <a:t>o</a:t>
            </a:r>
            <a:r>
              <a:rPr sz="2400" spc="-14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li</a:t>
            </a:r>
            <a:r>
              <a:rPr sz="2400" spc="-9" dirty="0">
                <a:latin typeface="Calibri"/>
                <a:cs typeface="Calibri"/>
              </a:rPr>
              <a:t>p</a:t>
            </a:r>
            <a:r>
              <a:rPr sz="2400" spc="0" dirty="0">
                <a:latin typeface="Calibri"/>
                <a:cs typeface="Calibri"/>
              </a:rPr>
              <a:t>ase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a</a:t>
            </a:r>
            <a:r>
              <a:rPr sz="2400" spc="9" dirty="0">
                <a:latin typeface="Calibri"/>
                <a:cs typeface="Calibri"/>
              </a:rPr>
              <a:t>c</a:t>
            </a:r>
            <a:r>
              <a:rPr sz="2400" spc="0" dirty="0">
                <a:latin typeface="Calibri"/>
                <a:cs typeface="Calibri"/>
              </a:rPr>
              <a:t>ti</a:t>
            </a:r>
            <a:r>
              <a:rPr sz="2400" spc="-9" dirty="0">
                <a:latin typeface="Calibri"/>
                <a:cs typeface="Calibri"/>
              </a:rPr>
              <a:t>v</a:t>
            </a:r>
            <a:r>
              <a:rPr sz="2400" spc="0" dirty="0">
                <a:latin typeface="Calibri"/>
                <a:cs typeface="Calibri"/>
              </a:rPr>
              <a:t>ity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in</a:t>
            </a:r>
            <a:r>
              <a:rPr sz="2400" spc="-21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the</a:t>
            </a:r>
            <a:r>
              <a:rPr sz="2400" spc="-27" dirty="0">
                <a:latin typeface="Calibri"/>
                <a:cs typeface="Calibri"/>
              </a:rPr>
              <a:t> </a:t>
            </a:r>
            <a:r>
              <a:rPr sz="2400" spc="0" dirty="0">
                <a:latin typeface="Calibri"/>
                <a:cs typeface="Calibri"/>
              </a:rPr>
              <a:t>speci</a:t>
            </a:r>
            <a:r>
              <a:rPr sz="2400" spc="-4" dirty="0">
                <a:latin typeface="Calibri"/>
                <a:cs typeface="Calibri"/>
              </a:rPr>
              <a:t>m</a:t>
            </a:r>
            <a:r>
              <a:rPr sz="2400" spc="0" dirty="0">
                <a:latin typeface="Calibri"/>
                <a:cs typeface="Calibri"/>
              </a:rPr>
              <a:t>en.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180975" y="613189"/>
            <a:ext cx="1966930" cy="5307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- Principle:</a:t>
            </a:r>
            <a:endParaRPr lang="ar-SA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D7AE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0485" y="0"/>
            <a:ext cx="34291" cy="6857996"/>
          </a:xfrm>
          <a:custGeom>
            <a:avLst/>
            <a:gdLst/>
            <a:ahLst/>
            <a:cxnLst/>
            <a:rect l="l" t="t" r="r" b="b"/>
            <a:pathLst>
              <a:path w="34291" h="6857996">
                <a:moveTo>
                  <a:pt x="34290" y="0"/>
                </a:moveTo>
                <a:lnTo>
                  <a:pt x="0" y="0"/>
                </a:lnTo>
                <a:lnTo>
                  <a:pt x="1" y="6857996"/>
                </a:lnTo>
                <a:lnTo>
                  <a:pt x="34291" y="6857996"/>
                </a:lnTo>
                <a:lnTo>
                  <a:pt x="34290" y="0"/>
                </a:lnTo>
                <a:close/>
              </a:path>
            </a:pathLst>
          </a:custGeom>
          <a:solidFill>
            <a:srgbClr val="D7AE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7625" y="0"/>
            <a:ext cx="11431" cy="6857996"/>
          </a:xfrm>
          <a:custGeom>
            <a:avLst/>
            <a:gdLst/>
            <a:ahLst/>
            <a:cxnLst/>
            <a:rect l="l" t="t" r="r" b="b"/>
            <a:pathLst>
              <a:path w="11431" h="6857996">
                <a:moveTo>
                  <a:pt x="11430" y="0"/>
                </a:moveTo>
                <a:lnTo>
                  <a:pt x="0" y="0"/>
                </a:lnTo>
                <a:lnTo>
                  <a:pt x="1" y="6857996"/>
                </a:lnTo>
                <a:lnTo>
                  <a:pt x="11431" y="6857996"/>
                </a:lnTo>
                <a:lnTo>
                  <a:pt x="11430" y="0"/>
                </a:lnTo>
                <a:close/>
              </a:path>
            </a:pathLst>
          </a:custGeom>
          <a:solidFill>
            <a:srgbClr val="D7AE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799" y="0"/>
                </a:moveTo>
                <a:lnTo>
                  <a:pt x="0" y="0"/>
                </a:lnTo>
                <a:lnTo>
                  <a:pt x="0" y="6857998"/>
                </a:lnTo>
                <a:lnTo>
                  <a:pt x="304799" y="6857998"/>
                </a:lnTo>
                <a:lnTo>
                  <a:pt x="304799" y="0"/>
                </a:lnTo>
                <a:close/>
              </a:path>
            </a:pathLst>
          </a:custGeom>
          <a:solidFill>
            <a:srgbClr val="D7AE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B83C6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B83C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3838" y="805130"/>
            <a:ext cx="8512964" cy="41290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66393" marR="47761" algn="l" rtl="0">
              <a:lnSpc>
                <a:spcPts val="3360"/>
              </a:lnSpc>
              <a:spcBef>
                <a:spcPts val="168"/>
              </a:spcBef>
            </a:pPr>
            <a:r>
              <a:rPr lang="ar-SA" sz="3600" b="1" spc="0" dirty="0">
                <a:solidFill>
                  <a:srgbClr val="006FC0"/>
                </a:solidFill>
                <a:cs typeface="Calibri"/>
              </a:rPr>
              <a:t>             </a:t>
            </a:r>
            <a:r>
              <a:rPr sz="3600" b="1" spc="0" baseline="3413" dirty="0">
                <a:solidFill>
                  <a:srgbClr val="006FC0"/>
                </a:solidFill>
                <a:cs typeface="Calibri"/>
              </a:rPr>
              <a:t>SP</a:t>
            </a:r>
            <a:r>
              <a:rPr sz="3600" b="1" spc="-54" baseline="3413" dirty="0">
                <a:solidFill>
                  <a:srgbClr val="006FC0"/>
                </a:solidFill>
                <a:cs typeface="Calibri"/>
              </a:rPr>
              <a:t>E</a:t>
            </a:r>
            <a:r>
              <a:rPr sz="3600" b="1" spc="0" baseline="3413" dirty="0">
                <a:solidFill>
                  <a:srgbClr val="006FC0"/>
                </a:solidFill>
                <a:cs typeface="Calibri"/>
              </a:rPr>
              <a:t>CI</a:t>
            </a:r>
            <a:r>
              <a:rPr sz="3600" b="1" spc="-9" baseline="3413" dirty="0">
                <a:solidFill>
                  <a:srgbClr val="006FC0"/>
                </a:solidFill>
                <a:cs typeface="Calibri"/>
              </a:rPr>
              <a:t>M</a:t>
            </a:r>
            <a:r>
              <a:rPr sz="3600" b="1" spc="0" baseline="3413" dirty="0">
                <a:solidFill>
                  <a:srgbClr val="006FC0"/>
                </a:solidFill>
                <a:cs typeface="Calibri"/>
              </a:rPr>
              <a:t>EN</a:t>
            </a:r>
            <a:r>
              <a:rPr sz="3600" b="1" spc="14" baseline="3413" dirty="0">
                <a:solidFill>
                  <a:srgbClr val="006FC0"/>
                </a:solidFill>
                <a:cs typeface="Calibri"/>
              </a:rPr>
              <a:t> </a:t>
            </a:r>
            <a:r>
              <a:rPr sz="3600" b="1" spc="-25" baseline="3413" dirty="0">
                <a:solidFill>
                  <a:srgbClr val="006FC0"/>
                </a:solidFill>
                <a:cs typeface="Calibri"/>
              </a:rPr>
              <a:t>C</a:t>
            </a:r>
            <a:r>
              <a:rPr sz="3600" b="1" spc="0" baseline="3413" dirty="0">
                <a:solidFill>
                  <a:srgbClr val="006FC0"/>
                </a:solidFill>
                <a:cs typeface="Calibri"/>
              </a:rPr>
              <a:t>OLL</a:t>
            </a:r>
            <a:r>
              <a:rPr sz="3600" b="1" spc="-44" baseline="3413" dirty="0">
                <a:solidFill>
                  <a:srgbClr val="006FC0"/>
                </a:solidFill>
                <a:cs typeface="Calibri"/>
              </a:rPr>
              <a:t>E</a:t>
            </a:r>
            <a:r>
              <a:rPr sz="3600" b="1" spc="0" baseline="3413" dirty="0">
                <a:solidFill>
                  <a:srgbClr val="006FC0"/>
                </a:solidFill>
                <a:cs typeface="Calibri"/>
              </a:rPr>
              <a:t>CTI</a:t>
            </a:r>
            <a:r>
              <a:rPr sz="3600" b="1" spc="4" baseline="3413" dirty="0">
                <a:solidFill>
                  <a:srgbClr val="006FC0"/>
                </a:solidFill>
                <a:cs typeface="Calibri"/>
              </a:rPr>
              <a:t>O</a:t>
            </a:r>
            <a:r>
              <a:rPr sz="3600" b="1" spc="0" baseline="3413" dirty="0">
                <a:solidFill>
                  <a:srgbClr val="006FC0"/>
                </a:solidFill>
                <a:cs typeface="Calibri"/>
              </a:rPr>
              <a:t>N</a:t>
            </a:r>
            <a:r>
              <a:rPr sz="3600" b="1" spc="-14" baseline="3413" dirty="0">
                <a:solidFill>
                  <a:srgbClr val="006FC0"/>
                </a:solidFill>
                <a:cs typeface="Calibri"/>
              </a:rPr>
              <a:t> </a:t>
            </a:r>
            <a:r>
              <a:rPr sz="3600" b="1" spc="-34" baseline="3413" dirty="0">
                <a:solidFill>
                  <a:srgbClr val="006FC0"/>
                </a:solidFill>
                <a:cs typeface="Calibri"/>
              </a:rPr>
              <a:t>S</a:t>
            </a:r>
            <a:r>
              <a:rPr sz="3600" b="1" spc="-84" baseline="3413" dirty="0">
                <a:solidFill>
                  <a:srgbClr val="006FC0"/>
                </a:solidFill>
                <a:cs typeface="Calibri"/>
              </a:rPr>
              <a:t>T</a:t>
            </a:r>
            <a:r>
              <a:rPr sz="3600" b="1" spc="0" baseline="3413" dirty="0">
                <a:solidFill>
                  <a:srgbClr val="006FC0"/>
                </a:solidFill>
                <a:cs typeface="Calibri"/>
              </a:rPr>
              <a:t>OR</a:t>
            </a:r>
            <a:r>
              <a:rPr sz="3600" b="1" spc="-34" baseline="3413" dirty="0">
                <a:solidFill>
                  <a:srgbClr val="006FC0"/>
                </a:solidFill>
                <a:cs typeface="Calibri"/>
              </a:rPr>
              <a:t>A</a:t>
            </a:r>
            <a:r>
              <a:rPr sz="3600" b="1" spc="0" baseline="3413" dirty="0">
                <a:solidFill>
                  <a:srgbClr val="006FC0"/>
                </a:solidFill>
                <a:cs typeface="Calibri"/>
              </a:rPr>
              <a:t>GE</a:t>
            </a:r>
            <a:endParaRPr sz="3600" dirty="0">
              <a:cs typeface="Calibri"/>
            </a:endParaRPr>
          </a:p>
          <a:p>
            <a:pPr marL="12700" marR="47761" algn="l" rtl="0">
              <a:lnSpc>
                <a:spcPct val="101725"/>
              </a:lnSpc>
              <a:spcBef>
                <a:spcPts val="2113"/>
              </a:spcBef>
            </a:pPr>
            <a:r>
              <a:rPr lang="en-US" sz="2400" spc="0" dirty="0">
                <a:cs typeface="Calibri"/>
              </a:rPr>
              <a:t>- </a:t>
            </a:r>
            <a:r>
              <a:rPr sz="2400" spc="0" dirty="0">
                <a:cs typeface="Calibri"/>
              </a:rPr>
              <a:t>Use</a:t>
            </a:r>
            <a:r>
              <a:rPr sz="2400" spc="-29" dirty="0">
                <a:cs typeface="Calibri"/>
              </a:rPr>
              <a:t> </a:t>
            </a:r>
            <a:r>
              <a:rPr sz="2400" b="1" spc="0" dirty="0">
                <a:cs typeface="Calibri"/>
              </a:rPr>
              <a:t>f</a:t>
            </a:r>
            <a:r>
              <a:rPr sz="2400" b="1" spc="-25" dirty="0">
                <a:cs typeface="Calibri"/>
              </a:rPr>
              <a:t>r</a:t>
            </a:r>
            <a:r>
              <a:rPr sz="2400" b="1" spc="0" dirty="0">
                <a:cs typeface="Calibri"/>
              </a:rPr>
              <a:t>esh se</a:t>
            </a:r>
            <a:r>
              <a:rPr sz="2400" b="1" spc="-9" dirty="0">
                <a:cs typeface="Calibri"/>
              </a:rPr>
              <a:t>r</a:t>
            </a:r>
            <a:r>
              <a:rPr sz="2400" b="1" spc="0" dirty="0">
                <a:cs typeface="Calibri"/>
              </a:rPr>
              <a:t>um </a:t>
            </a:r>
            <a:r>
              <a:rPr sz="2400" spc="0" dirty="0">
                <a:cs typeface="Calibri"/>
              </a:rPr>
              <a:t>specim</a:t>
            </a:r>
            <a:r>
              <a:rPr sz="2400" spc="-4" dirty="0">
                <a:cs typeface="Calibri"/>
              </a:rPr>
              <a:t>e</a:t>
            </a:r>
            <a:r>
              <a:rPr sz="2400" spc="-14" dirty="0">
                <a:cs typeface="Calibri"/>
              </a:rPr>
              <a:t>n</a:t>
            </a:r>
            <a:r>
              <a:rPr sz="2400" spc="0" dirty="0">
                <a:cs typeface="Calibri"/>
              </a:rPr>
              <a:t>s.</a:t>
            </a:r>
            <a:r>
              <a:rPr sz="2400" spc="-29" dirty="0">
                <a:cs typeface="Calibri"/>
              </a:rPr>
              <a:t> </a:t>
            </a:r>
            <a:endParaRPr lang="ar-SA" sz="2400" spc="-29" dirty="0">
              <a:cs typeface="Calibri"/>
            </a:endParaRPr>
          </a:p>
          <a:p>
            <a:pPr marL="12700" marR="47761" algn="l" rtl="0">
              <a:lnSpc>
                <a:spcPct val="101725"/>
              </a:lnSpc>
              <a:spcBef>
                <a:spcPts val="2113"/>
              </a:spcBef>
            </a:pPr>
            <a:r>
              <a:rPr lang="en-US" sz="2400" b="1" spc="0" dirty="0">
                <a:cs typeface="Calibri"/>
              </a:rPr>
              <a:t>- </a:t>
            </a:r>
            <a:r>
              <a:rPr sz="2400" b="1" spc="0" dirty="0" err="1">
                <a:cs typeface="Calibri"/>
              </a:rPr>
              <a:t>Hemol</a:t>
            </a:r>
            <a:r>
              <a:rPr sz="2400" b="1" spc="-9" dirty="0" err="1">
                <a:cs typeface="Calibri"/>
              </a:rPr>
              <a:t>y</a:t>
            </a:r>
            <a:r>
              <a:rPr sz="2400" b="1" spc="-50" dirty="0" err="1">
                <a:cs typeface="Calibri"/>
              </a:rPr>
              <a:t>z</a:t>
            </a:r>
            <a:r>
              <a:rPr sz="2400" b="1" spc="0" dirty="0" err="1">
                <a:cs typeface="Calibri"/>
              </a:rPr>
              <a:t>ed</a:t>
            </a:r>
            <a:r>
              <a:rPr sz="2400" b="1" spc="-9" dirty="0">
                <a:cs typeface="Calibri"/>
              </a:rPr>
              <a:t> </a:t>
            </a:r>
            <a:r>
              <a:rPr sz="2400" b="1" spc="0" dirty="0">
                <a:cs typeface="Calibri"/>
              </a:rPr>
              <a:t>spec</a:t>
            </a:r>
            <a:r>
              <a:rPr sz="2400" b="1" spc="-9" dirty="0">
                <a:cs typeface="Calibri"/>
              </a:rPr>
              <a:t>i</a:t>
            </a:r>
            <a:r>
              <a:rPr sz="2400" b="1" spc="0" dirty="0">
                <a:cs typeface="Calibri"/>
              </a:rPr>
              <a:t>mens</a:t>
            </a:r>
            <a:r>
              <a:rPr lang="en-US" sz="2400" b="1" spc="0" dirty="0">
                <a:cs typeface="Calibri"/>
              </a:rPr>
              <a:t> </a:t>
            </a:r>
            <a:r>
              <a:rPr sz="2400" b="1" spc="0" dirty="0">
                <a:cs typeface="Calibri"/>
              </a:rPr>
              <a:t>shou</a:t>
            </a:r>
            <a:r>
              <a:rPr sz="2400" b="1" spc="-4" dirty="0">
                <a:cs typeface="Calibri"/>
              </a:rPr>
              <a:t>l</a:t>
            </a:r>
            <a:r>
              <a:rPr sz="2400" b="1" spc="0" dirty="0">
                <a:cs typeface="Calibri"/>
              </a:rPr>
              <a:t>d not </a:t>
            </a:r>
            <a:r>
              <a:rPr sz="2400" b="1" spc="-4" dirty="0">
                <a:cs typeface="Calibri"/>
              </a:rPr>
              <a:t>b</a:t>
            </a:r>
            <a:r>
              <a:rPr sz="2400" b="1" spc="0" dirty="0">
                <a:cs typeface="Calibri"/>
              </a:rPr>
              <a:t>e</a:t>
            </a:r>
            <a:r>
              <a:rPr sz="2400" b="1" spc="9" dirty="0">
                <a:cs typeface="Calibri"/>
              </a:rPr>
              <a:t> </a:t>
            </a:r>
            <a:r>
              <a:rPr sz="2400" b="1" spc="0" dirty="0">
                <a:cs typeface="Calibri"/>
              </a:rPr>
              <a:t>use</a:t>
            </a:r>
            <a:r>
              <a:rPr sz="2400" b="1" spc="-4" dirty="0">
                <a:cs typeface="Calibri"/>
              </a:rPr>
              <a:t>d</a:t>
            </a:r>
            <a:r>
              <a:rPr sz="2400" spc="0" dirty="0">
                <a:cs typeface="Calibri"/>
              </a:rPr>
              <a:t>.</a:t>
            </a:r>
            <a:endParaRPr sz="2400" dirty="0">
              <a:cs typeface="Calibri"/>
            </a:endParaRPr>
          </a:p>
          <a:p>
            <a:pPr marL="287019" indent="-274319" algn="l" rtl="0">
              <a:lnSpc>
                <a:spcPts val="3182"/>
              </a:lnSpc>
              <a:spcBef>
                <a:spcPts val="1485"/>
              </a:spcBef>
            </a:pPr>
            <a:r>
              <a:rPr lang="en-US" sz="2400" b="1" spc="0" dirty="0">
                <a:cs typeface="Calibri"/>
              </a:rPr>
              <a:t>- </a:t>
            </a:r>
            <a:r>
              <a:rPr sz="2400" b="1" spc="0" dirty="0">
                <a:cs typeface="Calibri"/>
              </a:rPr>
              <a:t>Li</a:t>
            </a:r>
            <a:r>
              <a:rPr sz="2400" b="1" spc="-9" dirty="0">
                <a:cs typeface="Calibri"/>
              </a:rPr>
              <a:t>p</a:t>
            </a:r>
            <a:r>
              <a:rPr sz="2400" b="1" spc="0" dirty="0">
                <a:cs typeface="Calibri"/>
              </a:rPr>
              <a:t>ase</a:t>
            </a:r>
            <a:r>
              <a:rPr sz="2400" b="1" spc="4" dirty="0">
                <a:cs typeface="Calibri"/>
              </a:rPr>
              <a:t> </a:t>
            </a:r>
            <a:r>
              <a:rPr sz="2400" b="1" spc="0" dirty="0">
                <a:cs typeface="Calibri"/>
              </a:rPr>
              <a:t>act</a:t>
            </a:r>
            <a:r>
              <a:rPr sz="2400" b="1" spc="-9" dirty="0">
                <a:cs typeface="Calibri"/>
              </a:rPr>
              <a:t>i</a:t>
            </a:r>
            <a:r>
              <a:rPr sz="2400" b="1" spc="0" dirty="0">
                <a:cs typeface="Calibri"/>
              </a:rPr>
              <a:t>vity</a:t>
            </a:r>
            <a:r>
              <a:rPr sz="2400" b="1" spc="-14" dirty="0">
                <a:cs typeface="Calibri"/>
              </a:rPr>
              <a:t> </a:t>
            </a:r>
            <a:r>
              <a:rPr sz="2400" b="1" spc="0" dirty="0">
                <a:cs typeface="Calibri"/>
              </a:rPr>
              <a:t>in ser</a:t>
            </a:r>
            <a:r>
              <a:rPr sz="2400" b="1" spc="-9" dirty="0">
                <a:cs typeface="Calibri"/>
              </a:rPr>
              <a:t>u</a:t>
            </a:r>
            <a:r>
              <a:rPr sz="2400" b="1" spc="0" dirty="0">
                <a:cs typeface="Calibri"/>
              </a:rPr>
              <a:t>m </a:t>
            </a:r>
            <a:r>
              <a:rPr sz="2400" spc="0" dirty="0">
                <a:cs typeface="Calibri"/>
              </a:rPr>
              <a:t>is </a:t>
            </a:r>
            <a:r>
              <a:rPr sz="2400" spc="-25" dirty="0">
                <a:cs typeface="Calibri"/>
              </a:rPr>
              <a:t>s</a:t>
            </a:r>
            <a:r>
              <a:rPr sz="2400" spc="-34" dirty="0">
                <a:cs typeface="Calibri"/>
              </a:rPr>
              <a:t>t</a:t>
            </a:r>
            <a:r>
              <a:rPr sz="2400" spc="0" dirty="0">
                <a:cs typeface="Calibri"/>
              </a:rPr>
              <a:t>able</a:t>
            </a:r>
            <a:r>
              <a:rPr sz="2400" spc="-25" dirty="0">
                <a:cs typeface="Calibri"/>
              </a:rPr>
              <a:t> a</a:t>
            </a:r>
            <a:r>
              <a:rPr sz="2400" spc="0" dirty="0">
                <a:cs typeface="Calibri"/>
              </a:rPr>
              <a:t>t </a:t>
            </a:r>
            <a:r>
              <a:rPr sz="2400" spc="-29" dirty="0">
                <a:cs typeface="Calibri"/>
              </a:rPr>
              <a:t>r</a:t>
            </a:r>
            <a:r>
              <a:rPr sz="2400" spc="0" dirty="0">
                <a:cs typeface="Calibri"/>
              </a:rPr>
              <a:t>o</a:t>
            </a:r>
            <a:r>
              <a:rPr sz="2400" spc="-9" dirty="0">
                <a:cs typeface="Calibri"/>
              </a:rPr>
              <a:t>o</a:t>
            </a:r>
            <a:r>
              <a:rPr sz="2400" spc="0" dirty="0">
                <a:cs typeface="Calibri"/>
              </a:rPr>
              <a:t>m </a:t>
            </a:r>
            <a:r>
              <a:rPr sz="2400" spc="-29" dirty="0">
                <a:cs typeface="Calibri"/>
              </a:rPr>
              <a:t>t</a:t>
            </a:r>
            <a:r>
              <a:rPr sz="2400" spc="0" dirty="0">
                <a:cs typeface="Calibri"/>
              </a:rPr>
              <a:t>e</a:t>
            </a:r>
            <a:r>
              <a:rPr sz="2400" spc="-4" dirty="0">
                <a:cs typeface="Calibri"/>
              </a:rPr>
              <a:t>m</a:t>
            </a:r>
            <a:r>
              <a:rPr sz="2400" spc="0" dirty="0">
                <a:cs typeface="Calibri"/>
              </a:rPr>
              <a:t>pe</a:t>
            </a:r>
            <a:r>
              <a:rPr sz="2400" spc="-44" dirty="0">
                <a:cs typeface="Calibri"/>
              </a:rPr>
              <a:t>r</a:t>
            </a:r>
            <a:r>
              <a:rPr sz="2400" spc="-25" dirty="0">
                <a:cs typeface="Calibri"/>
              </a:rPr>
              <a:t>a</a:t>
            </a:r>
            <a:r>
              <a:rPr sz="2400" spc="0" dirty="0">
                <a:cs typeface="Calibri"/>
              </a:rPr>
              <a:t>tu</a:t>
            </a:r>
            <a:r>
              <a:rPr sz="2400" spc="-29" dirty="0">
                <a:cs typeface="Calibri"/>
              </a:rPr>
              <a:t>r</a:t>
            </a:r>
            <a:r>
              <a:rPr sz="2400" spc="0" dirty="0">
                <a:cs typeface="Calibri"/>
              </a:rPr>
              <a:t>e</a:t>
            </a:r>
            <a:r>
              <a:rPr lang="en-US" sz="2400" spc="0" dirty="0">
                <a:cs typeface="Calibri"/>
              </a:rPr>
              <a:t> for</a:t>
            </a:r>
            <a:r>
              <a:rPr sz="2400" spc="0" dirty="0">
                <a:cs typeface="Calibri"/>
              </a:rPr>
              <a:t> one</a:t>
            </a:r>
            <a:r>
              <a:rPr sz="2400" spc="-14" dirty="0">
                <a:cs typeface="Calibri"/>
              </a:rPr>
              <a:t> </a:t>
            </a:r>
            <a:r>
              <a:rPr sz="2400" spc="-25" dirty="0">
                <a:cs typeface="Calibri"/>
              </a:rPr>
              <a:t>w</a:t>
            </a:r>
            <a:r>
              <a:rPr sz="2400" spc="0" dirty="0">
                <a:cs typeface="Calibri"/>
              </a:rPr>
              <a:t>eek</a:t>
            </a:r>
            <a:r>
              <a:rPr sz="2400" spc="-4" dirty="0">
                <a:cs typeface="Calibri"/>
              </a:rPr>
              <a:t> </a:t>
            </a:r>
            <a:r>
              <a:rPr sz="2400" spc="0" dirty="0">
                <a:cs typeface="Calibri"/>
              </a:rPr>
              <a:t>and</a:t>
            </a:r>
            <a:r>
              <a:rPr sz="2400" spc="-9" dirty="0">
                <a:cs typeface="Calibri"/>
              </a:rPr>
              <a:t> </a:t>
            </a:r>
            <a:r>
              <a:rPr sz="2400" spc="0" dirty="0">
                <a:cs typeface="Calibri"/>
              </a:rPr>
              <a:t>m</a:t>
            </a:r>
            <a:r>
              <a:rPr sz="2400" spc="-50" dirty="0">
                <a:cs typeface="Calibri"/>
              </a:rPr>
              <a:t>a</a:t>
            </a:r>
            <a:r>
              <a:rPr sz="2400" spc="0" dirty="0">
                <a:cs typeface="Calibri"/>
              </a:rPr>
              <a:t>y be</a:t>
            </a:r>
            <a:r>
              <a:rPr sz="2400" spc="-14" dirty="0">
                <a:cs typeface="Calibri"/>
              </a:rPr>
              <a:t> </a:t>
            </a:r>
            <a:r>
              <a:rPr sz="2400" spc="-25" dirty="0">
                <a:cs typeface="Calibri"/>
              </a:rPr>
              <a:t>s</a:t>
            </a:r>
            <a:r>
              <a:rPr sz="2400" spc="-19" dirty="0">
                <a:cs typeface="Calibri"/>
              </a:rPr>
              <a:t>t</a:t>
            </a:r>
            <a:r>
              <a:rPr sz="2400" spc="0" dirty="0">
                <a:cs typeface="Calibri"/>
              </a:rPr>
              <a:t>o</a:t>
            </a:r>
            <a:r>
              <a:rPr sz="2400" spc="-34" dirty="0">
                <a:cs typeface="Calibri"/>
              </a:rPr>
              <a:t>r</a:t>
            </a:r>
            <a:r>
              <a:rPr sz="2400" spc="0" dirty="0">
                <a:cs typeface="Calibri"/>
              </a:rPr>
              <a:t>ed</a:t>
            </a:r>
            <a:r>
              <a:rPr sz="2400" spc="-19" dirty="0">
                <a:cs typeface="Calibri"/>
              </a:rPr>
              <a:t> </a:t>
            </a:r>
            <a:r>
              <a:rPr sz="2400" spc="-64" dirty="0">
                <a:cs typeface="Calibri"/>
              </a:rPr>
              <a:t>f</a:t>
            </a:r>
            <a:r>
              <a:rPr sz="2400" spc="0" dirty="0">
                <a:cs typeface="Calibri"/>
              </a:rPr>
              <a:t>or</a:t>
            </a:r>
            <a:r>
              <a:rPr sz="2400" spc="9" dirty="0">
                <a:cs typeface="Calibri"/>
              </a:rPr>
              <a:t> </a:t>
            </a:r>
            <a:r>
              <a:rPr sz="2400" spc="0" dirty="0">
                <a:cs typeface="Calibri"/>
              </a:rPr>
              <a:t>th</a:t>
            </a:r>
            <a:r>
              <a:rPr sz="2400" spc="-29" dirty="0">
                <a:cs typeface="Calibri"/>
              </a:rPr>
              <a:t>r</a:t>
            </a:r>
            <a:r>
              <a:rPr sz="2400" spc="0" dirty="0">
                <a:cs typeface="Calibri"/>
              </a:rPr>
              <a:t>ee</a:t>
            </a:r>
            <a:r>
              <a:rPr sz="2400" spc="-25" dirty="0">
                <a:cs typeface="Calibri"/>
              </a:rPr>
              <a:t> w</a:t>
            </a:r>
            <a:r>
              <a:rPr sz="2400" spc="0" dirty="0">
                <a:cs typeface="Calibri"/>
              </a:rPr>
              <a:t>ee</a:t>
            </a:r>
            <a:r>
              <a:rPr sz="2400" spc="-19" dirty="0">
                <a:cs typeface="Calibri"/>
              </a:rPr>
              <a:t>k</a:t>
            </a:r>
            <a:r>
              <a:rPr sz="2400" spc="0" dirty="0">
                <a:cs typeface="Calibri"/>
              </a:rPr>
              <a:t>s</a:t>
            </a:r>
            <a:r>
              <a:rPr sz="2400" spc="-25" dirty="0">
                <a:cs typeface="Calibri"/>
              </a:rPr>
              <a:t> </a:t>
            </a:r>
            <a:r>
              <a:rPr sz="2400" spc="0" dirty="0">
                <a:cs typeface="Calibri"/>
              </a:rPr>
              <a:t>in the</a:t>
            </a:r>
            <a:r>
              <a:rPr lang="ar-SA" sz="2400" spc="0" dirty="0">
                <a:cs typeface="Calibri"/>
              </a:rPr>
              <a:t> </a:t>
            </a:r>
            <a:r>
              <a:rPr sz="2400" spc="-34" dirty="0">
                <a:cs typeface="Calibri"/>
              </a:rPr>
              <a:t>r</a:t>
            </a:r>
            <a:r>
              <a:rPr sz="2400" spc="-25" dirty="0">
                <a:cs typeface="Calibri"/>
              </a:rPr>
              <a:t>e</a:t>
            </a:r>
            <a:r>
              <a:rPr sz="2400" spc="0" dirty="0">
                <a:cs typeface="Calibri"/>
              </a:rPr>
              <a:t>fri</a:t>
            </a:r>
            <a:r>
              <a:rPr sz="2400" spc="-19" dirty="0">
                <a:cs typeface="Calibri"/>
              </a:rPr>
              <a:t>g</a:t>
            </a:r>
            <a:r>
              <a:rPr sz="2400" spc="0" dirty="0">
                <a:cs typeface="Calibri"/>
              </a:rPr>
              <a:t>e</a:t>
            </a:r>
            <a:r>
              <a:rPr sz="2400" spc="-44" dirty="0">
                <a:cs typeface="Calibri"/>
              </a:rPr>
              <a:t>r</a:t>
            </a:r>
            <a:r>
              <a:rPr sz="2400" spc="-25" dirty="0">
                <a:cs typeface="Calibri"/>
              </a:rPr>
              <a:t>a</a:t>
            </a:r>
            <a:r>
              <a:rPr sz="2400" spc="-19" dirty="0">
                <a:cs typeface="Calibri"/>
              </a:rPr>
              <a:t>t</a:t>
            </a:r>
            <a:r>
              <a:rPr sz="2400" spc="0" dirty="0">
                <a:cs typeface="Calibri"/>
              </a:rPr>
              <a:t>or</a:t>
            </a:r>
            <a:r>
              <a:rPr sz="2400" spc="-9" dirty="0">
                <a:cs typeface="Calibri"/>
              </a:rPr>
              <a:t> </a:t>
            </a:r>
            <a:r>
              <a:rPr sz="2400" spc="4" dirty="0">
                <a:cs typeface="Calibri"/>
              </a:rPr>
              <a:t>(</a:t>
            </a:r>
            <a:r>
              <a:rPr sz="2400" spc="0" dirty="0">
                <a:cs typeface="Calibri"/>
              </a:rPr>
              <a:t>4</a:t>
            </a:r>
            <a:r>
              <a:rPr sz="2400" spc="-4" dirty="0">
                <a:cs typeface="Calibri"/>
              </a:rPr>
              <a:t>-</a:t>
            </a:r>
            <a:r>
              <a:rPr sz="2400" spc="0" dirty="0">
                <a:cs typeface="Calibri"/>
              </a:rPr>
              <a:t>8</a:t>
            </a:r>
            <a:r>
              <a:rPr sz="2400" spc="4" dirty="0">
                <a:cs typeface="Calibri"/>
              </a:rPr>
              <a:t>°</a:t>
            </a:r>
            <a:r>
              <a:rPr sz="2400" spc="0" dirty="0">
                <a:cs typeface="Calibri"/>
              </a:rPr>
              <a:t>C)</a:t>
            </a:r>
            <a:r>
              <a:rPr sz="2400" spc="-29" dirty="0">
                <a:cs typeface="Calibri"/>
              </a:rPr>
              <a:t> </a:t>
            </a:r>
            <a:r>
              <a:rPr sz="2400" spc="0" dirty="0">
                <a:cs typeface="Calibri"/>
              </a:rPr>
              <a:t>and</a:t>
            </a:r>
            <a:r>
              <a:rPr sz="2400" spc="-9" dirty="0">
                <a:cs typeface="Calibri"/>
              </a:rPr>
              <a:t> </a:t>
            </a:r>
            <a:r>
              <a:rPr sz="2400" spc="-64" dirty="0">
                <a:cs typeface="Calibri"/>
              </a:rPr>
              <a:t>f</a:t>
            </a:r>
            <a:r>
              <a:rPr sz="2400" spc="0" dirty="0">
                <a:cs typeface="Calibri"/>
              </a:rPr>
              <a:t>or</a:t>
            </a:r>
            <a:r>
              <a:rPr sz="2400" spc="9" dirty="0">
                <a:cs typeface="Calibri"/>
              </a:rPr>
              <a:t> </a:t>
            </a:r>
            <a:r>
              <a:rPr sz="2400" spc="0" dirty="0">
                <a:cs typeface="Calibri"/>
              </a:rPr>
              <a:t>s</a:t>
            </a:r>
            <a:r>
              <a:rPr sz="2400" spc="-9" dirty="0">
                <a:cs typeface="Calibri"/>
              </a:rPr>
              <a:t>e</a:t>
            </a:r>
            <a:r>
              <a:rPr sz="2400" spc="-25" dirty="0">
                <a:cs typeface="Calibri"/>
              </a:rPr>
              <a:t>v</a:t>
            </a:r>
            <a:r>
              <a:rPr sz="2400" spc="0" dirty="0">
                <a:cs typeface="Calibri"/>
              </a:rPr>
              <a:t>e</a:t>
            </a:r>
            <a:r>
              <a:rPr sz="2400" spc="-44" dirty="0">
                <a:cs typeface="Calibri"/>
              </a:rPr>
              <a:t>r</a:t>
            </a:r>
            <a:r>
              <a:rPr sz="2400" spc="0" dirty="0">
                <a:cs typeface="Calibri"/>
              </a:rPr>
              <a:t>al</a:t>
            </a:r>
            <a:r>
              <a:rPr sz="2400" spc="-29" dirty="0">
                <a:cs typeface="Calibri"/>
              </a:rPr>
              <a:t> </a:t>
            </a:r>
            <a:r>
              <a:rPr sz="2400" spc="0" dirty="0">
                <a:cs typeface="Calibri"/>
              </a:rPr>
              <a:t>m</a:t>
            </a:r>
            <a:r>
              <a:rPr sz="2400" spc="-9" dirty="0">
                <a:cs typeface="Calibri"/>
              </a:rPr>
              <a:t>o</a:t>
            </a:r>
            <a:r>
              <a:rPr sz="2400" spc="-25" dirty="0">
                <a:cs typeface="Calibri"/>
              </a:rPr>
              <a:t>n</a:t>
            </a:r>
            <a:r>
              <a:rPr sz="2400" spc="0" dirty="0">
                <a:cs typeface="Calibri"/>
              </a:rPr>
              <a:t>ths if </a:t>
            </a:r>
            <a:r>
              <a:rPr sz="2400" spc="-9" dirty="0">
                <a:cs typeface="Calibri"/>
              </a:rPr>
              <a:t>f</a:t>
            </a:r>
            <a:r>
              <a:rPr sz="2400" spc="-34" dirty="0">
                <a:cs typeface="Calibri"/>
              </a:rPr>
              <a:t>r</a:t>
            </a:r>
            <a:r>
              <a:rPr sz="2400" spc="-39" dirty="0">
                <a:cs typeface="Calibri"/>
              </a:rPr>
              <a:t>o</a:t>
            </a:r>
            <a:r>
              <a:rPr sz="2400" spc="-54" dirty="0">
                <a:cs typeface="Calibri"/>
              </a:rPr>
              <a:t>z</a:t>
            </a:r>
            <a:r>
              <a:rPr sz="2400" spc="0" dirty="0">
                <a:cs typeface="Calibri"/>
              </a:rPr>
              <a:t>en.</a:t>
            </a:r>
            <a:endParaRPr lang="ar-SA" sz="2400" dirty="0">
              <a:cs typeface="Calibri"/>
            </a:endParaRPr>
          </a:p>
          <a:p>
            <a:pPr marL="287019" algn="l" rtl="0">
              <a:lnSpc>
                <a:spcPts val="3173"/>
              </a:lnSpc>
              <a:spcBef>
                <a:spcPts val="882"/>
              </a:spcBef>
            </a:pPr>
            <a:endParaRPr lang="ar-SA" sz="2400" dirty="0">
              <a:solidFill>
                <a:srgbClr val="C00000"/>
              </a:solidFill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8118" y="4310330"/>
            <a:ext cx="8399145" cy="17094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l" rtl="0">
              <a:spcBef>
                <a:spcPts val="137"/>
              </a:spcBef>
            </a:pPr>
            <a:r>
              <a:rPr lang="en-US" sz="2800" b="1" dirty="0">
                <a:solidFill>
                  <a:srgbClr val="FF0000"/>
                </a:solidFill>
                <a:cs typeface="Calibri"/>
              </a:rPr>
              <a:t>- Caution!</a:t>
            </a:r>
            <a:endParaRPr lang="en-US" sz="2800" dirty="0">
              <a:cs typeface="Calibri"/>
            </a:endParaRPr>
          </a:p>
          <a:p>
            <a:pPr marL="12700" algn="l" rtl="0">
              <a:spcBef>
                <a:spcPts val="137"/>
              </a:spcBef>
            </a:pPr>
            <a:r>
              <a:rPr sz="2700" spc="100" baseline="4831" dirty="0">
                <a:solidFill>
                  <a:srgbClr val="B83C68"/>
                </a:solidFill>
                <a:cs typeface="Times New Roman"/>
              </a:rPr>
              <a:t> </a:t>
            </a:r>
            <a:r>
              <a:rPr lang="en-US" sz="3900" b="1" spc="0" baseline="3150" dirty="0">
                <a:cs typeface="Calibri"/>
              </a:rPr>
              <a:t>- </a:t>
            </a:r>
            <a:r>
              <a:rPr sz="3900" b="1" spc="0" baseline="3150" dirty="0">
                <a:cs typeface="Calibri"/>
              </a:rPr>
              <a:t>Bac</a:t>
            </a:r>
            <a:r>
              <a:rPr sz="3900" b="1" spc="-34" baseline="3150" dirty="0">
                <a:cs typeface="Calibri"/>
              </a:rPr>
              <a:t>t</a:t>
            </a:r>
            <a:r>
              <a:rPr sz="3900" b="1" spc="0" baseline="3150" dirty="0">
                <a:cs typeface="Calibri"/>
              </a:rPr>
              <a:t>eri</a:t>
            </a:r>
            <a:r>
              <a:rPr sz="3900" b="1" spc="-9" baseline="3150" dirty="0">
                <a:cs typeface="Calibri"/>
              </a:rPr>
              <a:t>a</a:t>
            </a:r>
            <a:r>
              <a:rPr sz="3900" b="1" spc="0" baseline="3150" dirty="0">
                <a:cs typeface="Calibri"/>
              </a:rPr>
              <a:t>l co</a:t>
            </a:r>
            <a:r>
              <a:rPr sz="3900" b="1" spc="-29" baseline="3150" dirty="0">
                <a:cs typeface="Calibri"/>
              </a:rPr>
              <a:t>nt</a:t>
            </a:r>
            <a:r>
              <a:rPr sz="3900" b="1" spc="0" baseline="3150" dirty="0">
                <a:cs typeface="Calibri"/>
              </a:rPr>
              <a:t>amin</a:t>
            </a:r>
            <a:r>
              <a:rPr sz="3900" b="1" spc="-29" baseline="3150" dirty="0">
                <a:cs typeface="Calibri"/>
              </a:rPr>
              <a:t>a</a:t>
            </a:r>
            <a:r>
              <a:rPr sz="3900" b="1" spc="0" baseline="3150" dirty="0">
                <a:cs typeface="Calibri"/>
              </a:rPr>
              <a:t>t</a:t>
            </a:r>
            <a:r>
              <a:rPr sz="3900" b="1" spc="-4" baseline="3150" dirty="0">
                <a:cs typeface="Calibri"/>
              </a:rPr>
              <a:t>i</a:t>
            </a:r>
            <a:r>
              <a:rPr sz="3900" b="1" spc="0" baseline="3150" dirty="0">
                <a:cs typeface="Calibri"/>
              </a:rPr>
              <a:t>on</a:t>
            </a:r>
            <a:r>
              <a:rPr sz="3900" b="1" spc="19" baseline="3150" dirty="0">
                <a:cs typeface="Calibri"/>
              </a:rPr>
              <a:t> </a:t>
            </a:r>
            <a:r>
              <a:rPr sz="3900" spc="0" baseline="3150" dirty="0">
                <a:cs typeface="Calibri"/>
              </a:rPr>
              <a:t>of the</a:t>
            </a:r>
            <a:r>
              <a:rPr sz="3900" spc="-14" baseline="3150" dirty="0">
                <a:cs typeface="Calibri"/>
              </a:rPr>
              <a:t> </a:t>
            </a:r>
            <a:r>
              <a:rPr sz="3900" spc="0" baseline="3150" dirty="0">
                <a:cs typeface="Calibri"/>
              </a:rPr>
              <a:t>specime</a:t>
            </a:r>
            <a:r>
              <a:rPr sz="3900" spc="-9" baseline="3150" dirty="0">
                <a:cs typeface="Calibri"/>
              </a:rPr>
              <a:t>n</a:t>
            </a:r>
            <a:r>
              <a:rPr sz="3900" spc="0" baseline="3150" dirty="0">
                <a:cs typeface="Calibri"/>
              </a:rPr>
              <a:t>s</a:t>
            </a:r>
            <a:r>
              <a:rPr sz="3900" spc="-34" baseline="3150" dirty="0">
                <a:cs typeface="Calibri"/>
              </a:rPr>
              <a:t> </a:t>
            </a:r>
            <a:r>
              <a:rPr sz="3900" spc="0" baseline="3150" dirty="0">
                <a:cs typeface="Calibri"/>
              </a:rPr>
              <a:t>m</a:t>
            </a:r>
            <a:r>
              <a:rPr sz="3900" spc="-50" baseline="3150" dirty="0">
                <a:cs typeface="Calibri"/>
              </a:rPr>
              <a:t>a</a:t>
            </a:r>
            <a:r>
              <a:rPr sz="3900" spc="0" baseline="3150" dirty="0">
                <a:cs typeface="Calibri"/>
              </a:rPr>
              <a:t>y </a:t>
            </a:r>
            <a:r>
              <a:rPr sz="3900" spc="-34" baseline="3150" dirty="0">
                <a:cs typeface="Calibri"/>
              </a:rPr>
              <a:t>r</a:t>
            </a:r>
            <a:r>
              <a:rPr sz="3900" spc="0" baseline="3150" dirty="0">
                <a:cs typeface="Calibri"/>
              </a:rPr>
              <a:t>esult</a:t>
            </a:r>
            <a:r>
              <a:rPr lang="ar-SA" sz="3900" spc="0" baseline="3150" dirty="0">
                <a:cs typeface="Calibri"/>
              </a:rPr>
              <a:t> </a:t>
            </a:r>
            <a:r>
              <a:rPr lang="en-US" sz="3900" spc="0" baseline="3150" dirty="0">
                <a:cs typeface="Calibri"/>
              </a:rPr>
              <a:t> in an</a:t>
            </a:r>
            <a:endParaRPr sz="2600" dirty="0">
              <a:cs typeface="Calibri"/>
            </a:endParaRPr>
          </a:p>
          <a:p>
            <a:pPr marL="287019" marR="49606" algn="l" rtl="0">
              <a:spcBef>
                <a:spcPts val="745"/>
              </a:spcBef>
            </a:pPr>
            <a:r>
              <a:rPr sz="2600" b="1" spc="0" dirty="0">
                <a:solidFill>
                  <a:srgbClr val="DF9207"/>
                </a:solidFill>
                <a:cs typeface="Calibri"/>
              </a:rPr>
              <a:t>i</a:t>
            </a:r>
            <a:r>
              <a:rPr sz="2600" b="1" spc="-9" dirty="0">
                <a:solidFill>
                  <a:srgbClr val="DF9207"/>
                </a:solidFill>
                <a:cs typeface="Calibri"/>
              </a:rPr>
              <a:t>n</a:t>
            </a:r>
            <a:r>
              <a:rPr sz="2600" b="1" spc="0" dirty="0">
                <a:solidFill>
                  <a:srgbClr val="DF9207"/>
                </a:solidFill>
                <a:cs typeface="Calibri"/>
              </a:rPr>
              <a:t>c</a:t>
            </a:r>
            <a:r>
              <a:rPr sz="2600" b="1" spc="-25" dirty="0">
                <a:solidFill>
                  <a:srgbClr val="DF9207"/>
                </a:solidFill>
                <a:cs typeface="Calibri"/>
              </a:rPr>
              <a:t>r</a:t>
            </a:r>
            <a:r>
              <a:rPr sz="2600" b="1" spc="0" dirty="0">
                <a:solidFill>
                  <a:srgbClr val="DF9207"/>
                </a:solidFill>
                <a:cs typeface="Calibri"/>
              </a:rPr>
              <a:t>ease</a:t>
            </a:r>
            <a:r>
              <a:rPr sz="2600" b="1" spc="9" dirty="0">
                <a:solidFill>
                  <a:srgbClr val="DF9207"/>
                </a:solidFill>
                <a:cs typeface="Calibri"/>
              </a:rPr>
              <a:t> </a:t>
            </a:r>
            <a:r>
              <a:rPr sz="2600" b="1" spc="0" dirty="0">
                <a:solidFill>
                  <a:srgbClr val="DF9207"/>
                </a:solidFill>
                <a:cs typeface="Calibri"/>
              </a:rPr>
              <a:t>in</a:t>
            </a:r>
            <a:r>
              <a:rPr sz="2600" b="1" spc="-4" dirty="0">
                <a:solidFill>
                  <a:srgbClr val="DF9207"/>
                </a:solidFill>
                <a:cs typeface="Calibri"/>
              </a:rPr>
              <a:t> </a:t>
            </a:r>
            <a:r>
              <a:rPr sz="2600" b="1" spc="0" dirty="0">
                <a:solidFill>
                  <a:srgbClr val="DF9207"/>
                </a:solidFill>
                <a:cs typeface="Calibri"/>
              </a:rPr>
              <a:t>l</a:t>
            </a:r>
            <a:r>
              <a:rPr sz="2600" b="1" spc="-9" dirty="0">
                <a:solidFill>
                  <a:srgbClr val="DF9207"/>
                </a:solidFill>
                <a:cs typeface="Calibri"/>
              </a:rPr>
              <a:t>i</a:t>
            </a:r>
            <a:r>
              <a:rPr sz="2600" b="1" spc="0" dirty="0">
                <a:solidFill>
                  <a:srgbClr val="DF9207"/>
                </a:solidFill>
                <a:cs typeface="Calibri"/>
              </a:rPr>
              <a:t>p</a:t>
            </a:r>
            <a:r>
              <a:rPr sz="2600" b="1" spc="-4" dirty="0">
                <a:solidFill>
                  <a:srgbClr val="DF9207"/>
                </a:solidFill>
                <a:cs typeface="Calibri"/>
              </a:rPr>
              <a:t>a</a:t>
            </a:r>
            <a:r>
              <a:rPr sz="2600" b="1" spc="0" dirty="0">
                <a:solidFill>
                  <a:srgbClr val="DF9207"/>
                </a:solidFill>
                <a:cs typeface="Calibri"/>
              </a:rPr>
              <a:t>se</a:t>
            </a:r>
            <a:r>
              <a:rPr sz="2600" b="1" spc="14" dirty="0">
                <a:solidFill>
                  <a:srgbClr val="DF9207"/>
                </a:solidFill>
                <a:cs typeface="Calibri"/>
              </a:rPr>
              <a:t> </a:t>
            </a:r>
            <a:r>
              <a:rPr sz="2600" b="1" spc="0" dirty="0">
                <a:solidFill>
                  <a:srgbClr val="DF9207"/>
                </a:solidFill>
                <a:cs typeface="Calibri"/>
              </a:rPr>
              <a:t>activi</a:t>
            </a:r>
            <a:r>
              <a:rPr sz="2600" b="1" spc="-4" dirty="0">
                <a:solidFill>
                  <a:srgbClr val="DF9207"/>
                </a:solidFill>
                <a:cs typeface="Calibri"/>
              </a:rPr>
              <a:t>t</a:t>
            </a:r>
            <a:r>
              <a:rPr sz="2600" b="1" spc="9" dirty="0">
                <a:solidFill>
                  <a:srgbClr val="DF9207"/>
                </a:solidFill>
                <a:cs typeface="Calibri"/>
              </a:rPr>
              <a:t>y</a:t>
            </a:r>
            <a:r>
              <a:rPr sz="2600" spc="0" dirty="0">
                <a:solidFill>
                  <a:srgbClr val="DF9207"/>
                </a:solidFill>
                <a:cs typeface="Calibri"/>
              </a:rPr>
              <a:t>.</a:t>
            </a:r>
            <a:endParaRPr sz="2600" dirty="0"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D7AE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0485" y="0"/>
            <a:ext cx="34291" cy="6857996"/>
          </a:xfrm>
          <a:custGeom>
            <a:avLst/>
            <a:gdLst/>
            <a:ahLst/>
            <a:cxnLst/>
            <a:rect l="l" t="t" r="r" b="b"/>
            <a:pathLst>
              <a:path w="34291" h="6857996">
                <a:moveTo>
                  <a:pt x="34290" y="0"/>
                </a:moveTo>
                <a:lnTo>
                  <a:pt x="0" y="0"/>
                </a:lnTo>
                <a:lnTo>
                  <a:pt x="1" y="6857996"/>
                </a:lnTo>
                <a:lnTo>
                  <a:pt x="34291" y="6857996"/>
                </a:lnTo>
                <a:lnTo>
                  <a:pt x="34290" y="0"/>
                </a:lnTo>
                <a:close/>
              </a:path>
            </a:pathLst>
          </a:custGeom>
          <a:solidFill>
            <a:srgbClr val="D7AE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625" y="0"/>
            <a:ext cx="11431" cy="6857996"/>
          </a:xfrm>
          <a:custGeom>
            <a:avLst/>
            <a:gdLst/>
            <a:ahLst/>
            <a:cxnLst/>
            <a:rect l="l" t="t" r="r" b="b"/>
            <a:pathLst>
              <a:path w="11431" h="6857996">
                <a:moveTo>
                  <a:pt x="11430" y="0"/>
                </a:moveTo>
                <a:lnTo>
                  <a:pt x="0" y="0"/>
                </a:lnTo>
                <a:lnTo>
                  <a:pt x="1" y="6857996"/>
                </a:lnTo>
                <a:lnTo>
                  <a:pt x="11431" y="6857996"/>
                </a:lnTo>
                <a:lnTo>
                  <a:pt x="11430" y="0"/>
                </a:lnTo>
                <a:close/>
              </a:path>
            </a:pathLst>
          </a:custGeom>
          <a:solidFill>
            <a:srgbClr val="D7AE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799" y="0"/>
                </a:moveTo>
                <a:lnTo>
                  <a:pt x="0" y="0"/>
                </a:lnTo>
                <a:lnTo>
                  <a:pt x="0" y="6857998"/>
                </a:lnTo>
                <a:lnTo>
                  <a:pt x="304799" y="6857998"/>
                </a:lnTo>
                <a:lnTo>
                  <a:pt x="304799" y="0"/>
                </a:lnTo>
                <a:close/>
              </a:path>
            </a:pathLst>
          </a:custGeom>
          <a:solidFill>
            <a:srgbClr val="D7AE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B83C6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B83C6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30200" y="1219200"/>
            <a:ext cx="7826248" cy="2514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263" algn="l" rtl="0">
              <a:lnSpc>
                <a:spcPct val="150000"/>
              </a:lnSpc>
              <a:spcBef>
                <a:spcPts val="299"/>
              </a:spcBef>
            </a:pPr>
            <a:r>
              <a:rPr lang="en-US" sz="2400" b="1" spc="0" dirty="0">
                <a:solidFill>
                  <a:srgbClr val="FF0000"/>
                </a:solidFill>
                <a:cs typeface="Calibri"/>
              </a:rPr>
              <a:t>- Normal range:</a:t>
            </a:r>
          </a:p>
          <a:p>
            <a:pPr marL="12700" marR="53263" algn="l" rtl="0">
              <a:lnSpc>
                <a:spcPct val="150000"/>
              </a:lnSpc>
              <a:spcBef>
                <a:spcPts val="299"/>
              </a:spcBef>
            </a:pPr>
            <a:r>
              <a:rPr sz="2400" b="1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-</a:t>
            </a:r>
            <a:r>
              <a:rPr sz="2400" b="1" spc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 </a:t>
            </a:r>
            <a:r>
              <a:rPr sz="2400" b="1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In adult</a:t>
            </a:r>
            <a:r>
              <a:rPr sz="2400" b="1" spc="-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s</a:t>
            </a:r>
            <a:r>
              <a:rPr sz="2400" b="1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:</a:t>
            </a:r>
            <a:r>
              <a:rPr sz="2400" b="1" spc="-3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 </a:t>
            </a:r>
            <a:r>
              <a:rPr sz="2400" b="1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10-150</a:t>
            </a:r>
            <a:r>
              <a:rPr sz="2400" b="1" spc="5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 </a:t>
            </a:r>
            <a:r>
              <a:rPr sz="2400" b="1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U/L</a:t>
            </a:r>
            <a:endParaRPr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  <a:p>
            <a:pPr marL="12700" algn="l" rtl="0">
              <a:lnSpc>
                <a:spcPct val="150000"/>
              </a:lnSpc>
              <a:spcBef>
                <a:spcPts val="169"/>
              </a:spcBef>
            </a:pPr>
            <a:r>
              <a:rPr sz="2400" spc="0" dirty="0">
                <a:cs typeface="Calibri"/>
              </a:rPr>
              <a:t>-</a:t>
            </a:r>
            <a:r>
              <a:rPr sz="2400" spc="1" dirty="0">
                <a:cs typeface="Calibri"/>
              </a:rPr>
              <a:t> </a:t>
            </a:r>
            <a:r>
              <a:rPr sz="2400" spc="0" dirty="0">
                <a:cs typeface="Calibri"/>
              </a:rPr>
              <a:t>In old</a:t>
            </a:r>
            <a:r>
              <a:rPr sz="2400" spc="-30" dirty="0">
                <a:cs typeface="Calibri"/>
              </a:rPr>
              <a:t> </a:t>
            </a:r>
            <a:r>
              <a:rPr sz="2400" spc="0" dirty="0">
                <a:cs typeface="Calibri"/>
              </a:rPr>
              <a:t>i</a:t>
            </a:r>
            <a:r>
              <a:rPr sz="2400" spc="-9" dirty="0">
                <a:cs typeface="Calibri"/>
              </a:rPr>
              <a:t>n</a:t>
            </a:r>
            <a:r>
              <a:rPr sz="2400" spc="0" dirty="0">
                <a:cs typeface="Calibri"/>
              </a:rPr>
              <a:t>d</a:t>
            </a:r>
            <a:r>
              <a:rPr sz="2400" spc="-9" dirty="0">
                <a:cs typeface="Calibri"/>
              </a:rPr>
              <a:t>i</a:t>
            </a:r>
            <a:r>
              <a:rPr sz="2400" spc="0" dirty="0">
                <a:cs typeface="Calibri"/>
              </a:rPr>
              <a:t>v</a:t>
            </a:r>
            <a:r>
              <a:rPr sz="2400" spc="-9" dirty="0">
                <a:cs typeface="Calibri"/>
              </a:rPr>
              <a:t>i</a:t>
            </a:r>
            <a:r>
              <a:rPr sz="2400" spc="0" dirty="0">
                <a:cs typeface="Calibri"/>
              </a:rPr>
              <a:t>dua</a:t>
            </a:r>
            <a:r>
              <a:rPr sz="2400" spc="-9" dirty="0">
                <a:cs typeface="Calibri"/>
              </a:rPr>
              <a:t>l</a:t>
            </a:r>
            <a:r>
              <a:rPr sz="2400" spc="0" dirty="0">
                <a:cs typeface="Calibri"/>
              </a:rPr>
              <a:t>s</a:t>
            </a:r>
            <a:r>
              <a:rPr sz="2400" spc="-47" dirty="0">
                <a:cs typeface="Calibri"/>
              </a:rPr>
              <a:t> </a:t>
            </a:r>
            <a:r>
              <a:rPr sz="2400" spc="0" dirty="0">
                <a:cs typeface="Calibri"/>
              </a:rPr>
              <a:t>(mo</a:t>
            </a:r>
            <a:r>
              <a:rPr sz="2400" spc="-29" dirty="0">
                <a:cs typeface="Calibri"/>
              </a:rPr>
              <a:t>r</a:t>
            </a:r>
            <a:r>
              <a:rPr sz="2400" spc="0" dirty="0">
                <a:cs typeface="Calibri"/>
              </a:rPr>
              <a:t>e</a:t>
            </a:r>
            <a:r>
              <a:rPr sz="2400" spc="-69" dirty="0">
                <a:cs typeface="Calibri"/>
              </a:rPr>
              <a:t> </a:t>
            </a:r>
            <a:r>
              <a:rPr sz="2400" spc="0" dirty="0">
                <a:cs typeface="Calibri"/>
              </a:rPr>
              <a:t>than</a:t>
            </a:r>
            <a:r>
              <a:rPr sz="2400" spc="-17" dirty="0">
                <a:cs typeface="Calibri"/>
              </a:rPr>
              <a:t> </a:t>
            </a:r>
            <a:r>
              <a:rPr sz="2400" spc="0" dirty="0">
                <a:cs typeface="Calibri"/>
              </a:rPr>
              <a:t>60</a:t>
            </a:r>
            <a:r>
              <a:rPr sz="2400" spc="14" dirty="0">
                <a:cs typeface="Calibri"/>
              </a:rPr>
              <a:t> </a:t>
            </a:r>
            <a:r>
              <a:rPr sz="2400" spc="-39" dirty="0">
                <a:cs typeface="Calibri"/>
              </a:rPr>
              <a:t>y</a:t>
            </a:r>
            <a:r>
              <a:rPr sz="2400" spc="0" dirty="0">
                <a:cs typeface="Calibri"/>
              </a:rPr>
              <a:t>ea</a:t>
            </a:r>
            <a:r>
              <a:rPr sz="2400" spc="-44" dirty="0">
                <a:cs typeface="Calibri"/>
              </a:rPr>
              <a:t>r</a:t>
            </a:r>
            <a:r>
              <a:rPr sz="2400" spc="0" dirty="0">
                <a:cs typeface="Calibri"/>
              </a:rPr>
              <a:t>s):</a:t>
            </a:r>
            <a:r>
              <a:rPr lang="ar-SA" sz="2400" spc="0" dirty="0">
                <a:cs typeface="Calibri"/>
              </a:rPr>
              <a:t> </a:t>
            </a:r>
            <a:r>
              <a:rPr lang="en-US" sz="2400" b="1" spc="0" dirty="0">
                <a:cs typeface="Calibri"/>
              </a:rPr>
              <a:t>18-180 U/L</a:t>
            </a:r>
            <a:endParaRPr lang="en-US" sz="2400" b="1" dirty="0">
              <a:cs typeface="Calibri"/>
            </a:endParaRPr>
          </a:p>
          <a:p>
            <a:pPr marL="12700" algn="l" rtl="0">
              <a:lnSpc>
                <a:spcPct val="150000"/>
              </a:lnSpc>
              <a:spcBef>
                <a:spcPts val="169"/>
              </a:spcBef>
            </a:pPr>
            <a:endParaRPr sz="2400" dirty="0"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</TotalTime>
  <Words>522</Words>
  <Application>Microsoft Office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Amal Albity</dc:creator>
  <cp:lastModifiedBy>aalbity</cp:lastModifiedBy>
  <cp:revision>47</cp:revision>
  <dcterms:modified xsi:type="dcterms:W3CDTF">2016-11-02T07:30:33Z</dcterms:modified>
</cp:coreProperties>
</file>