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>
      <p:cViewPr>
        <p:scale>
          <a:sx n="76" d="100"/>
          <a:sy n="76" d="100"/>
        </p:scale>
        <p:origin x="-103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EBBB6-2468-4978-ACCA-AB0CE755A249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7C0A1-486D-4BFA-8F45-DC4E4BEF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0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C0A1-486D-4BFA-8F45-DC4E4BEFC5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0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2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3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5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6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9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0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4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5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8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7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1E38-F590-4F47-8A54-EE2249478BC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369B4-2991-44D5-9E01-A89767DD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6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  <a:t>Life Table </a:t>
            </a:r>
            <a:endParaRPr lang="en-US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How to calculate </a:t>
            </a:r>
            <a:r>
              <a:rPr lang="en-US" sz="3200" dirty="0" err="1" smtClean="0"/>
              <a:t>n</a:t>
            </a:r>
            <a:r>
              <a:rPr lang="en-US" dirty="0" err="1" smtClean="0"/>
              <a:t>d</a:t>
            </a:r>
            <a:r>
              <a:rPr lang="en-US" dirty="0" smtClean="0"/>
              <a:t>ₓ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593768"/>
              </p:ext>
            </p:extLst>
          </p:nvPr>
        </p:nvGraphicFramePr>
        <p:xfrm>
          <a:off x="457200" y="1600200"/>
          <a:ext cx="8382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76784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Ages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X to X + 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2</a:t>
                      </a:r>
                    </a:p>
                    <a:p>
                      <a:r>
                        <a:rPr lang="en-US" sz="1800" dirty="0" smtClean="0"/>
                        <a:t>n</a:t>
                      </a:r>
                      <a:r>
                        <a:rPr lang="en-US" sz="2800" dirty="0" smtClean="0"/>
                        <a:t>qₓ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3</a:t>
                      </a:r>
                    </a:p>
                    <a:p>
                      <a:r>
                        <a:rPr lang="en-US" sz="1800" dirty="0" smtClean="0"/>
                        <a:t>I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4</a:t>
                      </a:r>
                    </a:p>
                    <a:p>
                      <a:r>
                        <a:rPr lang="en-US" sz="1800" dirty="0" err="1" smtClean="0"/>
                        <a:t>n</a:t>
                      </a:r>
                      <a:r>
                        <a:rPr lang="en-US" sz="2800" dirty="0" err="1" smtClean="0"/>
                        <a:t>d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5</a:t>
                      </a:r>
                    </a:p>
                    <a:p>
                      <a:r>
                        <a:rPr lang="en-US" sz="1800" dirty="0" err="1" smtClean="0"/>
                        <a:t>n</a:t>
                      </a:r>
                      <a:r>
                        <a:rPr lang="en-US" sz="2800" dirty="0" err="1" smtClean="0"/>
                        <a:t>L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5-9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.00877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92734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461637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462397" y="3061570"/>
            <a:ext cx="0" cy="7484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096000" y="3061570"/>
            <a:ext cx="0" cy="7484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71800" y="3061570"/>
            <a:ext cx="0" cy="7484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76500" y="3810000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₅q₅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3967097" y="3810000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I₅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5600700" y="3810000"/>
            <a:ext cx="990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₅d₅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1447800" y="4876800"/>
            <a:ext cx="40386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.00877 x 92,734 = 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>
            <a:off x="5715000" y="4876800"/>
            <a:ext cx="9906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2541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n</a:t>
            </a:r>
            <a:r>
              <a:rPr lang="en-US" sz="4000" dirty="0" err="1" smtClean="0"/>
              <a:t>d</a:t>
            </a:r>
            <a:r>
              <a:rPr lang="en-US" sz="4000" dirty="0" smtClean="0"/>
              <a:t>ₓ = (</a:t>
            </a:r>
            <a:r>
              <a:rPr lang="en-US" sz="4800" dirty="0" smtClean="0"/>
              <a:t> </a:t>
            </a:r>
            <a:r>
              <a:rPr lang="en-US" sz="3600" dirty="0" smtClean="0"/>
              <a:t>I</a:t>
            </a:r>
            <a:r>
              <a:rPr lang="en-US" sz="4800" dirty="0" smtClean="0"/>
              <a:t>ₓ </a:t>
            </a:r>
            <a:r>
              <a:rPr lang="en-US" sz="4000" dirty="0" smtClean="0"/>
              <a:t>)  x (</a:t>
            </a:r>
            <a:r>
              <a:rPr lang="en-US" sz="2800" dirty="0" smtClean="0"/>
              <a:t>n</a:t>
            </a:r>
            <a:r>
              <a:rPr lang="en-US" sz="4000" dirty="0" smtClean="0"/>
              <a:t>qₓ ) </a:t>
            </a:r>
          </a:p>
          <a:p>
            <a:pPr marL="0" indent="0">
              <a:buNone/>
            </a:pPr>
            <a:r>
              <a:rPr lang="en-US" sz="2800" dirty="0" err="1" smtClean="0"/>
              <a:t>n</a:t>
            </a:r>
            <a:r>
              <a:rPr lang="en-US" sz="4000" dirty="0" err="1" smtClean="0"/>
              <a:t>d</a:t>
            </a:r>
            <a:r>
              <a:rPr lang="en-US" sz="4000" dirty="0" smtClean="0"/>
              <a:t>₅ =( l₅ ) x (₅q₅ )</a:t>
            </a:r>
          </a:p>
          <a:p>
            <a:pPr marL="0" indent="0">
              <a:buNone/>
            </a:pPr>
            <a:r>
              <a:rPr lang="en-US" sz="4000" dirty="0" smtClean="0"/>
              <a:t>I₅ = </a:t>
            </a:r>
            <a:r>
              <a:rPr lang="en-US" sz="4000" dirty="0"/>
              <a:t>92,734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₅q₅ = </a:t>
            </a:r>
            <a:r>
              <a:rPr lang="en-US" sz="4000" dirty="0"/>
              <a:t>.00877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₅d₅  = </a:t>
            </a:r>
            <a:r>
              <a:rPr lang="en-US" sz="4000" dirty="0"/>
              <a:t>.00877 x 92,734 = </a:t>
            </a:r>
            <a:r>
              <a:rPr lang="en-US" sz="4000" dirty="0" smtClean="0"/>
              <a:t>813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1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4000" dirty="0" smtClean="0"/>
              <a:t>The number dying in an age interval can also be expressed as the difference between two adjacent </a:t>
            </a:r>
            <a:r>
              <a:rPr lang="en-US" sz="4000" dirty="0"/>
              <a:t>l</a:t>
            </a:r>
            <a:r>
              <a:rPr lang="en-US" sz="4000" dirty="0" smtClean="0"/>
              <a:t>ₓ values. That is: 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  <a:r>
              <a:rPr lang="en-US" dirty="0" err="1"/>
              <a:t>n</a:t>
            </a:r>
            <a:r>
              <a:rPr lang="en-US" sz="4000" dirty="0" err="1"/>
              <a:t>d</a:t>
            </a:r>
            <a:r>
              <a:rPr lang="en-US" sz="4000" dirty="0"/>
              <a:t>ₓ = </a:t>
            </a:r>
            <a:r>
              <a:rPr lang="en-US" sz="4000" dirty="0" smtClean="0"/>
              <a:t>lₓ  -  lₓ₊₅ </a:t>
            </a:r>
          </a:p>
          <a:p>
            <a:pPr marL="0" indent="0">
              <a:buNone/>
            </a:pPr>
            <a:r>
              <a:rPr lang="en-US" sz="4000" dirty="0" smtClean="0"/>
              <a:t>₅d₅ = l₅ - l₁₀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80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3429000" y="1752600"/>
            <a:ext cx="11811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05200" y="1219200"/>
            <a:ext cx="11811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952517"/>
              </p:ext>
            </p:extLst>
          </p:nvPr>
        </p:nvGraphicFramePr>
        <p:xfrm>
          <a:off x="152400" y="228600"/>
          <a:ext cx="8382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76784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Ages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X to X + 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2</a:t>
                      </a:r>
                    </a:p>
                    <a:p>
                      <a:r>
                        <a:rPr lang="en-US" sz="1800" dirty="0" smtClean="0"/>
                        <a:t>n</a:t>
                      </a:r>
                      <a:r>
                        <a:rPr lang="en-US" sz="2800" dirty="0" smtClean="0"/>
                        <a:t>qₓ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3</a:t>
                      </a:r>
                    </a:p>
                    <a:p>
                      <a:r>
                        <a:rPr lang="en-US" sz="2800" dirty="0" smtClean="0"/>
                        <a:t>lₓ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4</a:t>
                      </a:r>
                    </a:p>
                    <a:p>
                      <a:r>
                        <a:rPr lang="en-US" sz="1800" dirty="0" err="1" smtClean="0"/>
                        <a:t>n</a:t>
                      </a:r>
                      <a:r>
                        <a:rPr lang="en-US" sz="2800" dirty="0" err="1" smtClean="0"/>
                        <a:t>d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5</a:t>
                      </a:r>
                    </a:p>
                    <a:p>
                      <a:r>
                        <a:rPr lang="en-US" sz="1800" dirty="0" err="1" smtClean="0"/>
                        <a:t>n</a:t>
                      </a:r>
                      <a:r>
                        <a:rPr lang="en-US" sz="2800" dirty="0" err="1" smtClean="0"/>
                        <a:t>L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5-9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.00877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92734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461637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10- 14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.00604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91921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555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458217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1770345" y="1676400"/>
            <a:ext cx="1811055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2133600"/>
            <a:ext cx="12954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66800" y="3200400"/>
            <a:ext cx="3048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l₅= 92,734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5143500" y="3200400"/>
            <a:ext cx="27051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l₁₀ = 91, 921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4419600"/>
            <a:ext cx="8610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₅d₅ = l₅ - l₁₀ = </a:t>
            </a:r>
            <a:r>
              <a:rPr lang="en-US" sz="3600" dirty="0"/>
              <a:t> </a:t>
            </a:r>
            <a:r>
              <a:rPr lang="en-US" sz="3600" dirty="0" smtClean="0"/>
              <a:t>92,734 - </a:t>
            </a:r>
            <a:r>
              <a:rPr lang="en-US" sz="3600" dirty="0"/>
              <a:t>91, </a:t>
            </a:r>
            <a:r>
              <a:rPr lang="en-US" sz="3600" dirty="0" smtClean="0"/>
              <a:t>921 = 813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684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467100" y="1752600"/>
            <a:ext cx="1143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67100" y="1219200"/>
            <a:ext cx="1143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653993"/>
              </p:ext>
            </p:extLst>
          </p:nvPr>
        </p:nvGraphicFramePr>
        <p:xfrm>
          <a:off x="152400" y="228600"/>
          <a:ext cx="8382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76784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Ages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X to X + 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2</a:t>
                      </a:r>
                    </a:p>
                    <a:p>
                      <a:r>
                        <a:rPr lang="en-US" sz="1800" dirty="0" smtClean="0"/>
                        <a:t>n</a:t>
                      </a:r>
                      <a:r>
                        <a:rPr lang="en-US" sz="2800" dirty="0" smtClean="0"/>
                        <a:t>qₓ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3</a:t>
                      </a:r>
                    </a:p>
                    <a:p>
                      <a:r>
                        <a:rPr lang="en-US" sz="2800" dirty="0" smtClean="0"/>
                        <a:t>lₓ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4</a:t>
                      </a:r>
                    </a:p>
                    <a:p>
                      <a:r>
                        <a:rPr lang="en-US" sz="1800" dirty="0" err="1" smtClean="0"/>
                        <a:t>n</a:t>
                      </a:r>
                      <a:r>
                        <a:rPr lang="en-US" sz="2800" dirty="0" err="1" smtClean="0"/>
                        <a:t>d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5</a:t>
                      </a:r>
                    </a:p>
                    <a:p>
                      <a:r>
                        <a:rPr lang="en-US" sz="1800" dirty="0" err="1" smtClean="0"/>
                        <a:t>n</a:t>
                      </a:r>
                      <a:r>
                        <a:rPr lang="en-US" sz="2800" dirty="0" err="1" smtClean="0"/>
                        <a:t>L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15-19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.01306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91366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1193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453847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20-24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.03161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90173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2851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443736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2057400" y="16002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2133600"/>
            <a:ext cx="16002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" y="3042781"/>
            <a:ext cx="2438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/>
              <a:t>I</a:t>
            </a:r>
            <a:r>
              <a:rPr lang="en-US" sz="3600" dirty="0"/>
              <a:t> </a:t>
            </a:r>
            <a:r>
              <a:rPr lang="en-US" sz="3600" dirty="0" smtClean="0"/>
              <a:t>₁₅= </a:t>
            </a:r>
            <a:r>
              <a:rPr lang="en-US" sz="3600" dirty="0"/>
              <a:t>91366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4790684" y="3144033"/>
            <a:ext cx="2524516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/>
              <a:t>I</a:t>
            </a:r>
            <a:r>
              <a:rPr lang="en-US" sz="3600" dirty="0"/>
              <a:t> </a:t>
            </a:r>
            <a:r>
              <a:rPr lang="en-US" sz="3600" dirty="0" smtClean="0"/>
              <a:t>₂₀ = </a:t>
            </a:r>
            <a:r>
              <a:rPr lang="en-US" sz="3600" dirty="0"/>
              <a:t>90173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762000" y="4495800"/>
            <a:ext cx="75438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₅d₁₅ </a:t>
            </a:r>
            <a:r>
              <a:rPr lang="en-US" sz="3600" dirty="0"/>
              <a:t>= I₁₅ - I ₂₀ = 91366 - 90173 = 1193</a:t>
            </a:r>
          </a:p>
        </p:txBody>
      </p:sp>
    </p:spTree>
    <p:extLst>
      <p:ext uri="{BB962C8B-B14F-4D97-AF65-F5344CB8AC3E}">
        <p14:creationId xmlns:p14="http://schemas.microsoft.com/office/powerpoint/2010/main" val="2752508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5. </a:t>
                </a:r>
                <a:r>
                  <a:rPr lang="en-US" sz="2400" dirty="0" err="1" smtClean="0"/>
                  <a:t>n</a:t>
                </a:r>
                <a:r>
                  <a:rPr lang="en-US" sz="3600" dirty="0" err="1" smtClean="0"/>
                  <a:t>L</a:t>
                </a:r>
                <a:r>
                  <a:rPr lang="en-US" sz="3600" dirty="0" smtClean="0"/>
                  <a:t>ₓ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Average number alive between exact ages x to x + n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Can be calculated as the: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Average of the lₓ values at the start (lₓ) and end of the interval (lₓ₊n) </a:t>
                </a:r>
              </a:p>
              <a:p>
                <a:pPr marL="0" indent="0">
                  <a:buNone/>
                </a:pPr>
                <a:r>
                  <a:rPr lang="en-US" sz="2800" dirty="0" err="1" smtClean="0"/>
                  <a:t>n</a:t>
                </a:r>
                <a:r>
                  <a:rPr lang="en-US" sz="3600" dirty="0" err="1" smtClean="0"/>
                  <a:t>L</a:t>
                </a:r>
                <a:r>
                  <a:rPr lang="en-US" sz="3600" dirty="0" smtClean="0"/>
                  <a:t>ₓ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/>
                  <a:t> (lₓ + lₓ₊₅)</a:t>
                </a:r>
                <a:endParaRPr lang="en-US" sz="36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525963"/>
              </a:xfrm>
              <a:blipFill rotWithShape="1">
                <a:blip r:embed="rId2"/>
                <a:stretch>
                  <a:fillRect l="-2222" t="-3235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016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429000" y="1793832"/>
            <a:ext cx="1219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2314706"/>
            <a:ext cx="1219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989522"/>
              </p:ext>
            </p:extLst>
          </p:nvPr>
        </p:nvGraphicFramePr>
        <p:xfrm>
          <a:off x="152400" y="228600"/>
          <a:ext cx="8382000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76784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Ages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X to X + 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2</a:t>
                      </a:r>
                    </a:p>
                    <a:p>
                      <a:r>
                        <a:rPr lang="en-US" sz="1800" dirty="0" smtClean="0"/>
                        <a:t>n</a:t>
                      </a:r>
                      <a:r>
                        <a:rPr lang="en-US" sz="2800" dirty="0" smtClean="0"/>
                        <a:t>qₓ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3</a:t>
                      </a:r>
                    </a:p>
                    <a:p>
                      <a:r>
                        <a:rPr lang="en-US" sz="2800" dirty="0" smtClean="0"/>
                        <a:t>Iₓ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4</a:t>
                      </a:r>
                    </a:p>
                    <a:p>
                      <a:r>
                        <a:rPr lang="en-US" sz="1800" dirty="0" err="1" smtClean="0"/>
                        <a:t>n</a:t>
                      </a:r>
                      <a:r>
                        <a:rPr lang="en-US" sz="2800" dirty="0" err="1" smtClean="0"/>
                        <a:t>d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5</a:t>
                      </a:r>
                    </a:p>
                    <a:p>
                      <a:r>
                        <a:rPr lang="en-US" sz="1800" dirty="0" err="1" smtClean="0"/>
                        <a:t>n</a:t>
                      </a:r>
                      <a:r>
                        <a:rPr lang="en-US" sz="2800" dirty="0" err="1" smtClean="0"/>
                        <a:t>L</a:t>
                      </a:r>
                      <a:r>
                        <a:rPr lang="en-US" sz="2800" dirty="0" smtClean="0"/>
                        <a:t>ₓ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10-14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0.00604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91921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555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458217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15-19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.01306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91366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1193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453847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20-24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.03161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90173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2851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443736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581400" y="217483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828800" y="2015647"/>
            <a:ext cx="1752600" cy="13371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19600" y="2534172"/>
            <a:ext cx="838200" cy="668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2000" y="3423781"/>
            <a:ext cx="2438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/>
              <a:t>l₁₅= </a:t>
            </a:r>
            <a:r>
              <a:rPr lang="en-US" sz="3600" dirty="0"/>
              <a:t>91366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4419600" y="3311047"/>
            <a:ext cx="2524516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/>
              <a:t>l₂₀ = </a:t>
            </a:r>
            <a:r>
              <a:rPr lang="en-US" sz="3600" dirty="0"/>
              <a:t>90173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499992" y="4661770"/>
                <a:ext cx="5104356" cy="8382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₅L₁₅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/>
                  <a:t> (</a:t>
                </a:r>
                <a:r>
                  <a:rPr lang="en-US" sz="3200" dirty="0" smtClean="0"/>
                  <a:t>I₁₅ </a:t>
                </a:r>
                <a:r>
                  <a:rPr lang="en-US" sz="3200" dirty="0"/>
                  <a:t>+ </a:t>
                </a:r>
                <a:r>
                  <a:rPr lang="en-US" sz="3200" dirty="0" smtClean="0"/>
                  <a:t>I₂₀)</a:t>
                </a:r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992" y="4661770"/>
                <a:ext cx="5104356" cy="838200"/>
              </a:xfrm>
              <a:prstGeom prst="rect">
                <a:avLst/>
              </a:prstGeom>
              <a:blipFill rotWithShape="1">
                <a:blip r:embed="rId3"/>
                <a:stretch>
                  <a:fillRect t="-7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370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Substitute: </a:t>
                </a:r>
              </a:p>
              <a:p>
                <a:pPr marL="0" indent="0">
                  <a:buNone/>
                </a:pPr>
                <a:r>
                  <a:rPr lang="en-US" dirty="0"/>
                  <a:t>I ₁₅= </a:t>
                </a:r>
                <a:r>
                  <a:rPr lang="en-US" dirty="0" smtClean="0"/>
                  <a:t>91366          and          </a:t>
                </a:r>
                <a:r>
                  <a:rPr lang="en-US" dirty="0"/>
                  <a:t>I ₂₀ = 90173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get: </a:t>
                </a:r>
              </a:p>
              <a:p>
                <a:pPr marL="0" indent="0">
                  <a:buNone/>
                </a:pPr>
                <a:r>
                  <a:rPr lang="en-US" dirty="0"/>
                  <a:t>₅L₁₅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(91366+ 90173) = 453847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560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population aged x and over (Tₓ)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Obtained from the </a:t>
            </a:r>
            <a:r>
              <a:rPr lang="en-US" sz="2800" dirty="0" err="1" smtClean="0"/>
              <a:t>n</a:t>
            </a:r>
            <a:r>
              <a:rPr lang="en-US" sz="4000" dirty="0" err="1" smtClean="0"/>
              <a:t>L</a:t>
            </a:r>
            <a:r>
              <a:rPr lang="en-US" sz="4000" dirty="0" smtClean="0"/>
              <a:t>ₓ values.</a:t>
            </a:r>
          </a:p>
          <a:p>
            <a:r>
              <a:rPr lang="en-US" sz="4000" dirty="0" smtClean="0"/>
              <a:t>Defined as the total population aged x years and over. 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6766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T₆₅= L₆₅ + L₇₀ + L₇</a:t>
            </a:r>
            <a:r>
              <a:rPr lang="en-US" sz="4000" dirty="0"/>
              <a:t>₅</a:t>
            </a:r>
            <a:r>
              <a:rPr lang="en-US" sz="4000" dirty="0" smtClean="0"/>
              <a:t> + …………..</a:t>
            </a:r>
          </a:p>
          <a:p>
            <a:pPr marL="0" indent="0">
              <a:buNone/>
            </a:pPr>
            <a:r>
              <a:rPr lang="en-US" sz="4000" dirty="0" smtClean="0"/>
              <a:t>T₇₀= L₇₀ + L₇₅ + L₈₀+  ………….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T₆₅= 381393 + 334799 + 275667 + 204369 + 206269 = 1402497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001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Outline: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life table</a:t>
            </a:r>
          </a:p>
          <a:p>
            <a:r>
              <a:rPr lang="en-US" dirty="0"/>
              <a:t>What does a life table look </a:t>
            </a:r>
            <a:r>
              <a:rPr lang="en-US" dirty="0" smtClean="0"/>
              <a:t>like</a:t>
            </a:r>
          </a:p>
          <a:p>
            <a:r>
              <a:rPr lang="en-US" dirty="0" smtClean="0"/>
              <a:t>Calculations in a life table</a:t>
            </a:r>
          </a:p>
          <a:p>
            <a:r>
              <a:rPr lang="en-US" dirty="0" smtClean="0"/>
              <a:t>Life expectancy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23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alal\Downloads\IMG_26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322" y="10438"/>
            <a:ext cx="9218067" cy="654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708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L₀?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610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noted that of those who die aged 0, the average age at death is usually much less than 6 months. </a:t>
            </a:r>
          </a:p>
          <a:p>
            <a:pPr marL="0" indent="0">
              <a:buNone/>
            </a:pPr>
            <a:r>
              <a:rPr lang="en-US" dirty="0" smtClean="0"/>
              <a:t>A better </a:t>
            </a:r>
            <a:r>
              <a:rPr lang="en-US" u="sng" dirty="0" smtClean="0"/>
              <a:t>approximation</a:t>
            </a:r>
            <a:r>
              <a:rPr lang="en-US" dirty="0" smtClean="0"/>
              <a:t> to reality, but still simple, for the first year of life is: 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₀= .3l₀ + .7I₁ i.e.</a:t>
            </a:r>
          </a:p>
          <a:p>
            <a:pPr marL="0" indent="0">
              <a:buNone/>
            </a:pPr>
            <a:r>
              <a:rPr lang="en-US" dirty="0" smtClean="0"/>
              <a:t>L₀= I₁ + .3 ( I₀ - I₁)</a:t>
            </a:r>
          </a:p>
          <a:p>
            <a:pPr marL="0" indent="0">
              <a:buNone/>
            </a:pPr>
            <a:r>
              <a:rPr lang="en-US" dirty="0" smtClean="0"/>
              <a:t>Note that this counts 0.3 of a year for each child that dies aged 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85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life expectancy?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expectancy at birth in KSA is now 76.3 years. </a:t>
            </a:r>
          </a:p>
          <a:p>
            <a:r>
              <a:rPr lang="en-US" dirty="0" smtClean="0"/>
              <a:t>This means that a baby born now will live 76.3 years if the baby experiences the same age-specific mortality rates as are currently operating in KSA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47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calculate life expectancy ( eₓ)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life table function eₓ refers to life expectancy from an exact age x.</a:t>
            </a:r>
          </a:p>
          <a:p>
            <a:endParaRPr lang="en-US" sz="3600" dirty="0"/>
          </a:p>
          <a:p>
            <a:r>
              <a:rPr lang="en-US" sz="3600" dirty="0" smtClean="0"/>
              <a:t>For example, e₃₀ is the life expectancy at exact age 30, or the average number of years lived from the 30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birthday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2291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eₓ=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person-years of life lived after exact age x ( Tₓ) Divided by the total persons alive at the exact age x ( lₓ) </a:t>
            </a:r>
          </a:p>
          <a:p>
            <a:r>
              <a:rPr lang="en-US" dirty="0" smtClean="0"/>
              <a:t>This represents the number if years lived by people aged x: </a:t>
            </a:r>
          </a:p>
          <a:p>
            <a:pPr marL="0" indent="0">
              <a:buNone/>
            </a:pPr>
            <a:r>
              <a:rPr lang="en-US" dirty="0"/>
              <a:t>eₓ</a:t>
            </a:r>
            <a:r>
              <a:rPr lang="en-US" dirty="0" smtClean="0"/>
              <a:t>= Tₓ / Lₓ</a:t>
            </a:r>
          </a:p>
        </p:txBody>
      </p:sp>
    </p:spTree>
    <p:extLst>
      <p:ext uri="{BB962C8B-B14F-4D97-AF65-F5344CB8AC3E}">
        <p14:creationId xmlns:p14="http://schemas.microsoft.com/office/powerpoint/2010/main" val="628836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71800" y="1981200"/>
            <a:ext cx="11430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8200" y="1953016"/>
            <a:ext cx="13716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591884"/>
              </p:ext>
            </p:extLst>
          </p:nvPr>
        </p:nvGraphicFramePr>
        <p:xfrm>
          <a:off x="1295400" y="228600"/>
          <a:ext cx="6705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76784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Ages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X to X + 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2</a:t>
                      </a:r>
                    </a:p>
                    <a:p>
                      <a:r>
                        <a:rPr lang="en-US" sz="3200" dirty="0" smtClean="0"/>
                        <a:t>I</a:t>
                      </a:r>
                      <a:r>
                        <a:rPr lang="en-US" sz="4400" dirty="0" smtClean="0"/>
                        <a:t>ₓ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3</a:t>
                      </a:r>
                    </a:p>
                    <a:p>
                      <a:r>
                        <a:rPr lang="en-US" sz="2800" dirty="0" smtClean="0"/>
                        <a:t>T</a:t>
                      </a:r>
                      <a:r>
                        <a:rPr lang="en-US" sz="4000" dirty="0" smtClean="0"/>
                        <a:t>ₓ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4</a:t>
                      </a:r>
                    </a:p>
                    <a:p>
                      <a:r>
                        <a:rPr lang="en-US" sz="3200" dirty="0" smtClean="0"/>
                        <a:t>e</a:t>
                      </a:r>
                      <a:r>
                        <a:rPr lang="en-US" sz="4400" dirty="0" smtClean="0"/>
                        <a:t>ₓ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60-64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90547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1989624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21.97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65-69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86208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1547738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17.95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70-74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79646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1133102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14.23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2514600" y="2286000"/>
            <a:ext cx="457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91200" y="2410216"/>
            <a:ext cx="990600" cy="1171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04900" y="3429000"/>
            <a:ext cx="2438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I₆₅= 86208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562600" y="3581400"/>
            <a:ext cx="2438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T₆₅= 1547738 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600200" y="4648200"/>
            <a:ext cx="64008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e₆₅</a:t>
            </a:r>
            <a:r>
              <a:rPr lang="en-US" sz="3600" dirty="0"/>
              <a:t>= 1547738 </a:t>
            </a:r>
            <a:r>
              <a:rPr lang="en-US" sz="3600" dirty="0" smtClean="0"/>
              <a:t>/ 86208 = 17.95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091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dirty="0"/>
              <a:t>e</a:t>
            </a:r>
            <a:r>
              <a:rPr lang="en-US" dirty="0" smtClean="0"/>
              <a:t>₆₅ the life expectancy at the exact age 65: </a:t>
            </a:r>
          </a:p>
          <a:p>
            <a:pPr marL="0" indent="0">
              <a:buNone/>
            </a:pPr>
            <a:r>
              <a:rPr lang="en-US" dirty="0"/>
              <a:t>e₆₅</a:t>
            </a:r>
            <a:r>
              <a:rPr lang="en-US" dirty="0" smtClean="0"/>
              <a:t> = T₆₅ / I</a:t>
            </a:r>
            <a:r>
              <a:rPr lang="en-US" dirty="0"/>
              <a:t> ₆₅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e₆₅= 1547738 / 86208 = 17.95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6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71800" y="2514600"/>
            <a:ext cx="1143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8200" y="2514600"/>
            <a:ext cx="13716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777385"/>
              </p:ext>
            </p:extLst>
          </p:nvPr>
        </p:nvGraphicFramePr>
        <p:xfrm>
          <a:off x="1295400" y="228600"/>
          <a:ext cx="6705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76784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Ages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X to X + 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 2</a:t>
                      </a:r>
                    </a:p>
                    <a:p>
                      <a:r>
                        <a:rPr lang="en-US" sz="3200" dirty="0" smtClean="0"/>
                        <a:t>I</a:t>
                      </a:r>
                      <a:r>
                        <a:rPr lang="en-US" sz="4400" dirty="0" smtClean="0"/>
                        <a:t>ₓ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3</a:t>
                      </a:r>
                    </a:p>
                    <a:p>
                      <a:r>
                        <a:rPr lang="en-US" sz="2800" dirty="0" smtClean="0"/>
                        <a:t>T</a:t>
                      </a:r>
                      <a:r>
                        <a:rPr lang="en-US" sz="4000" dirty="0" smtClean="0"/>
                        <a:t>ₓ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r>
                        <a:rPr lang="en-US" sz="2800" baseline="0" dirty="0" smtClean="0"/>
                        <a:t> 4</a:t>
                      </a:r>
                    </a:p>
                    <a:p>
                      <a:r>
                        <a:rPr lang="en-US" sz="3200" dirty="0" smtClean="0"/>
                        <a:t>e</a:t>
                      </a:r>
                      <a:r>
                        <a:rPr lang="en-US" sz="4400" dirty="0" smtClean="0"/>
                        <a:t>ₓ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60-64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90547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1989624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21.97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65-69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86208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1547738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17.95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70-74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79646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1133102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14.23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2667000" y="2873679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10200" y="2971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04900" y="3429000"/>
            <a:ext cx="2438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I₇₀= 79646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191000" y="3505200"/>
            <a:ext cx="2438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T₇₀=1133102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1104900" y="4800600"/>
            <a:ext cx="71247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e₇₀= 1133102 / 79646 = 14.23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0729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</a:t>
            </a:r>
            <a:r>
              <a:rPr lang="en-US" dirty="0" smtClean="0"/>
              <a:t>e₇₀ </a:t>
            </a:r>
            <a:r>
              <a:rPr lang="en-US" dirty="0"/>
              <a:t>the life expectancy at the exact age </a:t>
            </a:r>
            <a:r>
              <a:rPr lang="en-US" dirty="0" smtClean="0"/>
              <a:t>70: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 ₇₀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T</a:t>
            </a:r>
            <a:r>
              <a:rPr lang="en-US" dirty="0"/>
              <a:t> ₇₀</a:t>
            </a:r>
            <a:r>
              <a:rPr lang="en-US" dirty="0" smtClean="0"/>
              <a:t> </a:t>
            </a:r>
            <a:r>
              <a:rPr lang="en-US" dirty="0"/>
              <a:t>/ I ₇₀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₇₀= 1133102 / 79646 = 14.23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7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A life table is a table which shows, for a person at each age, what the </a:t>
            </a:r>
            <a:r>
              <a:rPr lang="en-US" sz="3600" dirty="0" smtClean="0"/>
              <a:t>probability </a:t>
            </a:r>
            <a:r>
              <a:rPr lang="en-US" sz="3600" dirty="0" smtClean="0"/>
              <a:t>is that they die before their next birthday </a:t>
            </a:r>
          </a:p>
          <a:p>
            <a:r>
              <a:rPr lang="en-US" sz="3600" dirty="0" smtClean="0"/>
              <a:t>A number of statistics can be derived and be included in the table as: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The </a:t>
            </a:r>
            <a:r>
              <a:rPr lang="en-US" sz="3600" dirty="0" smtClean="0"/>
              <a:t>probability </a:t>
            </a:r>
            <a:r>
              <a:rPr lang="en-US" sz="3600" dirty="0" smtClean="0"/>
              <a:t>of surviving any </a:t>
            </a:r>
            <a:r>
              <a:rPr lang="en-US" sz="3600" dirty="0" smtClean="0"/>
              <a:t>particular </a:t>
            </a:r>
            <a:r>
              <a:rPr lang="en-US" sz="3600" dirty="0" smtClean="0"/>
              <a:t>year of age.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49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The remaining life expectancy for people at different ages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The proportion of the original birth cohort still alive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Life tables are also used in biology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34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Talal\Downloads\IMG_26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067800" cy="669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18288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Average number alive between age interval 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522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life table look like?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3323"/>
            <a:ext cx="9142533" cy="5228477"/>
          </a:xfrm>
        </p:spPr>
      </p:pic>
    </p:spTree>
    <p:extLst>
      <p:ext uri="{BB962C8B-B14F-4D97-AF65-F5344CB8AC3E}">
        <p14:creationId xmlns:p14="http://schemas.microsoft.com/office/powerpoint/2010/main" val="13641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four columns of the life table: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Life table variables 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Age interval (e.g. 1year, 1-4 years, etc.)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( </a:t>
            </a:r>
            <a:r>
              <a:rPr lang="en-US" sz="2400" dirty="0" smtClean="0"/>
              <a:t>n</a:t>
            </a:r>
            <a:r>
              <a:rPr lang="en-US" sz="3600" dirty="0" smtClean="0"/>
              <a:t>q</a:t>
            </a:r>
            <a:r>
              <a:rPr lang="en-US" dirty="0"/>
              <a:t>ₓ </a:t>
            </a:r>
            <a:r>
              <a:rPr lang="en-US" sz="2400" dirty="0"/>
              <a:t> </a:t>
            </a:r>
            <a:r>
              <a:rPr lang="en-US" sz="3600" dirty="0" smtClean="0"/>
              <a:t>) the percent of dying between ages x and age </a:t>
            </a:r>
            <a:r>
              <a:rPr lang="en-US" sz="3600" dirty="0" smtClean="0"/>
              <a:t>x+n</a:t>
            </a:r>
            <a:r>
              <a:rPr lang="en-US" sz="36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( </a:t>
            </a:r>
            <a:r>
              <a:rPr lang="en-US" sz="3600" dirty="0" smtClean="0"/>
              <a:t>lₓ</a:t>
            </a:r>
            <a:r>
              <a:rPr lang="en-US" sz="3600" dirty="0" smtClean="0"/>
              <a:t>) </a:t>
            </a:r>
            <a:r>
              <a:rPr lang="en-US" sz="3600" dirty="0" smtClean="0"/>
              <a:t>Number of alive at an exact age x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 </a:t>
            </a:r>
            <a:r>
              <a:rPr lang="en-US" sz="3600" dirty="0"/>
              <a:t>dₓ </a:t>
            </a:r>
            <a:r>
              <a:rPr lang="en-US" sz="3600" dirty="0" smtClean="0"/>
              <a:t>Number of deaths between ages x and </a:t>
            </a:r>
            <a:r>
              <a:rPr lang="en-US" sz="3600" dirty="0" smtClean="0"/>
              <a:t>x+n</a:t>
            </a:r>
            <a:r>
              <a:rPr 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15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 </a:t>
            </a:r>
            <a:r>
              <a:rPr lang="en-US" sz="3200" dirty="0" err="1" smtClean="0"/>
              <a:t>n</a:t>
            </a:r>
            <a:r>
              <a:rPr lang="en-US" dirty="0" err="1" smtClean="0"/>
              <a:t>d</a:t>
            </a:r>
            <a:r>
              <a:rPr lang="en-US" sz="3600" dirty="0"/>
              <a:t>ₓ</a:t>
            </a:r>
            <a:r>
              <a:rPr lang="en-US" sz="3200" dirty="0" smtClean="0"/>
              <a:t> 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calculate number of </a:t>
            </a:r>
            <a:r>
              <a:rPr lang="en-US" sz="4000" dirty="0" smtClean="0"/>
              <a:t>deaths</a:t>
            </a:r>
            <a:r>
              <a:rPr lang="en-US" sz="4000" dirty="0" smtClean="0"/>
              <a:t> </a:t>
            </a:r>
            <a:r>
              <a:rPr lang="en-US" sz="2800" dirty="0" err="1" smtClean="0"/>
              <a:t>n</a:t>
            </a:r>
            <a:r>
              <a:rPr lang="en-US" sz="4000" dirty="0" err="1" smtClean="0"/>
              <a:t>d</a:t>
            </a:r>
            <a:r>
              <a:rPr lang="en-US" sz="3600" dirty="0" smtClean="0"/>
              <a:t>ₓ</a:t>
            </a:r>
            <a:r>
              <a:rPr lang="en-US" sz="2800" dirty="0" smtClean="0"/>
              <a:t> </a:t>
            </a:r>
            <a:r>
              <a:rPr lang="en-US" sz="4000" dirty="0" smtClean="0"/>
              <a:t>between </a:t>
            </a:r>
            <a:r>
              <a:rPr lang="en-US" sz="4000" dirty="0" smtClean="0"/>
              <a:t>exact ages x to </a:t>
            </a:r>
            <a:r>
              <a:rPr lang="en-US" sz="4000" dirty="0" err="1" smtClean="0"/>
              <a:t>x+n</a:t>
            </a:r>
            <a:r>
              <a:rPr lang="en-US" sz="4000" dirty="0" smtClean="0"/>
              <a:t>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This is </a:t>
            </a:r>
            <a:r>
              <a:rPr lang="en-US" sz="4000" dirty="0" smtClean="0">
                <a:solidFill>
                  <a:srgbClr val="FF0000"/>
                </a:solidFill>
              </a:rPr>
              <a:t>column </a:t>
            </a:r>
            <a:r>
              <a:rPr lang="en-US" sz="4000" dirty="0" smtClean="0">
                <a:solidFill>
                  <a:srgbClr val="FF0000"/>
                </a:solidFill>
              </a:rPr>
              <a:t>4 </a:t>
            </a:r>
          </a:p>
          <a:p>
            <a:r>
              <a:rPr lang="en-US" sz="4000" dirty="0" smtClean="0"/>
              <a:t>We multiply </a:t>
            </a:r>
            <a:r>
              <a:rPr lang="en-US" sz="4000" dirty="0" smtClean="0"/>
              <a:t>column </a:t>
            </a:r>
            <a:r>
              <a:rPr lang="en-US" sz="4000" dirty="0" smtClean="0"/>
              <a:t>2 by </a:t>
            </a:r>
            <a:r>
              <a:rPr lang="en-US" sz="4000" dirty="0" smtClean="0"/>
              <a:t>column </a:t>
            </a:r>
            <a:r>
              <a:rPr lang="en-US" sz="4000" dirty="0" smtClean="0"/>
              <a:t>3 to obtain </a:t>
            </a:r>
            <a:r>
              <a:rPr lang="en-US" sz="4000" dirty="0" smtClean="0"/>
              <a:t>column </a:t>
            </a:r>
            <a:r>
              <a:rPr lang="en-US" sz="4000" dirty="0" smtClean="0"/>
              <a:t>4, that is: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54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 column 4) =</a:t>
            </a:r>
          </a:p>
          <a:p>
            <a:pPr marL="0" indent="0">
              <a:buNone/>
            </a:pPr>
            <a:r>
              <a:rPr lang="en-US" sz="2000" dirty="0" smtClean="0"/>
              <a:t> n</a:t>
            </a:r>
            <a:r>
              <a:rPr lang="en-US" dirty="0" smtClean="0"/>
              <a:t>q</a:t>
            </a:r>
            <a:r>
              <a:rPr lang="en-US" dirty="0"/>
              <a:t>ₓ</a:t>
            </a:r>
            <a:r>
              <a:rPr lang="en-US" dirty="0" smtClean="0"/>
              <a:t> </a:t>
            </a:r>
            <a:r>
              <a:rPr lang="en-US" sz="2000" dirty="0" smtClean="0"/>
              <a:t> </a:t>
            </a:r>
            <a:r>
              <a:rPr lang="en-US" dirty="0" smtClean="0"/>
              <a:t>(Column 2) x lₓ (Column 3) </a:t>
            </a:r>
          </a:p>
          <a:p>
            <a:pPr marL="0" indent="0">
              <a:buNone/>
            </a:pPr>
            <a:r>
              <a:rPr lang="en-US" dirty="0" smtClean="0"/>
              <a:t>This is multiplying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(lₓ), number alive at the start of age interval by </a:t>
            </a:r>
          </a:p>
          <a:p>
            <a:pPr marL="0" indent="0">
              <a:buNone/>
            </a:pPr>
            <a:r>
              <a:rPr lang="en-US" dirty="0" smtClean="0"/>
              <a:t>The proportion of dying in that interval (</a:t>
            </a:r>
            <a:r>
              <a:rPr lang="en-US" sz="2000" dirty="0"/>
              <a:t>n</a:t>
            </a:r>
            <a:r>
              <a:rPr lang="en-US" dirty="0"/>
              <a:t>qₓ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1068</Words>
  <Application>Microsoft Office PowerPoint</Application>
  <PresentationFormat>On-screen Show (4:3)</PresentationFormat>
  <Paragraphs>224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Life Table </vt:lpstr>
      <vt:lpstr>Outline:</vt:lpstr>
      <vt:lpstr>PowerPoint Presentation</vt:lpstr>
      <vt:lpstr>PowerPoint Presentation</vt:lpstr>
      <vt:lpstr>PowerPoint Presentation</vt:lpstr>
      <vt:lpstr>What does a life table look like?</vt:lpstr>
      <vt:lpstr>First four columns of the life table:</vt:lpstr>
      <vt:lpstr>How to calculate ndₓ : </vt:lpstr>
      <vt:lpstr>PowerPoint Presentation</vt:lpstr>
      <vt:lpstr>Example:  How to calculate ndₓ </vt:lpstr>
      <vt:lpstr>Example: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Total population aged x and over (Tₓ)</vt:lpstr>
      <vt:lpstr>PowerPoint Presentation</vt:lpstr>
      <vt:lpstr>PowerPoint Presentation</vt:lpstr>
      <vt:lpstr>What is L₀? </vt:lpstr>
      <vt:lpstr>What is life expectancy? </vt:lpstr>
      <vt:lpstr>How to calculate life expectancy ( eₓ)</vt:lpstr>
      <vt:lpstr>Equation for eₓ= </vt:lpstr>
      <vt:lpstr>PowerPoint Presentation</vt:lpstr>
      <vt:lpstr>Example1: </vt:lpstr>
      <vt:lpstr>PowerPoint Presentation</vt:lpstr>
      <vt:lpstr>Example: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Table</dc:title>
  <dc:creator>Basma</dc:creator>
  <cp:lastModifiedBy>Talal</cp:lastModifiedBy>
  <cp:revision>39</cp:revision>
  <dcterms:created xsi:type="dcterms:W3CDTF">2016-04-12T07:27:51Z</dcterms:created>
  <dcterms:modified xsi:type="dcterms:W3CDTF">2016-04-18T21:59:27Z</dcterms:modified>
</cp:coreProperties>
</file>