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59" r:id="rId4"/>
    <p:sldId id="260" r:id="rId5"/>
    <p:sldId id="263" r:id="rId6"/>
    <p:sldId id="262" r:id="rId7"/>
    <p:sldId id="261" r:id="rId8"/>
    <p:sldId id="265" r:id="rId9"/>
    <p:sldId id="264" r:id="rId10"/>
    <p:sldId id="267" r:id="rId11"/>
    <p:sldId id="268" r:id="rId12"/>
    <p:sldId id="269" r:id="rId13"/>
    <p:sldId id="271" r:id="rId14"/>
    <p:sldId id="270" r:id="rId15"/>
    <p:sldId id="272" r:id="rId16"/>
    <p:sldId id="273"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487B77-621D-4F99-A298-0A8D464DB475}" type="datetimeFigureOut">
              <a:rPr lang="en-GB" smtClean="0"/>
              <a:t>04/03/2015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2E534D-72A8-4F94-9AB7-913E04480F94}" type="slidenum">
              <a:rPr lang="en-GB" smtClean="0"/>
              <a:t>‹#›</a:t>
            </a:fld>
            <a:endParaRPr lang="en-GB"/>
          </a:p>
        </p:txBody>
      </p:sp>
    </p:spTree>
    <p:extLst>
      <p:ext uri="{BB962C8B-B14F-4D97-AF65-F5344CB8AC3E}">
        <p14:creationId xmlns:p14="http://schemas.microsoft.com/office/powerpoint/2010/main" val="1235588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62E534D-72A8-4F94-9AB7-913E04480F94}" type="slidenum">
              <a:rPr lang="en-GB" smtClean="0"/>
              <a:t>12</a:t>
            </a:fld>
            <a:endParaRPr lang="en-GB"/>
          </a:p>
        </p:txBody>
      </p:sp>
    </p:spTree>
    <p:extLst>
      <p:ext uri="{BB962C8B-B14F-4D97-AF65-F5344CB8AC3E}">
        <p14:creationId xmlns:p14="http://schemas.microsoft.com/office/powerpoint/2010/main" val="2137190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E4B727B-F63F-4B4F-973F-159104333CBB}" type="datetime1">
              <a:rPr lang="en-GB" smtClean="0"/>
              <a:t>04/03/2015</a:t>
            </a:fld>
            <a:endParaRPr lang="en-GB"/>
          </a:p>
        </p:txBody>
      </p:sp>
      <p:sp>
        <p:nvSpPr>
          <p:cNvPr id="5" name="Footer Placeholder 4"/>
          <p:cNvSpPr>
            <a:spLocks noGrp="1"/>
          </p:cNvSpPr>
          <p:nvPr>
            <p:ph type="ftr" sz="quarter" idx="11"/>
          </p:nvPr>
        </p:nvSpPr>
        <p:spPr/>
        <p:txBody>
          <a:bodyPr/>
          <a:lstStyle/>
          <a:p>
            <a:r>
              <a:rPr lang="en-GB" smtClean="0"/>
              <a:t>Amal Alghamdi</a:t>
            </a:r>
            <a:endParaRPr lang="en-GB"/>
          </a:p>
        </p:txBody>
      </p:sp>
      <p:sp>
        <p:nvSpPr>
          <p:cNvPr id="6" name="Slide Number Placeholder 5"/>
          <p:cNvSpPr>
            <a:spLocks noGrp="1"/>
          </p:cNvSpPr>
          <p:nvPr>
            <p:ph type="sldNum" sz="quarter" idx="12"/>
          </p:nvPr>
        </p:nvSpPr>
        <p:spPr/>
        <p:txBody>
          <a:bodyPr/>
          <a:lstStyle/>
          <a:p>
            <a:fld id="{C3F6AD60-C8CC-4BC9-AC5C-0DFE74623057}" type="slidenum">
              <a:rPr lang="en-GB" smtClean="0"/>
              <a:t>‹#›</a:t>
            </a:fld>
            <a:endParaRPr lang="en-GB"/>
          </a:p>
        </p:txBody>
      </p:sp>
    </p:spTree>
    <p:extLst>
      <p:ext uri="{BB962C8B-B14F-4D97-AF65-F5344CB8AC3E}">
        <p14:creationId xmlns:p14="http://schemas.microsoft.com/office/powerpoint/2010/main" val="3241590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25DE37-3CFD-44CE-83A9-4CA716D5C57C}" type="datetime1">
              <a:rPr lang="en-GB" smtClean="0"/>
              <a:t>04/03/2015</a:t>
            </a:fld>
            <a:endParaRPr lang="en-GB"/>
          </a:p>
        </p:txBody>
      </p:sp>
      <p:sp>
        <p:nvSpPr>
          <p:cNvPr id="5" name="Footer Placeholder 4"/>
          <p:cNvSpPr>
            <a:spLocks noGrp="1"/>
          </p:cNvSpPr>
          <p:nvPr>
            <p:ph type="ftr" sz="quarter" idx="11"/>
          </p:nvPr>
        </p:nvSpPr>
        <p:spPr/>
        <p:txBody>
          <a:bodyPr/>
          <a:lstStyle/>
          <a:p>
            <a:r>
              <a:rPr lang="en-GB" smtClean="0"/>
              <a:t>Amal Alghamdi</a:t>
            </a:r>
            <a:endParaRPr lang="en-GB"/>
          </a:p>
        </p:txBody>
      </p:sp>
      <p:sp>
        <p:nvSpPr>
          <p:cNvPr id="6" name="Slide Number Placeholder 5"/>
          <p:cNvSpPr>
            <a:spLocks noGrp="1"/>
          </p:cNvSpPr>
          <p:nvPr>
            <p:ph type="sldNum" sz="quarter" idx="12"/>
          </p:nvPr>
        </p:nvSpPr>
        <p:spPr/>
        <p:txBody>
          <a:bodyPr/>
          <a:lstStyle/>
          <a:p>
            <a:fld id="{C3F6AD60-C8CC-4BC9-AC5C-0DFE74623057}" type="slidenum">
              <a:rPr lang="en-GB" smtClean="0"/>
              <a:t>‹#›</a:t>
            </a:fld>
            <a:endParaRPr lang="en-GB"/>
          </a:p>
        </p:txBody>
      </p:sp>
    </p:spTree>
    <p:extLst>
      <p:ext uri="{BB962C8B-B14F-4D97-AF65-F5344CB8AC3E}">
        <p14:creationId xmlns:p14="http://schemas.microsoft.com/office/powerpoint/2010/main" val="3208980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8DAC6F-3E90-4B87-BB77-C96C9A15B59F}" type="datetime1">
              <a:rPr lang="en-GB" smtClean="0"/>
              <a:t>04/03/2015</a:t>
            </a:fld>
            <a:endParaRPr lang="en-GB"/>
          </a:p>
        </p:txBody>
      </p:sp>
      <p:sp>
        <p:nvSpPr>
          <p:cNvPr id="5" name="Footer Placeholder 4"/>
          <p:cNvSpPr>
            <a:spLocks noGrp="1"/>
          </p:cNvSpPr>
          <p:nvPr>
            <p:ph type="ftr" sz="quarter" idx="11"/>
          </p:nvPr>
        </p:nvSpPr>
        <p:spPr/>
        <p:txBody>
          <a:bodyPr/>
          <a:lstStyle/>
          <a:p>
            <a:r>
              <a:rPr lang="en-GB" smtClean="0"/>
              <a:t>Amal Alghamdi</a:t>
            </a:r>
            <a:endParaRPr lang="en-GB"/>
          </a:p>
        </p:txBody>
      </p:sp>
      <p:sp>
        <p:nvSpPr>
          <p:cNvPr id="6" name="Slide Number Placeholder 5"/>
          <p:cNvSpPr>
            <a:spLocks noGrp="1"/>
          </p:cNvSpPr>
          <p:nvPr>
            <p:ph type="sldNum" sz="quarter" idx="12"/>
          </p:nvPr>
        </p:nvSpPr>
        <p:spPr/>
        <p:txBody>
          <a:bodyPr/>
          <a:lstStyle/>
          <a:p>
            <a:fld id="{C3F6AD60-C8CC-4BC9-AC5C-0DFE74623057}" type="slidenum">
              <a:rPr lang="en-GB" smtClean="0"/>
              <a:t>‹#›</a:t>
            </a:fld>
            <a:endParaRPr lang="en-GB"/>
          </a:p>
        </p:txBody>
      </p:sp>
    </p:spTree>
    <p:extLst>
      <p:ext uri="{BB962C8B-B14F-4D97-AF65-F5344CB8AC3E}">
        <p14:creationId xmlns:p14="http://schemas.microsoft.com/office/powerpoint/2010/main" val="569229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D29948-70AC-4AA1-9680-D5C23FBDCE5C}" type="datetime1">
              <a:rPr lang="en-GB" smtClean="0"/>
              <a:t>04/03/2015</a:t>
            </a:fld>
            <a:endParaRPr lang="en-GB"/>
          </a:p>
        </p:txBody>
      </p:sp>
      <p:sp>
        <p:nvSpPr>
          <p:cNvPr id="5" name="Footer Placeholder 4"/>
          <p:cNvSpPr>
            <a:spLocks noGrp="1"/>
          </p:cNvSpPr>
          <p:nvPr>
            <p:ph type="ftr" sz="quarter" idx="11"/>
          </p:nvPr>
        </p:nvSpPr>
        <p:spPr/>
        <p:txBody>
          <a:bodyPr/>
          <a:lstStyle/>
          <a:p>
            <a:r>
              <a:rPr lang="en-GB" smtClean="0"/>
              <a:t>Amal Alghamdi</a:t>
            </a:r>
            <a:endParaRPr lang="en-GB"/>
          </a:p>
        </p:txBody>
      </p:sp>
      <p:sp>
        <p:nvSpPr>
          <p:cNvPr id="6" name="Slide Number Placeholder 5"/>
          <p:cNvSpPr>
            <a:spLocks noGrp="1"/>
          </p:cNvSpPr>
          <p:nvPr>
            <p:ph type="sldNum" sz="quarter" idx="12"/>
          </p:nvPr>
        </p:nvSpPr>
        <p:spPr/>
        <p:txBody>
          <a:bodyPr/>
          <a:lstStyle/>
          <a:p>
            <a:fld id="{C3F6AD60-C8CC-4BC9-AC5C-0DFE74623057}" type="slidenum">
              <a:rPr lang="en-GB" smtClean="0"/>
              <a:t>‹#›</a:t>
            </a:fld>
            <a:endParaRPr lang="en-GB"/>
          </a:p>
        </p:txBody>
      </p:sp>
    </p:spTree>
    <p:extLst>
      <p:ext uri="{BB962C8B-B14F-4D97-AF65-F5344CB8AC3E}">
        <p14:creationId xmlns:p14="http://schemas.microsoft.com/office/powerpoint/2010/main" val="1872178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5FF662-F96F-4C33-995D-D1C0E392B301}" type="datetime1">
              <a:rPr lang="en-GB" smtClean="0"/>
              <a:t>04/03/2015</a:t>
            </a:fld>
            <a:endParaRPr lang="en-GB"/>
          </a:p>
        </p:txBody>
      </p:sp>
      <p:sp>
        <p:nvSpPr>
          <p:cNvPr id="5" name="Footer Placeholder 4"/>
          <p:cNvSpPr>
            <a:spLocks noGrp="1"/>
          </p:cNvSpPr>
          <p:nvPr>
            <p:ph type="ftr" sz="quarter" idx="11"/>
          </p:nvPr>
        </p:nvSpPr>
        <p:spPr/>
        <p:txBody>
          <a:bodyPr/>
          <a:lstStyle/>
          <a:p>
            <a:r>
              <a:rPr lang="en-GB" smtClean="0"/>
              <a:t>Amal Alghamdi</a:t>
            </a:r>
            <a:endParaRPr lang="en-GB"/>
          </a:p>
        </p:txBody>
      </p:sp>
      <p:sp>
        <p:nvSpPr>
          <p:cNvPr id="6" name="Slide Number Placeholder 5"/>
          <p:cNvSpPr>
            <a:spLocks noGrp="1"/>
          </p:cNvSpPr>
          <p:nvPr>
            <p:ph type="sldNum" sz="quarter" idx="12"/>
          </p:nvPr>
        </p:nvSpPr>
        <p:spPr/>
        <p:txBody>
          <a:bodyPr/>
          <a:lstStyle/>
          <a:p>
            <a:fld id="{C3F6AD60-C8CC-4BC9-AC5C-0DFE74623057}" type="slidenum">
              <a:rPr lang="en-GB" smtClean="0"/>
              <a:t>‹#›</a:t>
            </a:fld>
            <a:endParaRPr lang="en-GB"/>
          </a:p>
        </p:txBody>
      </p:sp>
    </p:spTree>
    <p:extLst>
      <p:ext uri="{BB962C8B-B14F-4D97-AF65-F5344CB8AC3E}">
        <p14:creationId xmlns:p14="http://schemas.microsoft.com/office/powerpoint/2010/main" val="4220164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07BADC7-EF53-4759-8B9E-D72552C14DEB}" type="datetime1">
              <a:rPr lang="en-GB" smtClean="0"/>
              <a:t>04/03/2015</a:t>
            </a:fld>
            <a:endParaRPr lang="en-GB"/>
          </a:p>
        </p:txBody>
      </p:sp>
      <p:sp>
        <p:nvSpPr>
          <p:cNvPr id="6" name="Footer Placeholder 5"/>
          <p:cNvSpPr>
            <a:spLocks noGrp="1"/>
          </p:cNvSpPr>
          <p:nvPr>
            <p:ph type="ftr" sz="quarter" idx="11"/>
          </p:nvPr>
        </p:nvSpPr>
        <p:spPr/>
        <p:txBody>
          <a:bodyPr/>
          <a:lstStyle/>
          <a:p>
            <a:r>
              <a:rPr lang="en-GB" smtClean="0"/>
              <a:t>Amal Alghamdi</a:t>
            </a:r>
            <a:endParaRPr lang="en-GB"/>
          </a:p>
        </p:txBody>
      </p:sp>
      <p:sp>
        <p:nvSpPr>
          <p:cNvPr id="7" name="Slide Number Placeholder 6"/>
          <p:cNvSpPr>
            <a:spLocks noGrp="1"/>
          </p:cNvSpPr>
          <p:nvPr>
            <p:ph type="sldNum" sz="quarter" idx="12"/>
          </p:nvPr>
        </p:nvSpPr>
        <p:spPr/>
        <p:txBody>
          <a:bodyPr/>
          <a:lstStyle/>
          <a:p>
            <a:fld id="{C3F6AD60-C8CC-4BC9-AC5C-0DFE74623057}" type="slidenum">
              <a:rPr lang="en-GB" smtClean="0"/>
              <a:t>‹#›</a:t>
            </a:fld>
            <a:endParaRPr lang="en-GB"/>
          </a:p>
        </p:txBody>
      </p:sp>
    </p:spTree>
    <p:extLst>
      <p:ext uri="{BB962C8B-B14F-4D97-AF65-F5344CB8AC3E}">
        <p14:creationId xmlns:p14="http://schemas.microsoft.com/office/powerpoint/2010/main" val="367082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7290CF7-89B9-49ED-BD17-FDA371A958D6}" type="datetime1">
              <a:rPr lang="en-GB" smtClean="0"/>
              <a:t>04/03/2015</a:t>
            </a:fld>
            <a:endParaRPr lang="en-GB"/>
          </a:p>
        </p:txBody>
      </p:sp>
      <p:sp>
        <p:nvSpPr>
          <p:cNvPr id="8" name="Footer Placeholder 7"/>
          <p:cNvSpPr>
            <a:spLocks noGrp="1"/>
          </p:cNvSpPr>
          <p:nvPr>
            <p:ph type="ftr" sz="quarter" idx="11"/>
          </p:nvPr>
        </p:nvSpPr>
        <p:spPr/>
        <p:txBody>
          <a:bodyPr/>
          <a:lstStyle/>
          <a:p>
            <a:r>
              <a:rPr lang="en-GB" smtClean="0"/>
              <a:t>Amal Alghamdi</a:t>
            </a:r>
            <a:endParaRPr lang="en-GB"/>
          </a:p>
        </p:txBody>
      </p:sp>
      <p:sp>
        <p:nvSpPr>
          <p:cNvPr id="9" name="Slide Number Placeholder 8"/>
          <p:cNvSpPr>
            <a:spLocks noGrp="1"/>
          </p:cNvSpPr>
          <p:nvPr>
            <p:ph type="sldNum" sz="quarter" idx="12"/>
          </p:nvPr>
        </p:nvSpPr>
        <p:spPr/>
        <p:txBody>
          <a:bodyPr/>
          <a:lstStyle/>
          <a:p>
            <a:fld id="{C3F6AD60-C8CC-4BC9-AC5C-0DFE74623057}" type="slidenum">
              <a:rPr lang="en-GB" smtClean="0"/>
              <a:t>‹#›</a:t>
            </a:fld>
            <a:endParaRPr lang="en-GB"/>
          </a:p>
        </p:txBody>
      </p:sp>
    </p:spTree>
    <p:extLst>
      <p:ext uri="{BB962C8B-B14F-4D97-AF65-F5344CB8AC3E}">
        <p14:creationId xmlns:p14="http://schemas.microsoft.com/office/powerpoint/2010/main" val="2123012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456BEC0-02E0-43F1-8436-8D09AABF2923}" type="datetime1">
              <a:rPr lang="en-GB" smtClean="0"/>
              <a:t>04/03/2015</a:t>
            </a:fld>
            <a:endParaRPr lang="en-GB"/>
          </a:p>
        </p:txBody>
      </p:sp>
      <p:sp>
        <p:nvSpPr>
          <p:cNvPr id="4" name="Footer Placeholder 3"/>
          <p:cNvSpPr>
            <a:spLocks noGrp="1"/>
          </p:cNvSpPr>
          <p:nvPr>
            <p:ph type="ftr" sz="quarter" idx="11"/>
          </p:nvPr>
        </p:nvSpPr>
        <p:spPr/>
        <p:txBody>
          <a:bodyPr/>
          <a:lstStyle/>
          <a:p>
            <a:r>
              <a:rPr lang="en-GB" smtClean="0"/>
              <a:t>Amal Alghamdi</a:t>
            </a:r>
            <a:endParaRPr lang="en-GB"/>
          </a:p>
        </p:txBody>
      </p:sp>
      <p:sp>
        <p:nvSpPr>
          <p:cNvPr id="5" name="Slide Number Placeholder 4"/>
          <p:cNvSpPr>
            <a:spLocks noGrp="1"/>
          </p:cNvSpPr>
          <p:nvPr>
            <p:ph type="sldNum" sz="quarter" idx="12"/>
          </p:nvPr>
        </p:nvSpPr>
        <p:spPr/>
        <p:txBody>
          <a:bodyPr/>
          <a:lstStyle/>
          <a:p>
            <a:fld id="{C3F6AD60-C8CC-4BC9-AC5C-0DFE74623057}" type="slidenum">
              <a:rPr lang="en-GB" smtClean="0"/>
              <a:t>‹#›</a:t>
            </a:fld>
            <a:endParaRPr lang="en-GB"/>
          </a:p>
        </p:txBody>
      </p:sp>
    </p:spTree>
    <p:extLst>
      <p:ext uri="{BB962C8B-B14F-4D97-AF65-F5344CB8AC3E}">
        <p14:creationId xmlns:p14="http://schemas.microsoft.com/office/powerpoint/2010/main" val="237502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3B36C8-CE68-493D-A0F7-78B849863BA3}" type="datetime1">
              <a:rPr lang="en-GB" smtClean="0"/>
              <a:t>04/03/2015</a:t>
            </a:fld>
            <a:endParaRPr lang="en-GB"/>
          </a:p>
        </p:txBody>
      </p:sp>
      <p:sp>
        <p:nvSpPr>
          <p:cNvPr id="3" name="Footer Placeholder 2"/>
          <p:cNvSpPr>
            <a:spLocks noGrp="1"/>
          </p:cNvSpPr>
          <p:nvPr>
            <p:ph type="ftr" sz="quarter" idx="11"/>
          </p:nvPr>
        </p:nvSpPr>
        <p:spPr/>
        <p:txBody>
          <a:bodyPr/>
          <a:lstStyle/>
          <a:p>
            <a:r>
              <a:rPr lang="en-GB" smtClean="0"/>
              <a:t>Amal Alghamdi</a:t>
            </a:r>
            <a:endParaRPr lang="en-GB"/>
          </a:p>
        </p:txBody>
      </p:sp>
      <p:sp>
        <p:nvSpPr>
          <p:cNvPr id="4" name="Slide Number Placeholder 3"/>
          <p:cNvSpPr>
            <a:spLocks noGrp="1"/>
          </p:cNvSpPr>
          <p:nvPr>
            <p:ph type="sldNum" sz="quarter" idx="12"/>
          </p:nvPr>
        </p:nvSpPr>
        <p:spPr/>
        <p:txBody>
          <a:bodyPr/>
          <a:lstStyle/>
          <a:p>
            <a:fld id="{C3F6AD60-C8CC-4BC9-AC5C-0DFE74623057}" type="slidenum">
              <a:rPr lang="en-GB" smtClean="0"/>
              <a:t>‹#›</a:t>
            </a:fld>
            <a:endParaRPr lang="en-GB"/>
          </a:p>
        </p:txBody>
      </p:sp>
    </p:spTree>
    <p:extLst>
      <p:ext uri="{BB962C8B-B14F-4D97-AF65-F5344CB8AC3E}">
        <p14:creationId xmlns:p14="http://schemas.microsoft.com/office/powerpoint/2010/main" val="2106956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BC4069-F206-4065-A228-EB0CF0363E60}" type="datetime1">
              <a:rPr lang="en-GB" smtClean="0"/>
              <a:t>04/03/2015</a:t>
            </a:fld>
            <a:endParaRPr lang="en-GB"/>
          </a:p>
        </p:txBody>
      </p:sp>
      <p:sp>
        <p:nvSpPr>
          <p:cNvPr id="6" name="Footer Placeholder 5"/>
          <p:cNvSpPr>
            <a:spLocks noGrp="1"/>
          </p:cNvSpPr>
          <p:nvPr>
            <p:ph type="ftr" sz="quarter" idx="11"/>
          </p:nvPr>
        </p:nvSpPr>
        <p:spPr/>
        <p:txBody>
          <a:bodyPr/>
          <a:lstStyle/>
          <a:p>
            <a:r>
              <a:rPr lang="en-GB" smtClean="0"/>
              <a:t>Amal Alghamdi</a:t>
            </a:r>
            <a:endParaRPr lang="en-GB"/>
          </a:p>
        </p:txBody>
      </p:sp>
      <p:sp>
        <p:nvSpPr>
          <p:cNvPr id="7" name="Slide Number Placeholder 6"/>
          <p:cNvSpPr>
            <a:spLocks noGrp="1"/>
          </p:cNvSpPr>
          <p:nvPr>
            <p:ph type="sldNum" sz="quarter" idx="12"/>
          </p:nvPr>
        </p:nvSpPr>
        <p:spPr/>
        <p:txBody>
          <a:bodyPr/>
          <a:lstStyle/>
          <a:p>
            <a:fld id="{C3F6AD60-C8CC-4BC9-AC5C-0DFE74623057}" type="slidenum">
              <a:rPr lang="en-GB" smtClean="0"/>
              <a:t>‹#›</a:t>
            </a:fld>
            <a:endParaRPr lang="en-GB"/>
          </a:p>
        </p:txBody>
      </p:sp>
    </p:spTree>
    <p:extLst>
      <p:ext uri="{BB962C8B-B14F-4D97-AF65-F5344CB8AC3E}">
        <p14:creationId xmlns:p14="http://schemas.microsoft.com/office/powerpoint/2010/main" val="2035002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B6BAA4-FC91-4C50-AE96-1FEE6D4B08F1}" type="datetime1">
              <a:rPr lang="en-GB" smtClean="0"/>
              <a:t>04/03/2015</a:t>
            </a:fld>
            <a:endParaRPr lang="en-GB"/>
          </a:p>
        </p:txBody>
      </p:sp>
      <p:sp>
        <p:nvSpPr>
          <p:cNvPr id="6" name="Footer Placeholder 5"/>
          <p:cNvSpPr>
            <a:spLocks noGrp="1"/>
          </p:cNvSpPr>
          <p:nvPr>
            <p:ph type="ftr" sz="quarter" idx="11"/>
          </p:nvPr>
        </p:nvSpPr>
        <p:spPr/>
        <p:txBody>
          <a:bodyPr/>
          <a:lstStyle/>
          <a:p>
            <a:r>
              <a:rPr lang="en-GB" smtClean="0"/>
              <a:t>Amal Alghamdi</a:t>
            </a:r>
            <a:endParaRPr lang="en-GB"/>
          </a:p>
        </p:txBody>
      </p:sp>
      <p:sp>
        <p:nvSpPr>
          <p:cNvPr id="7" name="Slide Number Placeholder 6"/>
          <p:cNvSpPr>
            <a:spLocks noGrp="1"/>
          </p:cNvSpPr>
          <p:nvPr>
            <p:ph type="sldNum" sz="quarter" idx="12"/>
          </p:nvPr>
        </p:nvSpPr>
        <p:spPr/>
        <p:txBody>
          <a:bodyPr/>
          <a:lstStyle/>
          <a:p>
            <a:fld id="{C3F6AD60-C8CC-4BC9-AC5C-0DFE74623057}" type="slidenum">
              <a:rPr lang="en-GB" smtClean="0"/>
              <a:t>‹#›</a:t>
            </a:fld>
            <a:endParaRPr lang="en-GB"/>
          </a:p>
        </p:txBody>
      </p:sp>
    </p:spTree>
    <p:extLst>
      <p:ext uri="{BB962C8B-B14F-4D97-AF65-F5344CB8AC3E}">
        <p14:creationId xmlns:p14="http://schemas.microsoft.com/office/powerpoint/2010/main" val="2100455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B0CFB2-C2F6-409A-A6AA-42AF0CB87B6D}" type="datetime1">
              <a:rPr lang="en-GB" smtClean="0"/>
              <a:t>04/03/2015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Amal Alghamdi</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F6AD60-C8CC-4BC9-AC5C-0DFE74623057}" type="slidenum">
              <a:rPr lang="en-GB" smtClean="0"/>
              <a:t>‹#›</a:t>
            </a:fld>
            <a:endParaRPr lang="en-GB"/>
          </a:p>
        </p:txBody>
      </p:sp>
    </p:spTree>
    <p:extLst>
      <p:ext uri="{BB962C8B-B14F-4D97-AF65-F5344CB8AC3E}">
        <p14:creationId xmlns:p14="http://schemas.microsoft.com/office/powerpoint/2010/main" val="1758233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0039" y="272599"/>
            <a:ext cx="8820150" cy="1584325"/>
          </a:xfrm>
        </p:spPr>
        <p:txBody>
          <a:bodyPr/>
          <a:lstStyle/>
          <a:p>
            <a:r>
              <a:rPr lang="en-US" altLang="en-US" sz="2800" b="1" dirty="0"/>
              <a:t>King Saud University</a:t>
            </a:r>
            <a:br>
              <a:rPr lang="en-US" altLang="en-US" sz="2800" b="1" dirty="0"/>
            </a:br>
            <a:r>
              <a:rPr lang="en-US" altLang="en-US" sz="2800" b="1" dirty="0"/>
              <a:t>College of Science</a:t>
            </a:r>
            <a:br>
              <a:rPr lang="en-US" altLang="en-US" sz="2800" b="1" dirty="0"/>
            </a:br>
            <a:r>
              <a:rPr lang="en-US" altLang="en-US" sz="2800" b="1" dirty="0"/>
              <a:t>Department of Botany and Microbiology</a:t>
            </a:r>
          </a:p>
        </p:txBody>
      </p:sp>
      <p:sp>
        <p:nvSpPr>
          <p:cNvPr id="4099" name="Rectangle 3"/>
          <p:cNvSpPr>
            <a:spLocks noGrp="1" noChangeArrowheads="1"/>
          </p:cNvSpPr>
          <p:nvPr>
            <p:ph type="body" idx="1"/>
          </p:nvPr>
        </p:nvSpPr>
        <p:spPr>
          <a:xfrm>
            <a:off x="3432176" y="2636839"/>
            <a:ext cx="5688013" cy="936625"/>
          </a:xfrm>
          <a:solidFill>
            <a:schemeClr val="hlink"/>
          </a:solidFill>
        </p:spPr>
        <p:txBody>
          <a:bodyPr/>
          <a:lstStyle/>
          <a:p>
            <a:pPr algn="ctr">
              <a:buFontTx/>
              <a:buNone/>
            </a:pPr>
            <a:r>
              <a:rPr lang="en-US" altLang="en-US" sz="4000" b="1" dirty="0"/>
              <a:t>MIC  345</a:t>
            </a:r>
          </a:p>
        </p:txBody>
      </p:sp>
      <p:sp>
        <p:nvSpPr>
          <p:cNvPr id="4101" name="Espace réservé du numéro de diapositive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6619473-6A80-410E-B25A-FC304A02990A}" type="slidenum">
              <a:rPr lang="ar-SA" altLang="en-US" sz="1400"/>
              <a:pPr>
                <a:spcBef>
                  <a:spcPct val="0"/>
                </a:spcBef>
                <a:buFontTx/>
                <a:buNone/>
              </a:pPr>
              <a:t>1</a:t>
            </a:fld>
            <a:endParaRPr lang="en-US" altLang="en-US" sz="1400"/>
          </a:p>
        </p:txBody>
      </p:sp>
      <p:sp>
        <p:nvSpPr>
          <p:cNvPr id="2" name="Rectangle 1"/>
          <p:cNvSpPr/>
          <p:nvPr/>
        </p:nvSpPr>
        <p:spPr>
          <a:xfrm>
            <a:off x="3178737" y="3669397"/>
            <a:ext cx="6096000" cy="1323439"/>
          </a:xfrm>
          <a:prstGeom prst="rect">
            <a:avLst/>
          </a:prstGeom>
        </p:spPr>
        <p:txBody>
          <a:bodyPr>
            <a:spAutoFit/>
          </a:bodyPr>
          <a:lstStyle/>
          <a:p>
            <a:pPr algn="ctr">
              <a:buFontTx/>
              <a:buNone/>
            </a:pPr>
            <a:r>
              <a:rPr lang="en-US" altLang="en-US" sz="4000" b="1" dirty="0" smtClean="0"/>
              <a:t>:</a:t>
            </a:r>
            <a:r>
              <a:rPr lang="ar-AE" altLang="en-US" sz="4000" b="1" dirty="0" smtClean="0"/>
              <a:t>الرابع</a:t>
            </a:r>
            <a:r>
              <a:rPr lang="en-US" altLang="en-US" sz="4000" b="1" dirty="0" smtClean="0"/>
              <a:t> </a:t>
            </a:r>
            <a:r>
              <a:rPr lang="ar-SA" altLang="en-US" sz="4000" b="1" dirty="0" smtClean="0"/>
              <a:t>الدرس</a:t>
            </a:r>
            <a:endParaRPr lang="fr-FR" altLang="en-US" sz="4000" b="1" dirty="0" smtClean="0">
              <a:solidFill>
                <a:srgbClr val="FF0000"/>
              </a:solidFill>
            </a:endParaRPr>
          </a:p>
          <a:p>
            <a:pPr algn="ctr">
              <a:buFontTx/>
              <a:buNone/>
            </a:pPr>
            <a:r>
              <a:rPr lang="ar-SA" altLang="en-US" sz="4000" b="1" dirty="0" smtClean="0"/>
              <a:t>الكائنات الدقيقة ودورها في التربة</a:t>
            </a:r>
            <a:endParaRPr lang="fr-FR" altLang="en-US" sz="4000" b="1" dirty="0"/>
          </a:p>
        </p:txBody>
      </p:sp>
      <p:sp>
        <p:nvSpPr>
          <p:cNvPr id="3" name="Footer Placeholder 2"/>
          <p:cNvSpPr>
            <a:spLocks noGrp="1"/>
          </p:cNvSpPr>
          <p:nvPr>
            <p:ph type="ftr" sz="quarter" idx="11"/>
          </p:nvPr>
        </p:nvSpPr>
        <p:spPr/>
        <p:txBody>
          <a:bodyPr/>
          <a:lstStyle/>
          <a:p>
            <a:r>
              <a:rPr lang="en-GB" smtClean="0"/>
              <a:t>Amal Alghamdi</a:t>
            </a:r>
            <a:endParaRPr lang="en-GB"/>
          </a:p>
        </p:txBody>
      </p:sp>
    </p:spTree>
    <p:extLst>
      <p:ext uri="{BB962C8B-B14F-4D97-AF65-F5344CB8AC3E}">
        <p14:creationId xmlns:p14="http://schemas.microsoft.com/office/powerpoint/2010/main" val="29683238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lvl="1" algn="ctr" rtl="1">
              <a:lnSpc>
                <a:spcPct val="90000"/>
              </a:lnSpc>
              <a:spcBef>
                <a:spcPct val="0"/>
              </a:spcBef>
            </a:pPr>
            <a:r>
              <a:rPr lang="ar-SA" sz="32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1- تثبيت النيتروجين الجوي </a:t>
            </a:r>
            <a:r>
              <a:rPr lang="en-GB" sz="32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Nitrogen Fixation</a:t>
            </a:r>
            <a:endParaRPr lang="en-GB"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 name="Content Placeholder 2"/>
          <p:cNvSpPr>
            <a:spLocks noGrp="1"/>
          </p:cNvSpPr>
          <p:nvPr>
            <p:ph idx="1"/>
          </p:nvPr>
        </p:nvSpPr>
        <p:spPr/>
        <p:txBody>
          <a:bodyPr/>
          <a:lstStyle/>
          <a:p>
            <a:pPr algn="r" rtl="1"/>
            <a:r>
              <a:rPr lang="ar-SA" b="1" dirty="0" smtClean="0"/>
              <a:t>تعتمد الطرق الحيوية في تثبيت النيتروجين على الكائنات الدقيقة وخاصة البكتيريا وبعض الطحالب الخضراء المزرقة ؟ النامية في حالة حرة </a:t>
            </a:r>
          </a:p>
          <a:p>
            <a:pPr algn="r" rtl="1"/>
            <a:r>
              <a:rPr lang="ar-SA" b="1" dirty="0" smtClean="0"/>
              <a:t>حيث تقوم بتثبيت النيتروجين لا تكافليا داخل خلاياها وتكون البروتينات الخلوية هي الناتج النهائي للتثبيت وهو ما يسمى بتثبيت النيتروجين لاتكافلياً</a:t>
            </a:r>
          </a:p>
          <a:p>
            <a:pPr algn="r" rtl="1"/>
            <a:r>
              <a:rPr lang="ar-SA" b="1" dirty="0" smtClean="0"/>
              <a:t>وهذا يختلف عن تثبيت النيتروجين تكافلياً بين بكتيريا العقد الجذرية وجذور النباتات البقولية مثل الفول والبرسيم.</a:t>
            </a:r>
            <a:endParaRPr lang="en-GB" b="1" dirty="0"/>
          </a:p>
        </p:txBody>
      </p:sp>
      <p:pic>
        <p:nvPicPr>
          <p:cNvPr id="4" name="Picture 3"/>
          <p:cNvPicPr>
            <a:picLocks noChangeAspect="1"/>
          </p:cNvPicPr>
          <p:nvPr/>
        </p:nvPicPr>
        <p:blipFill rotWithShape="1">
          <a:blip r:embed="rId2"/>
          <a:srcRect l="15323" t="29886" r="15191" b="35608"/>
          <a:stretch/>
        </p:blipFill>
        <p:spPr>
          <a:xfrm>
            <a:off x="1197735" y="4520485"/>
            <a:ext cx="9040969" cy="1791415"/>
          </a:xfrm>
          <a:prstGeom prst="rect">
            <a:avLst/>
          </a:prstGeom>
        </p:spPr>
      </p:pic>
      <p:sp>
        <p:nvSpPr>
          <p:cNvPr id="5" name="Footer Placeholder 4"/>
          <p:cNvSpPr>
            <a:spLocks noGrp="1"/>
          </p:cNvSpPr>
          <p:nvPr>
            <p:ph type="ftr" sz="quarter" idx="11"/>
          </p:nvPr>
        </p:nvSpPr>
        <p:spPr/>
        <p:txBody>
          <a:bodyPr/>
          <a:lstStyle/>
          <a:p>
            <a:r>
              <a:rPr lang="en-GB" smtClean="0"/>
              <a:t>Amal Alghamdi</a:t>
            </a:r>
            <a:endParaRPr lang="en-GB"/>
          </a:p>
        </p:txBody>
      </p:sp>
      <p:sp>
        <p:nvSpPr>
          <p:cNvPr id="6" name="Slide Number Placeholder 5"/>
          <p:cNvSpPr>
            <a:spLocks noGrp="1"/>
          </p:cNvSpPr>
          <p:nvPr>
            <p:ph type="sldNum" sz="quarter" idx="12"/>
          </p:nvPr>
        </p:nvSpPr>
        <p:spPr/>
        <p:txBody>
          <a:bodyPr/>
          <a:lstStyle/>
          <a:p>
            <a:fld id="{C3F6AD60-C8CC-4BC9-AC5C-0DFE74623057}" type="slidenum">
              <a:rPr lang="en-GB" smtClean="0"/>
              <a:t>10</a:t>
            </a:fld>
            <a:endParaRPr lang="en-GB"/>
          </a:p>
        </p:txBody>
      </p:sp>
    </p:spTree>
    <p:extLst>
      <p:ext uri="{BB962C8B-B14F-4D97-AF65-F5344CB8AC3E}">
        <p14:creationId xmlns:p14="http://schemas.microsoft.com/office/powerpoint/2010/main" val="560661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0" indent="0" algn="ctr" rtl="1">
              <a:buNone/>
            </a:pPr>
            <a:r>
              <a:rPr lang="ar-SA" b="1" dirty="0" smtClean="0">
                <a:solidFill>
                  <a:srgbClr val="FF0000"/>
                </a:solidFill>
              </a:rPr>
              <a:t>أ - تثبيت النيتروجين الجوي لا تكافلياً</a:t>
            </a:r>
            <a:br>
              <a:rPr lang="ar-SA" b="1" dirty="0" smtClean="0">
                <a:solidFill>
                  <a:srgbClr val="FF0000"/>
                </a:solidFill>
              </a:rPr>
            </a:br>
            <a:r>
              <a:rPr lang="ar-SA" b="1" dirty="0" smtClean="0">
                <a:solidFill>
                  <a:srgbClr val="FF0000"/>
                </a:solidFill>
              </a:rPr>
              <a:t> </a:t>
            </a:r>
            <a:r>
              <a:rPr lang="en-GB" b="1" dirty="0" smtClean="0">
                <a:solidFill>
                  <a:srgbClr val="FF0000"/>
                </a:solidFill>
              </a:rPr>
              <a:t>Non Symbiotic Nitrogen Fixation </a:t>
            </a:r>
          </a:p>
          <a:p>
            <a:endParaRPr lang="en-GB" dirty="0"/>
          </a:p>
        </p:txBody>
      </p:sp>
      <p:pic>
        <p:nvPicPr>
          <p:cNvPr id="6" name="Picture 5"/>
          <p:cNvPicPr>
            <a:picLocks noChangeAspect="1"/>
          </p:cNvPicPr>
          <p:nvPr/>
        </p:nvPicPr>
        <p:blipFill rotWithShape="1">
          <a:blip r:embed="rId2"/>
          <a:srcRect l="19876" t="29358" r="16576" b="32262"/>
          <a:stretch/>
        </p:blipFill>
        <p:spPr>
          <a:xfrm>
            <a:off x="996398" y="2940431"/>
            <a:ext cx="9899128" cy="3361386"/>
          </a:xfrm>
          <a:prstGeom prst="rect">
            <a:avLst/>
          </a:prstGeom>
        </p:spPr>
      </p:pic>
      <p:sp>
        <p:nvSpPr>
          <p:cNvPr id="7" name="Title 1"/>
          <p:cNvSpPr>
            <a:spLocks noGrp="1"/>
          </p:cNvSpPr>
          <p:nvPr>
            <p:ph type="title"/>
          </p:nvPr>
        </p:nvSpPr>
        <p:spPr>
          <a:xfrm>
            <a:off x="838200" y="374650"/>
            <a:ext cx="10515600" cy="1325563"/>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lvl="1" algn="ctr" rtl="1">
              <a:lnSpc>
                <a:spcPct val="90000"/>
              </a:lnSpc>
              <a:spcBef>
                <a:spcPct val="0"/>
              </a:spcBef>
            </a:pPr>
            <a:r>
              <a:rPr lang="ar-SA" sz="3200" dirty="0" smtClean="0"/>
              <a:t>1- تثبيت النيرتوجين الجوي </a:t>
            </a:r>
            <a:r>
              <a:rPr lang="en-GB" sz="3200" dirty="0" smtClean="0"/>
              <a:t>Nitrogen Fixation</a:t>
            </a:r>
            <a:endParaRPr lang="en-GB" sz="3200" dirty="0"/>
          </a:p>
        </p:txBody>
      </p:sp>
      <p:sp>
        <p:nvSpPr>
          <p:cNvPr id="8" name="Footer Placeholder 7"/>
          <p:cNvSpPr>
            <a:spLocks noGrp="1"/>
          </p:cNvSpPr>
          <p:nvPr>
            <p:ph type="ftr" sz="quarter" idx="11"/>
          </p:nvPr>
        </p:nvSpPr>
        <p:spPr/>
        <p:txBody>
          <a:bodyPr/>
          <a:lstStyle/>
          <a:p>
            <a:r>
              <a:rPr lang="en-GB" smtClean="0"/>
              <a:t>Amal Alghamdi</a:t>
            </a:r>
            <a:endParaRPr lang="en-GB"/>
          </a:p>
        </p:txBody>
      </p:sp>
      <p:sp>
        <p:nvSpPr>
          <p:cNvPr id="9" name="Slide Number Placeholder 8"/>
          <p:cNvSpPr>
            <a:spLocks noGrp="1"/>
          </p:cNvSpPr>
          <p:nvPr>
            <p:ph type="sldNum" sz="quarter" idx="12"/>
          </p:nvPr>
        </p:nvSpPr>
        <p:spPr/>
        <p:txBody>
          <a:bodyPr/>
          <a:lstStyle/>
          <a:p>
            <a:fld id="{C3F6AD60-C8CC-4BC9-AC5C-0DFE74623057}" type="slidenum">
              <a:rPr lang="en-GB" smtClean="0"/>
              <a:t>11</a:t>
            </a:fld>
            <a:endParaRPr lang="en-GB"/>
          </a:p>
        </p:txBody>
      </p:sp>
      <p:sp>
        <p:nvSpPr>
          <p:cNvPr id="10" name="Title 1"/>
          <p:cNvSpPr txBox="1">
            <a:spLocks/>
          </p:cNvSpPr>
          <p:nvPr/>
        </p:nvSpPr>
        <p:spPr>
          <a:xfrm>
            <a:off x="838200" y="365125"/>
            <a:ext cx="10515600" cy="1325563"/>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lvl="1" algn="ctr" rtl="1">
              <a:lnSpc>
                <a:spcPct val="90000"/>
              </a:lnSpc>
              <a:spcBef>
                <a:spcPct val="0"/>
              </a:spcBef>
            </a:pPr>
            <a:r>
              <a:rPr lang="ar-SA" sz="3200" b="1" kern="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1- تثبيت النيتروجين الجوي </a:t>
            </a:r>
            <a:r>
              <a:rPr lang="en-GB" sz="3200" b="1" kern="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Nitrogen Fixation</a:t>
            </a:r>
            <a:endParaRPr lang="en-GB" sz="3200" b="1" kern="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643731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pic>
        <p:nvPicPr>
          <p:cNvPr id="4" name="Picture 3"/>
          <p:cNvPicPr>
            <a:picLocks noChangeAspect="1"/>
          </p:cNvPicPr>
          <p:nvPr/>
        </p:nvPicPr>
        <p:blipFill rotWithShape="1">
          <a:blip r:embed="rId3"/>
          <a:srcRect l="18590" t="35168" r="26474" b="29445"/>
          <a:stretch/>
        </p:blipFill>
        <p:spPr>
          <a:xfrm>
            <a:off x="1249249" y="3713721"/>
            <a:ext cx="7147775" cy="2588654"/>
          </a:xfrm>
          <a:prstGeom prst="rect">
            <a:avLst/>
          </a:prstGeom>
        </p:spPr>
      </p:pic>
      <p:sp>
        <p:nvSpPr>
          <p:cNvPr id="6" name="Rectangle 5"/>
          <p:cNvSpPr/>
          <p:nvPr/>
        </p:nvSpPr>
        <p:spPr>
          <a:xfrm>
            <a:off x="3048000" y="2011131"/>
            <a:ext cx="6096000" cy="1077218"/>
          </a:xfrm>
          <a:prstGeom prst="rect">
            <a:avLst/>
          </a:prstGeom>
        </p:spPr>
        <p:txBody>
          <a:bodyPr>
            <a:spAutoFit/>
          </a:bodyPr>
          <a:lstStyle/>
          <a:p>
            <a:pPr algn="ctr" rtl="1"/>
            <a:r>
              <a:rPr lang="ar-SA" sz="3200" b="1" dirty="0" smtClean="0">
                <a:solidFill>
                  <a:srgbClr val="FF0000"/>
                </a:solidFill>
              </a:rPr>
              <a:t>أ - تثبيت النيتروجين الجوي تكافلياً</a:t>
            </a:r>
            <a:br>
              <a:rPr lang="ar-SA" sz="3200" b="1" dirty="0" smtClean="0">
                <a:solidFill>
                  <a:srgbClr val="FF0000"/>
                </a:solidFill>
              </a:rPr>
            </a:br>
            <a:r>
              <a:rPr lang="en-GB" sz="3200" b="1" dirty="0" smtClean="0">
                <a:solidFill>
                  <a:srgbClr val="FF0000"/>
                </a:solidFill>
              </a:rPr>
              <a:t>Symbiotic Nitrogen Fixation </a:t>
            </a:r>
            <a:endParaRPr lang="en-GB" sz="3200" b="1" dirty="0" smtClean="0">
              <a:solidFill>
                <a:srgbClr val="FF0000"/>
              </a:solidFill>
            </a:endParaRPr>
          </a:p>
        </p:txBody>
      </p:sp>
      <p:sp>
        <p:nvSpPr>
          <p:cNvPr id="7" name="Footer Placeholder 6"/>
          <p:cNvSpPr>
            <a:spLocks noGrp="1"/>
          </p:cNvSpPr>
          <p:nvPr>
            <p:ph type="ftr" sz="quarter" idx="11"/>
          </p:nvPr>
        </p:nvSpPr>
        <p:spPr/>
        <p:txBody>
          <a:bodyPr/>
          <a:lstStyle/>
          <a:p>
            <a:r>
              <a:rPr lang="en-GB" smtClean="0"/>
              <a:t>Amal Alghamdi</a:t>
            </a:r>
            <a:endParaRPr lang="en-GB"/>
          </a:p>
        </p:txBody>
      </p:sp>
      <p:sp>
        <p:nvSpPr>
          <p:cNvPr id="8" name="Slide Number Placeholder 7"/>
          <p:cNvSpPr>
            <a:spLocks noGrp="1"/>
          </p:cNvSpPr>
          <p:nvPr>
            <p:ph type="sldNum" sz="quarter" idx="12"/>
          </p:nvPr>
        </p:nvSpPr>
        <p:spPr/>
        <p:txBody>
          <a:bodyPr/>
          <a:lstStyle/>
          <a:p>
            <a:fld id="{C3F6AD60-C8CC-4BC9-AC5C-0DFE74623057}" type="slidenum">
              <a:rPr lang="en-GB" smtClean="0"/>
              <a:t>12</a:t>
            </a:fld>
            <a:endParaRPr lang="en-GB"/>
          </a:p>
        </p:txBody>
      </p:sp>
      <p:sp>
        <p:nvSpPr>
          <p:cNvPr id="9" name="Title 1"/>
          <p:cNvSpPr txBox="1">
            <a:spLocks/>
          </p:cNvSpPr>
          <p:nvPr/>
        </p:nvSpPr>
        <p:spPr>
          <a:xfrm>
            <a:off x="838200" y="365124"/>
            <a:ext cx="10515600" cy="1325563"/>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lvl="1" algn="ctr" rtl="1">
              <a:lnSpc>
                <a:spcPct val="90000"/>
              </a:lnSpc>
              <a:spcBef>
                <a:spcPct val="0"/>
              </a:spcBef>
            </a:pPr>
            <a:r>
              <a:rPr lang="ar-SA" sz="3200" b="1" kern="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1- تثبيت النيتروجين الجوي </a:t>
            </a:r>
            <a:r>
              <a:rPr lang="en-GB" sz="3200" b="1" kern="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Nitrogen Fixation</a:t>
            </a:r>
            <a:endParaRPr lang="en-GB" sz="3200" b="1" kern="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772602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a:p>
        </p:txBody>
      </p:sp>
      <p:sp>
        <p:nvSpPr>
          <p:cNvPr id="4" name="Footer Placeholder 3"/>
          <p:cNvSpPr>
            <a:spLocks noGrp="1"/>
          </p:cNvSpPr>
          <p:nvPr>
            <p:ph type="ftr" sz="quarter" idx="11"/>
          </p:nvPr>
        </p:nvSpPr>
        <p:spPr/>
        <p:txBody>
          <a:bodyPr/>
          <a:lstStyle/>
          <a:p>
            <a:r>
              <a:rPr lang="en-GB" smtClean="0"/>
              <a:t>Amal Alghamdi</a:t>
            </a:r>
            <a:endParaRPr lang="en-GB"/>
          </a:p>
        </p:txBody>
      </p:sp>
      <p:sp>
        <p:nvSpPr>
          <p:cNvPr id="5" name="Slide Number Placeholder 4"/>
          <p:cNvSpPr>
            <a:spLocks noGrp="1"/>
          </p:cNvSpPr>
          <p:nvPr>
            <p:ph type="sldNum" sz="quarter" idx="12"/>
          </p:nvPr>
        </p:nvSpPr>
        <p:spPr/>
        <p:txBody>
          <a:bodyPr/>
          <a:lstStyle/>
          <a:p>
            <a:fld id="{C3F6AD60-C8CC-4BC9-AC5C-0DFE74623057}" type="slidenum">
              <a:rPr lang="en-GB" smtClean="0"/>
              <a:t>13</a:t>
            </a:fld>
            <a:endParaRPr lang="en-GB"/>
          </a:p>
        </p:txBody>
      </p:sp>
      <p:pic>
        <p:nvPicPr>
          <p:cNvPr id="6" name="Picture 5"/>
          <p:cNvPicPr>
            <a:picLocks noChangeAspect="1"/>
          </p:cNvPicPr>
          <p:nvPr/>
        </p:nvPicPr>
        <p:blipFill rotWithShape="1">
          <a:blip r:embed="rId2"/>
          <a:srcRect l="16907" t="27773" r="16280" b="29446"/>
          <a:stretch/>
        </p:blipFill>
        <p:spPr>
          <a:xfrm>
            <a:off x="1749380" y="3047397"/>
            <a:ext cx="8693240" cy="3129566"/>
          </a:xfrm>
          <a:prstGeom prst="rect">
            <a:avLst/>
          </a:prstGeom>
        </p:spPr>
      </p:pic>
      <p:sp>
        <p:nvSpPr>
          <p:cNvPr id="7" name="Title 1"/>
          <p:cNvSpPr txBox="1">
            <a:spLocks noGrp="1"/>
          </p:cNvSpPr>
          <p:nvPr>
            <p:ph type="title"/>
          </p:nvPr>
        </p:nvSpPr>
        <p:spPr>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lvl="1" algn="ctr" rtl="1">
              <a:lnSpc>
                <a:spcPct val="90000"/>
              </a:lnSpc>
              <a:spcBef>
                <a:spcPct val="0"/>
              </a:spcBef>
            </a:pPr>
            <a:r>
              <a:rPr lang="en-GB" sz="3200" b="1" kern="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2</a:t>
            </a:r>
            <a:r>
              <a:rPr lang="ar-SA" sz="3200" b="1" kern="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معدنة النيتروجين العضوي</a:t>
            </a:r>
            <a:r>
              <a:rPr lang="en-GB" sz="3200" b="1" kern="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Mineralization </a:t>
            </a:r>
            <a:r>
              <a:rPr lang="ar-SA" sz="3200" b="1" kern="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a:t>
            </a:r>
            <a:r>
              <a:rPr lang="en-GB" sz="3200" b="1" kern="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Organic Nitrogen</a:t>
            </a:r>
            <a:endParaRPr lang="en-GB" sz="3200" b="1" kern="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709243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sp>
        <p:nvSpPr>
          <p:cNvPr id="4" name="Footer Placeholder 3"/>
          <p:cNvSpPr>
            <a:spLocks noGrp="1"/>
          </p:cNvSpPr>
          <p:nvPr>
            <p:ph type="ftr" sz="quarter" idx="11"/>
          </p:nvPr>
        </p:nvSpPr>
        <p:spPr/>
        <p:txBody>
          <a:bodyPr/>
          <a:lstStyle/>
          <a:p>
            <a:r>
              <a:rPr lang="en-GB" smtClean="0"/>
              <a:t>Amal Alghamdi</a:t>
            </a:r>
            <a:endParaRPr lang="en-GB"/>
          </a:p>
        </p:txBody>
      </p:sp>
      <p:sp>
        <p:nvSpPr>
          <p:cNvPr id="5" name="Slide Number Placeholder 4"/>
          <p:cNvSpPr>
            <a:spLocks noGrp="1"/>
          </p:cNvSpPr>
          <p:nvPr>
            <p:ph type="sldNum" sz="quarter" idx="12"/>
          </p:nvPr>
        </p:nvSpPr>
        <p:spPr/>
        <p:txBody>
          <a:bodyPr/>
          <a:lstStyle/>
          <a:p>
            <a:fld id="{C3F6AD60-C8CC-4BC9-AC5C-0DFE74623057}" type="slidenum">
              <a:rPr lang="en-GB" smtClean="0"/>
              <a:t>14</a:t>
            </a:fld>
            <a:endParaRPr lang="en-GB"/>
          </a:p>
        </p:txBody>
      </p:sp>
      <p:sp>
        <p:nvSpPr>
          <p:cNvPr id="6" name="Title 1"/>
          <p:cNvSpPr txBox="1">
            <a:spLocks/>
          </p:cNvSpPr>
          <p:nvPr/>
        </p:nvSpPr>
        <p:spPr>
          <a:xfrm>
            <a:off x="838200" y="320675"/>
            <a:ext cx="10515600" cy="1325563"/>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lvl="1" algn="ctr" rtl="1">
              <a:lnSpc>
                <a:spcPct val="90000"/>
              </a:lnSpc>
              <a:spcBef>
                <a:spcPct val="0"/>
              </a:spcBef>
            </a:pPr>
            <a:r>
              <a:rPr lang="en-GB" sz="3200" b="1" kern="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2</a:t>
            </a:r>
            <a:r>
              <a:rPr lang="ar-SA" sz="3200" b="1" kern="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معدنة النيتروجين العضوي</a:t>
            </a:r>
            <a:r>
              <a:rPr lang="en-GB" sz="3200" b="1" kern="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Mineralization </a:t>
            </a:r>
            <a:r>
              <a:rPr lang="ar-SA" sz="3200" b="1" kern="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a:t>
            </a:r>
            <a:r>
              <a:rPr lang="en-GB" sz="3200" b="1" kern="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Organic Nitrogen</a:t>
            </a:r>
            <a:endParaRPr lang="en-GB" sz="3200" b="1" kern="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pic>
        <p:nvPicPr>
          <p:cNvPr id="7" name="Picture 6"/>
          <p:cNvPicPr>
            <a:picLocks noChangeAspect="1"/>
          </p:cNvPicPr>
          <p:nvPr/>
        </p:nvPicPr>
        <p:blipFill rotWithShape="1">
          <a:blip r:embed="rId2"/>
          <a:srcRect l="15917" t="34111" r="14893" b="19234"/>
          <a:stretch/>
        </p:blipFill>
        <p:spPr>
          <a:xfrm>
            <a:off x="1841680" y="2294843"/>
            <a:ext cx="9002332" cy="3412901"/>
          </a:xfrm>
          <a:prstGeom prst="rect">
            <a:avLst/>
          </a:prstGeom>
        </p:spPr>
      </p:pic>
    </p:spTree>
    <p:extLst>
      <p:ext uri="{BB962C8B-B14F-4D97-AF65-F5344CB8AC3E}">
        <p14:creationId xmlns:p14="http://schemas.microsoft.com/office/powerpoint/2010/main" val="254537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sz="4000" dirty="0" smtClean="0">
                <a:solidFill>
                  <a:srgbClr val="0070C0"/>
                </a:solidFill>
              </a:rPr>
              <a:t>1- Ammonification</a:t>
            </a:r>
            <a:endParaRPr lang="en-GB" sz="4000" dirty="0">
              <a:solidFill>
                <a:srgbClr val="0070C0"/>
              </a:solidFill>
            </a:endParaRPr>
          </a:p>
        </p:txBody>
      </p:sp>
      <p:sp>
        <p:nvSpPr>
          <p:cNvPr id="4" name="Footer Placeholder 3"/>
          <p:cNvSpPr>
            <a:spLocks noGrp="1"/>
          </p:cNvSpPr>
          <p:nvPr>
            <p:ph type="ftr" sz="quarter" idx="11"/>
          </p:nvPr>
        </p:nvSpPr>
        <p:spPr/>
        <p:txBody>
          <a:bodyPr/>
          <a:lstStyle/>
          <a:p>
            <a:r>
              <a:rPr lang="en-GB" smtClean="0"/>
              <a:t>Amal Alghamdi</a:t>
            </a:r>
            <a:endParaRPr lang="en-GB"/>
          </a:p>
        </p:txBody>
      </p:sp>
      <p:sp>
        <p:nvSpPr>
          <p:cNvPr id="5" name="Slide Number Placeholder 4"/>
          <p:cNvSpPr>
            <a:spLocks noGrp="1"/>
          </p:cNvSpPr>
          <p:nvPr>
            <p:ph type="sldNum" sz="quarter" idx="12"/>
          </p:nvPr>
        </p:nvSpPr>
        <p:spPr/>
        <p:txBody>
          <a:bodyPr/>
          <a:lstStyle/>
          <a:p>
            <a:fld id="{C3F6AD60-C8CC-4BC9-AC5C-0DFE74623057}" type="slidenum">
              <a:rPr lang="en-GB" smtClean="0"/>
              <a:t>15</a:t>
            </a:fld>
            <a:endParaRPr lang="en-GB"/>
          </a:p>
        </p:txBody>
      </p:sp>
      <p:pic>
        <p:nvPicPr>
          <p:cNvPr id="6" name="Picture 5"/>
          <p:cNvPicPr>
            <a:picLocks noChangeAspect="1"/>
          </p:cNvPicPr>
          <p:nvPr/>
        </p:nvPicPr>
        <p:blipFill rotWithShape="1">
          <a:blip r:embed="rId2"/>
          <a:srcRect l="15125" t="38689" r="15487" b="20642"/>
          <a:stretch/>
        </p:blipFill>
        <p:spPr>
          <a:xfrm>
            <a:off x="1581955" y="3201943"/>
            <a:ext cx="9028090" cy="2975020"/>
          </a:xfrm>
          <a:prstGeom prst="rect">
            <a:avLst/>
          </a:prstGeom>
        </p:spPr>
      </p:pic>
      <p:sp>
        <p:nvSpPr>
          <p:cNvPr id="7" name="Title 1"/>
          <p:cNvSpPr txBox="1">
            <a:spLocks noGrp="1"/>
          </p:cNvSpPr>
          <p:nvPr>
            <p:ph type="title"/>
          </p:nvPr>
        </p:nvSpPr>
        <p:spPr>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lvl="1" algn="ctr" rtl="1">
              <a:lnSpc>
                <a:spcPct val="90000"/>
              </a:lnSpc>
              <a:spcBef>
                <a:spcPct val="0"/>
              </a:spcBef>
            </a:pPr>
            <a:r>
              <a:rPr lang="en-GB" sz="3200" b="1" kern="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2</a:t>
            </a:r>
            <a:r>
              <a:rPr lang="ar-SA" sz="3200" b="1" kern="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معدنة النيتروجين العضوي</a:t>
            </a:r>
            <a:r>
              <a:rPr lang="en-GB" sz="3200" b="1" kern="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Mineralization </a:t>
            </a:r>
            <a:r>
              <a:rPr lang="ar-SA" sz="3200" b="1" kern="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a:t>
            </a:r>
            <a:r>
              <a:rPr lang="en-GB" sz="3200" b="1" kern="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Organic Nitrogen</a:t>
            </a:r>
            <a:endParaRPr lang="en-GB" sz="3200" b="1" kern="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65661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1211688" y="2523342"/>
            <a:ext cx="10515600" cy="3833008"/>
          </a:xfrm>
        </p:spPr>
        <p:txBody>
          <a:bodyPr>
            <a:normAutofit/>
          </a:bodyPr>
          <a:lstStyle/>
          <a:p>
            <a:pPr lvl="1"/>
            <a:r>
              <a:rPr lang="en-GB" sz="3200" b="1" dirty="0" smtClean="0">
                <a:solidFill>
                  <a:srgbClr val="C00000"/>
                </a:solidFill>
                <a:effectLst>
                  <a:outerShdw blurRad="38100" dist="38100" dir="2700000" algn="tl">
                    <a:srgbClr val="000000">
                      <a:alpha val="43137"/>
                    </a:srgbClr>
                  </a:outerShdw>
                </a:effectLst>
              </a:rPr>
              <a:t>Protein Ammonification: </a:t>
            </a:r>
            <a:endParaRPr lang="en-GB" sz="3200" b="1" dirty="0">
              <a:solidFill>
                <a:srgbClr val="C00000"/>
              </a:solidFill>
              <a:effectLst>
                <a:outerShdw blurRad="38100" dist="38100" dir="2700000" algn="tl">
                  <a:srgbClr val="000000">
                    <a:alpha val="43137"/>
                  </a:srgbClr>
                </a:outerShdw>
              </a:effectLst>
            </a:endParaRPr>
          </a:p>
        </p:txBody>
      </p:sp>
      <p:sp>
        <p:nvSpPr>
          <p:cNvPr id="4" name="Footer Placeholder 3"/>
          <p:cNvSpPr>
            <a:spLocks noGrp="1"/>
          </p:cNvSpPr>
          <p:nvPr>
            <p:ph type="ftr" sz="quarter" idx="11"/>
          </p:nvPr>
        </p:nvSpPr>
        <p:spPr/>
        <p:txBody>
          <a:bodyPr/>
          <a:lstStyle/>
          <a:p>
            <a:r>
              <a:rPr lang="en-GB" smtClean="0"/>
              <a:t>Amal Alghamdi</a:t>
            </a:r>
            <a:endParaRPr lang="en-GB"/>
          </a:p>
        </p:txBody>
      </p:sp>
      <p:sp>
        <p:nvSpPr>
          <p:cNvPr id="5" name="Slide Number Placeholder 4"/>
          <p:cNvSpPr>
            <a:spLocks noGrp="1"/>
          </p:cNvSpPr>
          <p:nvPr>
            <p:ph type="sldNum" sz="quarter" idx="12"/>
          </p:nvPr>
        </p:nvSpPr>
        <p:spPr/>
        <p:txBody>
          <a:bodyPr/>
          <a:lstStyle/>
          <a:p>
            <a:fld id="{C3F6AD60-C8CC-4BC9-AC5C-0DFE74623057}" type="slidenum">
              <a:rPr lang="en-GB" smtClean="0"/>
              <a:t>16</a:t>
            </a:fld>
            <a:endParaRPr lang="en-GB"/>
          </a:p>
        </p:txBody>
      </p:sp>
      <p:pic>
        <p:nvPicPr>
          <p:cNvPr id="6" name="Picture 5"/>
          <p:cNvPicPr>
            <a:picLocks noChangeAspect="1"/>
          </p:cNvPicPr>
          <p:nvPr/>
        </p:nvPicPr>
        <p:blipFill rotWithShape="1">
          <a:blip r:embed="rId2"/>
          <a:srcRect l="17698" t="39216" r="19548" b="14481"/>
          <a:stretch/>
        </p:blipFill>
        <p:spPr>
          <a:xfrm>
            <a:off x="2013397" y="3077155"/>
            <a:ext cx="8165206" cy="3387145"/>
          </a:xfrm>
          <a:prstGeom prst="rect">
            <a:avLst/>
          </a:prstGeom>
        </p:spPr>
      </p:pic>
      <p:sp>
        <p:nvSpPr>
          <p:cNvPr id="7" name="Content Placeholder 2"/>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4000" dirty="0" smtClean="0">
                <a:solidFill>
                  <a:srgbClr val="0070C0"/>
                </a:solidFill>
              </a:rPr>
              <a:t>1- Ammonification</a:t>
            </a:r>
            <a:endParaRPr lang="en-GB" sz="4000" dirty="0">
              <a:solidFill>
                <a:srgbClr val="0070C0"/>
              </a:solidFill>
            </a:endParaRPr>
          </a:p>
        </p:txBody>
      </p:sp>
      <p:sp>
        <p:nvSpPr>
          <p:cNvPr id="8" name="Title 1"/>
          <p:cNvSpPr txBox="1">
            <a:spLocks/>
          </p:cNvSpPr>
          <p:nvPr/>
        </p:nvSpPr>
        <p:spPr>
          <a:xfrm>
            <a:off x="838200" y="338138"/>
            <a:ext cx="10515600" cy="1325563"/>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lvl="1" algn="ctr" rtl="1">
              <a:lnSpc>
                <a:spcPct val="90000"/>
              </a:lnSpc>
              <a:spcBef>
                <a:spcPct val="0"/>
              </a:spcBef>
            </a:pPr>
            <a:r>
              <a:rPr lang="en-GB" sz="3200" b="1" kern="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2</a:t>
            </a:r>
            <a:r>
              <a:rPr lang="ar-SA" sz="3200" b="1" kern="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معدنة النيتروجين العضوي</a:t>
            </a:r>
            <a:r>
              <a:rPr lang="en-GB" sz="3200" b="1" kern="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Mineralization </a:t>
            </a:r>
            <a:r>
              <a:rPr lang="ar-SA" sz="3200" b="1" kern="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a:t>
            </a:r>
            <a:r>
              <a:rPr lang="en-GB" sz="3200" b="1" kern="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Organic Nitrogen</a:t>
            </a:r>
            <a:endParaRPr lang="en-GB" sz="3200" b="1" kern="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04964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Footer Placeholder 3"/>
          <p:cNvSpPr>
            <a:spLocks noGrp="1"/>
          </p:cNvSpPr>
          <p:nvPr>
            <p:ph type="ftr" sz="quarter" idx="11"/>
          </p:nvPr>
        </p:nvSpPr>
        <p:spPr/>
        <p:txBody>
          <a:bodyPr/>
          <a:lstStyle/>
          <a:p>
            <a:r>
              <a:rPr lang="en-GB" smtClean="0"/>
              <a:t>Amal Alghamdi</a:t>
            </a:r>
            <a:endParaRPr lang="en-GB"/>
          </a:p>
        </p:txBody>
      </p:sp>
      <p:sp>
        <p:nvSpPr>
          <p:cNvPr id="5" name="Slide Number Placeholder 4"/>
          <p:cNvSpPr>
            <a:spLocks noGrp="1"/>
          </p:cNvSpPr>
          <p:nvPr>
            <p:ph type="sldNum" sz="quarter" idx="12"/>
          </p:nvPr>
        </p:nvSpPr>
        <p:spPr/>
        <p:txBody>
          <a:bodyPr/>
          <a:lstStyle/>
          <a:p>
            <a:fld id="{C3F6AD60-C8CC-4BC9-AC5C-0DFE74623057}" type="slidenum">
              <a:rPr lang="en-GB" smtClean="0"/>
              <a:t>17</a:t>
            </a:fld>
            <a:endParaRPr lang="en-GB"/>
          </a:p>
        </p:txBody>
      </p:sp>
      <p:pic>
        <p:nvPicPr>
          <p:cNvPr id="6" name="Picture 5"/>
          <p:cNvPicPr>
            <a:picLocks noChangeAspect="1"/>
          </p:cNvPicPr>
          <p:nvPr/>
        </p:nvPicPr>
        <p:blipFill rotWithShape="1">
          <a:blip r:embed="rId2"/>
          <a:srcRect l="24825" t="36047" r="31424" b="22051"/>
          <a:stretch/>
        </p:blipFill>
        <p:spPr>
          <a:xfrm>
            <a:off x="3760631" y="3201483"/>
            <a:ext cx="5692462" cy="3065173"/>
          </a:xfrm>
          <a:prstGeom prst="rect">
            <a:avLst/>
          </a:prstGeom>
        </p:spPr>
      </p:pic>
      <p:sp>
        <p:nvSpPr>
          <p:cNvPr id="7" name="Content Placeholder 2"/>
          <p:cNvSpPr txBox="1">
            <a:spLocks/>
          </p:cNvSpPr>
          <p:nvPr/>
        </p:nvSpPr>
        <p:spPr>
          <a:xfrm>
            <a:off x="1211688" y="2523342"/>
            <a:ext cx="10515600" cy="38330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GB" sz="3200" b="1" smtClean="0">
                <a:solidFill>
                  <a:srgbClr val="C00000"/>
                </a:solidFill>
                <a:effectLst>
                  <a:outerShdw blurRad="38100" dist="38100" dir="2700000" algn="tl">
                    <a:srgbClr val="000000">
                      <a:alpha val="43137"/>
                    </a:srgbClr>
                  </a:outerShdw>
                </a:effectLst>
              </a:rPr>
              <a:t>Protein Ammonification: </a:t>
            </a:r>
            <a:endParaRPr lang="en-GB" sz="3200" b="1" dirty="0">
              <a:solidFill>
                <a:srgbClr val="C00000"/>
              </a:solidFill>
              <a:effectLst>
                <a:outerShdw blurRad="38100" dist="38100" dir="2700000" algn="tl">
                  <a:srgbClr val="000000">
                    <a:alpha val="43137"/>
                  </a:srgbClr>
                </a:outerShdw>
              </a:effectLst>
            </a:endParaRPr>
          </a:p>
        </p:txBody>
      </p:sp>
      <p:sp>
        <p:nvSpPr>
          <p:cNvPr id="8" name="Content Placeholder 2"/>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4000" dirty="0" smtClean="0">
                <a:solidFill>
                  <a:srgbClr val="0070C0"/>
                </a:solidFill>
              </a:rPr>
              <a:t>1- Ammonification</a:t>
            </a:r>
            <a:endParaRPr lang="en-GB" sz="4000" dirty="0">
              <a:solidFill>
                <a:srgbClr val="0070C0"/>
              </a:solidFill>
            </a:endParaRPr>
          </a:p>
        </p:txBody>
      </p:sp>
      <p:sp>
        <p:nvSpPr>
          <p:cNvPr id="9" name="Title 1"/>
          <p:cNvSpPr txBox="1">
            <a:spLocks/>
          </p:cNvSpPr>
          <p:nvPr/>
        </p:nvSpPr>
        <p:spPr>
          <a:xfrm>
            <a:off x="838200" y="338138"/>
            <a:ext cx="10515600" cy="1325563"/>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lvl="1" algn="ctr" rtl="1">
              <a:lnSpc>
                <a:spcPct val="90000"/>
              </a:lnSpc>
              <a:spcBef>
                <a:spcPct val="0"/>
              </a:spcBef>
            </a:pPr>
            <a:r>
              <a:rPr lang="en-GB" sz="3200" b="1" kern="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2</a:t>
            </a:r>
            <a:r>
              <a:rPr lang="ar-SA" sz="3200" b="1" kern="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معدنة النيتروجين العضوي</a:t>
            </a:r>
            <a:r>
              <a:rPr lang="en-GB" sz="3200" b="1" kern="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Mineralization </a:t>
            </a:r>
            <a:r>
              <a:rPr lang="ar-SA" sz="3200" b="1" kern="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a:t>
            </a:r>
            <a:r>
              <a:rPr lang="en-GB" sz="3200" b="1" kern="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Organic Nitrogen</a:t>
            </a:r>
            <a:endParaRPr lang="en-GB" sz="3200" b="1" kern="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020301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lstStyle/>
          <a:p>
            <a:pPr algn="ctr"/>
            <a:r>
              <a:rPr lang="ar-SA" dirty="0" smtClean="0"/>
              <a:t>أنواع تفاعلات الكائنات الدقيقة </a:t>
            </a:r>
            <a:br>
              <a:rPr lang="ar-SA" dirty="0" smtClean="0"/>
            </a:br>
            <a:r>
              <a:rPr lang="en-GB" dirty="0" smtClean="0"/>
              <a:t>Types of Microbial Interaction</a:t>
            </a:r>
            <a:endParaRPr lang="en-GB" dirty="0"/>
          </a:p>
        </p:txBody>
      </p:sp>
      <p:sp>
        <p:nvSpPr>
          <p:cNvPr id="3" name="Content Placeholder 2"/>
          <p:cNvSpPr>
            <a:spLocks noGrp="1"/>
          </p:cNvSpPr>
          <p:nvPr>
            <p:ph idx="1"/>
          </p:nvPr>
        </p:nvSpPr>
        <p:spPr/>
        <p:txBody>
          <a:bodyPr>
            <a:noAutofit/>
          </a:bodyPr>
          <a:lstStyle/>
          <a:p>
            <a:pPr algn="r" rtl="1">
              <a:buFont typeface="Wingdings" panose="05000000000000000000" pitchFamily="2" charset="2"/>
              <a:buChar char="ü"/>
            </a:pPr>
            <a:r>
              <a:rPr lang="ar-SA" b="1" dirty="0" smtClean="0"/>
              <a:t>تتواجد الكائنات الدقيقة في الموطن الطبيعي لها وتكون تفاعلات مختلفة بين بعضها (سواءاً داخل المجموعة الواحدة أو بين المجموعات المختلفة)</a:t>
            </a:r>
          </a:p>
          <a:p>
            <a:pPr algn="r" rtl="1">
              <a:buFont typeface="Wingdings" panose="05000000000000000000" pitchFamily="2" charset="2"/>
              <a:buChar char="ü"/>
            </a:pPr>
            <a:r>
              <a:rPr lang="ar-SA" b="1" dirty="0" smtClean="0"/>
              <a:t>كما تظهر تفاعلات متنوعة مع الكائنات الأخرى الراقية (</a:t>
            </a:r>
            <a:r>
              <a:rPr lang="ar-SA" b="1" dirty="0" smtClean="0"/>
              <a:t>داخل أو على أجسام النباتات والحيوانات والإنسان )</a:t>
            </a:r>
          </a:p>
          <a:p>
            <a:pPr marL="0" indent="0" algn="r" rtl="1">
              <a:buNone/>
            </a:pPr>
            <a:r>
              <a:rPr lang="ar-SA" b="1" dirty="0" smtClean="0"/>
              <a:t> </a:t>
            </a:r>
          </a:p>
          <a:p>
            <a:pPr marL="0" indent="0" algn="r" rtl="1">
              <a:buNone/>
            </a:pPr>
            <a:r>
              <a:rPr lang="ar-SA" b="1" dirty="0" smtClean="0">
                <a:solidFill>
                  <a:srgbClr val="FF0000"/>
                </a:solidFill>
                <a:effectLst>
                  <a:outerShdw blurRad="38100" dist="38100" dir="2700000" algn="tl">
                    <a:srgbClr val="000000">
                      <a:alpha val="43137"/>
                    </a:srgbClr>
                  </a:outerShdw>
                </a:effectLst>
              </a:rPr>
              <a:t>الموطن الطبيعي للكائنات الدقيقة يشمل:</a:t>
            </a:r>
          </a:p>
          <a:p>
            <a:pPr marL="0" indent="0" algn="r" rtl="1">
              <a:buNone/>
            </a:pPr>
            <a:r>
              <a:rPr lang="ar-SA" b="1" dirty="0" smtClean="0"/>
              <a:t>التربة </a:t>
            </a:r>
            <a:r>
              <a:rPr lang="en-GB" b="1" dirty="0" smtClean="0"/>
              <a:t> - </a:t>
            </a:r>
            <a:r>
              <a:rPr lang="ar-SA" b="1" dirty="0" smtClean="0"/>
              <a:t>المياه - الهواء - أجسام الكائنات الراقية مثل النبات والحيوان والإنسان.</a:t>
            </a:r>
          </a:p>
        </p:txBody>
      </p:sp>
      <p:sp>
        <p:nvSpPr>
          <p:cNvPr id="4" name="Footer Placeholder 3"/>
          <p:cNvSpPr>
            <a:spLocks noGrp="1"/>
          </p:cNvSpPr>
          <p:nvPr>
            <p:ph type="ftr" sz="quarter" idx="11"/>
          </p:nvPr>
        </p:nvSpPr>
        <p:spPr/>
        <p:txBody>
          <a:bodyPr/>
          <a:lstStyle/>
          <a:p>
            <a:r>
              <a:rPr lang="en-GB" smtClean="0"/>
              <a:t>Amal Alghamdi</a:t>
            </a:r>
            <a:endParaRPr lang="en-GB"/>
          </a:p>
        </p:txBody>
      </p:sp>
      <p:sp>
        <p:nvSpPr>
          <p:cNvPr id="5" name="Slide Number Placeholder 4"/>
          <p:cNvSpPr>
            <a:spLocks noGrp="1"/>
          </p:cNvSpPr>
          <p:nvPr>
            <p:ph type="sldNum" sz="quarter" idx="12"/>
          </p:nvPr>
        </p:nvSpPr>
        <p:spPr/>
        <p:txBody>
          <a:bodyPr/>
          <a:lstStyle/>
          <a:p>
            <a:fld id="{C3F6AD60-C8CC-4BC9-AC5C-0DFE74623057}" type="slidenum">
              <a:rPr lang="en-GB" smtClean="0"/>
              <a:t>2</a:t>
            </a:fld>
            <a:endParaRPr lang="en-GB"/>
          </a:p>
        </p:txBody>
      </p:sp>
    </p:spTree>
    <p:extLst>
      <p:ext uri="{BB962C8B-B14F-4D97-AF65-F5344CB8AC3E}">
        <p14:creationId xmlns:p14="http://schemas.microsoft.com/office/powerpoint/2010/main" val="2761167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pPr algn="ctr"/>
            <a:r>
              <a:rPr lang="ar-SA"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دورة الكربون في الطبيعة</a:t>
            </a:r>
            <a:endParaRPr lang="en-GB"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 name="Content Placeholder 2"/>
          <p:cNvSpPr>
            <a:spLocks noGrp="1"/>
          </p:cNvSpPr>
          <p:nvPr>
            <p:ph idx="1"/>
          </p:nvPr>
        </p:nvSpPr>
        <p:spPr/>
        <p:txBody>
          <a:bodyPr>
            <a:noAutofit/>
          </a:bodyPr>
          <a:lstStyle/>
          <a:p>
            <a:pPr algn="r" rtl="1"/>
            <a:r>
              <a:rPr lang="ar-SA" dirty="0" smtClean="0"/>
              <a:t> </a:t>
            </a:r>
            <a:r>
              <a:rPr lang="ar-SA" b="1" dirty="0" smtClean="0"/>
              <a:t>تتدخل الكائنات الدقيقة في دورة عنصر الكربون.</a:t>
            </a:r>
          </a:p>
          <a:p>
            <a:pPr algn="r" rtl="1"/>
            <a:r>
              <a:rPr lang="ar-SA" b="1" dirty="0" smtClean="0"/>
              <a:t>جوياً وكذلك أرضياً </a:t>
            </a:r>
          </a:p>
          <a:p>
            <a:pPr algn="r" rtl="1"/>
            <a:r>
              <a:rPr lang="ar-SA" b="1" dirty="0" smtClean="0"/>
              <a:t>حيث يتحول غاز ثاني أكسيد الكربون إلى صورة عضوية بفعل الكائنات ذاتية التغذية </a:t>
            </a:r>
          </a:p>
          <a:p>
            <a:pPr lvl="1" algn="r" rtl="1"/>
            <a:r>
              <a:rPr lang="ar-SA" sz="2800" b="1" dirty="0" smtClean="0"/>
              <a:t>مثل كثير من أجناس  البكتيريا والطحالب (كربون ميكروبي) وهذا يختلف عن ما تقوم به النباتات الخضراء في التمثيل الضوئي وتحوله إلى صورة عضوية في اجسامها (كربون نباتي).</a:t>
            </a:r>
          </a:p>
          <a:p>
            <a:pPr algn="r" rtl="1"/>
            <a:r>
              <a:rPr lang="ar-SA" b="1" dirty="0" smtClean="0"/>
              <a:t>هكذا يدخل في تركيب البروتين والسليلوز والعديد من المواد العضوية داخل أجسام هذه الكائنات</a:t>
            </a:r>
          </a:p>
          <a:p>
            <a:pPr algn="r" rtl="1"/>
            <a:r>
              <a:rPr lang="ar-SA" b="1" dirty="0" smtClean="0"/>
              <a:t>وعندما تتغذى الحيوانات على هذه النباتات يتحول الكربون إلى مركبات أكثر تعقيداً ويسمى كربون حيواني.</a:t>
            </a:r>
            <a:endParaRPr lang="en-GB" b="1" dirty="0"/>
          </a:p>
        </p:txBody>
      </p:sp>
      <p:pic>
        <p:nvPicPr>
          <p:cNvPr id="6" name="Picture 5"/>
          <p:cNvPicPr>
            <a:picLocks noChangeAspect="1"/>
          </p:cNvPicPr>
          <p:nvPr/>
        </p:nvPicPr>
        <p:blipFill rotWithShape="1">
          <a:blip r:embed="rId2"/>
          <a:srcRect l="17204" t="45907" r="38551" b="46347"/>
          <a:stretch/>
        </p:blipFill>
        <p:spPr>
          <a:xfrm>
            <a:off x="1828800" y="2292439"/>
            <a:ext cx="5756856" cy="566671"/>
          </a:xfrm>
          <a:prstGeom prst="rect">
            <a:avLst/>
          </a:prstGeom>
        </p:spPr>
      </p:pic>
      <p:sp>
        <p:nvSpPr>
          <p:cNvPr id="7" name="Footer Placeholder 6"/>
          <p:cNvSpPr>
            <a:spLocks noGrp="1"/>
          </p:cNvSpPr>
          <p:nvPr>
            <p:ph type="ftr" sz="quarter" idx="11"/>
          </p:nvPr>
        </p:nvSpPr>
        <p:spPr/>
        <p:txBody>
          <a:bodyPr/>
          <a:lstStyle/>
          <a:p>
            <a:r>
              <a:rPr lang="en-GB" smtClean="0"/>
              <a:t>Amal Alghamdi</a:t>
            </a:r>
            <a:endParaRPr lang="en-GB"/>
          </a:p>
        </p:txBody>
      </p:sp>
      <p:sp>
        <p:nvSpPr>
          <p:cNvPr id="8" name="Slide Number Placeholder 7"/>
          <p:cNvSpPr>
            <a:spLocks noGrp="1"/>
          </p:cNvSpPr>
          <p:nvPr>
            <p:ph type="sldNum" sz="quarter" idx="12"/>
          </p:nvPr>
        </p:nvSpPr>
        <p:spPr/>
        <p:txBody>
          <a:bodyPr/>
          <a:lstStyle/>
          <a:p>
            <a:fld id="{C3F6AD60-C8CC-4BC9-AC5C-0DFE74623057}" type="slidenum">
              <a:rPr lang="en-GB" smtClean="0"/>
              <a:t>3</a:t>
            </a:fld>
            <a:endParaRPr lang="en-GB"/>
          </a:p>
        </p:txBody>
      </p:sp>
    </p:spTree>
    <p:extLst>
      <p:ext uri="{BB962C8B-B14F-4D97-AF65-F5344CB8AC3E}">
        <p14:creationId xmlns:p14="http://schemas.microsoft.com/office/powerpoint/2010/main" val="1582863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dirty="0" smtClean="0"/>
              <a:t>بعد موت الكائنات الدقيقة والراقية مثل النبات والحيوان وغيرها تتحلل بواسطة نشاط الكائنات الدقيقة المحللة غير ذاتية التغذية إلى صورة كربون عضوي في التربة لتحصل على الطاقة.وبعد انتهاء فترة التحلل تتكون مادة عضوية معقدة التركيب تسمى الدبال (</a:t>
            </a:r>
            <a:r>
              <a:rPr lang="en-GB" dirty="0" smtClean="0"/>
              <a:t>Humus</a:t>
            </a:r>
            <a:r>
              <a:rPr lang="ar-SA" dirty="0" smtClean="0"/>
              <a:t>). </a:t>
            </a:r>
          </a:p>
          <a:p>
            <a:pPr algn="r" rtl="1"/>
            <a:r>
              <a:rPr lang="ar-SA" dirty="0" smtClean="0"/>
              <a:t>يصاحب عملية تكون الدبال اطلاق غاز ثاني أكسيد الكربون وبالتالي يزيد محتواه في التربة. </a:t>
            </a:r>
            <a:endParaRPr lang="en-GB" dirty="0"/>
          </a:p>
        </p:txBody>
      </p:sp>
      <p:pic>
        <p:nvPicPr>
          <p:cNvPr id="6" name="Picture 5"/>
          <p:cNvPicPr>
            <a:picLocks noChangeAspect="1"/>
          </p:cNvPicPr>
          <p:nvPr/>
        </p:nvPicPr>
        <p:blipFill rotWithShape="1">
          <a:blip r:embed="rId2"/>
          <a:srcRect l="16510" t="43090" r="39046" b="49340"/>
          <a:stretch/>
        </p:blipFill>
        <p:spPr>
          <a:xfrm>
            <a:off x="3464417" y="4258010"/>
            <a:ext cx="5782614" cy="553793"/>
          </a:xfrm>
          <a:prstGeom prst="rect">
            <a:avLst/>
          </a:prstGeom>
        </p:spPr>
      </p:pic>
      <p:sp>
        <p:nvSpPr>
          <p:cNvPr id="7" name="Footer Placeholder 6"/>
          <p:cNvSpPr>
            <a:spLocks noGrp="1"/>
          </p:cNvSpPr>
          <p:nvPr>
            <p:ph type="ftr" sz="quarter" idx="11"/>
          </p:nvPr>
        </p:nvSpPr>
        <p:spPr/>
        <p:txBody>
          <a:bodyPr/>
          <a:lstStyle/>
          <a:p>
            <a:r>
              <a:rPr lang="en-GB" smtClean="0"/>
              <a:t>Amal Alghamdi</a:t>
            </a:r>
            <a:endParaRPr lang="en-GB"/>
          </a:p>
        </p:txBody>
      </p:sp>
      <p:sp>
        <p:nvSpPr>
          <p:cNvPr id="8" name="Slide Number Placeholder 7"/>
          <p:cNvSpPr>
            <a:spLocks noGrp="1"/>
          </p:cNvSpPr>
          <p:nvPr>
            <p:ph type="sldNum" sz="quarter" idx="12"/>
          </p:nvPr>
        </p:nvSpPr>
        <p:spPr/>
        <p:txBody>
          <a:bodyPr/>
          <a:lstStyle/>
          <a:p>
            <a:fld id="{C3F6AD60-C8CC-4BC9-AC5C-0DFE74623057}" type="slidenum">
              <a:rPr lang="en-GB" smtClean="0"/>
              <a:t>4</a:t>
            </a:fld>
            <a:endParaRPr lang="en-GB"/>
          </a:p>
        </p:txBody>
      </p:sp>
      <p:sp>
        <p:nvSpPr>
          <p:cNvPr id="9"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pPr algn="ctr"/>
            <a:r>
              <a:rPr lang="ar-SA"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دورة الكربون في الطبيعة</a:t>
            </a:r>
            <a:endParaRPr lang="en-GB"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064696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r" rtl="1"/>
            <a:r>
              <a:rPr lang="ar-SA" b="1" dirty="0" smtClean="0"/>
              <a:t>تقوم الكائنات الدقيقة في الالظروف الهوائيةباستهلاك حوالي 20 – 40 % من كربون المادة العضوية التي تحللها لبناء اجسامها (عملية تمثيل الكربون).</a:t>
            </a:r>
          </a:p>
          <a:p>
            <a:pPr algn="r" rtl="1"/>
            <a:r>
              <a:rPr lang="ar-SA" b="1" dirty="0" smtClean="0"/>
              <a:t>ويتحول بقية الكربون في المواد العضوية إلى غاز ثاني أكسيد الكربون وتعد فطريات التربة هي الأكثر كفاءة عن غيرها في تمثيل المادة العضوية اللازمة لبناء اجسامها ثم تليها البكتيريا الهوائية فالبكتيريا اللاهوائية.</a:t>
            </a:r>
          </a:p>
          <a:p>
            <a:pPr algn="r" rtl="1"/>
            <a:r>
              <a:rPr lang="ar-SA" b="1" dirty="0" smtClean="0"/>
              <a:t>وتحتاج الكائنات الدقيقة عند تمثيل موادها العضوية إلى عناصر أخرى كالنيتروجين والفسفور والكبريت.</a:t>
            </a:r>
          </a:p>
          <a:p>
            <a:pPr algn="r" rtl="1"/>
            <a:r>
              <a:rPr lang="ar-SA" b="1" dirty="0" smtClean="0"/>
              <a:t>وتحصل على حاجتها من المادة العضوية الغنية وما يفيض عن حاجتها يظل كصورة معدنية ميسرة للنباتات.</a:t>
            </a:r>
          </a:p>
          <a:p>
            <a:pPr algn="r" rtl="1"/>
            <a:r>
              <a:rPr lang="ar-SA" b="1" dirty="0" smtClean="0"/>
              <a:t>اما إذا كانت التربة فقيرة لهذه العناصر فإن الكائنات الدقيقة تحصل على حاجتها وتحولها إلى صورة عضوية غير ميسرة في عملية تسمى </a:t>
            </a:r>
            <a:r>
              <a:rPr lang="en-GB" b="1" dirty="0" smtClean="0"/>
              <a:t>Immobilization</a:t>
            </a:r>
            <a:r>
              <a:rPr lang="ar-SA" b="1" dirty="0" smtClean="0"/>
              <a:t>.</a:t>
            </a:r>
          </a:p>
          <a:p>
            <a:pPr algn="r" rtl="1"/>
            <a:endParaRPr lang="en-GB" dirty="0"/>
          </a:p>
        </p:txBody>
      </p:sp>
      <p:sp>
        <p:nvSpPr>
          <p:cNvPr id="5" name="Footer Placeholder 4"/>
          <p:cNvSpPr>
            <a:spLocks noGrp="1"/>
          </p:cNvSpPr>
          <p:nvPr>
            <p:ph type="ftr" sz="quarter" idx="11"/>
          </p:nvPr>
        </p:nvSpPr>
        <p:spPr/>
        <p:txBody>
          <a:bodyPr/>
          <a:lstStyle/>
          <a:p>
            <a:r>
              <a:rPr lang="en-GB" smtClean="0"/>
              <a:t>Amal Alghamdi</a:t>
            </a:r>
            <a:endParaRPr lang="en-GB"/>
          </a:p>
        </p:txBody>
      </p:sp>
      <p:sp>
        <p:nvSpPr>
          <p:cNvPr id="6" name="Slide Number Placeholder 5"/>
          <p:cNvSpPr>
            <a:spLocks noGrp="1"/>
          </p:cNvSpPr>
          <p:nvPr>
            <p:ph type="sldNum" sz="quarter" idx="12"/>
          </p:nvPr>
        </p:nvSpPr>
        <p:spPr/>
        <p:txBody>
          <a:bodyPr/>
          <a:lstStyle/>
          <a:p>
            <a:fld id="{C3F6AD60-C8CC-4BC9-AC5C-0DFE74623057}" type="slidenum">
              <a:rPr lang="en-GB" smtClean="0"/>
              <a:t>5</a:t>
            </a:fld>
            <a:endParaRPr lang="en-GB"/>
          </a:p>
        </p:txBody>
      </p:sp>
      <p:sp>
        <p:nvSpPr>
          <p:cNvPr id="7"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pPr algn="ctr"/>
            <a:r>
              <a:rPr lang="ar-SA"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دورة الكربون في الطبيعة</a:t>
            </a:r>
            <a:endParaRPr lang="en-GB"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625531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rotWithShape="1">
          <a:blip r:embed="rId2"/>
          <a:srcRect l="26013" t="21963" r="24989" b="15361"/>
          <a:stretch/>
        </p:blipFill>
        <p:spPr>
          <a:xfrm>
            <a:off x="2408350" y="1811546"/>
            <a:ext cx="7016839" cy="5046454"/>
          </a:xfrm>
          <a:prstGeom prst="rect">
            <a:avLst/>
          </a:prstGeom>
        </p:spPr>
      </p:pic>
      <p:sp>
        <p:nvSpPr>
          <p:cNvPr id="5" name="Footer Placeholder 4"/>
          <p:cNvSpPr>
            <a:spLocks noGrp="1"/>
          </p:cNvSpPr>
          <p:nvPr>
            <p:ph type="ftr" sz="quarter" idx="11"/>
          </p:nvPr>
        </p:nvSpPr>
        <p:spPr/>
        <p:txBody>
          <a:bodyPr/>
          <a:lstStyle/>
          <a:p>
            <a:r>
              <a:rPr lang="en-GB" smtClean="0"/>
              <a:t>Amal Alghamdi</a:t>
            </a:r>
            <a:endParaRPr lang="en-GB"/>
          </a:p>
        </p:txBody>
      </p:sp>
      <p:sp>
        <p:nvSpPr>
          <p:cNvPr id="6" name="Slide Number Placeholder 5"/>
          <p:cNvSpPr>
            <a:spLocks noGrp="1"/>
          </p:cNvSpPr>
          <p:nvPr>
            <p:ph type="sldNum" sz="quarter" idx="12"/>
          </p:nvPr>
        </p:nvSpPr>
        <p:spPr/>
        <p:txBody>
          <a:bodyPr/>
          <a:lstStyle/>
          <a:p>
            <a:fld id="{C3F6AD60-C8CC-4BC9-AC5C-0DFE74623057}" type="slidenum">
              <a:rPr lang="en-GB" smtClean="0"/>
              <a:t>6</a:t>
            </a:fld>
            <a:endParaRPr lang="en-GB"/>
          </a:p>
        </p:txBody>
      </p:sp>
      <p:sp>
        <p:nvSpPr>
          <p:cNvPr id="7"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pPr algn="ctr"/>
            <a:r>
              <a:rPr lang="ar-SA"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دورة الكربون في الطبيعة</a:t>
            </a:r>
            <a:endParaRPr lang="en-GB"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222107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b="1" dirty="0" smtClean="0"/>
              <a:t>يعتبر عنصر النيتروجين من العناصر الغذائية الهامة في تغذية النبات وتحتاجة النباتات بكميات كبيرة حيث يمثل القدر الأكبر للمحتوى العضوي الرئيسي في النبات وتشمل البروتينات والإنزيمات والأحماض النووية والكلوروفيل.</a:t>
            </a:r>
          </a:p>
          <a:p>
            <a:pPr algn="r" rtl="1"/>
            <a:r>
              <a:rPr lang="ar-SA" b="1" dirty="0" smtClean="0"/>
              <a:t>يختلف عنصرالنيتروجين عن غيره من العناصر المعدنية الموجودة في التربة بأن مصدره الأصلي جوي في صورة غاز يمثل 79% من حجم الغلاف الجوي ولا يوجد في الصخور ولا ضمن عناصر التربة.</a:t>
            </a:r>
          </a:p>
          <a:p>
            <a:pPr algn="r" rtl="1"/>
            <a:r>
              <a:rPr lang="ar-SA" b="1" dirty="0" smtClean="0"/>
              <a:t>ولا يمكن أن تستفيد النباتات من النيتروجين في صورة غاز إلا بعد دخوله في سلسلة تفاعلات تقوم بها أساساً الكائنات الدقيقة التي توجد في التربة حول الجذور </a:t>
            </a:r>
            <a:r>
              <a:rPr lang="en-GB" b="1" dirty="0" err="1" smtClean="0"/>
              <a:t>Rhizoshpere</a:t>
            </a:r>
            <a:r>
              <a:rPr lang="ar-SA" b="1" dirty="0" smtClean="0"/>
              <a:t> أو داخل جذور بعض النباتات البقولية. </a:t>
            </a:r>
          </a:p>
          <a:p>
            <a:pPr algn="r" rtl="1"/>
            <a:r>
              <a:rPr lang="ar-SA" b="1" dirty="0" smtClean="0"/>
              <a:t>أما الحيوان والإنسان فيحصل على احتياجه من النيتروجين بتغذيته على النبات.</a:t>
            </a:r>
          </a:p>
        </p:txBody>
      </p:sp>
      <p:sp>
        <p:nvSpPr>
          <p:cNvPr id="6" name="Footer Placeholder 5"/>
          <p:cNvSpPr>
            <a:spLocks noGrp="1"/>
          </p:cNvSpPr>
          <p:nvPr>
            <p:ph type="ftr" sz="quarter" idx="11"/>
          </p:nvPr>
        </p:nvSpPr>
        <p:spPr/>
        <p:txBody>
          <a:bodyPr/>
          <a:lstStyle/>
          <a:p>
            <a:r>
              <a:rPr lang="en-GB" smtClean="0"/>
              <a:t>Amal Alghamdi</a:t>
            </a:r>
            <a:endParaRPr lang="en-GB"/>
          </a:p>
        </p:txBody>
      </p:sp>
      <p:sp>
        <p:nvSpPr>
          <p:cNvPr id="7" name="Slide Number Placeholder 6"/>
          <p:cNvSpPr>
            <a:spLocks noGrp="1"/>
          </p:cNvSpPr>
          <p:nvPr>
            <p:ph type="sldNum" sz="quarter" idx="12"/>
          </p:nvPr>
        </p:nvSpPr>
        <p:spPr/>
        <p:txBody>
          <a:bodyPr/>
          <a:lstStyle/>
          <a:p>
            <a:fld id="{C3F6AD60-C8CC-4BC9-AC5C-0DFE74623057}" type="slidenum">
              <a:rPr lang="en-GB" smtClean="0"/>
              <a:t>7</a:t>
            </a:fld>
            <a:endParaRPr lang="en-GB"/>
          </a:p>
        </p:txBody>
      </p:sp>
      <p:sp>
        <p:nvSpPr>
          <p:cNvPr id="8"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lvl="1" algn="ctr" rtl="1">
              <a:lnSpc>
                <a:spcPct val="90000"/>
              </a:lnSpc>
              <a:spcBef>
                <a:spcPct val="0"/>
              </a:spcBef>
            </a:pPr>
            <a:r>
              <a:rPr lang="ar-SA" sz="3200" dirty="0" smtClean="0"/>
              <a:t>دورة النيتروجين</a:t>
            </a:r>
            <a:endParaRPr lang="en-GB" sz="3200" dirty="0"/>
          </a:p>
        </p:txBody>
      </p:sp>
    </p:spTree>
    <p:extLst>
      <p:ext uri="{BB962C8B-B14F-4D97-AF65-F5344CB8AC3E}">
        <p14:creationId xmlns:p14="http://schemas.microsoft.com/office/powerpoint/2010/main" val="2033131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r" rtl="1"/>
            <a:r>
              <a:rPr lang="ar-SA" dirty="0" smtClean="0"/>
              <a:t>وكما عرفت سابقاً أن عديد من الأحياء الدقيقة والنباتات تحصل على احتياجها من النيتروجين سهل الامتصاص في إحدى صورتين </a:t>
            </a:r>
          </a:p>
          <a:p>
            <a:pPr lvl="1" algn="r" rtl="1"/>
            <a:r>
              <a:rPr lang="ar-SA" dirty="0" smtClean="0"/>
              <a:t>الأمونيا </a:t>
            </a:r>
            <a:r>
              <a:rPr lang="en-GB" dirty="0" smtClean="0"/>
              <a:t>NH4+</a:t>
            </a:r>
            <a:endParaRPr lang="ar-SA" dirty="0" smtClean="0"/>
          </a:p>
          <a:p>
            <a:pPr lvl="1" algn="r" rtl="1"/>
            <a:r>
              <a:rPr lang="ar-SA" dirty="0" smtClean="0"/>
              <a:t>النترات </a:t>
            </a:r>
            <a:r>
              <a:rPr lang="en-GB" dirty="0" smtClean="0"/>
              <a:t>NO3-</a:t>
            </a:r>
            <a:endParaRPr lang="ar-SA" dirty="0" smtClean="0"/>
          </a:p>
          <a:p>
            <a:pPr lvl="1" algn="r" rtl="1"/>
            <a:endParaRPr lang="ar-SA" dirty="0" smtClean="0"/>
          </a:p>
          <a:p>
            <a:pPr lvl="1" algn="r" rtl="1"/>
            <a:r>
              <a:rPr lang="ar-SA" dirty="0" smtClean="0"/>
              <a:t>نظراً لندرة النيتروجين المرتبط في صورة معدنية أو عضوية فإن المصدر النيرتوجيني يصبح عاملاً محدداً لنمو الكائنات الدقيقة وازدهارها.</a:t>
            </a:r>
            <a:endParaRPr lang="ar-SA" dirty="0"/>
          </a:p>
          <a:p>
            <a:pPr lvl="1" algn="r" rtl="1"/>
            <a:r>
              <a:rPr lang="ar-SA" dirty="0" smtClean="0"/>
              <a:t>وهكذا تصبح جميع عمليات معدنة النيتروجين </a:t>
            </a:r>
            <a:r>
              <a:rPr lang="en-GB" dirty="0" smtClean="0"/>
              <a:t>Nitrogen Mineralization </a:t>
            </a:r>
            <a:r>
              <a:rPr lang="ar-SA" dirty="0" smtClean="0"/>
              <a:t> وتوفيره في التربة بصورة ميسرة يعد عاملاً هاما لخصوبة التربة.</a:t>
            </a:r>
          </a:p>
          <a:p>
            <a:pPr lvl="1" algn="r" rtl="1"/>
            <a:r>
              <a:rPr lang="ar-SA" dirty="0" smtClean="0"/>
              <a:t>بالإضافة إلى ماسبق بعد النيتروجين من العناصر القليلة القابلة للفقد بالغسيل أو التطاير من التربة مما يجعله محوراً رئيسياً في الإنتاج الزراعي.</a:t>
            </a:r>
          </a:p>
          <a:p>
            <a:pPr lvl="1" algn="r" rtl="1"/>
            <a:r>
              <a:rPr lang="ar-SA" dirty="0" smtClean="0"/>
              <a:t>فهو يضاف عادة في صورة عضوية (مثل: المخلفات النباتية والحيوانية والميكروبية والأسمدة العضوية).</a:t>
            </a:r>
          </a:p>
          <a:p>
            <a:pPr lvl="1" algn="r" rtl="1"/>
            <a:r>
              <a:rPr lang="ar-SA" dirty="0" smtClean="0"/>
              <a:t>وهنا تلعب الكائنات الدقيقة دورها المحوري وتقوم بتوفير هذا العنصر وتحوله من صورة لأخرى ومن الجدير بالذكر أن تقوم الكائنات الدقيقة بجميع هذه التغييرات في الوقت ذاته.</a:t>
            </a:r>
            <a:endParaRPr lang="ar-SA" dirty="0"/>
          </a:p>
        </p:txBody>
      </p:sp>
      <p:sp>
        <p:nvSpPr>
          <p:cNvPr id="6" name="Footer Placeholder 5"/>
          <p:cNvSpPr>
            <a:spLocks noGrp="1"/>
          </p:cNvSpPr>
          <p:nvPr>
            <p:ph type="ftr" sz="quarter" idx="11"/>
          </p:nvPr>
        </p:nvSpPr>
        <p:spPr/>
        <p:txBody>
          <a:bodyPr/>
          <a:lstStyle/>
          <a:p>
            <a:r>
              <a:rPr lang="en-GB" smtClean="0"/>
              <a:t>Amal Alghamdi</a:t>
            </a:r>
            <a:endParaRPr lang="en-GB"/>
          </a:p>
        </p:txBody>
      </p:sp>
      <p:sp>
        <p:nvSpPr>
          <p:cNvPr id="7" name="Slide Number Placeholder 6"/>
          <p:cNvSpPr>
            <a:spLocks noGrp="1"/>
          </p:cNvSpPr>
          <p:nvPr>
            <p:ph type="sldNum" sz="quarter" idx="12"/>
          </p:nvPr>
        </p:nvSpPr>
        <p:spPr/>
        <p:txBody>
          <a:bodyPr/>
          <a:lstStyle/>
          <a:p>
            <a:fld id="{C3F6AD60-C8CC-4BC9-AC5C-0DFE74623057}" type="slidenum">
              <a:rPr lang="en-GB" smtClean="0"/>
              <a:t>8</a:t>
            </a:fld>
            <a:endParaRPr lang="en-GB"/>
          </a:p>
        </p:txBody>
      </p:sp>
      <p:sp>
        <p:nvSpPr>
          <p:cNvPr id="8"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lvl="1" algn="ctr" rtl="1">
              <a:lnSpc>
                <a:spcPct val="90000"/>
              </a:lnSpc>
              <a:spcBef>
                <a:spcPct val="0"/>
              </a:spcBef>
            </a:pPr>
            <a:r>
              <a:rPr lang="ar-SA" sz="3200" dirty="0" smtClean="0"/>
              <a:t>دورة النيتروجين</a:t>
            </a:r>
            <a:endParaRPr lang="en-GB" sz="3200" dirty="0"/>
          </a:p>
        </p:txBody>
      </p:sp>
    </p:spTree>
    <p:extLst>
      <p:ext uri="{BB962C8B-B14F-4D97-AF65-F5344CB8AC3E}">
        <p14:creationId xmlns:p14="http://schemas.microsoft.com/office/powerpoint/2010/main" val="2265797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ar-SA" b="1" dirty="0" smtClean="0"/>
              <a:t>تشمل دورة النيتروجين الذي تمثل الكائنات الدقيقة دوراً أساسيا فيها عدة دورات معقدة:</a:t>
            </a:r>
          </a:p>
          <a:p>
            <a:pPr marL="0" indent="0" algn="r" rtl="1">
              <a:buNone/>
            </a:pPr>
            <a:r>
              <a:rPr lang="ar-SA" b="1" dirty="0" smtClean="0"/>
              <a:t> </a:t>
            </a:r>
          </a:p>
          <a:p>
            <a:pPr marL="457200" lvl="1" indent="0" algn="r" rtl="1">
              <a:buNone/>
            </a:pPr>
            <a:r>
              <a:rPr lang="ar-SA" sz="2800" b="1" dirty="0" smtClean="0"/>
              <a:t>1- تثبيت النيرتوجين الجوي </a:t>
            </a:r>
            <a:r>
              <a:rPr lang="en-GB" sz="2800" b="1" dirty="0" smtClean="0"/>
              <a:t>Nitrogen Fixation</a:t>
            </a:r>
            <a:endParaRPr lang="ar-SA" sz="2800" b="1" dirty="0" smtClean="0"/>
          </a:p>
          <a:p>
            <a:pPr marL="457200" lvl="1" indent="0" algn="r" rtl="1">
              <a:buNone/>
            </a:pPr>
            <a:r>
              <a:rPr lang="ar-SA" sz="2800" b="1" dirty="0" smtClean="0"/>
              <a:t>2- معدنة النيتروجين العضوي وإنتاج الأمونيا</a:t>
            </a:r>
            <a:r>
              <a:rPr lang="en-GB" sz="2800" b="1" dirty="0" smtClean="0"/>
              <a:t> </a:t>
            </a:r>
            <a:r>
              <a:rPr lang="ar-SA" sz="2800" b="1" dirty="0" smtClean="0"/>
              <a:t> </a:t>
            </a:r>
            <a:r>
              <a:rPr lang="en-GB" sz="2800" b="1" dirty="0" smtClean="0"/>
              <a:t>Organic Nitrogen Mineralization </a:t>
            </a:r>
            <a:endParaRPr lang="ar-SA" sz="2800" b="1" dirty="0" smtClean="0"/>
          </a:p>
          <a:p>
            <a:pPr marL="457200" lvl="1" indent="0" algn="r" rtl="1">
              <a:buNone/>
            </a:pPr>
            <a:r>
              <a:rPr lang="ar-SA" sz="2800" b="1" dirty="0" smtClean="0"/>
              <a:t>3-فقد النيتروجين N</a:t>
            </a:r>
            <a:r>
              <a:rPr lang="en-GB" sz="2800" b="1" dirty="0" err="1" smtClean="0"/>
              <a:t>itrogen</a:t>
            </a:r>
            <a:r>
              <a:rPr lang="en-GB" sz="2800" b="1" dirty="0" smtClean="0"/>
              <a:t> Loss from Soil </a:t>
            </a:r>
            <a:endParaRPr lang="en-GB" sz="2800" b="1" dirty="0"/>
          </a:p>
        </p:txBody>
      </p:sp>
      <p:sp>
        <p:nvSpPr>
          <p:cNvPr id="4" name="Footer Placeholder 3"/>
          <p:cNvSpPr>
            <a:spLocks noGrp="1"/>
          </p:cNvSpPr>
          <p:nvPr>
            <p:ph type="ftr" sz="quarter" idx="11"/>
          </p:nvPr>
        </p:nvSpPr>
        <p:spPr/>
        <p:txBody>
          <a:bodyPr/>
          <a:lstStyle/>
          <a:p>
            <a:r>
              <a:rPr lang="en-GB" smtClean="0"/>
              <a:t>Amal Alghamdi</a:t>
            </a:r>
            <a:endParaRPr lang="en-GB"/>
          </a:p>
        </p:txBody>
      </p:sp>
      <p:sp>
        <p:nvSpPr>
          <p:cNvPr id="5" name="Slide Number Placeholder 4"/>
          <p:cNvSpPr>
            <a:spLocks noGrp="1"/>
          </p:cNvSpPr>
          <p:nvPr>
            <p:ph type="sldNum" sz="quarter" idx="12"/>
          </p:nvPr>
        </p:nvSpPr>
        <p:spPr/>
        <p:txBody>
          <a:bodyPr/>
          <a:lstStyle/>
          <a:p>
            <a:fld id="{C3F6AD60-C8CC-4BC9-AC5C-0DFE74623057}" type="slidenum">
              <a:rPr lang="en-GB" smtClean="0"/>
              <a:t>9</a:t>
            </a:fld>
            <a:endParaRPr lang="en-GB"/>
          </a:p>
        </p:txBody>
      </p:sp>
      <p:sp>
        <p:nvSpPr>
          <p:cNvPr id="6"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lvl="1" algn="ctr" rtl="1">
              <a:lnSpc>
                <a:spcPct val="90000"/>
              </a:lnSpc>
              <a:spcBef>
                <a:spcPct val="0"/>
              </a:spcBef>
            </a:pPr>
            <a:r>
              <a:rPr lang="ar-SA" sz="3200" dirty="0" smtClean="0"/>
              <a:t>دورة النيتروجين</a:t>
            </a:r>
            <a:endParaRPr lang="en-GB" sz="3200" dirty="0"/>
          </a:p>
        </p:txBody>
      </p:sp>
    </p:spTree>
    <p:extLst>
      <p:ext uri="{BB962C8B-B14F-4D97-AF65-F5344CB8AC3E}">
        <p14:creationId xmlns:p14="http://schemas.microsoft.com/office/powerpoint/2010/main" val="20085569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828</Words>
  <Application>Microsoft Office PowerPoint</Application>
  <PresentationFormat>Widescreen</PresentationFormat>
  <Paragraphs>102</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Times New Roman</vt:lpstr>
      <vt:lpstr>Wingdings</vt:lpstr>
      <vt:lpstr>Office Theme</vt:lpstr>
      <vt:lpstr>King Saud University College of Science Department of Botany and Microbiology</vt:lpstr>
      <vt:lpstr>أنواع تفاعلات الكائنات الدقيقة  Types of Microbial Interaction</vt:lpstr>
      <vt:lpstr>دورة الكربون في الطبيعة</vt:lpstr>
      <vt:lpstr>دورة الكربون في الطبيعة</vt:lpstr>
      <vt:lpstr>دورة الكربون في الطبيعة</vt:lpstr>
      <vt:lpstr>دورة الكربون في الطبيعة</vt:lpstr>
      <vt:lpstr>دورة النيتروجين</vt:lpstr>
      <vt:lpstr>دورة النيتروجين</vt:lpstr>
      <vt:lpstr>دورة النيتروجين</vt:lpstr>
      <vt:lpstr>1- تثبيت النيتروجين الجوي Nitrogen Fixation</vt:lpstr>
      <vt:lpstr>1- تثبيت النيرتوجين الجوي Nitrogen Fixation</vt:lpstr>
      <vt:lpstr>PowerPoint Presentation</vt:lpstr>
      <vt:lpstr>2- معدنة النيتروجين العضويMineralization  Organic Nitrogen</vt:lpstr>
      <vt:lpstr>PowerPoint Presentation</vt:lpstr>
      <vt:lpstr>2- معدنة النيتروجين العضويMineralization  Organic Nitrogen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 Saud University College of Science Department of Botany and Microbiology</dc:title>
  <dc:creator>m e l o</dc:creator>
  <cp:lastModifiedBy>m e l o</cp:lastModifiedBy>
  <cp:revision>33</cp:revision>
  <dcterms:created xsi:type="dcterms:W3CDTF">2015-03-03T20:28:44Z</dcterms:created>
  <dcterms:modified xsi:type="dcterms:W3CDTF">2015-03-03T22:04:39Z</dcterms:modified>
</cp:coreProperties>
</file>